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4"/>
  </p:sldMasterIdLst>
  <p:sldIdLst>
    <p:sldId id="260" r:id="rId5"/>
    <p:sldId id="259" r:id="rId6"/>
    <p:sldId id="280" r:id="rId7"/>
    <p:sldId id="314" r:id="rId8"/>
    <p:sldId id="315" r:id="rId9"/>
    <p:sldId id="347" r:id="rId10"/>
    <p:sldId id="348" r:id="rId11"/>
    <p:sldId id="316" r:id="rId12"/>
    <p:sldId id="349" r:id="rId13"/>
    <p:sldId id="350" r:id="rId14"/>
    <p:sldId id="351" r:id="rId15"/>
    <p:sldId id="354" r:id="rId16"/>
    <p:sldId id="352" r:id="rId17"/>
    <p:sldId id="353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0924" autoAdjust="0"/>
  </p:normalViewPr>
  <p:slideViewPr>
    <p:cSldViewPr>
      <p:cViewPr varScale="1">
        <p:scale>
          <a:sx n="68" d="100"/>
          <a:sy n="68" d="100"/>
        </p:scale>
        <p:origin x="7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16AB0-8E13-4ED7-AEE1-1DA8479AC2E5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A5E2B-92E6-4F21-ABD1-3BD8552626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5727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9E82E-6683-4776-BCA8-1720274E951B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6058-89C6-4B08-A1C4-683F1E74382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0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C777C-15B1-4DD0-A698-26D73A75FB11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2B7D-263D-4C21-B1D1-9684930DDB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225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7934D-20DA-4E63-84FE-95B94E096719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38FA-15AA-4076-ACC0-072FE9B2BD9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14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0695-42ED-4D60-BF75-2053784D4626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26A40-0EF5-47B9-B7F5-0D0B8046EC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35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7C3A0-8DEB-4433-A913-D0C471237DAE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8288-1563-480F-B71C-2336EEB6754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894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84515-26BD-4CD9-9C71-BF3C0144EBF0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4B404-BBFD-4B10-BED1-B0CD71D9B7E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251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241A-2E5F-47CC-A6F9-429C90809C69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78547-73FF-4E23-9E2D-C66A8B42DF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45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0BEE-88AF-4D03-9486-89DA76F32F10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859E3-4B7F-4B47-B571-9681E97BA8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58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D0EBA-34EE-4246-A32B-ED00D5428C7A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6458D-2898-48B5-A339-2691FD4EBC5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448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22B0-47FD-4F04-ADDC-4DFF3A2D3CD6}" type="datetimeFigureOut">
              <a:rPr lang="en-US"/>
              <a:pPr>
                <a:defRPr/>
              </a:pPr>
              <a:t>8/24/2023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9FC23-75DB-4843-B82C-6C9E995453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722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A7BAA-46BC-4189-90D2-E37DB0D3FF96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C6877-853D-407F-AF5C-13898E23CFE0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B02E5EAB-146F-4A90-A2D4-33543B03770B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altLang="pt-BR" sz="2800" b="1" dirty="0">
                <a:solidFill>
                  <a:schemeClr val="accent1">
                    <a:lumMod val="50000"/>
                  </a:schemeClr>
                </a:solidFill>
              </a:rPr>
              <a:t>Curso: ADS Análise e Desenvolvimento de Sistemas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2800" b="1" dirty="0">
              <a:solidFill>
                <a:schemeClr val="accent2"/>
              </a:solidFill>
            </a:endParaRPr>
          </a:p>
          <a:p>
            <a:pPr algn="ctr"/>
            <a:endParaRPr lang="pt-BR" altLang="pt-BR" sz="2800" b="1" dirty="0">
              <a:solidFill>
                <a:schemeClr val="accent2"/>
              </a:solidFill>
            </a:endParaRPr>
          </a:p>
          <a:p>
            <a:pPr algn="ctr"/>
            <a:r>
              <a:rPr lang="pt-BR" altLang="pt-BR" sz="2800" b="1" dirty="0">
                <a:solidFill>
                  <a:schemeClr val="accent2"/>
                </a:solidFill>
              </a:rPr>
              <a:t>Disciplina: BANCO DE DADOS</a:t>
            </a:r>
          </a:p>
          <a:p>
            <a:pPr algn="ctr"/>
            <a:r>
              <a:rPr lang="pt-BR" altLang="pt-BR" sz="2800" b="1" dirty="0">
                <a:solidFill>
                  <a:schemeClr val="accent2"/>
                </a:solidFill>
              </a:rPr>
              <a:t>Aulas/semana: 04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endParaRPr lang="pt-BR" altLang="pt-BR" sz="1800" dirty="0">
              <a:solidFill>
                <a:srgbClr val="00B0F0"/>
              </a:solidFill>
            </a:endParaRPr>
          </a:p>
          <a:p>
            <a:pPr algn="ctr"/>
            <a:r>
              <a:rPr lang="pt-BR" altLang="pt-BR" sz="1800" dirty="0" err="1">
                <a:solidFill>
                  <a:srgbClr val="00B0F0"/>
                </a:solidFill>
              </a:rPr>
              <a:t>Profª</a:t>
            </a:r>
            <a:r>
              <a:rPr lang="pt-BR" altLang="pt-BR" sz="1800" dirty="0">
                <a:solidFill>
                  <a:srgbClr val="00B0F0"/>
                </a:solidFill>
              </a:rPr>
              <a:t> Carmen L.B. Costa</a:t>
            </a:r>
          </a:p>
          <a:p>
            <a:pPr algn="ctr"/>
            <a:r>
              <a:rPr lang="pt-BR" altLang="pt-BR" sz="1800" b="1" i="1" dirty="0">
                <a:solidFill>
                  <a:srgbClr val="00B0F0"/>
                </a:solidFill>
              </a:rPr>
              <a:t>carmen.costa@fatec.sp.gov.br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Exemplo</a:t>
            </a:r>
            <a:endParaRPr lang="pt-BR" altLang="pt-BR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5106" y="1484784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/>
              <a:t> Podemos definir a entidade </a:t>
            </a:r>
            <a:r>
              <a:rPr lang="pt-BR" sz="2400" b="1" dirty="0"/>
              <a:t>Pessoa</a:t>
            </a:r>
            <a:r>
              <a:rPr lang="pt-BR" sz="2400" dirty="0"/>
              <a:t> que irá representar as informações de uma pessoa.</a:t>
            </a:r>
            <a:endParaRPr lang="pt-BR" altLang="pt-BR" sz="2400" dirty="0"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83768" y="2852936"/>
            <a:ext cx="4464496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PESSOA</a:t>
            </a:r>
          </a:p>
          <a:p>
            <a:endParaRPr lang="pt-BR" dirty="0"/>
          </a:p>
          <a:p>
            <a:r>
              <a:rPr lang="pt-BR" dirty="0"/>
              <a:t>CPF		número</a:t>
            </a:r>
          </a:p>
          <a:p>
            <a:r>
              <a:rPr lang="pt-BR" dirty="0"/>
              <a:t>Nome	 	texto</a:t>
            </a:r>
          </a:p>
          <a:p>
            <a:r>
              <a:rPr lang="pt-BR" dirty="0" err="1"/>
              <a:t>Endereco</a:t>
            </a:r>
            <a:r>
              <a:rPr lang="pt-BR" dirty="0"/>
              <a:t>	texto</a:t>
            </a:r>
          </a:p>
          <a:p>
            <a:r>
              <a:rPr lang="pt-BR" dirty="0"/>
              <a:t>Cidade		texto</a:t>
            </a:r>
          </a:p>
          <a:p>
            <a:r>
              <a:rPr lang="pt-BR" dirty="0" err="1"/>
              <a:t>Email</a:t>
            </a:r>
            <a:r>
              <a:rPr lang="pt-BR" dirty="0"/>
              <a:t>		texto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2483768" y="3429000"/>
            <a:ext cx="44644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0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pt-BR" sz="3400" dirty="0"/>
              <a:t>Em um estudo realizado na biblioteca de uma Escola, deseja-se criar um banco de dados  que vise controlar todos os livros que compõem o acervo. Para tanto, é desejado manter os seguintes controles:</a:t>
            </a:r>
          </a:p>
          <a:p>
            <a:endParaRPr lang="pt-BR" sz="3400" dirty="0"/>
          </a:p>
          <a:p>
            <a:pPr marL="0" indent="0">
              <a:buNone/>
            </a:pPr>
            <a:r>
              <a:rPr lang="pt-BR" sz="3400" dirty="0"/>
              <a:t>a) Cadastro de alunos</a:t>
            </a:r>
          </a:p>
          <a:p>
            <a:pPr marL="0" indent="0">
              <a:buNone/>
            </a:pPr>
            <a:r>
              <a:rPr lang="pt-BR" sz="3400" dirty="0"/>
              <a:t>b) Cadastro de livros</a:t>
            </a:r>
          </a:p>
          <a:p>
            <a:pPr marL="0" indent="0">
              <a:buNone/>
            </a:pPr>
            <a:r>
              <a:rPr lang="pt-BR" sz="3400" dirty="0"/>
              <a:t>c) Cadastro de livros emprestados e disponíveis</a:t>
            </a:r>
            <a:r>
              <a:rPr lang="pt-BR" sz="2900" dirty="0"/>
              <a:t>.</a:t>
            </a:r>
          </a:p>
          <a:p>
            <a:endParaRPr lang="pt-BR" sz="2900" dirty="0"/>
          </a:p>
          <a:p>
            <a:pPr marL="0" indent="0">
              <a:buNone/>
            </a:pPr>
            <a:endParaRPr lang="pt-BR" sz="2900" dirty="0"/>
          </a:p>
          <a:p>
            <a:pPr>
              <a:lnSpc>
                <a:spcPct val="17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8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2900" b="1" dirty="0"/>
              <a:t>OBS: Para realização deste banco de dados, considere os seguintes fatos:</a:t>
            </a:r>
          </a:p>
          <a:p>
            <a:pPr marL="0" indent="0">
              <a:buNone/>
            </a:pPr>
            <a:endParaRPr lang="pt-BR" sz="2900" dirty="0"/>
          </a:p>
          <a:p>
            <a:pPr>
              <a:lnSpc>
                <a:spcPct val="170000"/>
              </a:lnSpc>
            </a:pPr>
            <a:r>
              <a:rPr lang="pt-BR" sz="3800" dirty="0"/>
              <a:t> Numa biblioteca, podem existir 1 ou mais exemplares de um mesmo livro. Sendo que cada exemplar tem seu código.</a:t>
            </a:r>
          </a:p>
          <a:p>
            <a:pPr>
              <a:lnSpc>
                <a:spcPct val="170000"/>
              </a:lnSpc>
            </a:pPr>
            <a:r>
              <a:rPr lang="pt-BR" sz="3800" dirty="0"/>
              <a:t> Um aluno pode emprestar quantos livros desejar</a:t>
            </a:r>
            <a:r>
              <a:rPr lang="pt-BR" sz="29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7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Abaixo, temos algumas perguntas que poderíamos fazer ao nosso banco de dados.</a:t>
            </a:r>
          </a:p>
          <a:p>
            <a:endParaRPr lang="pt-BR" sz="2400" dirty="0"/>
          </a:p>
          <a:p>
            <a:r>
              <a:rPr lang="pt-BR" sz="2400" dirty="0"/>
              <a:t> Quantos exemplares temos de um determinado título de um livro ?</a:t>
            </a:r>
          </a:p>
          <a:p>
            <a:r>
              <a:rPr lang="pt-BR" sz="2400" dirty="0"/>
              <a:t> Quais são o livros escritos por um determinado autor ?</a:t>
            </a:r>
          </a:p>
          <a:p>
            <a:r>
              <a:rPr lang="pt-BR" sz="2400" dirty="0"/>
              <a:t> Quais livros estão emprestados para um determinado </a:t>
            </a:r>
          </a:p>
          <a:p>
            <a:pPr marL="0" indent="0">
              <a:buNone/>
            </a:pPr>
            <a:r>
              <a:rPr lang="pt-BR" sz="2400" dirty="0"/>
              <a:t>    aluno ?</a:t>
            </a:r>
          </a:p>
          <a:p>
            <a:r>
              <a:rPr lang="pt-BR" sz="2400" dirty="0"/>
              <a:t> Qual é a data prevista de devolução de um determinado exemplar ?</a:t>
            </a:r>
          </a:p>
          <a:p>
            <a:r>
              <a:rPr lang="pt-BR" sz="2400" dirty="0"/>
              <a:t> Quais são os livros de uma determinada área ? (Por exemplo: Livros de Matemática </a:t>
            </a:r>
            <a:r>
              <a:rPr lang="pt-BR" sz="2400"/>
              <a:t>para o </a:t>
            </a:r>
            <a:r>
              <a:rPr lang="pt-BR" sz="2400" dirty="0"/>
              <a:t>2º Grau).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54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/>
          </a:bodyPr>
          <a:lstStyle/>
          <a:p>
            <a:r>
              <a:rPr lang="pt-BR" sz="2800" dirty="0"/>
              <a:t>Baseado nestas informações, crie as tabelas e os respectivos atributos. Não se esqueça de  grifar os atributos chaves de cada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4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dirty="0"/>
              <a:t>AULA 01 - Conteúdo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altLang="pt-BR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pt-BR" altLang="pt-BR" sz="3200" dirty="0">
                <a:cs typeface="Times New Roman" panose="02020603050405020304" pitchFamily="18" charset="0"/>
              </a:rPr>
              <a:t>Conceitos básicos de Modelagem de Dados;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altLang="pt-BR" dirty="0"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pt-BR" altLang="pt-BR" dirty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altLang="pt-BR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636838"/>
            <a:ext cx="9144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Conceitos básicos de Modelagem de Dados</a:t>
            </a:r>
            <a:endParaRPr lang="pt-BR" alt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922338"/>
            <a:ext cx="9144000" cy="90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b="1" dirty="0"/>
              <a:t>Qual o objetivo da modelagem de dados </a:t>
            </a:r>
            <a:r>
              <a:rPr lang="pt-BR" dirty="0"/>
              <a:t>? </a:t>
            </a:r>
            <a:endParaRPr lang="pt-BR" altLang="pt-BR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2531622"/>
            <a:ext cx="7886700" cy="240954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Representar o ambiente observado</a:t>
            </a:r>
          </a:p>
          <a:p>
            <a:r>
              <a:rPr lang="pt-BR" sz="2400" dirty="0"/>
              <a:t>Documentar e normalizar</a:t>
            </a:r>
          </a:p>
          <a:p>
            <a:r>
              <a:rPr lang="pt-BR" sz="2400" dirty="0"/>
              <a:t>Fornecer processos de validação</a:t>
            </a:r>
          </a:p>
          <a:p>
            <a:r>
              <a:rPr lang="pt-BR" sz="2400" dirty="0"/>
              <a:t>Observar processos de relacionamentos entre objetos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268760"/>
            <a:ext cx="8496300" cy="44116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/>
              <a:t>Modelo conceitual</a:t>
            </a:r>
            <a:r>
              <a:rPr lang="pt-BR" sz="28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dirty="0">
                <a:cs typeface="Times New Roman" panose="02020603050405020304" pitchFamily="18" charset="0"/>
              </a:rPr>
              <a:t>Representa as regras do negócio sem limitações tecnológicas ou de implementação, o Usuário não necessita ter conhecimentos técnicos;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>
              <a:cs typeface="Times New Roman" panose="02020603050405020304" pitchFamily="18" charset="0"/>
            </a:endParaRPr>
          </a:p>
          <a:p>
            <a:r>
              <a:rPr lang="pt-BR" dirty="0"/>
              <a:t>Visão Geral do negócio</a:t>
            </a:r>
          </a:p>
          <a:p>
            <a:r>
              <a:rPr lang="pt-BR" dirty="0"/>
              <a:t>Facilitação do entendimento entre usuários e desenvolvedores</a:t>
            </a:r>
          </a:p>
          <a:p>
            <a:r>
              <a:rPr lang="pt-BR" dirty="0"/>
              <a:t>Possui somente as entidades e atributos principais</a:t>
            </a:r>
          </a:p>
          <a:p>
            <a:r>
              <a:rPr lang="pt-BR" dirty="0"/>
              <a:t>Pode conter relacionamentos </a:t>
            </a:r>
            <a:r>
              <a:rPr lang="pt-BR" b="1" dirty="0"/>
              <a:t>n para m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052736"/>
            <a:ext cx="8496300" cy="462768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000" b="1" dirty="0"/>
              <a:t>Modelo Lógico</a:t>
            </a:r>
            <a:r>
              <a:rPr lang="pt-BR" sz="3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Leva em conta limites impostos por algum tipo de tecnologia de banco de dados. (banco de dados hierárquico , banco de dados relacional ,etc.)</a:t>
            </a:r>
            <a:r>
              <a:rPr lang="pt-BR" altLang="pt-BR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>
              <a:cs typeface="Times New Roman" panose="02020603050405020304" pitchFamily="18" charset="0"/>
            </a:endParaRPr>
          </a:p>
          <a:p>
            <a:r>
              <a:rPr lang="pt-BR" sz="2600" dirty="0"/>
              <a:t>Deriva do modelo conceitual e visa a representação do negócio;</a:t>
            </a:r>
          </a:p>
          <a:p>
            <a:r>
              <a:rPr lang="pt-BR" sz="2600" dirty="0"/>
              <a:t>Define as chaves primárias das entidades;</a:t>
            </a:r>
          </a:p>
          <a:p>
            <a:r>
              <a:rPr lang="pt-BR" sz="2600" dirty="0"/>
              <a:t>Normalização até a 3a. forma normal;</a:t>
            </a:r>
          </a:p>
          <a:p>
            <a:r>
              <a:rPr lang="pt-BR" sz="2600" dirty="0"/>
              <a:t>Adequação ao padrão de nomenclatura;</a:t>
            </a:r>
          </a:p>
          <a:p>
            <a:r>
              <a:rPr lang="pt-BR" sz="2600" dirty="0"/>
              <a:t>Entidades e atributos documentados;</a:t>
            </a:r>
          </a:p>
          <a:p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5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052736"/>
            <a:ext cx="8496300" cy="462768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000" b="1" dirty="0"/>
              <a:t>Modelo Físico</a:t>
            </a:r>
            <a:endParaRPr lang="pt-B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Leva em consideração limites impostos pelo SGBD (Sistema Gerenciador de Banco de dados) e pelos requisitos não funcionais dos programas que acessam os dados.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>
              <a:cs typeface="Times New Roman" panose="02020603050405020304" pitchFamily="18" charset="0"/>
            </a:endParaRPr>
          </a:p>
          <a:p>
            <a:r>
              <a:rPr lang="pt-BR" sz="2400" dirty="0"/>
              <a:t>Elaborado a  partir do modelo lógico;</a:t>
            </a:r>
          </a:p>
          <a:p>
            <a:r>
              <a:rPr lang="pt-BR" sz="2400" dirty="0"/>
              <a:t>Pode variar segundo o SGBD;</a:t>
            </a:r>
          </a:p>
          <a:p>
            <a:r>
              <a:rPr lang="pt-BR" sz="2400" dirty="0"/>
              <a:t>Pode ter tabelas físicas ;</a:t>
            </a:r>
          </a:p>
          <a:p>
            <a:endParaRPr lang="pt-BR" sz="2400" dirty="0"/>
          </a:p>
          <a:p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Entidade</a:t>
            </a:r>
            <a:endParaRPr lang="pt-BR" altLang="pt-BR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825625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/>
              <a:t>Qualquer coisa do mundo real , abstrata ou concreta , na qual se deseja guardar informações. (</a:t>
            </a:r>
            <a:r>
              <a:rPr lang="pt-BR" sz="2400" i="1" dirty="0"/>
              <a:t>Tabela , File, etc..</a:t>
            </a:r>
            <a:r>
              <a:rPr lang="pt-BR" sz="2400" dirty="0"/>
              <a:t>). Exemplos de entidades : Cliente , Produto , Contrato , Vendas , etc.</a:t>
            </a:r>
            <a:r>
              <a:rPr lang="pt-BR" altLang="pt-BR" sz="2400" dirty="0"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Atributos</a:t>
            </a:r>
            <a:endParaRPr lang="pt-BR" altLang="pt-BR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825625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/>
              <a:t> Tudo o que se pode relacionar como propriedade da entidade. (</a:t>
            </a:r>
            <a:r>
              <a:rPr lang="pt-BR" sz="2400" i="1" dirty="0"/>
              <a:t>coluna , campo</a:t>
            </a:r>
            <a:r>
              <a:rPr lang="pt-BR" sz="2400" dirty="0"/>
              <a:t>). Exemplos de atributos : Código do Produto (Entidade Produto) , Nome do Cliente (Entidade Cliente).</a:t>
            </a:r>
            <a:endParaRPr lang="pt-BR" altLang="pt-B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57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48F4AB677FDD4BBAD75072F41EA6F5" ma:contentTypeVersion="4" ma:contentTypeDescription="Crie um novo documento." ma:contentTypeScope="" ma:versionID="7117d808387df53907556078bfe23591">
  <xsd:schema xmlns:xsd="http://www.w3.org/2001/XMLSchema" xmlns:xs="http://www.w3.org/2001/XMLSchema" xmlns:p="http://schemas.microsoft.com/office/2006/metadata/properties" xmlns:ns2="76939754-34a1-4639-8d9d-87265fb91482" targetNamespace="http://schemas.microsoft.com/office/2006/metadata/properties" ma:root="true" ma:fieldsID="a33a9d96cdc867cfc14dc4cbb2f1bcb7" ns2:_="">
    <xsd:import namespace="76939754-34a1-4639-8d9d-87265fb914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39754-34a1-4639-8d9d-87265fb91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D3B8A-73F4-4F5B-A6E1-6286257964AC}"/>
</file>

<file path=customXml/itemProps2.xml><?xml version="1.0" encoding="utf-8"?>
<ds:datastoreItem xmlns:ds="http://schemas.openxmlformats.org/officeDocument/2006/customXml" ds:itemID="{C049B2E2-9DF5-4F01-838E-96D1E34A02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D1B05-12AF-4975-9D89-9AD5E3E43F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Apresentação na tela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AULA 01 - Conteúdo</vt:lpstr>
      <vt:lpstr>Conceitos básicos de Modelagem de Dados</vt:lpstr>
      <vt:lpstr> Qual o objetivo da modelagem de dados ? </vt:lpstr>
      <vt:lpstr>Etapas envolvidas na construção do modelo</vt:lpstr>
      <vt:lpstr>Etapas envolvidas na construção do modelo</vt:lpstr>
      <vt:lpstr>Etapas envolvidas na construção do modelo</vt:lpstr>
      <vt:lpstr>Entidade</vt:lpstr>
      <vt:lpstr>Atributos</vt:lpstr>
      <vt:lpstr>Exemplo</vt:lpstr>
      <vt:lpstr>Exercício </vt:lpstr>
      <vt:lpstr>Exercício </vt:lpstr>
      <vt:lpstr>Exercício </vt:lpstr>
      <vt:lpstr>Exercício </vt:lpstr>
    </vt:vector>
  </TitlesOfParts>
  <Company>People Educacao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CARMEN LUCIA DE BARTOLO COSTA</cp:lastModifiedBy>
  <cp:revision>115</cp:revision>
  <dcterms:created xsi:type="dcterms:W3CDTF">2001-01-12T23:33:45Z</dcterms:created>
  <dcterms:modified xsi:type="dcterms:W3CDTF">2023-08-24T22:07:07Z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0x010100C748F4AB677FDD4BBAD75072F41EA6F5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