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4"/>
  </p:notesMasterIdLst>
  <p:sldIdLst>
    <p:sldId id="256" r:id="rId2"/>
    <p:sldId id="258" r:id="rId3"/>
    <p:sldId id="260" r:id="rId4"/>
    <p:sldId id="326" r:id="rId5"/>
    <p:sldId id="327" r:id="rId6"/>
    <p:sldId id="328" r:id="rId7"/>
    <p:sldId id="329" r:id="rId8"/>
    <p:sldId id="330" r:id="rId9"/>
    <p:sldId id="332" r:id="rId10"/>
    <p:sldId id="333" r:id="rId11"/>
    <p:sldId id="331" r:id="rId12"/>
    <p:sldId id="334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505"/>
    <a:srgbClr val="8E0000"/>
    <a:srgbClr val="AAD3EA"/>
    <a:srgbClr val="FF5353"/>
    <a:srgbClr val="FFCF8F"/>
    <a:srgbClr val="FF4343"/>
    <a:srgbClr val="1C5172"/>
    <a:srgbClr val="949494"/>
    <a:srgbClr val="FF1D1D"/>
    <a:srgbClr val="CB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2" autoAdjust="0"/>
    <p:restoredTop sz="93134" autoAdjust="0"/>
  </p:normalViewPr>
  <p:slideViewPr>
    <p:cSldViewPr>
      <p:cViewPr varScale="1">
        <p:scale>
          <a:sx n="100" d="100"/>
          <a:sy n="100" d="100"/>
        </p:scale>
        <p:origin x="2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6FF2B-2BA2-41EB-9305-C4C3925829A3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1D5209-62E2-4319-A39D-58FDDD647F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04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3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5"/>
          <a:stretch/>
        </p:blipFill>
        <p:spPr>
          <a:xfrm>
            <a:off x="2565709" y="685800"/>
            <a:ext cx="6578291" cy="5562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 userDrawn="1"/>
        </p:nvSpPr>
        <p:spPr>
          <a:xfrm>
            <a:off x="323528" y="2420888"/>
            <a:ext cx="8496944" cy="4248472"/>
          </a:xfrm>
          <a:prstGeom prst="roundRect">
            <a:avLst>
              <a:gd name="adj" fmla="val 3131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24736" cy="115212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352928" cy="3960440"/>
          </a:xfrm>
        </p:spPr>
        <p:txBody>
          <a:bodyPr anchor="t" anchorCtr="0"/>
          <a:lstStyle>
            <a:lvl1pPr marL="365760" indent="-365760">
              <a:buClr>
                <a:schemeClr val="tx1"/>
              </a:buClr>
              <a:buSzPct val="80000"/>
              <a:buFont typeface="Wingdings" pitchFamily="2" charset="2"/>
              <a:buChar char="v"/>
              <a:defRPr sz="3200"/>
            </a:lvl1pPr>
            <a:lvl2pPr marL="731520" indent="-365760">
              <a:buSzPct val="80000"/>
              <a:buFont typeface="Wingdings" pitchFamily="2" charset="2"/>
              <a:buChar char="v"/>
              <a:defRPr sz="2800"/>
            </a:lvl2pPr>
            <a:lvl3pPr marL="1097280" indent="-320040">
              <a:buSzPct val="80000"/>
              <a:buFont typeface="Wingdings" pitchFamily="2" charset="2"/>
              <a:buChar char="v"/>
              <a:defRPr sz="2400"/>
            </a:lvl3pPr>
            <a:lvl4pPr marL="1371600" indent="-274320">
              <a:buSzPct val="80000"/>
              <a:buFont typeface="Wingdings" pitchFamily="2" charset="2"/>
              <a:buChar char="v"/>
              <a:defRPr sz="2000"/>
            </a:lvl4pPr>
            <a:lvl5pPr marL="1645920" indent="-274320">
              <a:buSzPct val="80000"/>
              <a:buFont typeface="Wingdings" pitchFamily="2" charset="2"/>
              <a:buChar char="v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95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 userDrawn="1"/>
        </p:nvSpPr>
        <p:spPr>
          <a:xfrm>
            <a:off x="323528" y="2420888"/>
            <a:ext cx="8496944" cy="4248472"/>
          </a:xfrm>
          <a:prstGeom prst="roundRect">
            <a:avLst>
              <a:gd name="adj" fmla="val 3131"/>
            </a:avLst>
          </a:pr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0"/>
            <a:ext cx="2590800" cy="22098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624736" cy="180020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95536" y="2564904"/>
            <a:ext cx="8352928" cy="3960440"/>
          </a:xfrm>
        </p:spPr>
        <p:txBody>
          <a:bodyPr anchor="t" anchorCtr="0"/>
          <a:lstStyle>
            <a:lvl1pPr marL="365760" indent="-365760">
              <a:buSzPct val="80000"/>
              <a:buFont typeface="Wingdings" pitchFamily="2" charset="2"/>
              <a:buChar char="v"/>
              <a:defRPr sz="3200"/>
            </a:lvl1pPr>
            <a:lvl2pPr marL="731520" indent="-365760">
              <a:buSzPct val="80000"/>
              <a:buFont typeface="Wingdings" pitchFamily="2" charset="2"/>
              <a:buChar char="v"/>
              <a:defRPr sz="2800"/>
            </a:lvl2pPr>
            <a:lvl3pPr marL="1097280" indent="-320040">
              <a:buSzPct val="80000"/>
              <a:buFont typeface="Wingdings" pitchFamily="2" charset="2"/>
              <a:buChar char="v"/>
              <a:defRPr sz="2400"/>
            </a:lvl3pPr>
            <a:lvl4pPr marL="1371600" indent="-274320">
              <a:buSzPct val="80000"/>
              <a:buFont typeface="Wingdings" pitchFamily="2" charset="2"/>
              <a:buChar char="v"/>
              <a:defRPr sz="2000"/>
            </a:lvl4pPr>
            <a:lvl5pPr marL="1645920" indent="-274320">
              <a:buSzPct val="80000"/>
              <a:buFont typeface="Wingdings" pitchFamily="2" charset="2"/>
              <a:buChar char="v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832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5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23E1C034-269B-4367-BB27-28E17FF28262}" type="datetimeFigureOut">
              <a:rPr lang="pt-BR" smtClean="0"/>
              <a:pPr/>
              <a:t>26/02/2024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39848-2E75-4E30-A852-F19AD5BA0E3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4" r:id="rId8"/>
    <p:sldLayoutId id="2147483805" r:id="rId9"/>
    <p:sldLayoutId id="2147483800" r:id="rId10"/>
    <p:sldLayoutId id="2147483801" r:id="rId11"/>
    <p:sldLayoutId id="2147483802" r:id="rId12"/>
    <p:sldLayoutId id="2147483803" r:id="rId13"/>
  </p:sldLayoutIdLst>
  <p:transition/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6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 rot="-900000">
            <a:off x="1077555" y="3009793"/>
            <a:ext cx="5985159" cy="1143409"/>
          </a:xfrm>
        </p:spPr>
        <p:txBody>
          <a:bodyPr/>
          <a:lstStyle/>
          <a:p>
            <a:r>
              <a:rPr lang="pt-BR" dirty="0"/>
              <a:t>Banco d</a:t>
            </a:r>
            <a:r>
              <a:rPr lang="pt-BR" dirty="0">
                <a:solidFill>
                  <a:srgbClr val="1C5172"/>
                </a:solidFill>
              </a:rPr>
              <a:t>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rot="-900000">
            <a:off x="2730584" y="3782144"/>
            <a:ext cx="4655297" cy="190810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bg2">
                    <a:lumMod val="75000"/>
                  </a:schemeClr>
                </a:solidFill>
              </a:rPr>
              <a:t>Conceitos</a:t>
            </a:r>
          </a:p>
          <a:p>
            <a:r>
              <a:rPr lang="pt-BR" sz="2200" dirty="0"/>
              <a:t>Prof. Carmen Lúcia de B. Costa</a:t>
            </a:r>
          </a:p>
          <a:p>
            <a:r>
              <a:rPr lang="pt-BR" sz="2200" dirty="0">
                <a:solidFill>
                  <a:schemeClr val="bg2">
                    <a:lumMod val="75000"/>
                  </a:schemeClr>
                </a:solidFill>
              </a:rPr>
              <a:t>Prof. Claudio </a:t>
            </a:r>
            <a:r>
              <a:rPr lang="pt-BR" sz="2200" dirty="0" err="1">
                <a:solidFill>
                  <a:schemeClr val="bg2">
                    <a:lumMod val="75000"/>
                  </a:schemeClr>
                </a:solidFill>
              </a:rPr>
              <a:t>Hirose</a:t>
            </a:r>
            <a:r>
              <a:rPr lang="pt-BR" sz="2200" dirty="0">
                <a:solidFill>
                  <a:schemeClr val="bg2">
                    <a:lumMod val="75000"/>
                  </a:schemeClr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896668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SPA: desvantagens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Inconsistência e Redundância de Dados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Dificuldade de Acesso aos Dados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Isolamento dos Dados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Problemas com Integridade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Problemas de Atomicidade (Transação)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Anomalias no Acesso Concorrente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Problemas de Segurança</a:t>
            </a:r>
          </a:p>
        </p:txBody>
      </p:sp>
    </p:spTree>
    <p:extLst>
      <p:ext uri="{BB962C8B-B14F-4D97-AF65-F5344CB8AC3E}">
        <p14:creationId xmlns:p14="http://schemas.microsoft.com/office/powerpoint/2010/main" val="373305754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SPA x SGBD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683568" y="5252386"/>
            <a:ext cx="996227" cy="865200"/>
            <a:chOff x="4064000" y="2036316"/>
            <a:chExt cx="1383816" cy="1201812"/>
          </a:xfrm>
        </p:grpSpPr>
        <p:sp>
          <p:nvSpPr>
            <p:cNvPr id="5" name="Fluxograma: Disco magnético 4"/>
            <p:cNvSpPr/>
            <p:nvPr/>
          </p:nvSpPr>
          <p:spPr>
            <a:xfrm>
              <a:off x="4067944" y="2564904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Fluxograma: Disco magnético 5"/>
            <p:cNvSpPr/>
            <p:nvPr/>
          </p:nvSpPr>
          <p:spPr>
            <a:xfrm>
              <a:off x="4064000" y="2036316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1812081" y="5252386"/>
            <a:ext cx="996227" cy="865200"/>
            <a:chOff x="4064000" y="2036316"/>
            <a:chExt cx="1383816" cy="1201812"/>
          </a:xfrm>
        </p:grpSpPr>
        <p:sp>
          <p:nvSpPr>
            <p:cNvPr id="9" name="Fluxograma: Disco magnético 8"/>
            <p:cNvSpPr/>
            <p:nvPr/>
          </p:nvSpPr>
          <p:spPr>
            <a:xfrm>
              <a:off x="4067944" y="2564904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Fluxograma: Disco magnético 9"/>
            <p:cNvSpPr/>
            <p:nvPr/>
          </p:nvSpPr>
          <p:spPr>
            <a:xfrm>
              <a:off x="4064000" y="2036316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2915816" y="5252386"/>
            <a:ext cx="996227" cy="865200"/>
            <a:chOff x="4064000" y="2036316"/>
            <a:chExt cx="1383816" cy="1201812"/>
          </a:xfrm>
        </p:grpSpPr>
        <p:sp>
          <p:nvSpPr>
            <p:cNvPr id="12" name="Fluxograma: Disco magnético 11"/>
            <p:cNvSpPr/>
            <p:nvPr/>
          </p:nvSpPr>
          <p:spPr>
            <a:xfrm>
              <a:off x="4067944" y="2564904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Fluxograma: Disco magnético 12"/>
            <p:cNvSpPr/>
            <p:nvPr/>
          </p:nvSpPr>
          <p:spPr>
            <a:xfrm>
              <a:off x="4064000" y="2036316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upo 13"/>
          <p:cNvGrpSpPr/>
          <p:nvPr/>
        </p:nvGrpSpPr>
        <p:grpSpPr>
          <a:xfrm>
            <a:off x="5292080" y="4878208"/>
            <a:ext cx="1800200" cy="1503119"/>
            <a:chOff x="4064000" y="2036316"/>
            <a:chExt cx="1383816" cy="1201812"/>
          </a:xfrm>
        </p:grpSpPr>
        <p:sp>
          <p:nvSpPr>
            <p:cNvPr id="15" name="Fluxograma: Disco magnético 14"/>
            <p:cNvSpPr/>
            <p:nvPr/>
          </p:nvSpPr>
          <p:spPr>
            <a:xfrm>
              <a:off x="4067944" y="2564904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luxograma: Disco magnético 15"/>
            <p:cNvSpPr/>
            <p:nvPr/>
          </p:nvSpPr>
          <p:spPr>
            <a:xfrm>
              <a:off x="4064000" y="2036316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Fluxograma: Disco magnético 17"/>
          <p:cNvSpPr/>
          <p:nvPr/>
        </p:nvSpPr>
        <p:spPr>
          <a:xfrm>
            <a:off x="6674956" y="5968673"/>
            <a:ext cx="993388" cy="484663"/>
          </a:xfrm>
          <a:prstGeom prst="flowChartMagneticDisk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Fluxograma: Disco magnético 18"/>
          <p:cNvSpPr/>
          <p:nvPr/>
        </p:nvSpPr>
        <p:spPr>
          <a:xfrm>
            <a:off x="6672117" y="5588136"/>
            <a:ext cx="993388" cy="484663"/>
          </a:xfrm>
          <a:prstGeom prst="flowChartMagneticDisk">
            <a:avLst/>
          </a:prstGeom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899592" y="3984476"/>
            <a:ext cx="1212159" cy="72008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Programa de Aplicação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377504" y="3984476"/>
            <a:ext cx="1212159" cy="72008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Programa de Aplicação</a:t>
            </a:r>
          </a:p>
        </p:txBody>
      </p:sp>
      <p:cxnSp>
        <p:nvCxnSpPr>
          <p:cNvPr id="28" name="Conector de seta reta 27"/>
          <p:cNvCxnSpPr>
            <a:stCxn id="25" idx="2"/>
            <a:endCxn id="6" idx="1"/>
          </p:cNvCxnSpPr>
          <p:nvPr/>
        </p:nvCxnSpPr>
        <p:spPr>
          <a:xfrm flipH="1">
            <a:off x="1180262" y="4704556"/>
            <a:ext cx="325410" cy="547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25" idx="2"/>
            <a:endCxn id="10" idx="1"/>
          </p:cNvCxnSpPr>
          <p:nvPr/>
        </p:nvCxnSpPr>
        <p:spPr>
          <a:xfrm>
            <a:off x="1505672" y="4704556"/>
            <a:ext cx="803103" cy="547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26" idx="2"/>
            <a:endCxn id="10" idx="1"/>
          </p:cNvCxnSpPr>
          <p:nvPr/>
        </p:nvCxnSpPr>
        <p:spPr>
          <a:xfrm flipH="1">
            <a:off x="2308775" y="4704556"/>
            <a:ext cx="674809" cy="547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26" idx="2"/>
            <a:endCxn id="13" idx="1"/>
          </p:cNvCxnSpPr>
          <p:nvPr/>
        </p:nvCxnSpPr>
        <p:spPr>
          <a:xfrm>
            <a:off x="2983584" y="4704556"/>
            <a:ext cx="428926" cy="54783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5004048" y="3984476"/>
            <a:ext cx="2664296" cy="720080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SGBD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5000589" y="2780928"/>
            <a:ext cx="1212159" cy="72008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Programa de Aplicação</a:t>
            </a:r>
          </a:p>
        </p:txBody>
      </p:sp>
      <p:cxnSp>
        <p:nvCxnSpPr>
          <p:cNvPr id="41" name="Conector de seta reta 40"/>
          <p:cNvCxnSpPr>
            <a:stCxn id="40" idx="2"/>
          </p:cNvCxnSpPr>
          <p:nvPr/>
        </p:nvCxnSpPr>
        <p:spPr>
          <a:xfrm>
            <a:off x="5606669" y="3501008"/>
            <a:ext cx="582945" cy="48346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6384177" y="2780928"/>
            <a:ext cx="1212159" cy="72008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Programa de Aplicação</a:t>
            </a:r>
          </a:p>
        </p:txBody>
      </p:sp>
      <p:cxnSp>
        <p:nvCxnSpPr>
          <p:cNvPr id="43" name="Conector de seta reta 42"/>
          <p:cNvCxnSpPr>
            <a:stCxn id="42" idx="2"/>
          </p:cNvCxnSpPr>
          <p:nvPr/>
        </p:nvCxnSpPr>
        <p:spPr>
          <a:xfrm flipH="1">
            <a:off x="6516216" y="3501008"/>
            <a:ext cx="474041" cy="48346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a esquerda e para a direita 45"/>
          <p:cNvSpPr/>
          <p:nvPr/>
        </p:nvSpPr>
        <p:spPr>
          <a:xfrm rot="16200000">
            <a:off x="5888072" y="4553855"/>
            <a:ext cx="763178" cy="633884"/>
          </a:xfrm>
          <a:prstGeom prst="left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2016739" y="3501008"/>
            <a:ext cx="58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3307523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130" y="2594834"/>
            <a:ext cx="1800200" cy="62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03" y="2662017"/>
            <a:ext cx="1905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657" y="2657639"/>
            <a:ext cx="225398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14" y="3465298"/>
            <a:ext cx="1459114" cy="1065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717" y="3478246"/>
            <a:ext cx="1309535" cy="103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841" y="3478693"/>
            <a:ext cx="1785350" cy="103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24" y="4762979"/>
            <a:ext cx="2238617" cy="651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109" y="4669853"/>
            <a:ext cx="1438275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780" y="3594458"/>
            <a:ext cx="1512167" cy="80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537" y="3693102"/>
            <a:ext cx="1676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717" y="4781411"/>
            <a:ext cx="1184366" cy="615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85" y="5839219"/>
            <a:ext cx="1464122" cy="36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93" y="5660389"/>
            <a:ext cx="1738265" cy="720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59" y="4874641"/>
            <a:ext cx="166687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2" descr="https://encrypted-tbn0.gstatic.com/images?q=tbn:ANd9GcSgTPb02aGwwJCMoy22Vkyx-4S9qWsMrIf_E1GYv7jGe-lLTC_1h7JLwuQ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SQL-Server-2014-Logo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595302"/>
            <a:ext cx="1975101" cy="6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0473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897361">
            <a:off x="252281" y="1237075"/>
            <a:ext cx="7435609" cy="433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Clr>
                <a:srgbClr val="DDDDDD"/>
              </a:buClr>
              <a:buFont typeface="Wingdings" pitchFamily="2" charset="2"/>
              <a:buChar char="v"/>
            </a:pPr>
            <a:endParaRPr lang="pt-BR" sz="23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395536" y="2132856"/>
            <a:ext cx="8352928" cy="4392488"/>
          </a:xfrm>
        </p:spPr>
        <p:txBody>
          <a:bodyPr>
            <a:normAutofit fontScale="47500" lnSpcReduction="20000"/>
          </a:bodyPr>
          <a:lstStyle/>
          <a:p>
            <a:pPr algn="just">
              <a:buClr>
                <a:srgbClr val="DDDDDD"/>
              </a:buClr>
              <a:buFont typeface="Wingdings" pitchFamily="2" charset="2"/>
              <a:buChar char="v"/>
            </a:pPr>
            <a:endParaRPr lang="pt-BR" sz="4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just">
              <a:buClr>
                <a:srgbClr val="DDDDDD"/>
              </a:buClr>
              <a:buFont typeface="Wingdings" pitchFamily="2" charset="2"/>
              <a:buChar char="v"/>
            </a:pPr>
            <a:r>
              <a:rPr lang="pt-BR" sz="67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Dados</a:t>
            </a:r>
            <a:r>
              <a:rPr lang="pt-BR" sz="4400" dirty="0"/>
              <a:t> </a:t>
            </a:r>
            <a:r>
              <a:rPr lang="pt-BR" sz="5900" dirty="0">
                <a:solidFill>
                  <a:schemeClr val="bg1"/>
                </a:solidFill>
              </a:rPr>
              <a:t>são todos os elementos que servem de base para a formação de opiniões ou para a tomada de decisões. </a:t>
            </a:r>
          </a:p>
          <a:p>
            <a:pPr algn="just">
              <a:buClr>
                <a:srgbClr val="DDDDDD"/>
              </a:buClr>
            </a:pPr>
            <a:r>
              <a:rPr lang="pt-BR" sz="4400" dirty="0"/>
              <a:t>Um </a:t>
            </a:r>
            <a:r>
              <a:rPr lang="pt-BR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dado</a:t>
            </a:r>
            <a:r>
              <a:rPr lang="pt-BR" sz="4400" dirty="0"/>
              <a:t> é apenas um índice, um registro, uma manifestação objetiva, passível de análise, exigindo interpretação da pessoa para sua manipulação. </a:t>
            </a:r>
          </a:p>
          <a:p>
            <a:pPr algn="just">
              <a:buClr>
                <a:srgbClr val="DDDDDD"/>
              </a:buClr>
            </a:pPr>
            <a:r>
              <a:rPr lang="pt-BR" sz="4400" dirty="0"/>
              <a:t>Em si, os </a:t>
            </a:r>
            <a:r>
              <a:rPr lang="pt-BR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dados</a:t>
            </a:r>
            <a:r>
              <a:rPr lang="pt-BR" sz="4400" dirty="0"/>
              <a:t> têm pouco valor, mas quando classificados, armazenados e relacionados entre si, eles permitem a obtenção de informações. </a:t>
            </a:r>
          </a:p>
          <a:p>
            <a:pPr algn="just">
              <a:buClr>
                <a:srgbClr val="DDDDDD"/>
              </a:buClr>
            </a:pPr>
            <a:r>
              <a:rPr lang="pt-BR" sz="4400" dirty="0"/>
              <a:t>A </a:t>
            </a:r>
            <a:r>
              <a:rPr lang="pt-BR" sz="7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informação</a:t>
            </a:r>
            <a:r>
              <a:rPr lang="pt-BR" sz="4400" dirty="0"/>
              <a:t> </a:t>
            </a:r>
            <a:r>
              <a:rPr lang="pt-BR" sz="44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apresenta significado e intencionalidade, aspectos que a diferenciam do conceito de</a:t>
            </a:r>
            <a:r>
              <a:rPr lang="pt-BR" sz="4400" dirty="0"/>
              <a:t> </a:t>
            </a:r>
            <a:r>
              <a:rPr lang="pt-BR" sz="4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dados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81049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 rot="897361">
            <a:off x="299176" y="1238573"/>
            <a:ext cx="7435609" cy="433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Clr>
                <a:srgbClr val="DDDDDD"/>
              </a:buClr>
              <a:buFont typeface="Wingdings" pitchFamily="2" charset="2"/>
              <a:buChar char="v"/>
            </a:pPr>
            <a:endParaRPr lang="pt-BR" sz="2300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Informação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442431" y="2566399"/>
            <a:ext cx="8352928" cy="3960440"/>
          </a:xfrm>
        </p:spPr>
        <p:txBody>
          <a:bodyPr>
            <a:noAutofit/>
          </a:bodyPr>
          <a:lstStyle/>
          <a:p>
            <a:pPr marL="457200" indent="-457200" algn="just">
              <a:buClr>
                <a:srgbClr val="DDDDDD"/>
              </a:buClr>
            </a:pPr>
            <a:r>
              <a:rPr lang="pt-BR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Informação</a:t>
            </a:r>
            <a:r>
              <a:rPr lang="pt-BR" sz="2400" dirty="0"/>
              <a:t> é o dado trabalhado que permite ao executivo tomar decisões. </a:t>
            </a:r>
          </a:p>
          <a:p>
            <a:pPr marL="0" indent="0" algn="just">
              <a:buClr>
                <a:srgbClr val="DDDDDD"/>
              </a:buClr>
              <a:buNone/>
            </a:pPr>
            <a:endParaRPr lang="pt-BR" sz="2400" dirty="0"/>
          </a:p>
          <a:p>
            <a:pPr marL="457200" indent="-457200" algn="just">
              <a:buClr>
                <a:srgbClr val="DDDDDD"/>
              </a:buClr>
            </a:pPr>
            <a:r>
              <a:rPr lang="pt-BR" sz="2400" dirty="0"/>
              <a:t>É o resultado do tratamento dos dados existentes acerca de alguém ou de alguma coisa. </a:t>
            </a:r>
          </a:p>
          <a:p>
            <a:pPr marL="0" indent="0" algn="just">
              <a:buClr>
                <a:srgbClr val="DDDDDD"/>
              </a:buClr>
              <a:buNone/>
            </a:pPr>
            <a:endParaRPr lang="pt-BR" sz="2400" dirty="0"/>
          </a:p>
          <a:p>
            <a:pPr marL="457200" indent="-457200" algn="just">
              <a:buClr>
                <a:srgbClr val="DDDDDD"/>
              </a:buClr>
            </a:pPr>
            <a:r>
              <a:rPr lang="pt-BR" sz="2400" dirty="0"/>
              <a:t>Pode-se definir também a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informação</a:t>
            </a:r>
            <a:r>
              <a:rPr lang="pt-BR" sz="2400" dirty="0"/>
              <a:t> como um conjunto de fatos organizados de tal forma que adquirem valor adicional além do valor do fato em si.</a:t>
            </a:r>
          </a:p>
          <a:p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3172373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É uma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coleção de dados </a:t>
            </a:r>
            <a:r>
              <a:rPr lang="pt-BR" sz="2400" dirty="0"/>
              <a:t>logicamente coerente que possui um significado implícito cuja interpretação é dada por uma determinada aplicação (funcionalidade).</a:t>
            </a:r>
          </a:p>
          <a:p>
            <a:r>
              <a:rPr lang="pt-BR" sz="2400" dirty="0"/>
              <a:t>Representa abstratamente uma parte do mundo real, conhecida como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Minimundo</a:t>
            </a:r>
            <a:r>
              <a:rPr lang="pt-BR" sz="2400" dirty="0"/>
              <a:t> ou </a:t>
            </a:r>
            <a:r>
              <a:rPr lang="pt-BR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Universo de Discurso (UD)</a:t>
            </a:r>
            <a:r>
              <a:rPr lang="pt-BR" sz="2400" dirty="0"/>
              <a:t>, que  é de interesse de uma certa aplicação.</a:t>
            </a:r>
          </a:p>
          <a:p>
            <a:r>
              <a:rPr lang="pt-BR" sz="2400" dirty="0"/>
              <a:t>Mantido em dispositivos de armazenamento secundário de um sistema de computação.</a:t>
            </a:r>
          </a:p>
        </p:txBody>
      </p:sp>
    </p:spTree>
    <p:extLst>
      <p:ext uri="{BB962C8B-B14F-4D97-AF65-F5344CB8AC3E}">
        <p14:creationId xmlns:p14="http://schemas.microsoft.com/office/powerpoint/2010/main" val="395630279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SGBD/DBMS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SGBD</a:t>
            </a:r>
            <a:r>
              <a:rPr lang="pt-BR" dirty="0"/>
              <a:t> (Sistema Gerenciador de Banco de Dados) /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DBMS</a:t>
            </a:r>
            <a:r>
              <a:rPr lang="pt-BR" dirty="0"/>
              <a:t> (</a:t>
            </a:r>
            <a:r>
              <a:rPr lang="pt-BR" i="1" dirty="0" err="1"/>
              <a:t>Database</a:t>
            </a:r>
            <a:r>
              <a:rPr lang="pt-BR" i="1" dirty="0"/>
              <a:t> management system</a:t>
            </a:r>
            <a:r>
              <a:rPr lang="pt-BR" dirty="0"/>
              <a:t>) é um </a:t>
            </a:r>
            <a:r>
              <a:rPr lang="pt-B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de software</a:t>
            </a:r>
            <a:r>
              <a:rPr lang="pt-BR" dirty="0"/>
              <a:t> (conjunto de programas) construído para facilitar as atividades de definição, construção e manipulação de bancos de dados;</a:t>
            </a:r>
          </a:p>
        </p:txBody>
      </p:sp>
    </p:spTree>
    <p:extLst>
      <p:ext uri="{BB962C8B-B14F-4D97-AF65-F5344CB8AC3E}">
        <p14:creationId xmlns:p14="http://schemas.microsoft.com/office/powerpoint/2010/main" val="142002032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 Banco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2564904"/>
            <a:ext cx="8352928" cy="1152128"/>
          </a:xfrm>
        </p:spPr>
        <p:txBody>
          <a:bodyPr/>
          <a:lstStyle/>
          <a:p>
            <a:r>
              <a:rPr lang="pt-BR" dirty="0"/>
              <a:t>Sistema de Banco de Dados:</a:t>
            </a:r>
            <a:br>
              <a:rPr lang="pt-BR" dirty="0"/>
            </a:b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95536" y="2564904"/>
            <a:ext cx="8352928" cy="39604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" pitchFamily="2" charset="2"/>
              <a:buChar char="v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31520" indent="-36576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Wingdings" pitchFamily="2" charset="2"/>
              <a:buChar char="v"/>
              <a:defRPr sz="28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97280" indent="-32004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45920" indent="-27432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SzPct val="80000"/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92024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246888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24"/>
              </a:spcBef>
              <a:spcAft>
                <a:spcPts val="600"/>
              </a:spcAft>
              <a:buClrTx/>
              <a:buSzPct val="130000"/>
              <a:buFont typeface="Wingdings" pitchFamily="2" charset="2"/>
              <a:buChar char=""/>
              <a:defRPr sz="2000" kern="1200">
                <a:solidFill>
                  <a:schemeClr val="tx1"/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br>
              <a:rPr lang="pt-BR" dirty="0"/>
            </a:br>
            <a:br>
              <a:rPr lang="pt-BR" dirty="0"/>
            </a:br>
            <a:r>
              <a:rPr lang="pt-BR" sz="2800" dirty="0"/>
              <a:t>SGBD e Bases de Dados</a:t>
            </a:r>
            <a:br>
              <a:rPr lang="pt-BR" sz="2800" dirty="0">
                <a:solidFill>
                  <a:srgbClr val="FFC000"/>
                </a:solidFill>
              </a:rPr>
            </a:br>
            <a:r>
              <a:rPr lang="pt-BR" sz="4000" dirty="0">
                <a:solidFill>
                  <a:srgbClr val="FFC000"/>
                </a:solidFill>
              </a:rPr>
              <a:t>+ </a:t>
            </a:r>
            <a:br>
              <a:rPr lang="pt-BR" sz="2800" dirty="0">
                <a:solidFill>
                  <a:srgbClr val="FFC000"/>
                </a:solidFill>
              </a:rPr>
            </a:br>
            <a:r>
              <a:rPr lang="pt-BR" sz="2800" dirty="0"/>
              <a:t>Software de Interface e Regras de Negócio </a:t>
            </a:r>
            <a:r>
              <a:rPr lang="pt-B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(Aplicação)</a:t>
            </a:r>
            <a:endParaRPr lang="pt-BR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18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195736" y="2492896"/>
            <a:ext cx="6552728" cy="4104456"/>
          </a:xfrm>
          <a:prstGeom prst="rect">
            <a:avLst/>
          </a:prstGeom>
          <a:solidFill>
            <a:schemeClr val="tx1">
              <a:lumMod val="8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pt-BR" dirty="0"/>
              <a:t>Sistema de Banco de Dados</a:t>
            </a:r>
          </a:p>
        </p:txBody>
      </p:sp>
      <p:sp>
        <p:nvSpPr>
          <p:cNvPr id="62" name="Fluxograma: Disco magnético 61"/>
          <p:cNvSpPr/>
          <p:nvPr/>
        </p:nvSpPr>
        <p:spPr>
          <a:xfrm>
            <a:off x="7270340" y="5876962"/>
            <a:ext cx="1379872" cy="673224"/>
          </a:xfrm>
          <a:prstGeom prst="flowChartMagneticDisk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Fluxograma: Disco magnético 62"/>
          <p:cNvSpPr/>
          <p:nvPr/>
        </p:nvSpPr>
        <p:spPr>
          <a:xfrm>
            <a:off x="7260988" y="5348064"/>
            <a:ext cx="1379872" cy="673224"/>
          </a:xfrm>
          <a:prstGeom prst="flowChartMagneticDisk">
            <a:avLst/>
          </a:prstGeom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CaixaDeTexto 53"/>
          <p:cNvSpPr txBox="1"/>
          <p:nvPr/>
        </p:nvSpPr>
        <p:spPr>
          <a:xfrm>
            <a:off x="7298481" y="5453924"/>
            <a:ext cx="1304886" cy="101566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1003">
            <a:schemeClr val="dk2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algn="ctr">
              <a:defRPr sz="1200">
                <a:solidFill>
                  <a:schemeClr val="lt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pt-BR" dirty="0"/>
          </a:p>
          <a:p>
            <a:r>
              <a:rPr lang="pt-BR" dirty="0"/>
              <a:t>Dicionário de Dados/Catálogo (</a:t>
            </a:r>
            <a:r>
              <a:rPr lang="pt-BR" dirty="0" err="1"/>
              <a:t>Metadados</a:t>
            </a:r>
            <a:r>
              <a:rPr lang="pt-BR" dirty="0"/>
              <a:t>)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5251670" y="2564904"/>
            <a:ext cx="3424786" cy="2736304"/>
          </a:xfrm>
          <a:prstGeom prst="rect">
            <a:avLst/>
          </a:prstGeom>
          <a:solidFill>
            <a:schemeClr val="accent4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 anchorCtr="0"/>
          <a:lstStyle/>
          <a:p>
            <a:pPr algn="ctr"/>
            <a:r>
              <a:rPr lang="pt-BR" dirty="0"/>
              <a:t>SGBD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 de Banco de Dados</a:t>
            </a:r>
          </a:p>
        </p:txBody>
      </p:sp>
      <p:sp>
        <p:nvSpPr>
          <p:cNvPr id="6" name="Retângulo 5"/>
          <p:cNvSpPr/>
          <p:nvPr/>
        </p:nvSpPr>
        <p:spPr>
          <a:xfrm>
            <a:off x="5915868" y="4437112"/>
            <a:ext cx="1968500" cy="665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para acessar dados Armazenados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915868" y="3501008"/>
            <a:ext cx="1968500" cy="72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para processar consultas e manipulações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513112" y="3873748"/>
            <a:ext cx="2119176" cy="7920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Programa Aplicativo e Consultas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5900396" y="2655044"/>
            <a:ext cx="1983972" cy="6299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bg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Software de autenticação e permissões</a:t>
            </a:r>
          </a:p>
        </p:txBody>
      </p:sp>
      <p:cxnSp>
        <p:nvCxnSpPr>
          <p:cNvPr id="13" name="Conector de seta reta 12"/>
          <p:cNvCxnSpPr>
            <a:stCxn id="9" idx="3"/>
            <a:endCxn id="11" idx="1"/>
          </p:cNvCxnSpPr>
          <p:nvPr/>
        </p:nvCxnSpPr>
        <p:spPr>
          <a:xfrm flipV="1">
            <a:off x="4632288" y="2970014"/>
            <a:ext cx="1268108" cy="12997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11" idx="2"/>
            <a:endCxn id="7" idx="0"/>
          </p:cNvCxnSpPr>
          <p:nvPr/>
        </p:nvCxnSpPr>
        <p:spPr>
          <a:xfrm>
            <a:off x="6892382" y="3284984"/>
            <a:ext cx="7736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o 52"/>
          <p:cNvGrpSpPr/>
          <p:nvPr/>
        </p:nvGrpSpPr>
        <p:grpSpPr>
          <a:xfrm>
            <a:off x="5367976" y="5348374"/>
            <a:ext cx="1383816" cy="1201812"/>
            <a:chOff x="4064000" y="2036316"/>
            <a:chExt cx="1383816" cy="1201812"/>
          </a:xfrm>
        </p:grpSpPr>
        <p:sp>
          <p:nvSpPr>
            <p:cNvPr id="52" name="Fluxograma: Disco magnético 51"/>
            <p:cNvSpPr/>
            <p:nvPr/>
          </p:nvSpPr>
          <p:spPr>
            <a:xfrm>
              <a:off x="4067944" y="2564904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Fluxograma: Disco magnético 58"/>
            <p:cNvSpPr/>
            <p:nvPr/>
          </p:nvSpPr>
          <p:spPr>
            <a:xfrm>
              <a:off x="4064000" y="2036316"/>
              <a:ext cx="1379872" cy="673224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8" name="Conector de seta reta 17"/>
          <p:cNvCxnSpPr>
            <a:stCxn id="7" idx="2"/>
            <a:endCxn id="6" idx="0"/>
          </p:cNvCxnSpPr>
          <p:nvPr/>
        </p:nvCxnSpPr>
        <p:spPr>
          <a:xfrm>
            <a:off x="6900118" y="4221088"/>
            <a:ext cx="0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2"/>
          </p:cNvCxnSpPr>
          <p:nvPr/>
        </p:nvCxnSpPr>
        <p:spPr>
          <a:xfrm flipH="1">
            <a:off x="6059884" y="5102584"/>
            <a:ext cx="840234" cy="27063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6" idx="2"/>
            <a:endCxn id="63" idx="1"/>
          </p:cNvCxnSpPr>
          <p:nvPr/>
        </p:nvCxnSpPr>
        <p:spPr>
          <a:xfrm>
            <a:off x="6900118" y="5102584"/>
            <a:ext cx="1050806" cy="2454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5" y="2642084"/>
            <a:ext cx="1192088" cy="1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de seta reta 35"/>
          <p:cNvCxnSpPr>
            <a:stCxn id="1029" idx="2"/>
            <a:endCxn id="9" idx="1"/>
          </p:cNvCxnSpPr>
          <p:nvPr/>
        </p:nvCxnSpPr>
        <p:spPr>
          <a:xfrm>
            <a:off x="1246629" y="3834172"/>
            <a:ext cx="1266483" cy="43562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837511" y="3885317"/>
            <a:ext cx="818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Usuário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32" y="4922574"/>
            <a:ext cx="1113656" cy="111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CaixaDeTexto 43"/>
          <p:cNvSpPr txBox="1"/>
          <p:nvPr/>
        </p:nvSpPr>
        <p:spPr>
          <a:xfrm>
            <a:off x="611560" y="6217567"/>
            <a:ext cx="1275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Programador</a:t>
            </a:r>
          </a:p>
        </p:txBody>
      </p:sp>
      <p:cxnSp>
        <p:nvCxnSpPr>
          <p:cNvPr id="45" name="Conector de seta reta 44"/>
          <p:cNvCxnSpPr>
            <a:stCxn id="1030" idx="0"/>
          </p:cNvCxnSpPr>
          <p:nvPr/>
        </p:nvCxnSpPr>
        <p:spPr>
          <a:xfrm flipV="1">
            <a:off x="1206860" y="4437112"/>
            <a:ext cx="1306252" cy="4854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5379708" y="5661248"/>
            <a:ext cx="1372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  <a:p>
            <a:pPr algn="ctr"/>
            <a:r>
              <a:rPr lang="pt-BR" sz="1400" dirty="0"/>
              <a:t>Base de </a:t>
            </a:r>
          </a:p>
          <a:p>
            <a:pPr algn="ctr"/>
            <a:r>
              <a:rPr lang="pt-BR" sz="1400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353902257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Banco de Dados: </a:t>
            </a:r>
            <a:br>
              <a:rPr lang="pt-BR" dirty="0"/>
            </a:br>
            <a:r>
              <a:rPr lang="pt-BR" sz="3100" dirty="0"/>
              <a:t>Características desejáveis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Controle de Redundância;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Compartilhamento de Dados;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Controle de Acesso aos Dados;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Múltiplas Interfaces;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Representação de Associações Complexas;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Garantia de Restrições de Integridade;</a:t>
            </a:r>
          </a:p>
          <a:p>
            <a:pPr marL="457200" indent="-457200">
              <a:buClr>
                <a:schemeClr val="bg2">
                  <a:lumMod val="40000"/>
                  <a:lumOff val="60000"/>
                </a:schemeClr>
              </a:buClr>
              <a:buFont typeface="+mj-lt"/>
              <a:buAutoNum type="arabicParenR"/>
            </a:pPr>
            <a:r>
              <a:rPr lang="pt-BR" sz="2400" dirty="0"/>
              <a:t>Recuperação de Falhas;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2636912"/>
            <a:ext cx="1260252" cy="2014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038141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SPA: </a:t>
            </a:r>
            <a:br>
              <a:rPr lang="pt-BR" dirty="0"/>
            </a:br>
            <a:r>
              <a:rPr lang="pt-BR" sz="3100" dirty="0"/>
              <a:t>Sistema de Processamento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Um </a:t>
            </a:r>
            <a:r>
              <a:rPr lang="pt-BR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Sistema de Processamento de Arquivos (SPA) </a:t>
            </a:r>
            <a:r>
              <a:rPr lang="pt-BR" sz="2800" dirty="0"/>
              <a:t>é um ambiente onde diversos programas de aplicação são desenvolvidos para gravar e extrair registros armazenados em vários arquivos independentes.  Normalmente esses arquivos são gerenciados pelos próprios sistemas operacionais locais.</a:t>
            </a:r>
          </a:p>
        </p:txBody>
      </p:sp>
    </p:spTree>
    <p:extLst>
      <p:ext uri="{BB962C8B-B14F-4D97-AF65-F5344CB8AC3E}">
        <p14:creationId xmlns:p14="http://schemas.microsoft.com/office/powerpoint/2010/main" val="38435002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S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47ADFB0FA774780A320A6721ACB08" ma:contentTypeVersion="10" ma:contentTypeDescription="Create a new document." ma:contentTypeScope="" ma:versionID="5f4555b8c8ce9abd2030ac471ca24286">
  <xsd:schema xmlns:xsd="http://www.w3.org/2001/XMLSchema" xmlns:xs="http://www.w3.org/2001/XMLSchema" xmlns:p="http://schemas.microsoft.com/office/2006/metadata/properties" xmlns:ns2="056fe83c-fbf3-4467-8168-aab2dc9f73d9" xmlns:ns3="e2b819bb-00eb-49ed-a7f3-0437914d0f00" targetNamespace="http://schemas.microsoft.com/office/2006/metadata/properties" ma:root="true" ma:fieldsID="a188fc3028cab039ee7e45dbd9ec469d" ns2:_="" ns3:_="">
    <xsd:import namespace="056fe83c-fbf3-4467-8168-aab2dc9f73d9"/>
    <xsd:import namespace="e2b819bb-00eb-49ed-a7f3-0437914d0f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6fe83c-fbf3-4467-8168-aab2dc9f73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819bb-00eb-49ed-a7f3-0437914d0f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db1928e-16aa-4320-b615-b9f804197612}" ma:internalName="TaxCatchAll" ma:showField="CatchAllData" ma:web="e2b819bb-00eb-49ed-a7f3-0437914d0f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b819bb-00eb-49ed-a7f3-0437914d0f00" xsi:nil="true"/>
    <lcf76f155ced4ddcb4097134ff3c332f xmlns="056fe83c-fbf3-4467-8168-aab2dc9f73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A9B37C9-CF95-4613-9ADA-508780B34A84}"/>
</file>

<file path=customXml/itemProps2.xml><?xml version="1.0" encoding="utf-8"?>
<ds:datastoreItem xmlns:ds="http://schemas.openxmlformats.org/officeDocument/2006/customXml" ds:itemID="{A0760C2B-D697-4C72-9744-04C24F9BB55E}"/>
</file>

<file path=customXml/itemProps3.xml><?xml version="1.0" encoding="utf-8"?>
<ds:datastoreItem xmlns:ds="http://schemas.openxmlformats.org/officeDocument/2006/customXml" ds:itemID="{C9F4C00E-D562-4549-BCDF-529C924447E2}"/>
</file>

<file path=docProps/app.xml><?xml version="1.0" encoding="utf-8"?>
<Properties xmlns="http://schemas.openxmlformats.org/officeDocument/2006/extended-properties" xmlns:vt="http://schemas.openxmlformats.org/officeDocument/2006/docPropsVTypes">
  <Template>Bom estado</Template>
  <TotalTime>1</TotalTime>
  <Words>485</Words>
  <Application>Microsoft Office PowerPoint</Application>
  <PresentationFormat>Apresentação na tela (4:3)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Rockwell</vt:lpstr>
      <vt:lpstr>Wingdings</vt:lpstr>
      <vt:lpstr>Kilter</vt:lpstr>
      <vt:lpstr>Banco de Dados</vt:lpstr>
      <vt:lpstr>Dados</vt:lpstr>
      <vt:lpstr>Informação</vt:lpstr>
      <vt:lpstr>Banco de Dados</vt:lpstr>
      <vt:lpstr>SGBD/DBMS</vt:lpstr>
      <vt:lpstr>Sistema de Banco de Dados</vt:lpstr>
      <vt:lpstr>Sistema de Banco de Dados</vt:lpstr>
      <vt:lpstr>Banco de Dados:  Características desejáveis</vt:lpstr>
      <vt:lpstr>SPA:  Sistema de Processamento de Arquivos</vt:lpstr>
      <vt:lpstr>SPA: desvantagens</vt:lpstr>
      <vt:lpstr>SPA x SGBD</vt:lpstr>
      <vt:lpstr>SGBD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Cláudio Haruyoshi  Hirose</dc:creator>
  <cp:lastModifiedBy>Professor</cp:lastModifiedBy>
  <cp:revision>214</cp:revision>
  <dcterms:created xsi:type="dcterms:W3CDTF">2012-02-14T19:33:14Z</dcterms:created>
  <dcterms:modified xsi:type="dcterms:W3CDTF">2024-02-26T11:52:58Z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0x01010060A47ADFB0FA774780A320A6721ACB08</vt:lpwstr>
  </property>
</Properties>
</file>