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70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8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C976F-05F3-48A4-94CF-002119195734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5D900-9A3A-4AD8-A3EF-3C24443304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462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F08BC-6D80-456E-9754-3E6CAAA98B75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BB948-C236-4941-8A83-E9090B491C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2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1000" y="1277938"/>
            <a:ext cx="11480800" cy="4373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11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1507372" cy="365125"/>
          </a:xfrm>
        </p:spPr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507372" y="6356350"/>
            <a:ext cx="684628" cy="365125"/>
          </a:xfrm>
        </p:spPr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086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59CFD3-C7D3-490E-8E08-221DE4612007}" type="datetime1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9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90B2E-6433-428D-B3D3-150CDA716A2F}" type="datetime1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09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1D68CC-B83B-4B7F-9268-9BCB6DC97758}" type="datetime1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933708" y="6356350"/>
            <a:ext cx="2258291" cy="365125"/>
          </a:xfrm>
        </p:spPr>
        <p:txBody>
          <a:bodyPr/>
          <a:lstStyle/>
          <a:p>
            <a:pPr algn="r"/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9933708" cy="365125"/>
          </a:xfrm>
        </p:spPr>
        <p:txBody>
          <a:bodyPr/>
          <a:lstStyle>
            <a:lvl1pPr algn="ctr">
              <a:defRPr/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18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A0D304-6F79-4E52-906E-D3DD21966943}" type="datetime1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C7330A-4B00-4CCE-B2D1-2A0E0B65E548}" type="datetime1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46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2546D6-19F3-4F20-B6FD-6F895DBF382D}" type="datetime1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1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520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5B220E-F804-4596-AFD0-CA17D2EA6D21}" type="datetime1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2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0E7849-F6F8-45C9-9B57-21EB49A0F031}" type="datetime1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66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2088D8-9880-45C8-AC96-F195931F13EE}" type="datetime1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46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765E6E-F105-4BF3-8174-BDD0979B9498}" type="datetime1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42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0" y="6356350"/>
            <a:ext cx="11507372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Prof. Ma. Luciana Zapparolli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1507372" y="6356350"/>
            <a:ext cx="684628" cy="36512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219A82B-1A55-4D0D-B0AC-E145E757A9A8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aixaDeTexto 6"/>
          <p:cNvSpPr txBox="1"/>
          <p:nvPr userDrawn="1"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Fatec Zona Sul</a:t>
            </a:r>
          </a:p>
        </p:txBody>
      </p:sp>
    </p:spTree>
    <p:extLst>
      <p:ext uri="{BB962C8B-B14F-4D97-AF65-F5344CB8AC3E}">
        <p14:creationId xmlns:p14="http://schemas.microsoft.com/office/powerpoint/2010/main" val="304182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1</a:t>
            </a:fld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149927" y="1634837"/>
            <a:ext cx="101138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Tópico 2 – Técnica de Programação I</a:t>
            </a:r>
          </a:p>
          <a:p>
            <a:pPr algn="ctr"/>
            <a:endParaRPr lang="pt-BR" sz="3200" b="1" dirty="0"/>
          </a:p>
          <a:p>
            <a:pPr algn="ctr"/>
            <a:endParaRPr lang="pt-BR" sz="3200" b="1" dirty="0"/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b="1" dirty="0"/>
          </a:p>
          <a:p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11236" y="2804388"/>
            <a:ext cx="64700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Caixas de Mensagens;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Conversão de Tipos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Constantes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b="1" dirty="0"/>
              <a:t>Desvio Condicional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09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39822" y="501134"/>
            <a:ext cx="2294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2400" b="1" kern="0" dirty="0" err="1">
                <a:solidFill>
                  <a:schemeClr val="tx2"/>
                </a:solidFill>
              </a:rPr>
              <a:t>Option</a:t>
            </a:r>
            <a:r>
              <a:rPr lang="pt-BR" sz="2400" b="1" kern="0" dirty="0">
                <a:solidFill>
                  <a:schemeClr val="tx2"/>
                </a:solidFill>
              </a:rPr>
              <a:t> </a:t>
            </a:r>
            <a:r>
              <a:rPr lang="pt-BR" sz="2400" b="1" kern="0" dirty="0" err="1">
                <a:solidFill>
                  <a:schemeClr val="tx2"/>
                </a:solidFill>
              </a:rPr>
              <a:t>Dialog</a:t>
            </a:r>
            <a:endParaRPr lang="pt-BR" sz="2400" b="1" kern="0" dirty="0">
              <a:solidFill>
                <a:schemeClr val="tx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050324" y="1322174"/>
            <a:ext cx="104167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As caixas de dialogo de opções são geradas a partir do método </a:t>
            </a:r>
            <a:r>
              <a:rPr lang="pt-BR" altLang="pt-BR" sz="2000" dirty="0" err="1"/>
              <a:t>OptionDialog</a:t>
            </a:r>
            <a:r>
              <a:rPr lang="pt-BR" altLang="pt-BR" sz="2000" dirty="0"/>
              <a:t> e são bem complexas. Ela e capaz de combinar todos os recursos já vistos nas outras caixas de diálogo. Sua sintaxe é a seguinte: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 err="1"/>
              <a:t>int</a:t>
            </a:r>
            <a:r>
              <a:rPr lang="pt-BR" altLang="pt-BR" sz="2000" dirty="0"/>
              <a:t> resposta=(</a:t>
            </a:r>
            <a:r>
              <a:rPr lang="pt-BR" altLang="pt-BR" sz="2000" dirty="0" err="1"/>
              <a:t>null</a:t>
            </a:r>
            <a:r>
              <a:rPr lang="pt-BR" altLang="pt-BR" sz="2000" dirty="0"/>
              <a:t>,&lt;mensagem&gt;,&lt;título da mensagem&gt;,&lt;botões presentes&gt;,&lt;tipo de mensagem&gt;,&lt;</a:t>
            </a:r>
            <a:r>
              <a:rPr lang="pt-BR" altLang="pt-BR" sz="2000" dirty="0" err="1"/>
              <a:t>icone</a:t>
            </a:r>
            <a:r>
              <a:rPr lang="pt-BR" altLang="pt-BR" sz="2000" dirty="0"/>
              <a:t>&gt;,&lt;</a:t>
            </a:r>
            <a:r>
              <a:rPr lang="pt-BR" altLang="pt-BR" sz="2000" dirty="0" err="1"/>
              <a:t>array</a:t>
            </a:r>
            <a:r>
              <a:rPr lang="pt-BR" altLang="pt-BR" sz="2000" dirty="0"/>
              <a:t> de objetos&gt;,&lt;seleção padrão&gt;) 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Em que: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b="1" dirty="0"/>
              <a:t>botões presentes</a:t>
            </a:r>
            <a:r>
              <a:rPr lang="pt-BR" altLang="pt-BR" sz="2000" dirty="0"/>
              <a:t>: um tipo de caixa que utiliza a variáveis YES_NO_OPTION, YES_NO_CANCEL_OPTION ou OK_CANCEL_OPTION. 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Deve-se utilizar o zero caso outros botões sejam utilizados em lugar destes.</a:t>
            </a:r>
          </a:p>
          <a:p>
            <a:pPr>
              <a:lnSpc>
                <a:spcPct val="90000"/>
              </a:lnSpc>
            </a:pPr>
            <a:r>
              <a:rPr lang="pt-BR" altLang="pt-BR" sz="2000" b="1" dirty="0"/>
              <a:t>Tipo de mensagem</a:t>
            </a:r>
            <a:r>
              <a:rPr lang="pt-BR" altLang="pt-BR" sz="2000" dirty="0"/>
              <a:t> -&gt; uma das variáveis de pergunta, informação, alerta, erro ou definida pelo usuário.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95740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69557" y="635306"/>
            <a:ext cx="1079980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 err="1"/>
              <a:t>Ic</a:t>
            </a:r>
            <a:r>
              <a:rPr lang="pt-BR" altLang="pt-BR" sz="2000" b="1" dirty="0" err="1"/>
              <a:t>one</a:t>
            </a:r>
            <a:r>
              <a:rPr lang="pt-BR" altLang="pt-BR" sz="2000" b="1" dirty="0"/>
              <a:t>-&gt;</a:t>
            </a:r>
            <a:r>
              <a:rPr lang="pt-BR" altLang="pt-BR" sz="2000" dirty="0"/>
              <a:t>Um objeto </a:t>
            </a:r>
            <a:r>
              <a:rPr lang="pt-BR" altLang="pt-BR" sz="2000" dirty="0" err="1"/>
              <a:t>ImagemIcon</a:t>
            </a:r>
            <a:r>
              <a:rPr lang="pt-BR" altLang="pt-BR" sz="2000" dirty="0"/>
              <a:t> a ser apresentada em lugar de um dos ícones  do argumento anterior (&lt;tipo de mensagem&gt;). Se nenhum </a:t>
            </a:r>
            <a:r>
              <a:rPr lang="pt-BR" altLang="pt-BR" sz="2000" dirty="0" err="1"/>
              <a:t>icone</a:t>
            </a:r>
            <a:r>
              <a:rPr lang="pt-BR" altLang="pt-BR" sz="2000" dirty="0"/>
              <a:t> for usado deve-se colocar a palavra </a:t>
            </a:r>
            <a:r>
              <a:rPr lang="pt-BR" altLang="pt-BR" sz="2000" dirty="0" err="1"/>
              <a:t>null</a:t>
            </a:r>
            <a:r>
              <a:rPr lang="pt-BR" altLang="pt-BR" sz="2000" dirty="0"/>
              <a:t> no lugar desse argumento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r>
              <a:rPr lang="pt-BR" altLang="pt-BR" sz="2000" b="1" dirty="0" err="1"/>
              <a:t>array</a:t>
            </a:r>
            <a:r>
              <a:rPr lang="pt-BR" altLang="pt-BR" sz="2000" b="1" dirty="0"/>
              <a:t> de objetos </a:t>
            </a:r>
            <a:r>
              <a:rPr lang="pt-BR" altLang="pt-BR" sz="2000" dirty="0"/>
              <a:t>-&gt; é um </a:t>
            </a:r>
            <a:r>
              <a:rPr lang="pt-BR" altLang="pt-BR" sz="2000" dirty="0" err="1"/>
              <a:t>array</a:t>
            </a:r>
            <a:r>
              <a:rPr lang="pt-BR" altLang="pt-BR" sz="2000" dirty="0"/>
              <a:t> de objetos que contém os componentes ou outros objetos que representam as escolhas na caixa de diálogo, caso YES_NO_OPTION, YES_NO_CANCEL_OPTION ou OK_CANCEL_OPTION  não esteja sendo usado.</a:t>
            </a:r>
          </a:p>
          <a:p>
            <a:endParaRPr lang="pt-BR" altLang="pt-BR" sz="2000" dirty="0"/>
          </a:p>
          <a:p>
            <a:r>
              <a:rPr lang="pt-BR" altLang="pt-BR" sz="2000" b="1" dirty="0"/>
              <a:t>Seleção padrão</a:t>
            </a:r>
            <a:r>
              <a:rPr lang="pt-BR" altLang="pt-BR" sz="2000" dirty="0"/>
              <a:t>: o objeto representa a seleção padrão, caso a opção YES_NO_OPTION, OK_CANCEL_OPTION ou YES_NO_CANCEL_OPTION não estejam sendo usados.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8440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-85117" y="475377"/>
            <a:ext cx="4200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2400" b="1" kern="0" dirty="0">
                <a:solidFill>
                  <a:schemeClr val="tx2"/>
                </a:solidFill>
              </a:rPr>
              <a:t>Conversão de tipos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798489" y="1236372"/>
            <a:ext cx="108311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/>
              <a:t>Para converter tipos de dados o Java dispõe de métodos específicos.</a:t>
            </a:r>
          </a:p>
          <a:p>
            <a:endParaRPr lang="pt-BR" altLang="pt-BR" sz="2000" dirty="0"/>
          </a:p>
          <a:p>
            <a:r>
              <a:rPr lang="pt-BR" altLang="pt-BR" sz="2000" dirty="0"/>
              <a:t>Convertendo uma </a:t>
            </a:r>
            <a:r>
              <a:rPr lang="pt-BR" altLang="pt-BR" sz="2000" dirty="0" err="1"/>
              <a:t>String</a:t>
            </a:r>
            <a:r>
              <a:rPr lang="pt-BR" altLang="pt-BR" sz="2000" dirty="0"/>
              <a:t> em Número:</a:t>
            </a:r>
          </a:p>
          <a:p>
            <a:endParaRPr lang="pt-BR" altLang="pt-BR" sz="2000" dirty="0"/>
          </a:p>
          <a:p>
            <a:r>
              <a:rPr lang="pt-BR" altLang="pt-BR" sz="2000" dirty="0" err="1"/>
              <a:t>String</a:t>
            </a:r>
            <a:r>
              <a:rPr lang="pt-BR" altLang="pt-BR" sz="2000" dirty="0"/>
              <a:t> teste = “10”’</a:t>
            </a:r>
          </a:p>
          <a:p>
            <a:endParaRPr lang="pt-BR" altLang="pt-BR" sz="2000" dirty="0"/>
          </a:p>
          <a:p>
            <a:pPr>
              <a:buFontTx/>
              <a:buChar char="•"/>
            </a:pPr>
            <a:r>
              <a:rPr lang="pt-BR" altLang="pt-BR" sz="2000" dirty="0"/>
              <a:t> </a:t>
            </a:r>
            <a:r>
              <a:rPr lang="pt-BR" altLang="pt-BR" sz="2000" dirty="0" err="1"/>
              <a:t>Int</a:t>
            </a:r>
            <a:r>
              <a:rPr lang="pt-BR" altLang="pt-BR" sz="2000" dirty="0"/>
              <a:t> .................... </a:t>
            </a:r>
            <a:r>
              <a:rPr lang="pt-BR" altLang="pt-BR" sz="2000" dirty="0" err="1"/>
              <a:t>Integer.parseInt</a:t>
            </a:r>
            <a:r>
              <a:rPr lang="pt-BR" altLang="pt-BR" sz="2000" dirty="0"/>
              <a:t>(teste)</a:t>
            </a:r>
          </a:p>
          <a:p>
            <a:pPr>
              <a:buFontTx/>
              <a:buChar char="•"/>
            </a:pPr>
            <a:r>
              <a:rPr lang="pt-BR" altLang="pt-BR" sz="2000" dirty="0"/>
              <a:t> </a:t>
            </a:r>
            <a:r>
              <a:rPr lang="pt-BR" altLang="pt-BR" sz="2000" dirty="0" err="1"/>
              <a:t>Float</a:t>
            </a:r>
            <a:r>
              <a:rPr lang="pt-BR" altLang="pt-BR" sz="2000" dirty="0"/>
              <a:t>................. </a:t>
            </a:r>
            <a:r>
              <a:rPr lang="pt-BR" altLang="pt-BR" sz="2000" dirty="0" err="1"/>
              <a:t>Float.parseFloat</a:t>
            </a:r>
            <a:r>
              <a:rPr lang="pt-BR" altLang="pt-BR" sz="2000" dirty="0"/>
              <a:t>(teste)</a:t>
            </a:r>
          </a:p>
          <a:p>
            <a:pPr>
              <a:buFontTx/>
              <a:buChar char="•"/>
            </a:pPr>
            <a:r>
              <a:rPr lang="pt-BR" altLang="pt-BR" sz="2000" dirty="0"/>
              <a:t> Double.............. </a:t>
            </a:r>
            <a:r>
              <a:rPr lang="pt-BR" altLang="pt-BR" sz="2000" dirty="0" err="1"/>
              <a:t>Double.parseDouble</a:t>
            </a:r>
            <a:r>
              <a:rPr lang="pt-BR" altLang="pt-BR" sz="2000" dirty="0"/>
              <a:t>(teste)</a:t>
            </a:r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71860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708338" y="748177"/>
            <a:ext cx="1057355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b="1" dirty="0"/>
              <a:t>Caso seja necessário converter Tipos dados diversos em </a:t>
            </a:r>
            <a:r>
              <a:rPr lang="pt-BR" altLang="pt-BR" sz="2000" b="1" dirty="0" err="1"/>
              <a:t>String</a:t>
            </a:r>
            <a:r>
              <a:rPr lang="pt-BR" altLang="pt-BR" sz="2000" b="1" dirty="0"/>
              <a:t>,  também é possível utilizando o método </a:t>
            </a:r>
            <a:r>
              <a:rPr lang="pt-BR" altLang="pt-BR" sz="2000" b="1" dirty="0" err="1"/>
              <a:t>valueOf</a:t>
            </a:r>
            <a:r>
              <a:rPr lang="pt-BR" altLang="pt-BR" sz="2000" b="1" dirty="0"/>
              <a:t> da classe </a:t>
            </a:r>
            <a:r>
              <a:rPr lang="pt-BR" altLang="pt-BR" sz="2000" b="1" dirty="0" err="1"/>
              <a:t>String</a:t>
            </a:r>
            <a:r>
              <a:rPr lang="pt-BR" altLang="pt-BR" sz="2000" b="1" dirty="0"/>
              <a:t>.</a:t>
            </a:r>
          </a:p>
          <a:p>
            <a:endParaRPr lang="pt-BR" altLang="pt-BR" sz="2000" b="1" dirty="0"/>
          </a:p>
          <a:p>
            <a:r>
              <a:rPr lang="pt-BR" altLang="pt-BR" sz="2000" b="1" dirty="0"/>
              <a:t>A conversão entre tipos de dados numéricos se dá pelo operador de cast.</a:t>
            </a:r>
          </a:p>
          <a:p>
            <a:r>
              <a:rPr lang="pt-BR" altLang="pt-BR" sz="2000" b="1" dirty="0"/>
              <a:t>Exemplo:</a:t>
            </a:r>
          </a:p>
          <a:p>
            <a:endParaRPr lang="pt-BR" altLang="pt-BR" sz="2000" b="1" dirty="0"/>
          </a:p>
          <a:p>
            <a:r>
              <a:rPr lang="pt-BR" altLang="pt-BR" sz="2000" b="1" dirty="0"/>
              <a:t>Convertendo Inteiro em Double:</a:t>
            </a:r>
          </a:p>
          <a:p>
            <a:endParaRPr lang="pt-BR" altLang="pt-BR" sz="2000" b="1" dirty="0"/>
          </a:p>
          <a:p>
            <a:r>
              <a:rPr lang="pt-BR" altLang="pt-BR" sz="2000" b="1" dirty="0" err="1"/>
              <a:t>int</a:t>
            </a:r>
            <a:r>
              <a:rPr lang="pt-BR" altLang="pt-BR" sz="2000" b="1" dirty="0"/>
              <a:t> i = 10;</a:t>
            </a:r>
          </a:p>
          <a:p>
            <a:r>
              <a:rPr lang="pt-BR" altLang="pt-BR" sz="2000" b="1" dirty="0" err="1"/>
              <a:t>double</a:t>
            </a:r>
            <a:r>
              <a:rPr lang="pt-BR" altLang="pt-BR" sz="2000" b="1" dirty="0"/>
              <a:t> d = (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) i;</a:t>
            </a:r>
          </a:p>
          <a:p>
            <a:endParaRPr lang="pt-BR" altLang="pt-BR" sz="2000" b="1" dirty="0"/>
          </a:p>
          <a:p>
            <a:endParaRPr lang="pt-BR" altLang="pt-BR" sz="2000" b="1" dirty="0"/>
          </a:p>
          <a:p>
            <a:r>
              <a:rPr lang="pt-BR" altLang="pt-BR" sz="2000" b="1" dirty="0"/>
              <a:t>Convertendo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 em </a:t>
            </a:r>
            <a:r>
              <a:rPr lang="pt-BR" altLang="pt-BR" sz="2000" b="1" dirty="0" err="1"/>
              <a:t>float</a:t>
            </a:r>
            <a:r>
              <a:rPr lang="pt-BR" altLang="pt-BR" sz="2000" b="1" dirty="0"/>
              <a:t>:</a:t>
            </a:r>
          </a:p>
          <a:p>
            <a:endParaRPr lang="pt-BR" altLang="pt-BR" sz="2000" b="1" dirty="0"/>
          </a:p>
          <a:p>
            <a:r>
              <a:rPr lang="pt-BR" altLang="pt-BR" sz="2000" b="1" dirty="0" err="1"/>
              <a:t>float</a:t>
            </a:r>
            <a:r>
              <a:rPr lang="pt-BR" altLang="pt-BR" sz="2000" b="1" dirty="0"/>
              <a:t> f = (</a:t>
            </a:r>
            <a:r>
              <a:rPr lang="pt-BR" altLang="pt-BR" sz="2000" b="1" dirty="0" err="1"/>
              <a:t>float</a:t>
            </a:r>
            <a:r>
              <a:rPr lang="pt-BR" altLang="pt-BR" sz="2000" b="1" dirty="0"/>
              <a:t>) d;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365856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914400"/>
            <a:ext cx="1675652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/>
              <a:t>Conversão </a:t>
            </a:r>
          </a:p>
          <a:p>
            <a:pPr eaLnBrk="1" hangingPunct="1"/>
            <a:r>
              <a:rPr lang="pt-BR" altLang="pt-BR" sz="2000" b="1" dirty="0"/>
              <a:t>de Tipos de </a:t>
            </a:r>
          </a:p>
          <a:p>
            <a:pPr eaLnBrk="1" hangingPunct="1"/>
            <a:r>
              <a:rPr lang="pt-BR" altLang="pt-BR" sz="2000" b="1" dirty="0"/>
              <a:t>Dados:</a:t>
            </a:r>
          </a:p>
          <a:p>
            <a:pPr eaLnBrk="1" hangingPunct="1"/>
            <a:endParaRPr lang="pt-BR" altLang="pt-BR" sz="2000" b="1" dirty="0"/>
          </a:p>
          <a:p>
            <a:pPr eaLnBrk="1" hangingPunct="1"/>
            <a:r>
              <a:rPr lang="pt-BR" altLang="pt-BR" sz="2000" b="1" dirty="0"/>
              <a:t>Exemplo:</a:t>
            </a:r>
          </a:p>
          <a:p>
            <a:pPr eaLnBrk="1" hangingPunct="1"/>
            <a:endParaRPr lang="pt-BR" altLang="pt-BR" b="1" dirty="0"/>
          </a:p>
          <a:p>
            <a:pPr eaLnBrk="1" hangingPunct="1"/>
            <a:endParaRPr lang="pt-BR" altLang="pt-BR" b="1" dirty="0"/>
          </a:p>
          <a:p>
            <a:pPr eaLnBrk="1" hangingPunct="1"/>
            <a:endParaRPr lang="pt-BR" altLang="pt-BR" b="1" dirty="0"/>
          </a:p>
          <a:p>
            <a:pPr eaLnBrk="1" hangingPunct="1"/>
            <a:endParaRPr lang="en-US" altLang="pt-BR" b="1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386" y="379412"/>
            <a:ext cx="5996189" cy="5879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57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1782" y="505049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Constantes</a:t>
            </a:r>
          </a:p>
        </p:txBody>
      </p:sp>
      <p:sp>
        <p:nvSpPr>
          <p:cNvPr id="6" name="Retângulo 2"/>
          <p:cNvSpPr>
            <a:spLocks noChangeArrowheads="1"/>
          </p:cNvSpPr>
          <p:nvPr/>
        </p:nvSpPr>
        <p:spPr bwMode="auto">
          <a:xfrm>
            <a:off x="755650" y="1268413"/>
            <a:ext cx="10835336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+mn-lt"/>
              </a:rPr>
              <a:t>Constantes são elementos de uma classe cujo valor não pode ser alterado.</a:t>
            </a:r>
          </a:p>
          <a:p>
            <a:pPr eaLnBrk="1" hangingPunct="1"/>
            <a:r>
              <a:rPr lang="pt-BR" altLang="pt-BR" sz="2000" dirty="0">
                <a:latin typeface="+mn-lt"/>
              </a:rPr>
              <a:t>Uma constante  pode ser definida em qualquer tipo de dados suportado pelo </a:t>
            </a:r>
            <a:r>
              <a:rPr lang="pt-BR" altLang="pt-BR" sz="2000" dirty="0" err="1">
                <a:latin typeface="+mn-lt"/>
              </a:rPr>
              <a:t>java</a:t>
            </a:r>
            <a:r>
              <a:rPr lang="pt-BR" altLang="pt-BR" sz="2000" dirty="0">
                <a:latin typeface="+mn-lt"/>
              </a:rPr>
              <a:t>.</a:t>
            </a:r>
          </a:p>
          <a:p>
            <a:pPr eaLnBrk="1" hangingPunct="1"/>
            <a:endParaRPr lang="pt-BR" altLang="pt-BR" sz="2000" dirty="0">
              <a:latin typeface="+mn-lt"/>
            </a:endParaRPr>
          </a:p>
          <a:p>
            <a:pPr eaLnBrk="1" hangingPunct="1"/>
            <a:r>
              <a:rPr lang="pt-BR" altLang="pt-BR" sz="2000" dirty="0">
                <a:latin typeface="+mn-lt"/>
              </a:rPr>
              <a:t>Para definir uma constante declare da seguinte forma:</a:t>
            </a:r>
          </a:p>
          <a:p>
            <a:pPr eaLnBrk="1" hangingPunct="1"/>
            <a:endParaRPr lang="pt-BR" altLang="pt-BR" sz="2000" dirty="0">
              <a:latin typeface="+mn-lt"/>
            </a:endParaRPr>
          </a:p>
          <a:p>
            <a:pPr eaLnBrk="1" hangingPunct="1"/>
            <a:r>
              <a:rPr lang="pt-BR" altLang="pt-BR" sz="2000" b="1" dirty="0" err="1">
                <a:latin typeface="+mn-lt"/>
              </a:rPr>
              <a:t>public</a:t>
            </a:r>
            <a:r>
              <a:rPr lang="pt-BR" altLang="pt-BR" sz="2000" b="1" dirty="0">
                <a:latin typeface="+mn-lt"/>
              </a:rPr>
              <a:t> </a:t>
            </a:r>
            <a:r>
              <a:rPr lang="pt-BR" altLang="pt-BR" sz="2000" b="1" dirty="0" err="1">
                <a:latin typeface="+mn-lt"/>
              </a:rPr>
              <a:t>static</a:t>
            </a:r>
            <a:r>
              <a:rPr lang="pt-BR" altLang="pt-BR" sz="2000" b="1" dirty="0">
                <a:latin typeface="+mn-lt"/>
              </a:rPr>
              <a:t> final &lt;</a:t>
            </a:r>
            <a:r>
              <a:rPr lang="pt-BR" altLang="pt-BR" sz="2000" b="1" dirty="0" err="1">
                <a:latin typeface="+mn-lt"/>
              </a:rPr>
              <a:t>TipoDado</a:t>
            </a:r>
            <a:r>
              <a:rPr lang="pt-BR" altLang="pt-BR" sz="2000" b="1" dirty="0">
                <a:latin typeface="+mn-lt"/>
              </a:rPr>
              <a:t>&gt; &lt;</a:t>
            </a:r>
            <a:r>
              <a:rPr lang="pt-BR" altLang="pt-BR" sz="2000" b="1" dirty="0" err="1">
                <a:latin typeface="+mn-lt"/>
              </a:rPr>
              <a:t>NomeConstante</a:t>
            </a:r>
            <a:r>
              <a:rPr lang="pt-BR" altLang="pt-BR" sz="2000" b="1" dirty="0">
                <a:latin typeface="+mn-lt"/>
              </a:rPr>
              <a:t>&gt; = &lt;</a:t>
            </a:r>
            <a:r>
              <a:rPr lang="pt-BR" altLang="pt-BR" sz="2000" b="1" dirty="0" err="1">
                <a:latin typeface="+mn-lt"/>
              </a:rPr>
              <a:t>valorConstante</a:t>
            </a:r>
            <a:r>
              <a:rPr lang="pt-BR" altLang="pt-BR" sz="2000" b="1" dirty="0">
                <a:latin typeface="+mn-lt"/>
              </a:rPr>
              <a:t>&gt;</a:t>
            </a:r>
          </a:p>
          <a:p>
            <a:pPr eaLnBrk="1" hangingPunct="1"/>
            <a:endParaRPr lang="pt-BR" altLang="pt-BR" sz="2000" b="1" dirty="0">
              <a:latin typeface="+mn-lt"/>
            </a:endParaRPr>
          </a:p>
          <a:p>
            <a:pPr eaLnBrk="1" hangingPunct="1"/>
            <a:r>
              <a:rPr lang="pt-BR" altLang="pt-BR" sz="2000" u="sng" dirty="0">
                <a:latin typeface="+mn-lt"/>
              </a:rPr>
              <a:t>Esta declaração deve ficar antes do método </a:t>
            </a:r>
            <a:r>
              <a:rPr lang="pt-BR" altLang="pt-BR" sz="2000" u="sng" dirty="0" err="1">
                <a:latin typeface="+mn-lt"/>
              </a:rPr>
              <a:t>Main</a:t>
            </a:r>
            <a:endParaRPr lang="pt-BR" altLang="pt-BR" sz="2000" u="sng" dirty="0">
              <a:latin typeface="+mn-lt"/>
            </a:endParaRPr>
          </a:p>
          <a:p>
            <a:pPr eaLnBrk="1" hangingPunct="1"/>
            <a:endParaRPr lang="pt-BR" altLang="pt-BR" sz="2000" u="sng" dirty="0">
              <a:latin typeface="+mn-lt"/>
            </a:endParaRPr>
          </a:p>
          <a:p>
            <a:pPr eaLnBrk="1" hangingPunct="1"/>
            <a:r>
              <a:rPr lang="pt-BR" altLang="pt-BR" sz="2000" dirty="0">
                <a:latin typeface="+mn-lt"/>
              </a:rPr>
              <a:t>Caso a palavra final seja retirara  a constante passa a ser uma variável global.</a:t>
            </a:r>
          </a:p>
        </p:txBody>
      </p:sp>
    </p:spTree>
    <p:extLst>
      <p:ext uri="{BB962C8B-B14F-4D97-AF65-F5344CB8AC3E}">
        <p14:creationId xmlns:p14="http://schemas.microsoft.com/office/powerpoint/2010/main" val="297826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48329" y="1127997"/>
            <a:ext cx="405018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dirty="0">
                <a:latin typeface="+mn-lt"/>
              </a:rPr>
              <a:t>Exemplo: Definindo constantes.</a:t>
            </a:r>
          </a:p>
          <a:p>
            <a:pPr eaLnBrk="1" hangingPunct="1"/>
            <a:endParaRPr lang="pt-BR" altLang="pt-BR" sz="2000" dirty="0">
              <a:latin typeface="+mn-lt"/>
            </a:endParaRPr>
          </a:p>
          <a:p>
            <a:pPr eaLnBrk="1" hangingPunct="1"/>
            <a:r>
              <a:rPr lang="pt-BR" altLang="pt-BR" sz="2000" dirty="0">
                <a:latin typeface="+mn-lt"/>
              </a:rPr>
              <a:t>Faça um teste: tente alterar</a:t>
            </a:r>
          </a:p>
          <a:p>
            <a:pPr eaLnBrk="1" hangingPunct="1"/>
            <a:r>
              <a:rPr lang="pt-BR" altLang="pt-BR" sz="2000" dirty="0">
                <a:latin typeface="+mn-lt"/>
              </a:rPr>
              <a:t>o valor de alguma constante, </a:t>
            </a:r>
          </a:p>
          <a:p>
            <a:pPr eaLnBrk="1" hangingPunct="1"/>
            <a:r>
              <a:rPr lang="pt-BR" altLang="pt-BR" sz="2000" dirty="0">
                <a:latin typeface="+mn-lt"/>
              </a:rPr>
              <a:t>sem retirar a palavra final.</a:t>
            </a:r>
          </a:p>
          <a:p>
            <a:pPr eaLnBrk="1" hangingPunct="1"/>
            <a:endParaRPr lang="pt-BR" altLang="pt-BR" sz="2000" dirty="0">
              <a:latin typeface="+mn-lt"/>
            </a:endParaRPr>
          </a:p>
          <a:p>
            <a:pPr eaLnBrk="1" hangingPunct="1"/>
            <a:r>
              <a:rPr lang="pt-BR" altLang="pt-BR" sz="2000" dirty="0">
                <a:latin typeface="+mn-lt"/>
              </a:rPr>
              <a:t>Em seguida retira a palavra.</a:t>
            </a:r>
            <a:endParaRPr lang="en-US" altLang="pt-BR" sz="2000" dirty="0">
              <a:latin typeface="+mn-lt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306" y="472001"/>
            <a:ext cx="5581650" cy="573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90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3449" y="608079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marL="457200" indent="-45720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Desvio Condicional - </a:t>
            </a:r>
            <a:r>
              <a:rPr lang="pt-BR" sz="28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</a:t>
            </a:r>
            <a:endParaRPr lang="pt-BR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237113" y="1360890"/>
            <a:ext cx="3142014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2000" b="1" dirty="0">
                <a:latin typeface="+mn-lt"/>
              </a:rPr>
              <a:t>Sintaxe:</a:t>
            </a:r>
          </a:p>
          <a:p>
            <a:pPr eaLnBrk="1" hangingPunct="1"/>
            <a:endParaRPr lang="pt-BR" altLang="pt-BR" sz="2000" b="1" dirty="0">
              <a:latin typeface="+mn-lt"/>
            </a:endParaRPr>
          </a:p>
          <a:p>
            <a:pPr eaLnBrk="1" hangingPunct="1"/>
            <a:r>
              <a:rPr lang="pt-BR" altLang="pt-BR" sz="2000" b="1" dirty="0" err="1">
                <a:latin typeface="+mn-lt"/>
              </a:rPr>
              <a:t>if</a:t>
            </a:r>
            <a:r>
              <a:rPr lang="pt-BR" altLang="pt-BR" sz="2000" dirty="0">
                <a:latin typeface="+mn-lt"/>
              </a:rPr>
              <a:t> ( comparação)</a:t>
            </a:r>
          </a:p>
          <a:p>
            <a:pPr eaLnBrk="1" hangingPunct="1"/>
            <a:r>
              <a:rPr lang="pt-BR" altLang="pt-BR" sz="2000" b="1" dirty="0">
                <a:latin typeface="+mn-lt"/>
              </a:rPr>
              <a:t>{</a:t>
            </a:r>
          </a:p>
          <a:p>
            <a:pPr eaLnBrk="1" hangingPunct="1"/>
            <a:r>
              <a:rPr lang="pt-BR" altLang="pt-BR" sz="2000" dirty="0">
                <a:latin typeface="+mn-lt"/>
              </a:rPr>
              <a:t>   &lt;</a:t>
            </a:r>
            <a:r>
              <a:rPr lang="pt-BR" altLang="pt-BR" sz="2000" dirty="0" err="1">
                <a:latin typeface="+mn-lt"/>
              </a:rPr>
              <a:t>Seqüência</a:t>
            </a:r>
            <a:r>
              <a:rPr lang="pt-BR" altLang="pt-BR" sz="2000" dirty="0">
                <a:latin typeface="+mn-lt"/>
              </a:rPr>
              <a:t> de Instruções&gt;</a:t>
            </a:r>
          </a:p>
          <a:p>
            <a:pPr eaLnBrk="1" hangingPunct="1"/>
            <a:r>
              <a:rPr lang="pt-BR" altLang="pt-BR" sz="2000" b="1" dirty="0">
                <a:latin typeface="+mn-lt"/>
              </a:rPr>
              <a:t>}</a:t>
            </a:r>
          </a:p>
          <a:p>
            <a:pPr eaLnBrk="1" hangingPunct="1"/>
            <a:r>
              <a:rPr lang="pt-BR" altLang="pt-BR" sz="2000" b="1" dirty="0" err="1">
                <a:latin typeface="+mn-lt"/>
              </a:rPr>
              <a:t>else</a:t>
            </a:r>
            <a:endParaRPr lang="pt-BR" altLang="pt-BR" sz="2000" b="1" dirty="0">
              <a:latin typeface="+mn-lt"/>
            </a:endParaRPr>
          </a:p>
          <a:p>
            <a:pPr eaLnBrk="1" hangingPunct="1"/>
            <a:r>
              <a:rPr lang="pt-BR" altLang="pt-BR" sz="2000" b="1" dirty="0">
                <a:latin typeface="+mn-lt"/>
              </a:rPr>
              <a:t>{</a:t>
            </a:r>
          </a:p>
          <a:p>
            <a:pPr eaLnBrk="1" hangingPunct="1"/>
            <a:r>
              <a:rPr lang="pt-BR" altLang="pt-BR" sz="2000" dirty="0">
                <a:latin typeface="+mn-lt"/>
              </a:rPr>
              <a:t> &lt;</a:t>
            </a:r>
            <a:r>
              <a:rPr lang="pt-BR" altLang="pt-BR" sz="2000" dirty="0" err="1">
                <a:latin typeface="+mn-lt"/>
              </a:rPr>
              <a:t>Seqüência</a:t>
            </a:r>
            <a:r>
              <a:rPr lang="pt-BR" altLang="pt-BR" sz="2000" dirty="0">
                <a:latin typeface="+mn-lt"/>
              </a:rPr>
              <a:t> de Instruções&gt;</a:t>
            </a:r>
            <a:endParaRPr lang="pt-BR" altLang="pt-BR" sz="2000" b="1" dirty="0">
              <a:latin typeface="+mn-lt"/>
            </a:endParaRPr>
          </a:p>
          <a:p>
            <a:pPr eaLnBrk="1" hangingPunct="1"/>
            <a:r>
              <a:rPr lang="pt-BR" altLang="pt-BR" sz="2000" b="1" dirty="0">
                <a:latin typeface="+mn-lt"/>
              </a:rPr>
              <a:t>}</a:t>
            </a:r>
            <a:endParaRPr lang="en-US" altLang="pt-BR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777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683" y="1386111"/>
            <a:ext cx="8085137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11188" y="749747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Comportamento do  desvio condicional </a:t>
            </a:r>
            <a:r>
              <a:rPr lang="pt-BR" sz="2800" b="1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if</a:t>
            </a:r>
            <a:endParaRPr lang="pt-BR" sz="2800" b="1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0355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448" y="756298"/>
            <a:ext cx="8458200" cy="538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884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Ma. Luciana Zapparolli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t>2</a:t>
            </a:fld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6" y="361950"/>
            <a:ext cx="1524000" cy="1524000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1781367" y="754618"/>
            <a:ext cx="8714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400" b="1" kern="0" dirty="0">
                <a:solidFill>
                  <a:schemeClr val="tx2"/>
                </a:solidFill>
              </a:rPr>
              <a:t>Inclusão de Caixa de Mensagem</a:t>
            </a:r>
            <a:endParaRPr lang="en-US" sz="2400" b="1" kern="0" dirty="0">
              <a:solidFill>
                <a:schemeClr val="tx2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013138" y="2063205"/>
            <a:ext cx="1051345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A inclusão de mensagem é realizada por meio da classe </a:t>
            </a:r>
            <a:r>
              <a:rPr lang="pt-BR" altLang="pt-BR" sz="2000" b="1" dirty="0" err="1"/>
              <a:t>JOptionPane</a:t>
            </a:r>
            <a:r>
              <a:rPr lang="pt-BR" altLang="pt-BR" sz="2000" dirty="0"/>
              <a:t>, especializada na geração de caixas de diálogo, isto é, pequenas janelas que fazem uma pergunta, avisam o usuário ou fornecem uma mensagem qualquer. 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Essas janelas representam um modo de comunicação com o usuário, possibilitando fornecer uma simples informação ou obter resposta. 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A classe </a:t>
            </a:r>
            <a:r>
              <a:rPr lang="pt-BR" altLang="pt-BR" sz="2000" b="1" dirty="0" err="1"/>
              <a:t>JOptionPane</a:t>
            </a:r>
            <a:r>
              <a:rPr lang="pt-BR" altLang="pt-BR" sz="2000" dirty="0"/>
              <a:t> oferece vários métodos para a criação de caixas de diálogo de acordo com a necessidade. </a:t>
            </a:r>
          </a:p>
        </p:txBody>
      </p:sp>
    </p:spTree>
    <p:extLst>
      <p:ext uri="{BB962C8B-B14F-4D97-AF65-F5344CB8AC3E}">
        <p14:creationId xmlns:p14="http://schemas.microsoft.com/office/powerpoint/2010/main" val="185233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9600" y="706862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2</a:t>
            </a:r>
          </a:p>
        </p:txBody>
      </p:sp>
    </p:spTree>
    <p:extLst>
      <p:ext uri="{BB962C8B-B14F-4D97-AF65-F5344CB8AC3E}">
        <p14:creationId xmlns:p14="http://schemas.microsoft.com/office/powerpoint/2010/main" val="378271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81075"/>
            <a:ext cx="85344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850" y="454025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3</a:t>
            </a:r>
          </a:p>
        </p:txBody>
      </p:sp>
    </p:spTree>
    <p:extLst>
      <p:ext uri="{BB962C8B-B14F-4D97-AF65-F5344CB8AC3E}">
        <p14:creationId xmlns:p14="http://schemas.microsoft.com/office/powerpoint/2010/main" val="162208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25538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68313" y="542926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Exemplo 4</a:t>
            </a:r>
          </a:p>
        </p:txBody>
      </p:sp>
    </p:spTree>
    <p:extLst>
      <p:ext uri="{BB962C8B-B14F-4D97-AF65-F5344CB8AC3E}">
        <p14:creationId xmlns:p14="http://schemas.microsoft.com/office/powerpoint/2010/main" val="1007555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2315" y="61671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Desvio condicional Switch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245" y="997710"/>
            <a:ext cx="85074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651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24</a:t>
            </a:fld>
            <a:endParaRPr lang="pt-B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060" y="1710117"/>
            <a:ext cx="660876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36709" y="616710"/>
            <a:ext cx="777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 bIns="0" anchor="b"/>
          <a:lstStyle/>
          <a:p>
            <a:pPr fontAlgn="auto">
              <a:spcAft>
                <a:spcPts val="0"/>
              </a:spcAft>
              <a:defRPr/>
            </a:pPr>
            <a:r>
              <a:rPr lang="pt-BR" sz="2800" b="1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Comportamento do desvio condicional switch</a:t>
            </a:r>
          </a:p>
        </p:txBody>
      </p:sp>
    </p:spTree>
    <p:extLst>
      <p:ext uri="{BB962C8B-B14F-4D97-AF65-F5344CB8AC3E}">
        <p14:creationId xmlns:p14="http://schemas.microsoft.com/office/powerpoint/2010/main" val="311804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746" y="525440"/>
            <a:ext cx="7954962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65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914400" y="931393"/>
            <a:ext cx="10831132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Uma característica particular da classe </a:t>
            </a:r>
            <a:r>
              <a:rPr lang="pt-BR" altLang="pt-BR" sz="2000" dirty="0" err="1"/>
              <a:t>JOptionPane</a:t>
            </a:r>
            <a:r>
              <a:rPr lang="pt-BR" altLang="pt-BR" sz="2000" dirty="0"/>
              <a:t> é a não-necessidade de declaração de objetos para a criação das caixas, que são criadas diretamente pelos métodos da classe.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dirty="0"/>
              <a:t>Existem 4 tipos de padrão de caixas de diálogo: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b="1" dirty="0" err="1"/>
              <a:t>MessageDialog</a:t>
            </a:r>
            <a:r>
              <a:rPr lang="pt-BR" altLang="pt-BR" dirty="0"/>
              <a:t> -&gt; Caixa de diálogo que apresenta uma mensagem possibilitando acrescentar ícones de alerta ao usuário.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b="1" dirty="0" err="1"/>
              <a:t>ConfirmDialog</a:t>
            </a:r>
            <a:r>
              <a:rPr lang="pt-BR" altLang="pt-BR" b="1" dirty="0"/>
              <a:t>-</a:t>
            </a:r>
            <a:r>
              <a:rPr lang="pt-BR" altLang="pt-BR" dirty="0"/>
              <a:t>&gt; Caixa de dialogo que além de emitir mensagem, possibilita o usuário a responder uma pergunta.</a:t>
            </a:r>
          </a:p>
          <a:p>
            <a:pPr>
              <a:lnSpc>
                <a:spcPct val="90000"/>
              </a:lnSpc>
            </a:pPr>
            <a:endParaRPr lang="pt-BR" altLang="pt-BR" dirty="0"/>
          </a:p>
          <a:p>
            <a:pPr>
              <a:lnSpc>
                <a:spcPct val="90000"/>
              </a:lnSpc>
            </a:pPr>
            <a:r>
              <a:rPr lang="pt-BR" altLang="pt-BR" b="1" dirty="0" err="1"/>
              <a:t>InputDialog</a:t>
            </a:r>
            <a:r>
              <a:rPr lang="pt-BR" altLang="pt-BR" dirty="0"/>
              <a:t> -&gt; Caixa de dialogo que além de emitir uma mensagem, permite a entrada de um texto.</a:t>
            </a:r>
          </a:p>
          <a:p>
            <a:pPr>
              <a:lnSpc>
                <a:spcPct val="90000"/>
              </a:lnSpc>
            </a:pPr>
            <a:endParaRPr lang="pt-BR" altLang="pt-BR" b="1" dirty="0"/>
          </a:p>
          <a:p>
            <a:pPr>
              <a:lnSpc>
                <a:spcPct val="90000"/>
              </a:lnSpc>
            </a:pPr>
            <a:r>
              <a:rPr lang="pt-BR" altLang="pt-BR" b="1" dirty="0" err="1"/>
              <a:t>Option</a:t>
            </a:r>
            <a:r>
              <a:rPr lang="pt-BR" altLang="pt-BR" b="1" dirty="0"/>
              <a:t> </a:t>
            </a:r>
            <a:r>
              <a:rPr lang="pt-BR" altLang="pt-BR" b="1" dirty="0" err="1"/>
              <a:t>Dialog</a:t>
            </a:r>
            <a:r>
              <a:rPr lang="pt-BR" altLang="pt-BR" b="1" dirty="0"/>
              <a:t>:</a:t>
            </a:r>
            <a:r>
              <a:rPr lang="pt-BR" altLang="pt-BR" dirty="0"/>
              <a:t> Caixa de diálogo que abrange os 3 tipos anteriores</a:t>
            </a:r>
          </a:p>
        </p:txBody>
      </p:sp>
    </p:spTree>
    <p:extLst>
      <p:ext uri="{BB962C8B-B14F-4D97-AF65-F5344CB8AC3E}">
        <p14:creationId xmlns:p14="http://schemas.microsoft.com/office/powerpoint/2010/main" val="129267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504199" y="694318"/>
            <a:ext cx="2406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kern="0" dirty="0" err="1">
                <a:solidFill>
                  <a:schemeClr val="tx2"/>
                </a:solidFill>
              </a:rPr>
              <a:t>MessageDialog</a:t>
            </a:r>
            <a:endParaRPr lang="pt-BR" b="1" dirty="0"/>
          </a:p>
        </p:txBody>
      </p:sp>
      <p:sp>
        <p:nvSpPr>
          <p:cNvPr id="6" name="Retângulo 5"/>
          <p:cNvSpPr/>
          <p:nvPr/>
        </p:nvSpPr>
        <p:spPr>
          <a:xfrm>
            <a:off x="772732" y="1628540"/>
            <a:ext cx="109212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000" dirty="0"/>
              <a:t>A caixa  de  diálogo </a:t>
            </a:r>
            <a:r>
              <a:rPr lang="pt-BR" altLang="pt-BR" sz="2000" b="1" dirty="0" err="1"/>
              <a:t>MessageDialog</a:t>
            </a:r>
            <a:r>
              <a:rPr lang="pt-BR" altLang="pt-BR" sz="2000" dirty="0"/>
              <a:t> é utilizada para mostrar ao usuário alguma informação e não retorna nenhum tipo de resposta. Essas caixas, podem representar um ícone de acordo com o tipo da mensagem (pergunta, informação, alerta, erro ou definido pelo usuário). Sua sintaxe e:  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b="1" dirty="0" err="1"/>
              <a:t>JOptionPane.showMessageDialog</a:t>
            </a:r>
            <a:r>
              <a:rPr lang="pt-BR" altLang="pt-BR" sz="2000" dirty="0"/>
              <a:t> (</a:t>
            </a:r>
            <a:r>
              <a:rPr lang="pt-BR" altLang="pt-BR" sz="2000" dirty="0" err="1"/>
              <a:t>Component</a:t>
            </a:r>
            <a:r>
              <a:rPr lang="pt-BR" altLang="pt-BR" sz="2000" dirty="0"/>
              <a:t>, &lt;</a:t>
            </a:r>
            <a:r>
              <a:rPr lang="pt-BR" altLang="pt-BR" sz="2000" dirty="0" err="1"/>
              <a:t>messagem</a:t>
            </a:r>
            <a:r>
              <a:rPr lang="pt-BR" altLang="pt-BR" sz="2000" dirty="0"/>
              <a:t>&gt;, &lt;titulo da mensagem&gt;,&lt;tipo da mensagem&gt;)</a:t>
            </a:r>
          </a:p>
          <a:p>
            <a:pPr>
              <a:lnSpc>
                <a:spcPct val="90000"/>
              </a:lnSpc>
            </a:pPr>
            <a:endParaRPr lang="pt-BR" altLang="pt-BR" sz="2000" b="1" dirty="0"/>
          </a:p>
          <a:p>
            <a:pPr>
              <a:lnSpc>
                <a:spcPct val="90000"/>
              </a:lnSpc>
            </a:pPr>
            <a:r>
              <a:rPr lang="pt-BR" altLang="pt-BR" sz="2000" b="1" dirty="0"/>
              <a:t>Onde:</a:t>
            </a:r>
          </a:p>
          <a:p>
            <a:pPr>
              <a:lnSpc>
                <a:spcPct val="90000"/>
              </a:lnSpc>
            </a:pPr>
            <a:endParaRPr lang="pt-BR" altLang="pt-BR" sz="2000" b="1" dirty="0"/>
          </a:p>
          <a:p>
            <a:pPr>
              <a:lnSpc>
                <a:spcPct val="90000"/>
              </a:lnSpc>
            </a:pPr>
            <a:r>
              <a:rPr lang="pt-BR" altLang="pt-BR" sz="2000" b="1" dirty="0" err="1"/>
              <a:t>Component</a:t>
            </a:r>
            <a:r>
              <a:rPr lang="pt-BR" altLang="pt-BR" sz="2000" dirty="0"/>
              <a:t>: permite definir a posição na tela da caixa de mensagem.</a:t>
            </a:r>
          </a:p>
          <a:p>
            <a:pPr>
              <a:lnSpc>
                <a:spcPct val="90000"/>
              </a:lnSpc>
            </a:pPr>
            <a:endParaRPr lang="pt-BR" altLang="pt-BR" sz="2000" dirty="0"/>
          </a:p>
          <a:p>
            <a:pPr>
              <a:lnSpc>
                <a:spcPct val="90000"/>
              </a:lnSpc>
            </a:pPr>
            <a:r>
              <a:rPr lang="pt-BR" altLang="pt-BR" sz="2000" b="1" dirty="0"/>
              <a:t>Tipo da Mensagem</a:t>
            </a:r>
            <a:r>
              <a:rPr lang="pt-BR" altLang="pt-BR" sz="2000" dirty="0"/>
              <a:t>: E o ícone que representa o tipo da mensagem que está sendo informado ao usuário. Esse ícone e definido pelo usuário e pode ser um </a:t>
            </a:r>
            <a:r>
              <a:rPr lang="pt-BR" altLang="pt-BR" sz="2000" dirty="0" err="1"/>
              <a:t>gif</a:t>
            </a:r>
            <a:r>
              <a:rPr lang="pt-BR" altLang="pt-BR" sz="2000" dirty="0"/>
              <a:t> animado dando mais vida a aplicação.</a:t>
            </a:r>
            <a:endParaRPr lang="en-US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70559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305283" y="655681"/>
            <a:ext cx="2308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pt-BR" sz="2400" b="1" kern="0" dirty="0">
                <a:solidFill>
                  <a:schemeClr val="tx2"/>
                </a:solidFill>
              </a:rPr>
              <a:t>Tipos de Ícone</a:t>
            </a:r>
            <a:endParaRPr lang="en-US" sz="2400" b="1" kern="0" dirty="0">
              <a:solidFill>
                <a:schemeClr val="tx2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020880"/>
              </p:ext>
            </p:extLst>
          </p:nvPr>
        </p:nvGraphicFramePr>
        <p:xfrm>
          <a:off x="2874582" y="1117346"/>
          <a:ext cx="7239000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10" r:id="rId2" imgW="4736601" imgH="3291847" progId="CorelPhotoPaint.Image.10">
                  <p:embed/>
                </p:oleObj>
              </mc:Choice>
              <mc:Fallback>
                <p:oleObj name="CorelPhotoPaint.Image.10" r:id="rId2" imgW="4736601" imgH="3291847" progId="CorelPhotoPaint.Image.1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582" y="1117346"/>
                        <a:ext cx="7239000" cy="503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002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8507" y="617044"/>
            <a:ext cx="23070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pt-BR" sz="2400" b="1" kern="0" dirty="0" err="1">
                <a:solidFill>
                  <a:schemeClr val="tx2"/>
                </a:solidFill>
              </a:rPr>
              <a:t>ConfirmDialog</a:t>
            </a:r>
            <a:endParaRPr lang="en-US" sz="2400" b="1" kern="0" dirty="0">
              <a:solidFill>
                <a:schemeClr val="tx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11369" y="1720840"/>
            <a:ext cx="10856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dirty="0"/>
              <a:t>A caixa de confirmação são pequenas janelas  que possibilitam ao usuário responder algum questionamento pelos botões Yes, No e </a:t>
            </a:r>
            <a:r>
              <a:rPr lang="pt-BR" altLang="pt-BR" sz="2000" dirty="0" err="1"/>
              <a:t>Cancel</a:t>
            </a:r>
            <a:r>
              <a:rPr lang="pt-BR" altLang="pt-BR" sz="2000" dirty="0"/>
              <a:t>. Essas janelas são formadas pelo uso do método </a:t>
            </a:r>
            <a:r>
              <a:rPr lang="pt-BR" altLang="pt-BR" sz="2000" b="1" dirty="0" err="1"/>
              <a:t>showConfirmDialog</a:t>
            </a:r>
            <a:r>
              <a:rPr lang="pt-BR" altLang="pt-BR" sz="2000" dirty="0"/>
              <a:t>. </a:t>
            </a:r>
          </a:p>
          <a:p>
            <a:endParaRPr lang="pt-BR" altLang="pt-BR" sz="2000" dirty="0"/>
          </a:p>
          <a:p>
            <a:r>
              <a:rPr lang="pt-BR" altLang="pt-BR" sz="2000" dirty="0"/>
              <a:t>Uma vez apresentada na tela, o usuário escolhe uma das opções e, dependendo do botão clicado, é gerado um valor inteiro pertencente à classe </a:t>
            </a:r>
            <a:r>
              <a:rPr lang="pt-BR" altLang="pt-BR" sz="2000" dirty="0" err="1"/>
              <a:t>JoptionPane</a:t>
            </a:r>
            <a:r>
              <a:rPr lang="pt-BR" altLang="pt-BR" sz="2000" dirty="0"/>
              <a:t>: YES_OPTION=0, NO_OPTION=1, CANCEL_OPTION=3.</a:t>
            </a:r>
          </a:p>
          <a:p>
            <a:endParaRPr lang="pt-BR" altLang="pt-BR" sz="2000" dirty="0"/>
          </a:p>
          <a:p>
            <a:r>
              <a:rPr lang="pt-BR" altLang="pt-BR" sz="2000" b="1" dirty="0"/>
              <a:t>Sintaxe</a:t>
            </a:r>
            <a:r>
              <a:rPr lang="pt-BR" altLang="pt-BR" sz="2000" dirty="0"/>
              <a:t>:</a:t>
            </a:r>
          </a:p>
          <a:p>
            <a:endParaRPr lang="pt-BR" altLang="pt-BR" sz="2000" dirty="0"/>
          </a:p>
          <a:p>
            <a:r>
              <a:rPr lang="pt-BR" altLang="pt-BR" sz="2000" dirty="0" err="1"/>
              <a:t>int</a:t>
            </a:r>
            <a:r>
              <a:rPr lang="pt-BR" altLang="pt-BR" sz="2000" dirty="0"/>
              <a:t> resposta=</a:t>
            </a:r>
            <a:r>
              <a:rPr lang="pt-BR" altLang="pt-BR" sz="2000" dirty="0" err="1"/>
              <a:t>JOptionPane.ShowConfirmDialog</a:t>
            </a:r>
            <a:r>
              <a:rPr lang="pt-BR" altLang="pt-BR" sz="2000" dirty="0"/>
              <a:t>(</a:t>
            </a:r>
            <a:r>
              <a:rPr lang="pt-BR" altLang="pt-BR" sz="2000" dirty="0" err="1"/>
              <a:t>component</a:t>
            </a:r>
            <a:r>
              <a:rPr lang="pt-BR" altLang="pt-BR" sz="2000" dirty="0"/>
              <a:t>, &lt;</a:t>
            </a:r>
            <a:r>
              <a:rPr lang="pt-BR" altLang="pt-BR" sz="2000" dirty="0" err="1"/>
              <a:t>message</a:t>
            </a:r>
            <a:r>
              <a:rPr lang="pt-BR" altLang="pt-BR" sz="2000" dirty="0"/>
              <a:t>&gt;,&lt;título da mensagem&gt;,&lt; botões presentes&gt; , &lt;tipo da mensagem&gt; . </a:t>
            </a:r>
          </a:p>
        </p:txBody>
      </p:sp>
    </p:spTree>
    <p:extLst>
      <p:ext uri="{BB962C8B-B14F-4D97-AF65-F5344CB8AC3E}">
        <p14:creationId xmlns:p14="http://schemas.microsoft.com/office/powerpoint/2010/main" val="287872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283621" y="642802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  <a:defRPr/>
            </a:pPr>
            <a:r>
              <a:rPr lang="pt-BR" sz="2400" b="1" kern="0" dirty="0" err="1">
                <a:solidFill>
                  <a:schemeClr val="tx2"/>
                </a:solidFill>
              </a:rPr>
              <a:t>InputDialog</a:t>
            </a:r>
            <a:endParaRPr lang="pt-BR" sz="2400" b="1" kern="0" dirty="0">
              <a:solidFill>
                <a:schemeClr val="tx2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772731" y="1506828"/>
            <a:ext cx="10625071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altLang="pt-BR" sz="2400" dirty="0"/>
              <a:t>As caixas de diálogo de entrada são geradas a partir do método </a:t>
            </a:r>
            <a:r>
              <a:rPr lang="pt-BR" altLang="pt-BR" sz="2400" dirty="0" err="1"/>
              <a:t>showInputDialog</a:t>
            </a:r>
            <a:r>
              <a:rPr lang="pt-BR" altLang="pt-BR" sz="2400" dirty="0"/>
              <a:t>() e são utilizadas para fazer perguntas ao usuário e solicitar a entrada de um texto. 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400" dirty="0"/>
              <a:t>Esse texto será armazenado em uma variável qualquer </a:t>
            </a:r>
            <a:r>
              <a:rPr lang="pt-BR" altLang="pt-BR" sz="2400" dirty="0" err="1"/>
              <a:t>to</a:t>
            </a:r>
            <a:r>
              <a:rPr lang="pt-BR" altLang="pt-BR" sz="2400" dirty="0"/>
              <a:t> tipo </a:t>
            </a:r>
            <a:r>
              <a:rPr lang="pt-BR" altLang="pt-BR" sz="2400" dirty="0" err="1"/>
              <a:t>String</a:t>
            </a:r>
            <a:r>
              <a:rPr lang="pt-BR" altLang="pt-BR" sz="2400" dirty="0"/>
              <a:t>. Essas caixas de dialogo são chamadas pelo método </a:t>
            </a:r>
            <a:r>
              <a:rPr lang="pt-BR" altLang="pt-BR" sz="2400" dirty="0" err="1"/>
              <a:t>showInputDialog</a:t>
            </a:r>
            <a:r>
              <a:rPr lang="pt-BR" altLang="pt-BR" sz="2400" dirty="0"/>
              <a:t>(). A sintaxe usada na criação de caixas de diálogo de entrada e praticamente a mesma usada nas caixas de mensagem, possuindo o formato seguinte:</a:t>
            </a:r>
          </a:p>
          <a:p>
            <a:pPr>
              <a:lnSpc>
                <a:spcPct val="90000"/>
              </a:lnSpc>
            </a:pPr>
            <a:endParaRPr lang="pt-BR" altLang="pt-BR" sz="2400" dirty="0"/>
          </a:p>
          <a:p>
            <a:pPr>
              <a:lnSpc>
                <a:spcPct val="90000"/>
              </a:lnSpc>
            </a:pPr>
            <a:r>
              <a:rPr lang="pt-BR" altLang="pt-BR" sz="2000" dirty="0" err="1"/>
              <a:t>String</a:t>
            </a:r>
            <a:r>
              <a:rPr lang="pt-BR" altLang="pt-BR" sz="2000" dirty="0"/>
              <a:t> </a:t>
            </a:r>
            <a:r>
              <a:rPr lang="pt-BR" altLang="pt-BR" sz="2000" dirty="0" err="1"/>
              <a:t>resp</a:t>
            </a:r>
            <a:r>
              <a:rPr lang="pt-BR" altLang="pt-BR" sz="2000" dirty="0"/>
              <a:t>=</a:t>
            </a:r>
            <a:r>
              <a:rPr lang="pt-BR" altLang="pt-BR" sz="2000" dirty="0" err="1"/>
              <a:t>JOptionPane.showInputDialog</a:t>
            </a:r>
            <a:r>
              <a:rPr lang="pt-BR" altLang="pt-BR" sz="2000" dirty="0"/>
              <a:t>(</a:t>
            </a:r>
            <a:r>
              <a:rPr lang="pt-BR" altLang="pt-BR" sz="2000" dirty="0" err="1"/>
              <a:t>null</a:t>
            </a:r>
            <a:r>
              <a:rPr lang="pt-BR" altLang="pt-BR" sz="2000" dirty="0"/>
              <a:t>,&lt;mensagem&gt;,&lt;titulo da mensagem&gt;, &lt;tipo da mensagem&gt;)</a:t>
            </a:r>
            <a:endParaRPr lang="pt-BR" altLang="pt-BR" sz="1600" dirty="0"/>
          </a:p>
        </p:txBody>
      </p:sp>
    </p:spTree>
    <p:extLst>
      <p:ext uri="{BB962C8B-B14F-4D97-AF65-F5344CB8AC3E}">
        <p14:creationId xmlns:p14="http://schemas.microsoft.com/office/powerpoint/2010/main" val="237723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8</a:t>
            </a:fld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76425"/>
            <a:ext cx="9448800" cy="31051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82192" y="622683"/>
            <a:ext cx="41136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2400" kern="0" dirty="0">
                <a:solidFill>
                  <a:schemeClr val="tx2"/>
                </a:solidFill>
              </a:rPr>
              <a:t>Exemplo – Entrada de Dados</a:t>
            </a:r>
          </a:p>
        </p:txBody>
      </p:sp>
    </p:spTree>
    <p:extLst>
      <p:ext uri="{BB962C8B-B14F-4D97-AF65-F5344CB8AC3E}">
        <p14:creationId xmlns:p14="http://schemas.microsoft.com/office/powerpoint/2010/main" val="23055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pt-BR"/>
              <a:t>Prof. Ma. Luciana Zapparolli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9A82B-1A55-4D0D-B0AC-E145E757A9A8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303616" y="424974"/>
            <a:ext cx="4338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  <a:defRPr/>
            </a:pPr>
            <a:r>
              <a:rPr lang="pt-BR" sz="2400" kern="0" dirty="0">
                <a:solidFill>
                  <a:schemeClr val="tx2"/>
                </a:solidFill>
              </a:rPr>
              <a:t>Exemplo 2 – Entrada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3" y="780641"/>
            <a:ext cx="12093145" cy="55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7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E9ECF65003C6429D3E059B535F3577" ma:contentTypeVersion="4" ma:contentTypeDescription="Crie um novo documento." ma:contentTypeScope="" ma:versionID="257384b27c846c4fbac316f530a165c1">
  <xsd:schema xmlns:xsd="http://www.w3.org/2001/XMLSchema" xmlns:xs="http://www.w3.org/2001/XMLSchema" xmlns:p="http://schemas.microsoft.com/office/2006/metadata/properties" xmlns:ns2="55338dcb-2fe0-45bc-9754-846261d58e4e" targetNamespace="http://schemas.microsoft.com/office/2006/metadata/properties" ma:root="true" ma:fieldsID="0a79f692868c969e86387e4dbae5fb5b" ns2:_="">
    <xsd:import namespace="55338dcb-2fe0-45bc-9754-846261d58e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338dcb-2fe0-45bc-9754-846261d58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87A0E1-4441-47D8-9DD9-8CE08B290A47}"/>
</file>

<file path=customXml/itemProps2.xml><?xml version="1.0" encoding="utf-8"?>
<ds:datastoreItem xmlns:ds="http://schemas.openxmlformats.org/officeDocument/2006/customXml" ds:itemID="{EB1E46EA-F768-432D-8F36-4176A43D8B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B321E-17BC-4305-ADD6-68FC7C723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1266</Words>
  <Application>Microsoft Office PowerPoint</Application>
  <PresentationFormat>Widescreen</PresentationFormat>
  <Paragraphs>183</Paragraphs>
  <Slides>25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Tema do Office</vt:lpstr>
      <vt:lpstr>CorelPhotoPaint.Image.10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Luciana Zapparolli</dc:creator>
  <cp:lastModifiedBy>LUCIANA SILVA ZAPPAROLLI</cp:lastModifiedBy>
  <cp:revision>45</cp:revision>
  <dcterms:created xsi:type="dcterms:W3CDTF">2018-01-10T21:26:38Z</dcterms:created>
  <dcterms:modified xsi:type="dcterms:W3CDTF">2024-02-27T11:31:25Z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0x010100CAE9ECF65003C6429D3E059B535F3577</vt:lpwstr>
  </property>
</Properties>
</file>