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02" r:id="rId5"/>
    <p:sldId id="261" r:id="rId6"/>
    <p:sldId id="297" r:id="rId7"/>
    <p:sldId id="268" r:id="rId8"/>
    <p:sldId id="298" r:id="rId9"/>
    <p:sldId id="299" r:id="rId10"/>
    <p:sldId id="300" r:id="rId11"/>
    <p:sldId id="301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15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mamalfarisy@student.telkomuniversity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699542"/>
            <a:ext cx="6264696" cy="1368152"/>
          </a:xfrm>
        </p:spPr>
        <p:txBody>
          <a:bodyPr/>
          <a:lstStyle/>
          <a:p>
            <a:r>
              <a:rPr lang="en-US" sz="2000" b="0" dirty="0"/>
              <a:t>ANALISIS PENGARUH INFLUENCER TERHADAP TWEET VAKSINASI COVID-19 PADA SOSIAL MEDIA TWITTER MENGGUNAKAN METODE DEGREE CENTRALITY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839" y="2229130"/>
            <a:ext cx="3171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  <a:tabLst>
                <a:tab pos="2951480" algn="l"/>
                <a:tab pos="3150870" algn="l"/>
              </a:tabLst>
            </a:pP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Oktavianus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Jeffry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Pradhana</a:t>
            </a:r>
            <a:b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Informatics</a:t>
            </a:r>
            <a:b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Telkom University</a:t>
            </a:r>
            <a:br>
              <a:rPr lang="en-US" sz="12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Bandung, Indonesia</a:t>
            </a:r>
            <a:b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oktavianusjeffry@student.telkomuniversity.ac.id</a:t>
            </a:r>
            <a:endParaRPr lang="id-ID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9641" y="32447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Muhammad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Humam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Alfarisy</a:t>
            </a:r>
            <a:b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Informatics</a:t>
            </a:r>
            <a:br>
              <a:rPr lang="en-US" sz="12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Telkom University</a:t>
            </a:r>
            <a:br>
              <a:rPr lang="en-US" sz="12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Bandung, Indonesia</a:t>
            </a:r>
            <a:b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2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humamalfarisy@student.telkomuniversity.ac.id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264602" y="310526"/>
            <a:ext cx="243489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sz="2000" b="1" cap="small" dirty="0" err="1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latar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2000" b="1" cap="small" dirty="0" err="1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belakang</a:t>
            </a:r>
            <a:endParaRPr lang="id-ID" sz="2000" b="1" cap="small" dirty="0">
              <a:solidFill>
                <a:schemeClr val="bg1"/>
              </a:solidFill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5B6F5D-2EA3-4898-BE3B-3DE915396BDB}"/>
              </a:ext>
            </a:extLst>
          </p:cNvPr>
          <p:cNvSpPr/>
          <p:nvPr/>
        </p:nvSpPr>
        <p:spPr>
          <a:xfrm>
            <a:off x="359532" y="915566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Twitter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sosial</a:t>
            </a:r>
            <a:r>
              <a:rPr lang="en-US" sz="1200" dirty="0"/>
              <a:t> media yang paling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pandemi</a:t>
            </a:r>
            <a:r>
              <a:rPr lang="en-US" sz="1200" dirty="0"/>
              <a:t>. </a:t>
            </a:r>
            <a:r>
              <a:rPr lang="en-US" sz="1200" dirty="0" err="1"/>
              <a:t>Peningkatan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 19 yang </a:t>
            </a:r>
            <a:r>
              <a:rPr lang="en-US" sz="1200" dirty="0" err="1"/>
              <a:t>terus</a:t>
            </a:r>
            <a:r>
              <a:rPr lang="en-US" sz="1200" dirty="0"/>
              <a:t> </a:t>
            </a:r>
            <a:r>
              <a:rPr lang="en-US" sz="1200" dirty="0" err="1"/>
              <a:t>menyebar</a:t>
            </a:r>
            <a:r>
              <a:rPr lang="en-US" sz="1200" dirty="0"/>
              <a:t> </a:t>
            </a:r>
            <a:r>
              <a:rPr lang="en-US" sz="1200" dirty="0" err="1"/>
              <a:t>diberbagai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di </a:t>
            </a:r>
            <a:r>
              <a:rPr lang="en-US" sz="1200" dirty="0" err="1"/>
              <a:t>indonesia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masyarakat</a:t>
            </a:r>
            <a:r>
              <a:rPr lang="en-US" sz="1200" dirty="0"/>
              <a:t> </a:t>
            </a:r>
            <a:r>
              <a:rPr lang="en-US" sz="1200" dirty="0" err="1"/>
              <a:t>menghabiskan</a:t>
            </a:r>
            <a:r>
              <a:rPr lang="en-US" sz="1200" dirty="0"/>
              <a:t> </a:t>
            </a:r>
            <a:r>
              <a:rPr lang="en-US" sz="1200" dirty="0" err="1"/>
              <a:t>waktunya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berada</a:t>
            </a:r>
            <a:r>
              <a:rPr lang="en-US" sz="1200" dirty="0"/>
              <a:t> </a:t>
            </a:r>
            <a:r>
              <a:rPr lang="en-US" sz="1200" dirty="0" err="1"/>
              <a:t>dirumah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twitter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hangat</a:t>
            </a:r>
            <a:r>
              <a:rPr lang="en-US" sz="1200" dirty="0"/>
              <a:t> di </a:t>
            </a:r>
            <a:r>
              <a:rPr lang="en-US" sz="1200" dirty="0" err="1"/>
              <a:t>masyarakat</a:t>
            </a:r>
            <a:r>
              <a:rPr lang="en-US" sz="12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Salah </a:t>
            </a:r>
            <a:r>
              <a:rPr lang="en-US" sz="1200" dirty="0" err="1"/>
              <a:t>satunya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langkah</a:t>
            </a:r>
            <a:r>
              <a:rPr lang="en-US" sz="1200" dirty="0"/>
              <a:t> </a:t>
            </a:r>
            <a:r>
              <a:rPr lang="en-US" sz="1200" dirty="0" err="1"/>
              <a:t>pemerintah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melaksanakan</a:t>
            </a:r>
            <a:r>
              <a:rPr lang="en-US" sz="1200" dirty="0"/>
              <a:t> program </a:t>
            </a:r>
            <a:r>
              <a:rPr lang="en-US" sz="1200" dirty="0" err="1"/>
              <a:t>vaksinasi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 </a:t>
            </a:r>
            <a:r>
              <a:rPr lang="en-US" sz="1200" dirty="0" err="1"/>
              <a:t>Melalui</a:t>
            </a:r>
            <a:r>
              <a:rPr lang="en-US" sz="1200" dirty="0"/>
              <a:t>  </a:t>
            </a:r>
            <a:r>
              <a:rPr lang="en-US" sz="1200" dirty="0" err="1"/>
              <a:t>pernyataan</a:t>
            </a:r>
            <a:r>
              <a:rPr lang="en-US" sz="1200" dirty="0"/>
              <a:t> Menteri </a:t>
            </a:r>
            <a:r>
              <a:rPr lang="en-US" sz="1200" dirty="0" err="1"/>
              <a:t>Kesehatan</a:t>
            </a:r>
            <a:r>
              <a:rPr lang="en-US" sz="1200" dirty="0"/>
              <a:t> Budi </a:t>
            </a:r>
            <a:r>
              <a:rPr lang="en-US" sz="1200" dirty="0" err="1"/>
              <a:t>gunadi</a:t>
            </a:r>
            <a:r>
              <a:rPr lang="en-US" sz="1200" dirty="0"/>
              <a:t> </a:t>
            </a:r>
            <a:r>
              <a:rPr lang="en-US" sz="1200" dirty="0" err="1"/>
              <a:t>sadikin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wawancaranya</a:t>
            </a:r>
            <a:r>
              <a:rPr lang="en-US" sz="1200" dirty="0"/>
              <a:t>, </a:t>
            </a:r>
            <a:r>
              <a:rPr lang="en-US" sz="1200" dirty="0" err="1"/>
              <a:t>Rencana</a:t>
            </a:r>
            <a:r>
              <a:rPr lang="en-US" sz="1200" dirty="0"/>
              <a:t> </a:t>
            </a:r>
            <a:r>
              <a:rPr lang="en-US" sz="1200" dirty="0" err="1"/>
              <a:t>vaksinasi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pada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2021  </a:t>
            </a:r>
            <a:r>
              <a:rPr lang="en-US" sz="1200" dirty="0" err="1"/>
              <a:t>diawali</a:t>
            </a:r>
            <a:r>
              <a:rPr lang="en-US" sz="1200" dirty="0"/>
              <a:t> oleh </a:t>
            </a:r>
            <a:r>
              <a:rPr lang="en-US" sz="1200" dirty="0" err="1"/>
              <a:t>Presiden</a:t>
            </a:r>
            <a:r>
              <a:rPr lang="en-US" sz="1200" dirty="0"/>
              <a:t> Joko Widodo.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menduduki</a:t>
            </a:r>
            <a:r>
              <a:rPr lang="en-US" sz="1200" dirty="0"/>
              <a:t> </a:t>
            </a:r>
            <a:r>
              <a:rPr lang="en-US" sz="1200" dirty="0" err="1"/>
              <a:t>puncak</a:t>
            </a:r>
            <a:r>
              <a:rPr lang="en-US" sz="1200" dirty="0"/>
              <a:t> trending twitter Indonesia.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Namun</a:t>
            </a:r>
            <a:r>
              <a:rPr lang="en-US" sz="1200" dirty="0"/>
              <a:t> pada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persebaran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timbul</a:t>
            </a:r>
            <a:r>
              <a:rPr lang="en-US" sz="1200" dirty="0"/>
              <a:t> </a:t>
            </a:r>
            <a:r>
              <a:rPr lang="en-US" sz="1200" dirty="0" err="1"/>
              <a:t>pertanyaan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rencana</a:t>
            </a:r>
            <a:r>
              <a:rPr lang="en-US" sz="1200" dirty="0"/>
              <a:t> </a:t>
            </a:r>
            <a:r>
              <a:rPr lang="en-US" sz="1200" dirty="0" err="1"/>
              <a:t>vaksinasi</a:t>
            </a:r>
            <a:r>
              <a:rPr lang="en-US" sz="1200" dirty="0"/>
              <a:t> di Indonesia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trending pada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dan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mempengaruhi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twitter lain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ikut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menduduki</a:t>
            </a:r>
            <a:r>
              <a:rPr lang="en-US" sz="1200" dirty="0"/>
              <a:t> </a:t>
            </a:r>
            <a:r>
              <a:rPr lang="en-US" sz="1200" dirty="0" err="1"/>
              <a:t>puncak</a:t>
            </a:r>
            <a:r>
              <a:rPr lang="en-US" sz="1200" dirty="0"/>
              <a:t> trending.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menganalisa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</a:t>
            </a:r>
            <a:r>
              <a:rPr lang="en-US" sz="1200" dirty="0" err="1"/>
              <a:t>persebaran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penanganan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COVID-19. </a:t>
            </a:r>
            <a:r>
              <a:rPr lang="en-US" sz="1200" dirty="0" err="1"/>
              <a:t>Melalui</a:t>
            </a:r>
            <a:r>
              <a:rPr lang="en-US" sz="1200" dirty="0"/>
              <a:t> kata </a:t>
            </a:r>
            <a:r>
              <a:rPr lang="en-US" sz="1200" dirty="0" err="1"/>
              <a:t>kunci</a:t>
            </a:r>
            <a:r>
              <a:rPr lang="en-US" sz="1200" dirty="0"/>
              <a:t> “</a:t>
            </a:r>
            <a:r>
              <a:rPr lang="en-US" sz="1200" dirty="0" err="1"/>
              <a:t>vaksinasi</a:t>
            </a:r>
            <a:r>
              <a:rPr lang="en-US" sz="1200" dirty="0"/>
              <a:t>” di </a:t>
            </a:r>
            <a:r>
              <a:rPr lang="en-US" sz="1200" dirty="0" err="1"/>
              <a:t>indonesia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Degree Centrality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menganalisis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twitter yang </a:t>
            </a:r>
            <a:r>
              <a:rPr lang="en-US" sz="1200" dirty="0" err="1"/>
              <a:t>berpengaruh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menyebarkan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vaksinasi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 </a:t>
            </a:r>
            <a:r>
              <a:rPr lang="en-US" sz="1200" dirty="0" err="1"/>
              <a:t>Dengan</a:t>
            </a:r>
            <a:r>
              <a:rPr lang="en-US" sz="1200" dirty="0"/>
              <a:t>  </a:t>
            </a:r>
            <a:r>
              <a:rPr lang="en-US" sz="1200" dirty="0" err="1"/>
              <a:t>menghitung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degree yang </a:t>
            </a:r>
            <a:r>
              <a:rPr lang="en-US" sz="1200" dirty="0" err="1"/>
              <a:t>diciptakan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data </a:t>
            </a:r>
            <a:r>
              <a:rPr lang="en-US" sz="1200" dirty="0" err="1"/>
              <a:t>komunikasi</a:t>
            </a:r>
            <a:r>
              <a:rPr lang="en-US" sz="1200" dirty="0"/>
              <a:t> yang </a:t>
            </a:r>
            <a:r>
              <a:rPr lang="en-US" sz="1200" dirty="0" err="1"/>
              <a:t>tercipta</a:t>
            </a:r>
            <a:r>
              <a:rPr lang="en-US" sz="1200" dirty="0"/>
              <a:t> dan </a:t>
            </a:r>
            <a:r>
              <a:rPr lang="en-US" sz="1200" dirty="0" err="1"/>
              <a:t>nilai</a:t>
            </a:r>
            <a:r>
              <a:rPr lang="en-US" sz="1200" dirty="0"/>
              <a:t> centrality </a:t>
            </a:r>
            <a:r>
              <a:rPr lang="en-US" sz="1200" dirty="0" err="1"/>
              <a:t>tertinggi</a:t>
            </a:r>
            <a:r>
              <a:rPr lang="en-US" sz="1200" dirty="0"/>
              <a:t> yang </a:t>
            </a:r>
            <a:r>
              <a:rPr lang="en-US" sz="1200" dirty="0" err="1"/>
              <a:t>terdapat</a:t>
            </a:r>
            <a:r>
              <a:rPr lang="en-US" sz="1200" dirty="0"/>
              <a:t> pada kata </a:t>
            </a:r>
            <a:r>
              <a:rPr lang="en-US" sz="1200" dirty="0" err="1"/>
              <a:t>kunci</a:t>
            </a:r>
            <a:r>
              <a:rPr lang="en-US" sz="1200" dirty="0"/>
              <a:t> “</a:t>
            </a:r>
            <a:r>
              <a:rPr lang="en-US" sz="1200" dirty="0" err="1"/>
              <a:t>vaksinasi</a:t>
            </a:r>
            <a:r>
              <a:rPr lang="en-US" sz="12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615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907704" y="1108279"/>
            <a:ext cx="719441" cy="45289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955166" y="115005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cs typeface="Arial" pitchFamily="34" charset="0"/>
              </a:rPr>
              <a:t>Data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655168" y="1760624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Crawling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pengunduhan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tertentu</a:t>
            </a:r>
            <a:r>
              <a:rPr lang="en-US" dirty="0"/>
              <a:t>.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pengunduhan</a:t>
            </a:r>
            <a:r>
              <a:rPr lang="en-US" dirty="0"/>
              <a:t> via server twitter </a:t>
            </a:r>
            <a:r>
              <a:rPr lang="en-US" dirty="0" err="1"/>
              <a:t>menggunakan</a:t>
            </a:r>
            <a:r>
              <a:rPr lang="en-US" dirty="0"/>
              <a:t> API yang </a:t>
            </a:r>
            <a:r>
              <a:rPr lang="en-US" dirty="0" err="1"/>
              <a:t>tersedia</a:t>
            </a:r>
            <a:r>
              <a:rPr lang="en-US" dirty="0"/>
              <a:t> pada twitter developer. </a:t>
            </a:r>
          </a:p>
          <a:p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crawling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tweet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vaksinasi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geolokasi</a:t>
            </a:r>
            <a:r>
              <a:rPr lang="en-US" dirty="0"/>
              <a:t> </a:t>
            </a:r>
            <a:r>
              <a:rPr lang="en-US" dirty="0" err="1"/>
              <a:t>indonesia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/>
              <a:t>  </a:t>
            </a:r>
            <a:r>
              <a:rPr lang="en-US" dirty="0" err="1"/>
              <a:t>maksimal</a:t>
            </a:r>
            <a:r>
              <a:rPr lang="en-US" dirty="0"/>
              <a:t> 1000 data.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user id, username, tweet.id, </a:t>
            </a:r>
            <a:r>
              <a:rPr lang="en-US" dirty="0" err="1"/>
              <a:t>tanggal</a:t>
            </a:r>
            <a:r>
              <a:rPr lang="en-US" dirty="0"/>
              <a:t>, reply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tweet.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71800" y="307830"/>
            <a:ext cx="3539646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id-ID" sz="2000" b="1" cap="small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Metode Dan data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cs typeface="Arial" pitchFamily="34" charset="0"/>
              </a:rPr>
              <a:t>Metode dan data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907704" y="1108279"/>
            <a:ext cx="1152128" cy="45289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955166" y="115005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cs typeface="Arial" pitchFamily="34" charset="0"/>
              </a:rPr>
              <a:t>metode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763688" y="1749863"/>
            <a:ext cx="708811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Degree Centrality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Centrality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tingkat</a:t>
            </a:r>
            <a:r>
              <a:rPr lang="en-US" sz="1200" dirty="0"/>
              <a:t> </a:t>
            </a:r>
            <a:r>
              <a:rPr lang="en-US" sz="1200" dirty="0" err="1"/>
              <a:t>popularitas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</a:t>
            </a:r>
            <a:r>
              <a:rPr lang="en-US" sz="1200" dirty="0" err="1"/>
              <a:t>sosial</a:t>
            </a:r>
            <a:r>
              <a:rPr lang="en-US" sz="1200" dirty="0"/>
              <a:t>, </a:t>
            </a:r>
            <a:r>
              <a:rPr lang="en-US" sz="1200" dirty="0" err="1"/>
              <a:t>sentralitas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yang </a:t>
            </a:r>
            <a:r>
              <a:rPr lang="en-US" sz="1200" dirty="0" err="1"/>
              <a:t>memainkan</a:t>
            </a:r>
            <a:r>
              <a:rPr lang="en-US" sz="1200" dirty="0"/>
              <a:t> </a:t>
            </a:r>
            <a:r>
              <a:rPr lang="en-US" sz="1200" dirty="0" err="1"/>
              <a:t>peran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komunikasi</a:t>
            </a:r>
            <a:r>
              <a:rPr lang="en-US" sz="1200" dirty="0"/>
              <a:t>, </a:t>
            </a:r>
            <a:r>
              <a:rPr lang="en-US" sz="1200" dirty="0" err="1"/>
              <a:t>pola</a:t>
            </a:r>
            <a:r>
              <a:rPr lang="en-US" sz="1200" dirty="0"/>
              <a:t> yang </a:t>
            </a:r>
            <a:r>
              <a:rPr lang="en-US" sz="1200" dirty="0" err="1"/>
              <a:t>diciptakan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inilah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tingkat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 pada </a:t>
            </a:r>
            <a:r>
              <a:rPr lang="en-US" sz="1200" dirty="0" err="1"/>
              <a:t>pola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yang </a:t>
            </a:r>
            <a:r>
              <a:rPr lang="en-US" sz="1200" dirty="0" err="1"/>
              <a:t>terbentuk</a:t>
            </a:r>
            <a:r>
              <a:rPr lang="en-US" sz="1200" dirty="0"/>
              <a:t> </a:t>
            </a:r>
            <a:r>
              <a:rPr lang="en-US" sz="1200" dirty="0" err="1"/>
              <a:t>bersifat</a:t>
            </a:r>
            <a:r>
              <a:rPr lang="en-US" sz="1200" dirty="0"/>
              <a:t> </a:t>
            </a:r>
            <a:r>
              <a:rPr lang="en-US" sz="1200" dirty="0" err="1"/>
              <a:t>asimetris</a:t>
            </a:r>
            <a:r>
              <a:rPr lang="en-US" sz="1200" dirty="0"/>
              <a:t>, </a:t>
            </a:r>
            <a:r>
              <a:rPr lang="en-US" sz="1200" dirty="0" err="1"/>
              <a:t>sentralitasnya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indegree ( </a:t>
            </a:r>
            <a:r>
              <a:rPr lang="en-US" sz="1200" dirty="0" err="1"/>
              <a:t>hubungan</a:t>
            </a:r>
            <a:r>
              <a:rPr lang="en-US" sz="1200" dirty="0"/>
              <a:t> yang </a:t>
            </a:r>
            <a:r>
              <a:rPr lang="en-US" sz="1200" dirty="0" err="1"/>
              <a:t>mengarah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) dan outdegree(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yang </a:t>
            </a:r>
            <a:r>
              <a:rPr lang="en-US" sz="1200" dirty="0" err="1"/>
              <a:t>keluar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) </a:t>
            </a:r>
            <a:r>
              <a:rPr lang="en-US" sz="1200" dirty="0" err="1"/>
              <a:t>sedangkan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</a:t>
            </a:r>
            <a:r>
              <a:rPr lang="en-US" sz="1200" dirty="0" err="1"/>
              <a:t>simetris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degree</a:t>
            </a:r>
            <a:endParaRPr lang="id-ID" sz="1000" dirty="0"/>
          </a:p>
        </p:txBody>
      </p:sp>
      <p:sp>
        <p:nvSpPr>
          <p:cNvPr id="2" name="Rectangle 1"/>
          <p:cNvSpPr/>
          <p:nvPr/>
        </p:nvSpPr>
        <p:spPr>
          <a:xfrm>
            <a:off x="1643685" y="3221802"/>
            <a:ext cx="7088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algn="just">
              <a:spcBef>
                <a:spcPts val="1200"/>
              </a:spcBef>
              <a:spcAft>
                <a:spcPts val="1200"/>
              </a:spcAft>
            </a:pP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Rumus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bobot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normalisasi</a:t>
            </a: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49839"/>
            <a:ext cx="2592288" cy="74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26" y="3549838"/>
            <a:ext cx="1973682" cy="742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49839"/>
            <a:ext cx="2217612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6" y="1491630"/>
            <a:ext cx="4074436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120880" y="915566"/>
            <a:ext cx="4523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+mj-lt"/>
                <a:ea typeface="SimSun" panose="02010600030101010101" pitchFamily="2" charset="-122"/>
              </a:rPr>
              <a:t>Visualisasi</a:t>
            </a:r>
            <a:r>
              <a:rPr lang="en-US" sz="1100" b="1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100" b="1" dirty="0" err="1">
                <a:latin typeface="+mj-lt"/>
                <a:ea typeface="SimSun" panose="02010600030101010101" pitchFamily="2" charset="-122"/>
              </a:rPr>
              <a:t>hasil</a:t>
            </a:r>
            <a:r>
              <a:rPr lang="en-US" sz="1100" b="1" dirty="0">
                <a:latin typeface="+mj-lt"/>
                <a:ea typeface="SimSun" panose="02010600030101010101" pitchFamily="2" charset="-122"/>
              </a:rPr>
              <a:t> crawling data </a:t>
            </a:r>
            <a:r>
              <a:rPr lang="en-US" sz="1100" b="1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1100" b="1" dirty="0">
                <a:latin typeface="+mj-lt"/>
                <a:ea typeface="SimSun" panose="02010600030101010101" pitchFamily="2" charset="-122"/>
              </a:rPr>
              <a:t> kata </a:t>
            </a:r>
            <a:r>
              <a:rPr lang="en-US" sz="1100" b="1" dirty="0" err="1">
                <a:latin typeface="+mj-lt"/>
                <a:ea typeface="SimSun" panose="02010600030101010101" pitchFamily="2" charset="-122"/>
              </a:rPr>
              <a:t>kunci</a:t>
            </a:r>
            <a:r>
              <a:rPr lang="en-US" sz="1100" b="1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100" b="1" dirty="0" err="1">
                <a:latin typeface="+mj-lt"/>
                <a:ea typeface="SimSun" panose="02010600030101010101" pitchFamily="2" charset="-122"/>
              </a:rPr>
              <a:t>vaksin</a:t>
            </a:r>
            <a:r>
              <a:rPr lang="en-US" sz="1100" b="1" dirty="0">
                <a:latin typeface="+mj-lt"/>
                <a:ea typeface="SimSun" panose="02010600030101010101" pitchFamily="2" charset="-122"/>
              </a:rPr>
              <a:t> Indonesia </a:t>
            </a:r>
            <a:endParaRPr lang="id-ID" sz="1100" b="1" dirty="0">
              <a:latin typeface="+mj-lt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91630"/>
            <a:ext cx="3888432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/>
          <p:cNvSpPr/>
          <p:nvPr/>
        </p:nvSpPr>
        <p:spPr>
          <a:xfrm>
            <a:off x="4680012" y="947244"/>
            <a:ext cx="4068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err="1">
                <a:ea typeface="SimSun" panose="02010600030101010101" pitchFamily="2" charset="-122"/>
              </a:rPr>
              <a:t>Visualisasi</a:t>
            </a:r>
            <a:r>
              <a:rPr lang="en-US" sz="1100" b="1" dirty="0">
                <a:ea typeface="SimSun" panose="02010600030101010101" pitchFamily="2" charset="-122"/>
              </a:rPr>
              <a:t> Hasil </a:t>
            </a:r>
            <a:r>
              <a:rPr lang="en-US" sz="1100" b="1" dirty="0" err="1">
                <a:ea typeface="SimSun" panose="02010600030101010101" pitchFamily="2" charset="-122"/>
              </a:rPr>
              <a:t>pemodelan</a:t>
            </a:r>
            <a:r>
              <a:rPr lang="en-US" sz="1100" b="1" dirty="0">
                <a:ea typeface="SimSun" panose="02010600030101010101" pitchFamily="2" charset="-122"/>
              </a:rPr>
              <a:t> </a:t>
            </a:r>
            <a:r>
              <a:rPr lang="en-US" sz="1100" b="1" dirty="0" err="1">
                <a:ea typeface="SimSun" panose="02010600030101010101" pitchFamily="2" charset="-122"/>
              </a:rPr>
              <a:t>jaringan</a:t>
            </a:r>
            <a:r>
              <a:rPr lang="en-US" sz="1100" b="1" dirty="0">
                <a:ea typeface="SimSun" panose="02010600030101010101" pitchFamily="2" charset="-122"/>
              </a:rPr>
              <a:t> yang </a:t>
            </a:r>
            <a:r>
              <a:rPr lang="en-US" sz="1100" b="1" dirty="0" err="1">
                <a:ea typeface="SimSun" panose="02010600030101010101" pitchFamily="2" charset="-122"/>
              </a:rPr>
              <a:t>terbentuk</a:t>
            </a:r>
            <a:endParaRPr lang="id-ID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64602" y="310526"/>
            <a:ext cx="243489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sz="2000" b="1" cap="small" dirty="0" err="1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Hasil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2000" b="1" cap="small" dirty="0" err="1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Penelitian</a:t>
            </a:r>
            <a:endParaRPr lang="id-ID" sz="2000" b="1" cap="small" dirty="0">
              <a:solidFill>
                <a:schemeClr val="bg1"/>
              </a:solidFill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64602" y="310526"/>
            <a:ext cx="243489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sz="2000" b="1" cap="small" dirty="0" err="1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Hasil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2000" b="1" cap="small" dirty="0" err="1">
                <a:solidFill>
                  <a:schemeClr val="bg1"/>
                </a:solidFill>
                <a:effectLst>
                  <a:outerShdw sx="0" sy="0">
                    <a:srgbClr val="000000"/>
                  </a:outerShdw>
                </a:effectLst>
              </a:rPr>
              <a:t>Penelitian</a:t>
            </a:r>
            <a:endParaRPr lang="id-ID" sz="2000" b="1" cap="small" dirty="0">
              <a:solidFill>
                <a:schemeClr val="bg1"/>
              </a:solidFill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881" y="813826"/>
            <a:ext cx="4320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b="1" dirty="0" err="1"/>
              <a:t>M</a:t>
            </a:r>
            <a:r>
              <a:rPr lang="en-US" sz="1100" b="1" dirty="0" err="1"/>
              <a:t>enghitung</a:t>
            </a:r>
            <a:r>
              <a:rPr lang="en-US" sz="1100" b="1" dirty="0"/>
              <a:t> </a:t>
            </a:r>
            <a:r>
              <a:rPr lang="en-US" sz="1100" b="1" dirty="0" err="1"/>
              <a:t>nilai</a:t>
            </a:r>
            <a:r>
              <a:rPr lang="en-US" sz="1100" b="1" dirty="0"/>
              <a:t> minimal </a:t>
            </a:r>
            <a:r>
              <a:rPr lang="en-US" sz="1100" b="1" dirty="0" err="1"/>
              <a:t>dan</a:t>
            </a:r>
            <a:r>
              <a:rPr lang="en-US" sz="1100" b="1" dirty="0"/>
              <a:t> </a:t>
            </a:r>
            <a:r>
              <a:rPr lang="en-US" sz="1100" b="1" dirty="0" err="1"/>
              <a:t>maksimal</a:t>
            </a:r>
            <a:r>
              <a:rPr lang="en-US" sz="1100" b="1" dirty="0"/>
              <a:t> degree </a:t>
            </a:r>
            <a:r>
              <a:rPr lang="en-US" sz="1100" b="1" dirty="0" err="1"/>
              <a:t>dari</a:t>
            </a:r>
            <a:r>
              <a:rPr lang="en-US" sz="1100" b="1" dirty="0"/>
              <a:t> node </a:t>
            </a:r>
            <a:r>
              <a:rPr lang="en-US" sz="1100" b="1" dirty="0" err="1"/>
              <a:t>pada</a:t>
            </a:r>
            <a:r>
              <a:rPr lang="en-US" sz="1100" b="1" dirty="0"/>
              <a:t> graph </a:t>
            </a:r>
            <a:r>
              <a:rPr lang="en-US" sz="1100" b="1" dirty="0" err="1"/>
              <a:t>berdasarkan</a:t>
            </a:r>
            <a:r>
              <a:rPr lang="en-US" sz="1100" b="1" dirty="0"/>
              <a:t> </a:t>
            </a:r>
            <a:r>
              <a:rPr lang="en-US" sz="1100" b="1" dirty="0" err="1"/>
              <a:t>dari</a:t>
            </a:r>
            <a:r>
              <a:rPr lang="en-US" sz="1100" b="1" dirty="0"/>
              <a:t> data yang </a:t>
            </a:r>
            <a:r>
              <a:rPr lang="en-US" sz="1100" b="1" dirty="0" err="1"/>
              <a:t>didapatkan</a:t>
            </a:r>
            <a:endParaRPr lang="id-ID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4751512" y="856006"/>
            <a:ext cx="43924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err="1"/>
              <a:t>Hasil</a:t>
            </a:r>
            <a:r>
              <a:rPr lang="en-US" sz="1100" b="1" dirty="0"/>
              <a:t> </a:t>
            </a:r>
            <a:r>
              <a:rPr lang="en-US" sz="1100" b="1" dirty="0" err="1"/>
              <a:t>perhitungan</a:t>
            </a:r>
            <a:r>
              <a:rPr lang="en-US" sz="1100" b="1" dirty="0"/>
              <a:t> </a:t>
            </a:r>
            <a:r>
              <a:rPr lang="en-US" sz="1100" b="1" dirty="0" err="1"/>
              <a:t>nilai</a:t>
            </a:r>
            <a:r>
              <a:rPr lang="en-US" sz="1100" b="1" dirty="0"/>
              <a:t> degree </a:t>
            </a:r>
            <a:r>
              <a:rPr lang="en-US" sz="1100" b="1" dirty="0" err="1"/>
              <a:t>tertinggi</a:t>
            </a:r>
            <a:endParaRPr lang="id-ID" sz="1100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92661"/>
            <a:ext cx="2974340" cy="511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170017"/>
            <a:ext cx="3089910" cy="1157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20881" y="1851204"/>
            <a:ext cx="43208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/>
              <a:t>Visualisasi</a:t>
            </a:r>
            <a:r>
              <a:rPr lang="en-US" sz="1100" b="1" dirty="0"/>
              <a:t> </a:t>
            </a:r>
            <a:r>
              <a:rPr lang="en-US" sz="1100" b="1" dirty="0" err="1"/>
              <a:t>dataframe</a:t>
            </a:r>
            <a:r>
              <a:rPr lang="en-US" sz="1100" b="1" dirty="0"/>
              <a:t> </a:t>
            </a:r>
            <a:r>
              <a:rPr lang="en-US" sz="1100" b="1" dirty="0" err="1"/>
              <a:t>hasil</a:t>
            </a:r>
            <a:r>
              <a:rPr lang="en-US" sz="1100" b="1" dirty="0"/>
              <a:t> </a:t>
            </a:r>
            <a:r>
              <a:rPr lang="en-US" sz="1100" b="1" dirty="0" err="1"/>
              <a:t>perhitungan</a:t>
            </a:r>
            <a:r>
              <a:rPr lang="en-US" sz="1100" b="1" dirty="0"/>
              <a:t> </a:t>
            </a:r>
            <a:r>
              <a:rPr lang="en-US" sz="1100" b="1" dirty="0" err="1"/>
              <a:t>dalam</a:t>
            </a:r>
            <a:r>
              <a:rPr lang="en-US" sz="1100" b="1" dirty="0"/>
              <a:t> </a:t>
            </a:r>
            <a:r>
              <a:rPr lang="en-US" sz="1100" b="1" dirty="0" err="1"/>
              <a:t>nilai</a:t>
            </a:r>
            <a:r>
              <a:rPr lang="en-US" sz="1100" b="1" dirty="0"/>
              <a:t> degree </a:t>
            </a:r>
            <a:endParaRPr lang="id-ID" sz="1100" b="1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78491"/>
            <a:ext cx="308991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53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Kesimpulan</a:t>
            </a: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763688" y="1749863"/>
            <a:ext cx="708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dan </a:t>
            </a:r>
            <a:r>
              <a:rPr lang="en-US" sz="1200" dirty="0" err="1"/>
              <a:t>analisis</a:t>
            </a:r>
            <a:r>
              <a:rPr lang="en-US" sz="1200" dirty="0"/>
              <a:t> pada </a:t>
            </a: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kesimpulan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Degree Centrality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yang paling </a:t>
            </a:r>
            <a:r>
              <a:rPr lang="en-US" sz="1200" dirty="0" err="1"/>
              <a:t>berpengaruh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centrality </a:t>
            </a:r>
            <a:r>
              <a:rPr lang="en-US" sz="1200" dirty="0" err="1"/>
              <a:t>tertinggi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10 </a:t>
            </a:r>
            <a:r>
              <a:rPr lang="en-US" sz="1200" dirty="0" err="1"/>
              <a:t>peringkat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teratas</a:t>
            </a:r>
            <a:r>
              <a:rPr lang="en-US" sz="1200" dirty="0"/>
              <a:t>. Dari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perhitungan</a:t>
            </a:r>
            <a:r>
              <a:rPr lang="en-US" sz="1200" dirty="0"/>
              <a:t> pada data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degree </a:t>
            </a:r>
            <a:r>
              <a:rPr lang="en-US" sz="1200" dirty="0" err="1"/>
              <a:t>tertinggi</a:t>
            </a:r>
            <a:r>
              <a:rPr lang="en-US" sz="1200" dirty="0"/>
              <a:t> 129 pada kata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vaksinasi</a:t>
            </a:r>
            <a:r>
              <a:rPr lang="en-US" sz="1200" dirty="0"/>
              <a:t> yang di tweet oleh </a:t>
            </a:r>
            <a:r>
              <a:rPr lang="en-US" sz="1200" dirty="0" err="1"/>
              <a:t>akun</a:t>
            </a:r>
            <a:r>
              <a:rPr lang="en-US" sz="1200" dirty="0"/>
              <a:t> @</a:t>
            </a:r>
            <a:r>
              <a:rPr lang="en-US" sz="1200" dirty="0" err="1"/>
              <a:t>jokowi</a:t>
            </a:r>
            <a:r>
              <a:rPr lang="en-US" sz="12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4A83A0-8376-4F1A-8EDF-4DE6C1DF4A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7192" y="2765526"/>
            <a:ext cx="3089910" cy="206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71AAD9-4B65-424B-A341-2DC40BDBBF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1381" y="2751675"/>
            <a:ext cx="3089910" cy="2064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4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385-AD3D-4429-AF41-0B0CFCE65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19D8-005B-441B-8165-1FFB70230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9CDF-CDF3-4866-A601-9B326EAB5E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75606"/>
            <a:ext cx="2880320" cy="2983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26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Link program</a:t>
            </a: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763688" y="1749863"/>
            <a:ext cx="708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Program Degree Centrality : </a:t>
            </a:r>
          </a:p>
          <a:p>
            <a:r>
              <a:rPr lang="en-US" sz="1200" dirty="0"/>
              <a:t>https://colab.research.google.com/drive/1XJl2dIwHdR0l693PyoWV1-5Wz6dZzWn2?usp=sharing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FA5CF-CCE2-4D95-8D71-5ADDC8991FF7}"/>
              </a:ext>
            </a:extLst>
          </p:cNvPr>
          <p:cNvSpPr/>
          <p:nvPr/>
        </p:nvSpPr>
        <p:spPr>
          <a:xfrm>
            <a:off x="1763688" y="2340917"/>
            <a:ext cx="708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Program Crawling Data: </a:t>
            </a:r>
          </a:p>
          <a:p>
            <a:r>
              <a:rPr lang="en-US" sz="1200" dirty="0"/>
              <a:t>https://colab.research.google.com/drive/1Xqy9LchECzd-gJg-4fwPcD-v4xeRq1we?usp=sharing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E3924-D93B-46D0-ADD5-8255D060B775}"/>
              </a:ext>
            </a:extLst>
          </p:cNvPr>
          <p:cNvSpPr/>
          <p:nvPr/>
        </p:nvSpPr>
        <p:spPr>
          <a:xfrm>
            <a:off x="1763688" y="2921397"/>
            <a:ext cx="708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Video </a:t>
            </a:r>
            <a:r>
              <a:rPr lang="en-US" sz="1200" dirty="0" err="1"/>
              <a:t>Presentasi</a:t>
            </a:r>
            <a:r>
              <a:rPr lang="en-US" sz="1200" dirty="0"/>
              <a:t>: </a:t>
            </a:r>
          </a:p>
          <a:p>
            <a:r>
              <a:rPr lang="en-US" sz="1200" dirty="0"/>
              <a:t>https://drive.google.com/drive/folders/1haI27zTPQg82JPtixlPJQsKNNUuzZIgH?usp=sharing</a:t>
            </a:r>
          </a:p>
        </p:txBody>
      </p:sp>
    </p:spTree>
    <p:extLst>
      <p:ext uri="{BB962C8B-B14F-4D97-AF65-F5344CB8AC3E}">
        <p14:creationId xmlns:p14="http://schemas.microsoft.com/office/powerpoint/2010/main" val="38039155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601</Words>
  <Application>Microsoft Office PowerPoint</Application>
  <PresentationFormat>On-screen Show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SimSun</vt:lpstr>
      <vt:lpstr>Arial</vt:lpstr>
      <vt:lpstr>Arial Unicode MS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OKTAVIANUS</cp:lastModifiedBy>
  <cp:revision>108</cp:revision>
  <dcterms:created xsi:type="dcterms:W3CDTF">2016-12-05T23:26:54Z</dcterms:created>
  <dcterms:modified xsi:type="dcterms:W3CDTF">2021-04-17T06:17:21Z</dcterms:modified>
</cp:coreProperties>
</file>