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58" r:id="rId3"/>
    <p:sldId id="257" r:id="rId4"/>
    <p:sldId id="259" r:id="rId5"/>
    <p:sldId id="260" r:id="rId6"/>
    <p:sldId id="261" r:id="rId7"/>
    <p:sldId id="262"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p:scale>
          <a:sx n="140" d="100"/>
          <a:sy n="140" d="100"/>
        </p:scale>
        <p:origin x="2694" y="-29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48C99A-A39E-4101-9841-2841ADECF095}" type="datetimeFigureOut">
              <a:rPr lang="id-ID" smtClean="0"/>
              <a:t>15/11/2016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CD1DB0-0B14-4FBC-8570-C4BE112024A1}" type="slidenum">
              <a:rPr lang="id-ID" smtClean="0"/>
              <a:t>‹#›</a:t>
            </a:fld>
            <a:endParaRPr lang="id-ID"/>
          </a:p>
        </p:txBody>
      </p:sp>
    </p:spTree>
    <p:extLst>
      <p:ext uri="{BB962C8B-B14F-4D97-AF65-F5344CB8AC3E}">
        <p14:creationId xmlns:p14="http://schemas.microsoft.com/office/powerpoint/2010/main" val="228916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A2ABF-6DA3-46C4-A412-9D37D241A630}" type="datetimeFigureOut">
              <a:rPr lang="id-ID" smtClean="0"/>
              <a:t>15/11/2016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FB956-B54D-4835-9A6B-C1A6CD221AAA}" type="slidenum">
              <a:rPr lang="id-ID" smtClean="0"/>
              <a:t>‹#›</a:t>
            </a:fld>
            <a:endParaRPr lang="id-ID"/>
          </a:p>
        </p:txBody>
      </p:sp>
    </p:spTree>
    <p:extLst>
      <p:ext uri="{BB962C8B-B14F-4D97-AF65-F5344CB8AC3E}">
        <p14:creationId xmlns:p14="http://schemas.microsoft.com/office/powerpoint/2010/main" val="229515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1</a:t>
            </a:fld>
            <a:endParaRPr lang="id-ID"/>
          </a:p>
        </p:txBody>
      </p:sp>
    </p:spTree>
    <p:extLst>
      <p:ext uri="{BB962C8B-B14F-4D97-AF65-F5344CB8AC3E}">
        <p14:creationId xmlns:p14="http://schemas.microsoft.com/office/powerpoint/2010/main" val="202769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2</a:t>
            </a:fld>
            <a:endParaRPr lang="id-ID"/>
          </a:p>
        </p:txBody>
      </p:sp>
    </p:spTree>
    <p:extLst>
      <p:ext uri="{BB962C8B-B14F-4D97-AF65-F5344CB8AC3E}">
        <p14:creationId xmlns:p14="http://schemas.microsoft.com/office/powerpoint/2010/main" val="182186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3</a:t>
            </a:fld>
            <a:endParaRPr lang="id-ID"/>
          </a:p>
        </p:txBody>
      </p:sp>
    </p:spTree>
    <p:extLst>
      <p:ext uri="{BB962C8B-B14F-4D97-AF65-F5344CB8AC3E}">
        <p14:creationId xmlns:p14="http://schemas.microsoft.com/office/powerpoint/2010/main" val="2674378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4</a:t>
            </a:fld>
            <a:endParaRPr lang="id-ID"/>
          </a:p>
        </p:txBody>
      </p:sp>
    </p:spTree>
    <p:extLst>
      <p:ext uri="{BB962C8B-B14F-4D97-AF65-F5344CB8AC3E}">
        <p14:creationId xmlns:p14="http://schemas.microsoft.com/office/powerpoint/2010/main" val="384750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5</a:t>
            </a:fld>
            <a:endParaRPr lang="id-ID"/>
          </a:p>
        </p:txBody>
      </p:sp>
    </p:spTree>
    <p:extLst>
      <p:ext uri="{BB962C8B-B14F-4D97-AF65-F5344CB8AC3E}">
        <p14:creationId xmlns:p14="http://schemas.microsoft.com/office/powerpoint/2010/main" val="1650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6</a:t>
            </a:fld>
            <a:endParaRPr lang="id-ID"/>
          </a:p>
        </p:txBody>
      </p:sp>
    </p:spTree>
    <p:extLst>
      <p:ext uri="{BB962C8B-B14F-4D97-AF65-F5344CB8AC3E}">
        <p14:creationId xmlns:p14="http://schemas.microsoft.com/office/powerpoint/2010/main" val="425840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7</a:t>
            </a:fld>
            <a:endParaRPr lang="id-ID"/>
          </a:p>
        </p:txBody>
      </p:sp>
    </p:spTree>
    <p:extLst>
      <p:ext uri="{BB962C8B-B14F-4D97-AF65-F5344CB8AC3E}">
        <p14:creationId xmlns:p14="http://schemas.microsoft.com/office/powerpoint/2010/main" val="911361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2937139"/>
            <a:ext cx="8591939" cy="489802"/>
          </a:xfrm>
          <a:effectLst/>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89291" y="3426941"/>
            <a:ext cx="6400800" cy="447869"/>
          </a:xfrm>
        </p:spPr>
        <p:txBody>
          <a:bodyPr/>
          <a:lstStyle>
            <a:lvl1pPr marL="0" indent="0" algn="ctr">
              <a:spcBef>
                <a:spcPts val="90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22" y="647409"/>
            <a:ext cx="2738439" cy="2289730"/>
          </a:xfrm>
          <a:prstGeom prst="rect">
            <a:avLst/>
          </a:prstGeom>
        </p:spPr>
      </p:pic>
    </p:spTree>
    <p:extLst>
      <p:ext uri="{BB962C8B-B14F-4D97-AF65-F5344CB8AC3E}">
        <p14:creationId xmlns:p14="http://schemas.microsoft.com/office/powerpoint/2010/main" val="197752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748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324528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4" name="Text Placeholder 3"/>
          <p:cNvSpPr>
            <a:spLocks noGrp="1"/>
          </p:cNvSpPr>
          <p:nvPr>
            <p:ph type="body" sz="half" idx="2"/>
          </p:nvPr>
        </p:nvSpPr>
        <p:spPr>
          <a:xfrm>
            <a:off x="1371274"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1295400"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6324599"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 Placeholder 3"/>
          <p:cNvSpPr>
            <a:spLocks noGrp="1"/>
          </p:cNvSpPr>
          <p:nvPr>
            <p:ph type="body" sz="half" idx="14"/>
          </p:nvPr>
        </p:nvSpPr>
        <p:spPr>
          <a:xfrm>
            <a:off x="6412955"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a:xfrm>
            <a:off x="12954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519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15/11/2016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9744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1" y="2228851"/>
            <a:ext cx="6858000" cy="24003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9871319"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15/11/2016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6194" y="207290"/>
            <a:ext cx="1226879" cy="1025848"/>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273616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5237-F705-4D5E-906A-DC4C67CD4E04}" type="datetimeFigureOut">
              <a:rPr lang="id-ID" smtClean="0"/>
              <a:t>15/11/2016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71646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gradFill>
          <a:gsLst>
            <a:gs pos="58000">
              <a:srgbClr val="075791"/>
            </a:gs>
            <a:gs pos="0">
              <a:srgbClr val="022657"/>
            </a:gs>
            <a:gs pos="100000">
              <a:srgbClr val="0DC2F1"/>
            </a:gs>
          </a:gsLst>
          <a:lin ang="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p:cNvSpPr>
            <a:spLocks noGrp="1"/>
          </p:cNvSpPr>
          <p:nvPr>
            <p:ph type="ctrTitle"/>
          </p:nvPr>
        </p:nvSpPr>
        <p:spPr>
          <a:xfrm>
            <a:off x="584893" y="3116415"/>
            <a:ext cx="3777087" cy="1017037"/>
          </a:xfrm>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783172" y="3116415"/>
            <a:ext cx="3982729" cy="1017037"/>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859" y="1749124"/>
            <a:ext cx="3270466" cy="2734581"/>
          </a:xfrm>
          <a:prstGeom prst="rect">
            <a:avLst/>
          </a:prstGeom>
        </p:spPr>
      </p:pic>
    </p:spTree>
    <p:extLst>
      <p:ext uri="{BB962C8B-B14F-4D97-AF65-F5344CB8AC3E}">
        <p14:creationId xmlns:p14="http://schemas.microsoft.com/office/powerpoint/2010/main" val="310032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1218" y="3937518"/>
            <a:ext cx="8046720" cy="534470"/>
          </a:xfrm>
        </p:spPr>
        <p:txBody>
          <a:bodyPr anchor="b">
            <a:normAutofit/>
          </a:bodyPr>
          <a:lstStyle>
            <a:lvl1pPr>
              <a:defRPr sz="24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11220" y="4496155"/>
            <a:ext cx="8046719" cy="411745"/>
          </a:xfrm>
        </p:spPr>
        <p:txBody>
          <a:bodyPr/>
          <a:lstStyle>
            <a:lvl1pPr marL="0" indent="0" algn="ctr">
              <a:spcBef>
                <a:spcPts val="900"/>
              </a:spcBef>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296" y="1179957"/>
            <a:ext cx="3270466" cy="2734581"/>
          </a:xfrm>
          <a:prstGeom prst="rect">
            <a:avLst/>
          </a:prstGeom>
        </p:spPr>
      </p:pic>
    </p:spTree>
    <p:extLst>
      <p:ext uri="{BB962C8B-B14F-4D97-AF65-F5344CB8AC3E}">
        <p14:creationId xmlns:p14="http://schemas.microsoft.com/office/powerpoint/2010/main" val="412490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801"/>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3441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2"/>
            <a:ext cx="4572000" cy="847725"/>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F5237-F705-4D5E-906A-DC4C67CD4E04}" type="datetimeFigureOut">
              <a:rPr lang="id-ID" smtClean="0"/>
              <a:t>15/11/2016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99121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F5237-F705-4D5E-906A-DC4C67CD4E04}" type="datetimeFigureOut">
              <a:rPr lang="id-ID" smtClean="0"/>
              <a:t>15/11/2016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5C15457-D7CC-4449-B5A5-628190C1D155}" type="slidenum">
              <a:rPr lang="id-ID" smtClean="0"/>
              <a:t>‹#›</a:t>
            </a:fld>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3038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15/11/2016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12132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15/11/2016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374915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0"/>
            <a:ext cx="12192000" cy="1371600"/>
          </a:xfrm>
          <a:prstGeom prst="rect">
            <a:avLst/>
          </a:prstGeom>
          <a:blipFill dpi="0" rotWithShape="1">
            <a:blip r:embed="rId17"/>
            <a:srcRect/>
            <a:stretch>
              <a:fillRect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0" y="1371602"/>
            <a:ext cx="12192000" cy="82183"/>
          </a:xfrm>
          <a:prstGeom prst="rect">
            <a:avLst/>
          </a:prstGeom>
          <a:gradFill flip="none" rotWithShape="1">
            <a:gsLst>
              <a:gs pos="0">
                <a:srgbClr val="003E60"/>
              </a:gs>
              <a:gs pos="36000">
                <a:srgbClr val="00486E"/>
              </a:gs>
              <a:gs pos="45000">
                <a:srgbClr val="0180BF"/>
              </a:gs>
              <a:gs pos="100000">
                <a:srgbClr val="16A6D0"/>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50" y="6374999"/>
            <a:ext cx="1480705" cy="274320"/>
          </a:xfrm>
          <a:prstGeom prst="rect">
            <a:avLst/>
          </a:prstGeom>
        </p:spPr>
        <p:txBody>
          <a:bodyPr vert="horz" lIns="91440" tIns="45720" rIns="91440" bIns="45720" rtlCol="0" anchor="ctr"/>
          <a:lstStyle>
            <a:lvl1pPr algn="r">
              <a:defRPr sz="750">
                <a:solidFill>
                  <a:schemeClr val="tx1"/>
                </a:solidFill>
              </a:defRPr>
            </a:lvl1pPr>
          </a:lstStyle>
          <a:p>
            <a:fld id="{3CDF5237-F705-4D5E-906A-DC4C67CD4E04}" type="datetimeFigureOut">
              <a:rPr lang="id-ID" smtClean="0"/>
              <a:t>15/11/2016</a:t>
            </a:fld>
            <a:endParaRPr lang="id-ID"/>
          </a:p>
        </p:txBody>
      </p:sp>
      <p:sp>
        <p:nvSpPr>
          <p:cNvPr id="5" name="Footer Placeholder 4"/>
          <p:cNvSpPr>
            <a:spLocks noGrp="1"/>
          </p:cNvSpPr>
          <p:nvPr>
            <p:ph type="ftr" sz="quarter" idx="3"/>
          </p:nvPr>
        </p:nvSpPr>
        <p:spPr>
          <a:xfrm>
            <a:off x="1295400" y="6374999"/>
            <a:ext cx="6243203" cy="274320"/>
          </a:xfrm>
          <a:prstGeom prst="rect">
            <a:avLst/>
          </a:prstGeom>
        </p:spPr>
        <p:txBody>
          <a:bodyPr vert="horz" lIns="91440" tIns="45720" rIns="91440" bIns="45720" rtlCol="0" anchor="ctr"/>
          <a:lstStyle>
            <a:lvl1pPr algn="l">
              <a:defRPr sz="750">
                <a:solidFill>
                  <a:schemeClr val="tx1"/>
                </a:solidFill>
              </a:defRPr>
            </a:lvl1pPr>
          </a:lstStyle>
          <a:p>
            <a:endParaRPr lang="id-ID"/>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750">
                <a:solidFill>
                  <a:schemeClr val="tx1"/>
                </a:solidFill>
              </a:defRPr>
            </a:lvl1pPr>
          </a:lstStyle>
          <a:p>
            <a:fld id="{F5C15457-D7CC-4449-B5A5-628190C1D155}" type="slidenum">
              <a:rPr lang="id-ID" smtClean="0"/>
              <a:t>‹#›</a:t>
            </a:fld>
            <a:endParaRPr lang="id-ID"/>
          </a:p>
        </p:txBody>
      </p:sp>
    </p:spTree>
    <p:extLst>
      <p:ext uri="{BB962C8B-B14F-4D97-AF65-F5344CB8AC3E}">
        <p14:creationId xmlns:p14="http://schemas.microsoft.com/office/powerpoint/2010/main" val="3662618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400" kern="1200">
          <a:solidFill>
            <a:schemeClr val="bg1"/>
          </a:solidFill>
          <a:latin typeface="Arial" panose="020B0604020202020204" pitchFamily="34" charset="0"/>
          <a:ea typeface="+mj-ea"/>
          <a:cs typeface="Arial" panose="020B0604020202020204" pitchFamily="34" charset="0"/>
        </a:defRPr>
      </a:lvl1pPr>
    </p:titleStyle>
    <p:bodyStyle>
      <a:lvl1pPr marL="205740" indent="-205740" algn="l" defTabSz="685800" rtl="0" eaLnBrk="1" latinLnBrk="0" hangingPunct="1">
        <a:lnSpc>
          <a:spcPct val="90000"/>
        </a:lnSpc>
        <a:spcBef>
          <a:spcPts val="135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411480" indent="-171450" algn="l" defTabSz="685800" rtl="0" eaLnBrk="1" latinLnBrk="0" hangingPunct="1">
        <a:lnSpc>
          <a:spcPct val="90000"/>
        </a:lnSpc>
        <a:spcBef>
          <a:spcPts val="750"/>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2pPr>
      <a:lvl3pPr marL="617220" indent="-171450" algn="l" defTabSz="685800" rtl="0" eaLnBrk="1" latinLnBrk="0" hangingPunct="1">
        <a:lnSpc>
          <a:spcPct val="90000"/>
        </a:lnSpc>
        <a:spcBef>
          <a:spcPts val="600"/>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3pPr>
      <a:lvl4pPr marL="8229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9944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11658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3373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5087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6802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3552282"/>
            <a:ext cx="8591939" cy="489802"/>
          </a:xfrm>
        </p:spPr>
        <p:txBody>
          <a:bodyPr>
            <a:normAutofit fontScale="90000"/>
          </a:bodyPr>
          <a:lstStyle/>
          <a:p>
            <a:r>
              <a:rPr lang="id-ID" dirty="0" smtClean="0"/>
              <a:t>BINUS University</a:t>
            </a:r>
            <a:endParaRPr lang="id-ID" dirty="0"/>
          </a:p>
        </p:txBody>
      </p:sp>
      <p:sp>
        <p:nvSpPr>
          <p:cNvPr id="3" name="Subtitle 2"/>
          <p:cNvSpPr>
            <a:spLocks noGrp="1"/>
          </p:cNvSpPr>
          <p:nvPr>
            <p:ph type="subTitle" idx="1"/>
          </p:nvPr>
        </p:nvSpPr>
        <p:spPr>
          <a:xfrm>
            <a:off x="3889291" y="4100273"/>
            <a:ext cx="6400800" cy="447869"/>
          </a:xfrm>
        </p:spPr>
        <p:txBody>
          <a:bodyPr/>
          <a:lstStyle/>
          <a:p>
            <a:r>
              <a:rPr lang="id-ID" dirty="0" smtClean="0"/>
              <a:t>November 2016</a:t>
            </a:r>
            <a:endParaRPr lang="id-ID" dirty="0"/>
          </a:p>
        </p:txBody>
      </p:sp>
    </p:spTree>
    <p:extLst>
      <p:ext uri="{BB962C8B-B14F-4D97-AF65-F5344CB8AC3E}">
        <p14:creationId xmlns:p14="http://schemas.microsoft.com/office/powerpoint/2010/main" val="80439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Disusun oleh:</a:t>
            </a:r>
            <a:endParaRPr lang="id-ID" dirty="0"/>
          </a:p>
        </p:txBody>
      </p:sp>
      <p:sp>
        <p:nvSpPr>
          <p:cNvPr id="3" name="Text Placeholder 2"/>
          <p:cNvSpPr>
            <a:spLocks noGrp="1"/>
          </p:cNvSpPr>
          <p:nvPr>
            <p:ph type="body" idx="1"/>
          </p:nvPr>
        </p:nvSpPr>
        <p:spPr/>
        <p:txBody>
          <a:bodyPr/>
          <a:lstStyle/>
          <a:p>
            <a:pPr marL="342900" indent="-342900">
              <a:buFont typeface="+mj-lt"/>
              <a:buAutoNum type="arabicPeriod"/>
            </a:pPr>
            <a:r>
              <a:rPr lang="id-ID" dirty="0" smtClean="0"/>
              <a:t>Jeffry Angtoni - 1801425975</a:t>
            </a:r>
            <a:endParaRPr lang="id-ID" dirty="0"/>
          </a:p>
        </p:txBody>
      </p:sp>
    </p:spTree>
    <p:extLst>
      <p:ext uri="{BB962C8B-B14F-4D97-AF65-F5344CB8AC3E}">
        <p14:creationId xmlns:p14="http://schemas.microsoft.com/office/powerpoint/2010/main" val="25838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Ringkasan Eksekutif</a:t>
            </a:r>
            <a:endParaRPr lang="id-ID" dirty="0"/>
          </a:p>
        </p:txBody>
      </p:sp>
      <p:sp>
        <p:nvSpPr>
          <p:cNvPr id="3" name="Content Placeholder 2"/>
          <p:cNvSpPr>
            <a:spLocks noGrp="1"/>
          </p:cNvSpPr>
          <p:nvPr>
            <p:ph idx="1"/>
          </p:nvPr>
        </p:nvSpPr>
        <p:spPr>
          <a:xfrm>
            <a:off x="1295400" y="1662549"/>
            <a:ext cx="9601200" cy="5079995"/>
          </a:xfrm>
        </p:spPr>
        <p:txBody>
          <a:bodyPr>
            <a:noAutofit/>
          </a:bodyPr>
          <a:lstStyle/>
          <a:p>
            <a:pPr marL="0" indent="0" algn="just">
              <a:lnSpc>
                <a:spcPct val="110000"/>
              </a:lnSpc>
              <a:spcAft>
                <a:spcPts val="200"/>
              </a:spcAft>
              <a:buNone/>
            </a:pPr>
            <a:r>
              <a:rPr lang="id-ID" sz="1400" b="1" dirty="0" smtClean="0">
                <a:solidFill>
                  <a:schemeClr val="tx2"/>
                </a:solidFill>
              </a:rPr>
              <a:t>Router</a:t>
            </a:r>
            <a:r>
              <a:rPr lang="id-ID" sz="1400" b="1" dirty="0" smtClean="0">
                <a:solidFill>
                  <a:schemeClr val="accent2"/>
                </a:solidFill>
              </a:rPr>
              <a:t>Maya</a:t>
            </a:r>
            <a:r>
              <a:rPr lang="id-ID" sz="1400" dirty="0">
                <a:solidFill>
                  <a:schemeClr val="tx2"/>
                </a:solidFill>
              </a:rPr>
              <a:t> </a:t>
            </a:r>
            <a:r>
              <a:rPr lang="id-ID" sz="1400" dirty="0" smtClean="0">
                <a:solidFill>
                  <a:schemeClr val="tx2"/>
                </a:solidFill>
              </a:rPr>
              <a:t>merupakan suatu layanan penyewaan router berbais cloud</a:t>
            </a:r>
            <a:r>
              <a:rPr lang="id-ID" sz="1400" dirty="0">
                <a:solidFill>
                  <a:schemeClr val="tx2"/>
                </a:solidFill>
              </a:rPr>
              <a:t>. Kami memilih usaha tersebut karena masih minimnya penggunaan teknologi router berbasis cloud yang ada di Indonesia. Berdasarkan hasil analisa kami, hingga saat ini jumlah provider yang menyediakan jasa router virtual masih bias dihitung dengan jari. Tantangan terbesar dari suatu perusahaan yang membutuhkan ketersediaan jaringan mereka adalah bagaimana mencapai tingkat availability yang tinggi dengan menggunakan perangkat router berbiaya rendah. Dengan adanya layanan router virtual ini diharapkan dapat memangkas jumlah cost yang besar dalam penyediaan router suatu jaringan komputer perusahaan tersebut. Router yang kami sediakan merupakan router virtual sehingga secara fisik router tersebut tidak ada, tetapi secara logika (software) router tersebut ada. Layanan router virtual tersebut dapat dikontrol dari berbagai gadget, PC, ataupun notebook melalui portal web yang kami sediakan</a:t>
            </a:r>
            <a:r>
              <a:rPr lang="id-ID" sz="1400" dirty="0" smtClean="0">
                <a:solidFill>
                  <a:schemeClr val="tx2"/>
                </a:solidFill>
              </a:rPr>
              <a:t>.</a:t>
            </a:r>
          </a:p>
          <a:p>
            <a:pPr marL="0" indent="0" algn="just">
              <a:lnSpc>
                <a:spcPct val="110000"/>
              </a:lnSpc>
              <a:buNone/>
            </a:pPr>
            <a:r>
              <a:rPr lang="id-ID" sz="1400" b="1" dirty="0" smtClean="0">
                <a:solidFill>
                  <a:schemeClr val="tx2"/>
                </a:solidFill>
              </a:rPr>
              <a:t>Router</a:t>
            </a:r>
            <a:r>
              <a:rPr lang="id-ID" sz="1400" b="1" dirty="0" smtClean="0">
                <a:solidFill>
                  <a:schemeClr val="accent2"/>
                </a:solidFill>
              </a:rPr>
              <a:t>Maya</a:t>
            </a:r>
            <a:r>
              <a:rPr lang="id-ID" sz="1400" dirty="0" smtClean="0">
                <a:solidFill>
                  <a:schemeClr val="tx2"/>
                </a:solidFill>
              </a:rPr>
              <a:t> ditujukan kepada para startup yang baru ingin memulai bisnisnya, kalangan enterprise untuk menjamin </a:t>
            </a:r>
            <a:r>
              <a:rPr lang="id-ID" sz="1400" i="1" dirty="0" smtClean="0">
                <a:solidFill>
                  <a:schemeClr val="tx2"/>
                </a:solidFill>
              </a:rPr>
              <a:t>availability</a:t>
            </a:r>
            <a:r>
              <a:rPr lang="id-ID" sz="1400" dirty="0" smtClean="0">
                <a:solidFill>
                  <a:schemeClr val="tx2"/>
                </a:solidFill>
              </a:rPr>
              <a:t> server mereka, dan juga untuk para pemula ataupun </a:t>
            </a:r>
            <a:r>
              <a:rPr lang="id-ID" sz="1400" i="1" dirty="0" smtClean="0">
                <a:solidFill>
                  <a:schemeClr val="tx2"/>
                </a:solidFill>
              </a:rPr>
              <a:t>enthusiast user</a:t>
            </a:r>
            <a:r>
              <a:rPr lang="id-ID" sz="1400" dirty="0" smtClean="0">
                <a:solidFill>
                  <a:schemeClr val="tx2"/>
                </a:solidFill>
              </a:rPr>
              <a:t> yang ingin mencoba hal-hal baru seputar teknologi cloud dan network</a:t>
            </a:r>
            <a:r>
              <a:rPr lang="id-ID" sz="1400" dirty="0">
                <a:solidFill>
                  <a:schemeClr val="tx2"/>
                </a:solidFill>
              </a:rPr>
              <a:t>. Fitur-fitur dari layanan kami, yakni mendukung </a:t>
            </a:r>
            <a:r>
              <a:rPr lang="id-ID" sz="1400" dirty="0" smtClean="0">
                <a:solidFill>
                  <a:schemeClr val="tx2"/>
                </a:solidFill>
              </a:rPr>
              <a:t>hampir semua open-source OS </a:t>
            </a:r>
            <a:r>
              <a:rPr lang="id-ID" sz="1400" dirty="0">
                <a:solidFill>
                  <a:schemeClr val="tx2"/>
                </a:solidFill>
              </a:rPr>
              <a:t>untuk kebutuhan </a:t>
            </a:r>
            <a:r>
              <a:rPr lang="id-ID" sz="1400" dirty="0" smtClean="0">
                <a:solidFill>
                  <a:schemeClr val="tx2"/>
                </a:solidFill>
              </a:rPr>
              <a:t>routing. Layanan </a:t>
            </a:r>
            <a:r>
              <a:rPr lang="id-ID" sz="1400" dirty="0">
                <a:solidFill>
                  <a:schemeClr val="tx2"/>
                </a:solidFill>
              </a:rPr>
              <a:t>router kami juga dapat dijadikan sebagai backup router untuk fail-over, ataupun sebagai </a:t>
            </a:r>
            <a:r>
              <a:rPr lang="id-ID" sz="1400" dirty="0" smtClean="0">
                <a:solidFill>
                  <a:schemeClr val="tx2"/>
                </a:solidFill>
              </a:rPr>
              <a:t>load-balancer. </a:t>
            </a:r>
            <a:r>
              <a:rPr lang="id-ID" sz="1400" dirty="0">
                <a:solidFill>
                  <a:schemeClr val="tx2"/>
                </a:solidFill>
              </a:rPr>
              <a:t>Tidak hanya itu, kami juga mengijinkan private tunneling, seperti VPN (Virtual Private Network) untuk menjangkau seluruh cabang dari suatu instansi perusahaan. Router virtual kami juga dapat dijadikan sebagai firewall, sehingga Anda dapat dengan mudah mengontrol access-list (ACL) ataupun melakukan filter berbasis protokol dan no. port jaringan anda. Visi dari usaha kami adalah menjadi cloud router provider yang selalu dipercaya dan terpercaya, dan meningkatkan wawasan teknologi jaringan komputer bangsa. Misi dari usaha kami adalah mengelola infrastruktur jaringan dengan segenap tenaga, meningkatkan hubungan yang baik dengan pelanggan dan partner perusahaan, dan menyelenggarakan training seputar dunia jaringan komputer kepada masyarakat.</a:t>
            </a:r>
            <a:endParaRPr lang="id-ID" sz="1400" dirty="0"/>
          </a:p>
        </p:txBody>
      </p:sp>
    </p:spTree>
    <p:extLst>
      <p:ext uri="{BB962C8B-B14F-4D97-AF65-F5344CB8AC3E}">
        <p14:creationId xmlns:p14="http://schemas.microsoft.com/office/powerpoint/2010/main" val="273415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 Perusahaan</a:t>
            </a:r>
            <a:endParaRPr lang="id-ID" dirty="0"/>
          </a:p>
        </p:txBody>
      </p:sp>
      <p:sp>
        <p:nvSpPr>
          <p:cNvPr id="3" name="Content Placeholder 2"/>
          <p:cNvSpPr>
            <a:spLocks noGrp="1"/>
          </p:cNvSpPr>
          <p:nvPr>
            <p:ph idx="1"/>
          </p:nvPr>
        </p:nvSpPr>
        <p:spPr/>
        <p:txBody>
          <a:bodyPr>
            <a:noAutofit/>
          </a:bodyPr>
          <a:lstStyle/>
          <a:p>
            <a:pPr marL="0" indent="0">
              <a:buNone/>
            </a:pPr>
            <a:r>
              <a:rPr lang="id-ID" sz="1600" dirty="0">
                <a:solidFill>
                  <a:schemeClr val="tx2"/>
                </a:solidFill>
              </a:rPr>
              <a:t>Perusahaan yang kami dirikan merupakan suatu perusahaan berbasis IT yang memberikan jasa layanan sewa router berbasis cloud. Tidak hanya itu, kami juga berupaya memaksimalkan produktivitas pelanggan kami dengan menyediakan layanan cloud hosting ataupun dedicated server yang dapat digabungkan dengan produk RouterMaya kami.</a:t>
            </a:r>
          </a:p>
          <a:p>
            <a:pPr marL="0" indent="0">
              <a:buNone/>
            </a:pPr>
            <a:r>
              <a:rPr lang="id-ID" sz="1600" dirty="0">
                <a:solidFill>
                  <a:schemeClr val="tx2"/>
                </a:solidFill>
              </a:rPr>
              <a:t>Perusahaan kami sudah berdiri hampir lima tahun dan tetap dapat berdiri kokoh hingga saat ini berkat sejumlah kenangan yang pahit dan manis di masa lampau. Perusahaan kami dulunya bernama DeHostGeek, merupakan cikal bakal lahirnya perusahaan RouterMaya ini. Perusahaan ini belum mengadopsi layanan virtual router pada mulanya, tetapi hanya fokus pada bisnis conventional hosting dan virtual private server. Saat itu kita juga sedang mengalami kekurangan peminat akibat munculnya pesaing-pesaing baru yang berani memberikan harga lebih murah ketimbang harga rata-rata di pasar. Oleh sebab itu, kami para founder dan para manager perusahaan melakukan meeting tertutup untuk membahas masa depan perusahaan ini. Akhirnya, kami memutuskan untuk tetap melanjutkan mimpi perusahaan ini dengan mengubah sedikit pandangan perusahaan, yakni yang sebelumnya lebih fokus dengan conventional hosting dan VPS, sekarang menjadi lebih fokus terhadap teknologi masa depan, cloud technology. Dan sejak itulah layanan RouterMaya kami pun berhasil direalisasikan.</a:t>
            </a:r>
          </a:p>
          <a:p>
            <a:pPr marL="0" indent="0">
              <a:buNone/>
            </a:pPr>
            <a:endParaRPr lang="id-ID" sz="1400" dirty="0">
              <a:solidFill>
                <a:schemeClr val="tx2"/>
              </a:solidFill>
            </a:endParaRPr>
          </a:p>
        </p:txBody>
      </p:sp>
    </p:spTree>
    <p:extLst>
      <p:ext uri="{BB962C8B-B14F-4D97-AF65-F5344CB8AC3E}">
        <p14:creationId xmlns:p14="http://schemas.microsoft.com/office/powerpoint/2010/main" val="169394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Perusahaan - Team</a:t>
            </a:r>
            <a:endParaRPr lang="id-ID"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56808" y="1521401"/>
            <a:ext cx="1080000" cy="1213608"/>
          </a:xfrm>
          <a:gradFill flip="none" rotWithShape="1">
            <a:gsLst>
              <a:gs pos="58000">
                <a:srgbClr val="075791"/>
              </a:gs>
              <a:gs pos="0">
                <a:srgbClr val="022657"/>
              </a:gs>
              <a:gs pos="100000">
                <a:srgbClr val="0DC2F1"/>
              </a:gs>
            </a:gsLst>
            <a:lin ang="16200000" scaled="1"/>
            <a:tileRect/>
          </a:gradFill>
          <a:effectLst>
            <a:softEdge rad="0"/>
          </a:effectLst>
        </p:spPr>
      </p:pic>
      <p:sp>
        <p:nvSpPr>
          <p:cNvPr id="5" name="Up Ribbon 4"/>
          <p:cNvSpPr/>
          <p:nvPr/>
        </p:nvSpPr>
        <p:spPr>
          <a:xfrm>
            <a:off x="6287498"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CEO</a:t>
            </a:r>
            <a:endParaRPr lang="id-ID" sz="1400" b="1" dirty="0">
              <a:solidFill>
                <a:schemeClr val="bg1"/>
              </a:solidFill>
            </a:endParaRPr>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0580" y="1521401"/>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7" name="Up Ribbon 6"/>
          <p:cNvSpPr/>
          <p:nvPr/>
        </p:nvSpPr>
        <p:spPr>
          <a:xfrm>
            <a:off x="2911270"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CTO</a:t>
            </a:r>
            <a:endParaRPr lang="id-ID" sz="1400" b="1" dirty="0">
              <a:solidFill>
                <a:schemeClr val="bg1"/>
              </a:solidFill>
            </a:endParaRPr>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708" y="4017116"/>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9" name="Up Ribbon 8"/>
          <p:cNvSpPr/>
          <p:nvPr/>
        </p:nvSpPr>
        <p:spPr>
          <a:xfrm>
            <a:off x="422398" y="5062573"/>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CFO</a:t>
            </a:r>
            <a:endParaRPr lang="id-ID" sz="1400" b="1" dirty="0">
              <a:solidFill>
                <a:schemeClr val="bg1"/>
              </a:solidFill>
            </a:endParaRPr>
          </a:p>
        </p:txBody>
      </p:sp>
      <p:pic>
        <p:nvPicPr>
          <p:cNvPr id="1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1958" y="4036600"/>
            <a:ext cx="1080000" cy="1174639"/>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1" name="Up Ribbon 10"/>
          <p:cNvSpPr/>
          <p:nvPr/>
        </p:nvSpPr>
        <p:spPr>
          <a:xfrm>
            <a:off x="4652648"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Operational</a:t>
            </a:r>
            <a:endParaRPr lang="id-ID" sz="1400" b="1" dirty="0">
              <a:solidFill>
                <a:schemeClr val="bg1"/>
              </a:solidFill>
            </a:endParaRPr>
          </a:p>
        </p:txBody>
      </p:sp>
      <p:pic>
        <p:nvPicPr>
          <p:cNvPr id="12"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5660" y="401711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3" name="Up Ribbon 12"/>
          <p:cNvSpPr/>
          <p:nvPr/>
        </p:nvSpPr>
        <p:spPr>
          <a:xfrm>
            <a:off x="8976350"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Marketting</a:t>
            </a:r>
            <a:endParaRPr lang="id-ID" sz="1400" b="1" dirty="0">
              <a:solidFill>
                <a:schemeClr val="bg1"/>
              </a:solidFill>
            </a:endParaRPr>
          </a:p>
        </p:txBody>
      </p:sp>
    </p:spTree>
    <p:extLst>
      <p:ext uri="{BB962C8B-B14F-4D97-AF65-F5344CB8AC3E}">
        <p14:creationId xmlns:p14="http://schemas.microsoft.com/office/powerpoint/2010/main" val="36141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Perusahaan – Team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39938458"/>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Jeffry Angtoni</a:t>
                      </a:r>
                      <a:r>
                        <a:rPr lang="id-ID" sz="1600" kern="1200" dirty="0" smtClean="0">
                          <a:solidFill>
                            <a:schemeClr val="dk1"/>
                          </a:solidFill>
                          <a:effectLst/>
                          <a:latin typeface="+mn-lt"/>
                          <a:ea typeface="+mn-ea"/>
                          <a:cs typeface="+mn-cs"/>
                        </a:rPr>
                        <a:t>, sebagai </a:t>
                      </a:r>
                      <a:r>
                        <a:rPr lang="id-ID" sz="1600" i="1" kern="1200" dirty="0" smtClean="0">
                          <a:solidFill>
                            <a:schemeClr val="dk1"/>
                          </a:solidFill>
                          <a:effectLst/>
                          <a:latin typeface="+mn-lt"/>
                          <a:ea typeface="+mn-ea"/>
                          <a:cs typeface="+mn-cs"/>
                        </a:rPr>
                        <a:t>technology researcher</a:t>
                      </a:r>
                      <a:r>
                        <a:rPr lang="id-ID" sz="1600" kern="1200" dirty="0" smtClean="0">
                          <a:solidFill>
                            <a:schemeClr val="dk1"/>
                          </a:solidFill>
                          <a:effectLst/>
                          <a:latin typeface="+mn-lt"/>
                          <a:ea typeface="+mn-ea"/>
                          <a:cs typeface="+mn-cs"/>
                        </a:rPr>
                        <a:t>, CTO (</a:t>
                      </a:r>
                      <a:r>
                        <a:rPr lang="id-ID" sz="1600" i="1" kern="1200" dirty="0" smtClean="0">
                          <a:solidFill>
                            <a:schemeClr val="dk1"/>
                          </a:solidFill>
                          <a:effectLst/>
                          <a:latin typeface="+mn-lt"/>
                          <a:ea typeface="+mn-ea"/>
                          <a:cs typeface="+mn-cs"/>
                        </a:rPr>
                        <a:t>Chief Technology Officer</a:t>
                      </a:r>
                      <a:r>
                        <a:rPr lang="id-ID" sz="1600" kern="1200" dirty="0" smtClean="0">
                          <a:solidFill>
                            <a:schemeClr val="dk1"/>
                          </a:solidFill>
                          <a:effectLst/>
                          <a:latin typeface="+mn-lt"/>
                          <a:ea typeface="+mn-ea"/>
                          <a:cs typeface="+mn-cs"/>
                        </a:rPr>
                        <a:t>), dan </a:t>
                      </a:r>
                      <a:r>
                        <a:rPr lang="id-ID" sz="1600" i="1" kern="1200" dirty="0" smtClean="0">
                          <a:solidFill>
                            <a:schemeClr val="dk1"/>
                          </a:solidFill>
                          <a:effectLst/>
                          <a:latin typeface="+mn-lt"/>
                          <a:ea typeface="+mn-ea"/>
                          <a:cs typeface="+mn-cs"/>
                        </a:rPr>
                        <a:t>founder</a:t>
                      </a:r>
                      <a:r>
                        <a:rPr lang="id-ID" sz="1600" kern="1200" dirty="0" smtClean="0">
                          <a:solidFill>
                            <a:schemeClr val="dk1"/>
                          </a:solidFill>
                          <a:effectLst/>
                          <a:latin typeface="+mn-lt"/>
                          <a:ea typeface="+mn-ea"/>
                          <a:cs typeface="+mn-cs"/>
                        </a:rPr>
                        <a:t>. Merupakan seseorang yang suka</a:t>
                      </a:r>
                      <a:r>
                        <a:rPr lang="id-ID" sz="1600" kern="1200" baseline="0" dirty="0" smtClean="0">
                          <a:solidFill>
                            <a:schemeClr val="dk1"/>
                          </a:solidFill>
                          <a:effectLst/>
                          <a:latin typeface="+mn-lt"/>
                          <a:ea typeface="+mn-ea"/>
                          <a:cs typeface="+mn-cs"/>
                        </a:rPr>
                        <a:t> berbagi pengetahuan, suka mencoba hal-hal baru, dan pantang menyerah. </a:t>
                      </a:r>
                      <a:r>
                        <a:rPr lang="id-ID" sz="1600" kern="1200" dirty="0" smtClean="0">
                          <a:solidFill>
                            <a:schemeClr val="dk1"/>
                          </a:solidFill>
                          <a:effectLst/>
                          <a:latin typeface="+mn-lt"/>
                          <a:ea typeface="+mn-ea"/>
                          <a:cs typeface="+mn-cs"/>
                        </a:rPr>
                        <a:t>Berkomitmen untuk mengembangkan lebih lanjut teknologi cloud dan mencari solusi yang cepat dan tepat dalam melakukan implementasi teknologi cloud ke dalam sistem produksi.</a:t>
                      </a:r>
                    </a:p>
                    <a:p>
                      <a:endParaRPr lang="id-ID" dirty="0"/>
                    </a:p>
                  </a:txBody>
                  <a:tcPr/>
                </a:tc>
                <a:extLst>
                  <a:ext uri="{0D108BD9-81ED-4DB2-BD59-A6C34878D82A}">
                    <a16:rowId xmlns:a16="http://schemas.microsoft.com/office/drawing/2014/main"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793746961"/>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Ivan Theomanto, </a:t>
                      </a:r>
                      <a:r>
                        <a:rPr lang="id-ID" sz="1600" b="0" kern="1200" dirty="0" smtClean="0">
                          <a:solidFill>
                            <a:schemeClr val="dk1"/>
                          </a:solidFill>
                          <a:effectLst/>
                          <a:latin typeface="+mn-lt"/>
                          <a:ea typeface="+mn-ea"/>
                          <a:cs typeface="+mn-cs"/>
                        </a:rPr>
                        <a:t>sebagai CEO (Chief Executive Officer). Merupakan seorang pemikir dan gigih. Bertekad yang kuat untuk menyeimbangkan hidup para karyawan perusahaan. Karena hidup juga bukan selalu untuk kerja, tetapi kerja juga perlu untuk hidup.</a:t>
                      </a:r>
                      <a:endParaRPr lang="id-ID" b="0" dirty="0"/>
                    </a:p>
                  </a:txBody>
                  <a:tcPr/>
                </a:tc>
                <a:extLst>
                  <a:ext uri="{0D108BD9-81ED-4DB2-BD59-A6C34878D82A}">
                    <a16:rowId xmlns:a16="http://schemas.microsoft.com/office/drawing/2014/main"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80000"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11" name="Table 10"/>
          <p:cNvGraphicFramePr>
            <a:graphicFrameLocks noGrp="1"/>
          </p:cNvGraphicFramePr>
          <p:nvPr>
            <p:extLst>
              <p:ext uri="{D42A27DB-BD31-4B8C-83A1-F6EECF244321}">
                <p14:modId xmlns:p14="http://schemas.microsoft.com/office/powerpoint/2010/main" val="3347527792"/>
              </p:ext>
            </p:extLst>
          </p:nvPr>
        </p:nvGraphicFramePr>
        <p:xfrm>
          <a:off x="8047178" y="1544041"/>
          <a:ext cx="4054764" cy="5207741"/>
        </p:xfrm>
        <a:graphic>
          <a:graphicData uri="http://schemas.openxmlformats.org/drawingml/2006/table">
            <a:tbl>
              <a:tblPr firstRow="1" bandRow="1">
                <a:tableStyleId>{5C22544A-7EE6-4342-B048-85BDC9FD1C3A}</a:tableStyleId>
              </a:tblPr>
              <a:tblGrid>
                <a:gridCol w="405476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Benny Susanto, </a:t>
                      </a:r>
                      <a:r>
                        <a:rPr lang="id-ID" sz="1600" b="0" kern="1200" dirty="0" smtClean="0">
                          <a:solidFill>
                            <a:schemeClr val="dk1"/>
                          </a:solidFill>
                          <a:effectLst/>
                          <a:latin typeface="+mn-lt"/>
                          <a:ea typeface="+mn-ea"/>
                          <a:cs typeface="+mn-cs"/>
                        </a:rPr>
                        <a:t>sebagai CFO (Chief Financial Officer) dan founder. Merupakan seseorang yang sangat</a:t>
                      </a:r>
                      <a:r>
                        <a:rPr lang="id-ID" sz="1600" b="0" kern="1200" baseline="0" dirty="0" smtClean="0">
                          <a:solidFill>
                            <a:schemeClr val="dk1"/>
                          </a:solidFill>
                          <a:effectLst/>
                          <a:latin typeface="+mn-lt"/>
                          <a:ea typeface="+mn-ea"/>
                          <a:cs typeface="+mn-cs"/>
                        </a:rPr>
                        <a:t> berjiwa sosial. Mengawali karir sebagai pedagang menjadikan beliau penuh dengan pengalaman finansial.</a:t>
                      </a:r>
                      <a:r>
                        <a:rPr lang="id-ID" sz="1600" b="0" kern="1200" dirty="0" smtClean="0">
                          <a:solidFill>
                            <a:schemeClr val="dk1"/>
                          </a:solidFill>
                          <a:effectLst/>
                          <a:latin typeface="+mn-lt"/>
                          <a:ea typeface="+mn-ea"/>
                          <a:cs typeface="+mn-cs"/>
                        </a:rPr>
                        <a:t> Bertekad untuk mencari solusi dalam pemenuhan kebutuhan finansial perusahaan dengan membuat berbagai kebijakan finansial.</a:t>
                      </a:r>
                      <a:endParaRPr lang="id-ID" b="0" dirty="0"/>
                    </a:p>
                  </a:txBody>
                  <a:tcPr/>
                </a:tc>
                <a:extLst>
                  <a:ext uri="{0D108BD9-81ED-4DB2-BD59-A6C34878D82A}">
                    <a16:rowId xmlns:a16="http://schemas.microsoft.com/office/drawing/2014/main" val="3915779658"/>
                  </a:ext>
                </a:extLst>
              </a:tr>
            </a:tbl>
          </a:graphicData>
        </a:graphic>
      </p:graphicFrame>
      <p:pic>
        <p:nvPicPr>
          <p:cNvPr id="12"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4560" y="1885414"/>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318112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Perusahaan – Team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779604935"/>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Machfito, </a:t>
                      </a:r>
                      <a:r>
                        <a:rPr lang="id-ID" sz="1600" b="0" kern="1200" dirty="0" smtClean="0">
                          <a:solidFill>
                            <a:schemeClr val="dk1"/>
                          </a:solidFill>
                          <a:effectLst/>
                          <a:latin typeface="+mn-lt"/>
                          <a:ea typeface="+mn-ea"/>
                          <a:cs typeface="+mn-cs"/>
                        </a:rPr>
                        <a:t>sebagai operational manager. Merupakan seorang yang</a:t>
                      </a:r>
                      <a:r>
                        <a:rPr lang="id-ID" sz="1600" b="0" kern="1200" baseline="0" dirty="0" smtClean="0">
                          <a:solidFill>
                            <a:schemeClr val="dk1"/>
                          </a:solidFill>
                          <a:effectLst/>
                          <a:latin typeface="+mn-lt"/>
                          <a:ea typeface="+mn-ea"/>
                          <a:cs typeface="+mn-cs"/>
                        </a:rPr>
                        <a:t> sangat antusias dalam jaringan komputer. Memiliki pengalaman yang kuat dalam teknologi cloud membuat beliau dapat menyelesaikan tugasnya dengan baik. </a:t>
                      </a:r>
                      <a:r>
                        <a:rPr lang="id-ID" sz="1600" b="0" kern="1200" dirty="0" smtClean="0">
                          <a:solidFill>
                            <a:schemeClr val="dk1"/>
                          </a:solidFill>
                          <a:effectLst/>
                          <a:latin typeface="+mn-lt"/>
                          <a:ea typeface="+mn-ea"/>
                          <a:cs typeface="+mn-cs"/>
                        </a:rPr>
                        <a:t>Bertugas dalam menyelesaikan hal-hal yang berhubungan dengan datacenter perusahaan.</a:t>
                      </a:r>
                      <a:endParaRPr lang="id-ID" b="0" dirty="0"/>
                    </a:p>
                  </a:txBody>
                  <a:tcPr/>
                </a:tc>
                <a:extLst>
                  <a:ext uri="{0D108BD9-81ED-4DB2-BD59-A6C34878D82A}">
                    <a16:rowId xmlns:a16="http://schemas.microsoft.com/office/drawing/2014/main"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82631"/>
            <a:ext cx="1079999" cy="117463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2901938444"/>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Fikri Fadillah, </a:t>
                      </a:r>
                      <a:r>
                        <a:rPr lang="id-ID" sz="1600" b="0" kern="1200" dirty="0" smtClean="0">
                          <a:solidFill>
                            <a:schemeClr val="dk1"/>
                          </a:solidFill>
                          <a:effectLst/>
                          <a:latin typeface="+mn-lt"/>
                          <a:ea typeface="+mn-ea"/>
                          <a:cs typeface="+mn-cs"/>
                        </a:rPr>
                        <a:t>sebagai public relation manager dan marketting staff. Berawal dari hobi menjual</a:t>
                      </a:r>
                      <a:r>
                        <a:rPr lang="id-ID" sz="1600" b="0" kern="1200" baseline="0" dirty="0" smtClean="0">
                          <a:solidFill>
                            <a:schemeClr val="dk1"/>
                          </a:solidFill>
                          <a:effectLst/>
                          <a:latin typeface="+mn-lt"/>
                          <a:ea typeface="+mn-ea"/>
                          <a:cs typeface="+mn-cs"/>
                        </a:rPr>
                        <a:t> barang-barang seken membuat beliau menjadi seseorang yang ahli dalam memberikan persuasi kepada orang lain untuk ikut serta dalam event yang diselenggarakan.</a:t>
                      </a:r>
                      <a:r>
                        <a:rPr lang="id-ID" sz="1600" b="0" kern="1200" dirty="0" smtClean="0">
                          <a:solidFill>
                            <a:schemeClr val="dk1"/>
                          </a:solidFill>
                          <a:effectLst/>
                          <a:latin typeface="+mn-lt"/>
                          <a:ea typeface="+mn-ea"/>
                          <a:cs typeface="+mn-cs"/>
                        </a:rPr>
                        <a:t> Berperan dalam hal event dan promosi perusahaan, serta pelaksanaan training seputar teknologi cloud.</a:t>
                      </a:r>
                      <a:endParaRPr lang="id-ID" b="0" dirty="0"/>
                    </a:p>
                  </a:txBody>
                  <a:tcPr/>
                </a:tc>
                <a:extLst>
                  <a:ext uri="{0D108BD9-81ED-4DB2-BD59-A6C34878D82A}">
                    <a16:rowId xmlns:a16="http://schemas.microsoft.com/office/drawing/2014/main"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405088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bloid Router Maya.potx" id="{AC0DEDAC-1B46-4DD7-9727-AC45C0FAD30E}" vid="{8804DD41-81C5-4DA8-801A-12BDF55D3F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Tabloid Router Maya</Template>
  <TotalTime>130</TotalTime>
  <Words>798</Words>
  <Application>Microsoft Office PowerPoint</Application>
  <PresentationFormat>Widescreen</PresentationFormat>
  <Paragraphs>30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Sales Direction 16X9</vt:lpstr>
      <vt:lpstr>BINUS University</vt:lpstr>
      <vt:lpstr>Disusun oleh:</vt:lpstr>
      <vt:lpstr>Ringkasan Eksekutif</vt:lpstr>
      <vt:lpstr>Latar Belakang Perusahaan</vt:lpstr>
      <vt:lpstr>Struktur Perusahaan - Team</vt:lpstr>
      <vt:lpstr>Struktur Perusahaan – Team Profile</vt:lpstr>
      <vt:lpstr>Struktur Perusahaan – Team Profile</vt:lpstr>
    </vt:vector>
  </TitlesOfParts>
  <Compan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Jeffry Angtoni</dc:creator>
  <cp:keywords>Router Maya</cp:keywords>
  <cp:lastModifiedBy>Jeffry Angtoni</cp:lastModifiedBy>
  <cp:revision>75</cp:revision>
  <dcterms:created xsi:type="dcterms:W3CDTF">2016-11-14T02:36:57Z</dcterms:created>
  <dcterms:modified xsi:type="dcterms:W3CDTF">2016-11-14T17:17:49Z</dcterms:modified>
</cp:coreProperties>
</file>