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8" r:id="rId3"/>
    <p:sldId id="257"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0" d="100"/>
          <a:sy n="80" d="100"/>
        </p:scale>
        <p:origin x="204" y="78"/>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15/11/2016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15/11/2016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8</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15/11/2016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15/11/2016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15/11/2016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15/11/2016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15/11/2016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15/11/2016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utermay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en-US" b="1" dirty="0">
                <a:solidFill>
                  <a:schemeClr val="accent3"/>
                </a:solidFill>
              </a:rPr>
              <a:t>Marketing Division</a:t>
            </a:r>
            <a:endParaRPr lang="id-ID" dirty="0">
              <a:solidFill>
                <a:schemeClr val="accent3"/>
              </a:solidFill>
            </a:endParaRPr>
          </a:p>
          <a:p>
            <a:pPr marL="0" indent="0">
              <a:buNone/>
            </a:pPr>
            <a:r>
              <a:rPr lang="en-US" dirty="0" err="1"/>
              <a:t>Bertanggung</a:t>
            </a:r>
            <a:r>
              <a:rPr lang="en-US" dirty="0"/>
              <a:t> </a:t>
            </a:r>
            <a:r>
              <a:rPr lang="en-US" dirty="0" err="1"/>
              <a:t>jawab</a:t>
            </a:r>
            <a:r>
              <a:rPr lang="en-US" dirty="0"/>
              <a:t> </a:t>
            </a:r>
            <a:r>
              <a:rPr lang="en-US" dirty="0" err="1"/>
              <a:t>dalam</a:t>
            </a:r>
            <a:r>
              <a:rPr lang="en-US" dirty="0"/>
              <a:t> </a:t>
            </a:r>
            <a:r>
              <a:rPr lang="en-US" dirty="0" err="1"/>
              <a:t>memberikan</a:t>
            </a:r>
            <a:r>
              <a:rPr lang="en-US" dirty="0"/>
              <a:t> surprise </a:t>
            </a:r>
            <a:r>
              <a:rPr lang="en-US" dirty="0" err="1"/>
              <a:t>kepada</a:t>
            </a:r>
            <a:r>
              <a:rPr lang="en-US" dirty="0"/>
              <a:t> </a:t>
            </a:r>
            <a:r>
              <a:rPr lang="en-US" dirty="0" err="1"/>
              <a:t>calon</a:t>
            </a:r>
            <a:r>
              <a:rPr lang="en-US" dirty="0"/>
              <a:t> </a:t>
            </a:r>
            <a:r>
              <a:rPr lang="en-US" dirty="0" err="1"/>
              <a:t>pelanggan</a:t>
            </a:r>
            <a:r>
              <a:rPr lang="en-US" dirty="0"/>
              <a:t> agar </a:t>
            </a:r>
            <a:r>
              <a:rPr lang="en-US" dirty="0" err="1"/>
              <a:t>mau</a:t>
            </a:r>
            <a:r>
              <a:rPr lang="en-US" dirty="0"/>
              <a:t> </a:t>
            </a:r>
            <a:r>
              <a:rPr lang="en-US" dirty="0" err="1"/>
              <a:t>berlangganan</a:t>
            </a:r>
            <a:r>
              <a:rPr lang="en-US" dirty="0"/>
              <a:t> </a:t>
            </a:r>
            <a:r>
              <a:rPr lang="en-US" dirty="0" err="1"/>
              <a:t>dengan</a:t>
            </a:r>
            <a:r>
              <a:rPr lang="en-US" dirty="0"/>
              <a:t> </a:t>
            </a:r>
            <a:r>
              <a:rPr lang="en-US" dirty="0" err="1"/>
              <a:t>layanan</a:t>
            </a:r>
            <a:r>
              <a:rPr lang="en-US" dirty="0"/>
              <a:t> yang kami </a:t>
            </a:r>
            <a:r>
              <a:rPr lang="en-US" dirty="0" err="1"/>
              <a:t>tawarkan</a:t>
            </a:r>
            <a:r>
              <a:rPr lang="en-US" dirty="0"/>
              <a:t>, </a:t>
            </a:r>
            <a:r>
              <a:rPr lang="en-US" dirty="0" err="1"/>
              <a:t>begitu</a:t>
            </a:r>
            <a:r>
              <a:rPr lang="en-US" dirty="0"/>
              <a:t> juga </a:t>
            </a:r>
            <a:r>
              <a:rPr lang="en-US" dirty="0" err="1"/>
              <a:t>dengan</a:t>
            </a:r>
            <a:r>
              <a:rPr lang="en-US" dirty="0"/>
              <a:t> </a:t>
            </a:r>
            <a:r>
              <a:rPr lang="en-US" dirty="0" err="1"/>
              <a:t>pelanggan</a:t>
            </a:r>
            <a:r>
              <a:rPr lang="en-US" dirty="0"/>
              <a:t> lama agar </a:t>
            </a:r>
            <a:r>
              <a:rPr lang="en-US" dirty="0" err="1"/>
              <a:t>pelanggan</a:t>
            </a:r>
            <a:r>
              <a:rPr lang="en-US" dirty="0"/>
              <a:t> lama </a:t>
            </a:r>
            <a:r>
              <a:rPr lang="en-US" dirty="0" err="1"/>
              <a:t>tetap</a:t>
            </a:r>
            <a:r>
              <a:rPr lang="en-US" dirty="0"/>
              <a:t> </a:t>
            </a:r>
            <a:r>
              <a:rPr lang="en-US" dirty="0" err="1"/>
              <a:t>setia</a:t>
            </a:r>
            <a:r>
              <a:rPr lang="en-US" dirty="0"/>
              <a:t> </a:t>
            </a:r>
            <a:r>
              <a:rPr lang="en-US" dirty="0" err="1"/>
              <a:t>dengan</a:t>
            </a:r>
            <a:r>
              <a:rPr lang="en-US" dirty="0"/>
              <a:t> </a:t>
            </a:r>
            <a:r>
              <a:rPr lang="en-US" dirty="0" err="1"/>
              <a:t>layanan</a:t>
            </a:r>
            <a:r>
              <a:rPr lang="en-US" dirty="0"/>
              <a:t> yang kami </a:t>
            </a:r>
            <a:r>
              <a:rPr lang="en-US" dirty="0" err="1"/>
              <a:t>berikan</a:t>
            </a:r>
            <a:r>
              <a:rPr lang="en-US" dirty="0"/>
              <a:t>.</a:t>
            </a:r>
            <a:endParaRPr lang="id-ID" dirty="0"/>
          </a:p>
          <a:p>
            <a:pPr marL="0" indent="0">
              <a:buNone/>
            </a:pPr>
            <a:r>
              <a:rPr lang="en-US" b="1" dirty="0">
                <a:solidFill>
                  <a:srgbClr val="C00000"/>
                </a:solidFill>
              </a:rPr>
              <a:t>Software Development Center</a:t>
            </a:r>
            <a:endParaRPr lang="id-ID" dirty="0">
              <a:solidFill>
                <a:srgbClr val="C00000"/>
              </a:solidFill>
            </a:endParaRPr>
          </a:p>
          <a:p>
            <a:pPr marL="0" indent="0">
              <a:buNone/>
            </a:pPr>
            <a:r>
              <a:rPr lang="en-US" dirty="0" err="1"/>
              <a:t>Divisi</a:t>
            </a:r>
            <a:r>
              <a:rPr lang="en-US" dirty="0"/>
              <a:t> </a:t>
            </a:r>
            <a:r>
              <a:rPr lang="en-US" dirty="0" err="1"/>
              <a:t>ini</a:t>
            </a:r>
            <a:r>
              <a:rPr lang="en-US" dirty="0"/>
              <a:t> </a:t>
            </a:r>
            <a:r>
              <a:rPr lang="en-US" dirty="0" err="1"/>
              <a:t>bertugas</a:t>
            </a:r>
            <a:r>
              <a:rPr lang="en-US" dirty="0"/>
              <a:t> </a:t>
            </a:r>
            <a:r>
              <a:rPr lang="en-US" dirty="0" err="1"/>
              <a:t>untuk</a:t>
            </a:r>
            <a:r>
              <a:rPr lang="en-US" dirty="0"/>
              <a:t> </a:t>
            </a:r>
            <a:r>
              <a:rPr lang="en-US" dirty="0" err="1"/>
              <a:t>memberikan</a:t>
            </a:r>
            <a:r>
              <a:rPr lang="en-US" dirty="0"/>
              <a:t> </a:t>
            </a:r>
            <a:r>
              <a:rPr lang="en-US" dirty="0" err="1"/>
              <a:t>fitur-fitur</a:t>
            </a:r>
            <a:r>
              <a:rPr lang="en-US" dirty="0"/>
              <a:t> </a:t>
            </a:r>
            <a:r>
              <a:rPr lang="en-US" dirty="0" err="1"/>
              <a:t>baru</a:t>
            </a:r>
            <a:r>
              <a:rPr lang="en-US" dirty="0"/>
              <a:t> </a:t>
            </a:r>
            <a:r>
              <a:rPr lang="en-US" dirty="0" err="1"/>
              <a:t>kepada</a:t>
            </a:r>
            <a:r>
              <a:rPr lang="en-US" dirty="0"/>
              <a:t> </a:t>
            </a:r>
            <a:r>
              <a:rPr lang="en-US" dirty="0" err="1"/>
              <a:t>aplikasi</a:t>
            </a:r>
            <a:r>
              <a:rPr lang="en-US" dirty="0"/>
              <a:t> yang </a:t>
            </a:r>
            <a:r>
              <a:rPr lang="en-US" dirty="0" err="1"/>
              <a:t>sudah</a:t>
            </a:r>
            <a:r>
              <a:rPr lang="en-US" dirty="0"/>
              <a:t> </a:t>
            </a:r>
            <a:r>
              <a:rPr lang="en-US" dirty="0" err="1"/>
              <a:t>ada</a:t>
            </a:r>
            <a:r>
              <a:rPr lang="en-US" dirty="0"/>
              <a:t>, </a:t>
            </a:r>
            <a:r>
              <a:rPr lang="en-US" dirty="0" err="1"/>
              <a:t>seperti</a:t>
            </a:r>
            <a:r>
              <a:rPr lang="en-US" dirty="0"/>
              <a:t> </a:t>
            </a:r>
            <a:r>
              <a:rPr lang="en-US" dirty="0" err="1"/>
              <a:t>penambahan</a:t>
            </a:r>
            <a:r>
              <a:rPr lang="en-US" dirty="0"/>
              <a:t> </a:t>
            </a:r>
            <a:r>
              <a:rPr lang="en-US" dirty="0" err="1"/>
              <a:t>fitur</a:t>
            </a:r>
            <a:r>
              <a:rPr lang="en-US" dirty="0"/>
              <a:t> di portal web </a:t>
            </a:r>
            <a:r>
              <a:rPr lang="en-US" dirty="0" err="1"/>
              <a:t>pelanggan</a:t>
            </a:r>
            <a:r>
              <a:rPr lang="en-US" dirty="0"/>
              <a:t>. </a:t>
            </a:r>
            <a:r>
              <a:rPr lang="en-US" dirty="0" err="1"/>
              <a:t>Bukan</a:t>
            </a:r>
            <a:r>
              <a:rPr lang="en-US" dirty="0"/>
              <a:t> </a:t>
            </a:r>
            <a:r>
              <a:rPr lang="en-US" dirty="0" err="1"/>
              <a:t>hanya</a:t>
            </a:r>
            <a:r>
              <a:rPr lang="en-US" dirty="0"/>
              <a:t> </a:t>
            </a:r>
            <a:r>
              <a:rPr lang="en-US" dirty="0" err="1"/>
              <a:t>itu</a:t>
            </a:r>
            <a:r>
              <a:rPr lang="en-US" dirty="0"/>
              <a:t>, </a:t>
            </a:r>
            <a:r>
              <a:rPr lang="en-US" dirty="0" err="1"/>
              <a:t>divisi</a:t>
            </a:r>
            <a:r>
              <a:rPr lang="en-US" dirty="0"/>
              <a:t> </a:t>
            </a:r>
            <a:r>
              <a:rPr lang="en-US" dirty="0" err="1"/>
              <a:t>ini</a:t>
            </a:r>
            <a:r>
              <a:rPr lang="en-US" dirty="0"/>
              <a:t> juga </a:t>
            </a:r>
            <a:r>
              <a:rPr lang="en-US" dirty="0" err="1"/>
              <a:t>bertugas</a:t>
            </a:r>
            <a:r>
              <a:rPr lang="en-US" dirty="0"/>
              <a:t> </a:t>
            </a:r>
            <a:r>
              <a:rPr lang="en-US" dirty="0" err="1"/>
              <a:t>untuk</a:t>
            </a:r>
            <a:r>
              <a:rPr lang="en-US" dirty="0"/>
              <a:t> me-manage, </a:t>
            </a:r>
            <a:r>
              <a:rPr lang="en-US" dirty="0" err="1"/>
              <a:t>menjamin</a:t>
            </a:r>
            <a:r>
              <a:rPr lang="en-US" dirty="0"/>
              <a:t> </a:t>
            </a:r>
            <a:r>
              <a:rPr lang="en-US" dirty="0" err="1"/>
              <a:t>aplikasi</a:t>
            </a:r>
            <a:r>
              <a:rPr lang="en-US" dirty="0"/>
              <a:t> </a:t>
            </a:r>
            <a:r>
              <a:rPr lang="en-US" dirty="0" err="1"/>
              <a:t>bebas</a:t>
            </a:r>
            <a:r>
              <a:rPr lang="en-US" dirty="0"/>
              <a:t> </a:t>
            </a:r>
            <a:r>
              <a:rPr lang="en-US" dirty="0" err="1"/>
              <a:t>dari</a:t>
            </a:r>
            <a:r>
              <a:rPr lang="en-US" dirty="0"/>
              <a:t> </a:t>
            </a:r>
            <a:r>
              <a:rPr lang="en-US" dirty="0" err="1"/>
              <a:t>suatu</a:t>
            </a:r>
            <a:r>
              <a:rPr lang="en-US" dirty="0"/>
              <a:t> vulnerability, </a:t>
            </a:r>
            <a:r>
              <a:rPr lang="en-US" dirty="0" err="1"/>
              <a:t>dan</a:t>
            </a:r>
            <a:r>
              <a:rPr lang="en-US" dirty="0"/>
              <a:t> </a:t>
            </a:r>
            <a:r>
              <a:rPr lang="en-US" dirty="0" err="1"/>
              <a:t>mengindentifikasi</a:t>
            </a:r>
            <a:r>
              <a:rPr lang="en-US" dirty="0"/>
              <a:t> bug/vulnerability </a:t>
            </a:r>
            <a:r>
              <a:rPr lang="en-US" dirty="0" err="1"/>
              <a:t>itu</a:t>
            </a:r>
            <a:r>
              <a:rPr lang="en-US" dirty="0"/>
              <a:t> </a:t>
            </a:r>
            <a:r>
              <a:rPr lang="en-US" dirty="0" err="1"/>
              <a:t>sebelum</a:t>
            </a:r>
            <a:r>
              <a:rPr lang="en-US" dirty="0"/>
              <a:t> </a:t>
            </a:r>
            <a:r>
              <a:rPr lang="en-US" dirty="0" err="1"/>
              <a:t>aplikasi</a:t>
            </a:r>
            <a:r>
              <a:rPr lang="en-US" dirty="0"/>
              <a:t> </a:t>
            </a:r>
            <a:r>
              <a:rPr lang="en-US" dirty="0" err="1"/>
              <a:t>itu</a:t>
            </a:r>
            <a:r>
              <a:rPr lang="en-US" dirty="0"/>
              <a:t> </a:t>
            </a:r>
            <a:r>
              <a:rPr lang="en-US" dirty="0" err="1"/>
              <a:t>masuk</a:t>
            </a:r>
            <a:r>
              <a:rPr lang="en-US" dirty="0"/>
              <a:t> </a:t>
            </a:r>
            <a:r>
              <a:rPr lang="en-US" dirty="0" err="1"/>
              <a:t>tahap</a:t>
            </a:r>
            <a:r>
              <a:rPr lang="en-US" dirty="0"/>
              <a:t> production/</a:t>
            </a:r>
            <a:r>
              <a:rPr lang="en-US" dirty="0" err="1"/>
              <a:t>implementasi</a:t>
            </a:r>
            <a:r>
              <a:rPr lang="en-US" dirty="0"/>
              <a:t>.</a:t>
            </a:r>
            <a:endParaRPr lang="id-ID" dirty="0"/>
          </a:p>
          <a:p>
            <a:pPr marL="0" indent="0">
              <a:buNone/>
            </a:pPr>
            <a:r>
              <a:rPr lang="en-US" dirty="0"/>
              <a:t/>
            </a:r>
            <a:br>
              <a:rPr lang="en-US" dirty="0"/>
            </a:br>
            <a:endParaRPr lang="id-ID" dirty="0"/>
          </a:p>
        </p:txBody>
      </p:sp>
    </p:spTree>
    <p:extLst>
      <p:ext uri="{BB962C8B-B14F-4D97-AF65-F5344CB8AC3E}">
        <p14:creationId xmlns:p14="http://schemas.microsoft.com/office/powerpoint/2010/main" val="29174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a:t>
            </a:r>
            <a:r>
              <a:rPr lang="en-US" dirty="0"/>
              <a:t>C</a:t>
            </a:r>
            <a:r>
              <a:rPr lang="en-US" dirty="0" smtClean="0"/>
              <a:t>anvas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924" y="1576136"/>
            <a:ext cx="8550152" cy="5190900"/>
          </a:xfrm>
        </p:spPr>
      </p:pic>
    </p:spTree>
    <p:extLst>
      <p:ext uri="{BB962C8B-B14F-4D97-AF65-F5344CB8AC3E}">
        <p14:creationId xmlns:p14="http://schemas.microsoft.com/office/powerpoint/2010/main" val="359594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a:t>
            </a:r>
            <a:r>
              <a:rPr lang="id-ID" sz="1400" dirty="0" smtClean="0">
                <a:solidFill>
                  <a:schemeClr val="tx2"/>
                </a:solidFill>
              </a:rPr>
              <a:t>bis</a:t>
            </a:r>
            <a:r>
              <a:rPr lang="en-US" sz="1400" dirty="0" smtClean="0">
                <a:solidFill>
                  <a:schemeClr val="tx2"/>
                </a:solidFill>
              </a:rPr>
              <a:t>a</a:t>
            </a:r>
            <a:r>
              <a:rPr lang="id-ID" sz="1400" dirty="0" smtClean="0">
                <a:solidFill>
                  <a:schemeClr val="tx2"/>
                </a:solidFill>
              </a:rPr>
              <a:t> </a:t>
            </a:r>
            <a:r>
              <a:rPr lang="id-ID" sz="1400" dirty="0">
                <a:solidFill>
                  <a:schemeClr val="tx2"/>
                </a:solidFill>
              </a:rPr>
              <a:t>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en-US" sz="1400" dirty="0" smtClean="0">
                <a:solidFill>
                  <a:schemeClr val="tx2"/>
                </a:solidFill>
              </a:rPr>
              <a:t>. </a:t>
            </a:r>
            <a:r>
              <a:rPr lang="id-ID" sz="1400" dirty="0" smtClean="0">
                <a:solidFill>
                  <a:schemeClr val="tx2"/>
                </a:solidFill>
              </a:rPr>
              <a:t>Visi </a:t>
            </a:r>
            <a:r>
              <a:rPr lang="id-ID" sz="1400" dirty="0">
                <a:solidFill>
                  <a:schemeClr val="tx2"/>
                </a:solidFill>
              </a:rPr>
              <a:t>dari usaha kami adalah menjadi cloud router provider yang selalu dipercaya dan terpercaya di dunia, dan meningkatkan wawasan teknologi jaringan komputer bangsa Indonesia. Misi dari usaha kami adalah mengelola infrastruktur jaringan dengan segenap tenaga, meningkatkan hubungan yang baik dengan pelanggan dan partner perusahaan, dan menyelenggarakan training seputar dunia jaringan komputer kepada masyarakat. Untuk memenuhi visi dan misi perusahaan, terutama untuk kebutuhan pelanggan, kami masih membutuhkan dana sebesar Rp. X untuk realisasi layanan </a:t>
            </a:r>
            <a:r>
              <a:rPr lang="id-ID" sz="1400" b="1" dirty="0">
                <a:solidFill>
                  <a:schemeClr val="tx2"/>
                </a:solidFill>
              </a:rPr>
              <a:t>Router</a:t>
            </a:r>
            <a:r>
              <a:rPr lang="id-ID" sz="1400" b="1" dirty="0">
                <a:solidFill>
                  <a:srgbClr val="FFC000"/>
                </a:solidFill>
              </a:rPr>
              <a:t>Maya</a:t>
            </a:r>
            <a:r>
              <a:rPr lang="id-ID" sz="1400" dirty="0">
                <a:solidFill>
                  <a:schemeClr val="tx2"/>
                </a:solidFill>
              </a:rPr>
              <a:t> di bulan Februari 2017, dan kami sangat berharap dapat memberikan keuntungan sebesar 2% pada tahun 2018, 5% pada tahun 2020.</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id-ID" dirty="0"/>
          </a:p>
        </p:txBody>
      </p:sp>
      <p:sp>
        <p:nvSpPr>
          <p:cNvPr id="3" name="Content Placeholder 2"/>
          <p:cNvSpPr>
            <a:spLocks noGrp="1"/>
          </p:cNvSpPr>
          <p:nvPr>
            <p:ph idx="1"/>
          </p:nvPr>
        </p:nvSpPr>
        <p:spPr/>
        <p:txBody>
          <a:bodyPr>
            <a:noAutofit/>
          </a:bodyPr>
          <a:lstStyle/>
          <a:p>
            <a:pPr marL="0" indent="0">
              <a:buNone/>
            </a:pPr>
            <a:r>
              <a:rPr lang="id-ID" sz="1600" dirty="0" smtClean="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layanan </a:t>
            </a:r>
            <a:r>
              <a:rPr lang="id-ID" sz="1600" b="1" dirty="0" smtClean="0">
                <a:solidFill>
                  <a:schemeClr val="tx2"/>
                </a:solidFill>
              </a:rPr>
              <a:t>Router</a:t>
            </a:r>
            <a:r>
              <a:rPr lang="id-ID" sz="1600" b="1" dirty="0" smtClean="0">
                <a:solidFill>
                  <a:srgbClr val="FFC000"/>
                </a:solidFill>
              </a:rPr>
              <a:t>Maya</a:t>
            </a:r>
            <a:r>
              <a:rPr lang="id-ID" sz="1600" dirty="0" smtClean="0">
                <a:solidFill>
                  <a:schemeClr val="tx2"/>
                </a:solidFill>
              </a:rPr>
              <a:t> kami</a:t>
            </a:r>
            <a:r>
              <a:rPr lang="id-ID" sz="1600" dirty="0">
                <a:solidFill>
                  <a:schemeClr val="tx2"/>
                </a:solidFill>
              </a:rPr>
              <a:t>.</a:t>
            </a:r>
          </a:p>
          <a:p>
            <a:pPr marL="0" indent="0">
              <a:buNone/>
            </a:pPr>
            <a:r>
              <a:rPr lang="id-ID" sz="1600" dirty="0">
                <a:solidFill>
                  <a:schemeClr val="tx2"/>
                </a:solidFill>
              </a:rPr>
              <a:t>Kami memilih usaha tersebut karena </a:t>
            </a:r>
            <a:r>
              <a:rPr lang="id-ID" sz="1600" dirty="0" smtClean="0">
                <a:solidFill>
                  <a:schemeClr val="tx2"/>
                </a:solidFill>
              </a:rPr>
              <a:t>masih </a:t>
            </a:r>
            <a:r>
              <a:rPr lang="id-ID" sz="1600" dirty="0">
                <a:solidFill>
                  <a:schemeClr val="tx2"/>
                </a:solidFill>
              </a:rPr>
              <a:t>minimnya penggunaan teknologi router berbasis cloud yang ada di Indonesia. Berdasarkan hasil analisa kami, hingga saat ini jumlah provider yang menyediakan jasa router virtual masih bisa dihitung dengan jari. Tantangan terbesar dari suatu perusahaan yang membutuhkan ketersediaan jaringan mereka adalah bagaimana mencapai tingkat </a:t>
            </a:r>
            <a:r>
              <a:rPr lang="id-ID" sz="1600" i="1" dirty="0">
                <a:solidFill>
                  <a:schemeClr val="tx2"/>
                </a:solidFill>
              </a:rPr>
              <a:t>availability</a:t>
            </a:r>
            <a:r>
              <a:rPr lang="id-ID" sz="1600" dirty="0">
                <a:solidFill>
                  <a:schemeClr val="tx2"/>
                </a:solidFill>
              </a:rPr>
              <a:t> yang tinggi dengan menggunakan perangkat router berbiaya rendah. Dengan adanya layanan router virtual ini diharapkan dapat memangkas jumlah cost yang besar dalam penyediaan router suatu jaringan komputer perusahaan tersebut.</a:t>
            </a: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id-ID" dirty="0"/>
          </a:p>
        </p:txBody>
      </p:sp>
      <p:sp>
        <p:nvSpPr>
          <p:cNvPr id="3" name="Content Placeholder 2"/>
          <p:cNvSpPr>
            <a:spLocks noGrp="1"/>
          </p:cNvSpPr>
          <p:nvPr>
            <p:ph idx="1"/>
          </p:nvPr>
        </p:nvSpPr>
        <p:spPr/>
        <p:txBody>
          <a:bodyPr>
            <a:normAutofit/>
          </a:bodyPr>
          <a:lstStyle/>
          <a:p>
            <a:r>
              <a:rPr lang="id-ID" sz="1600" b="1" dirty="0">
                <a:solidFill>
                  <a:schemeClr val="tx2"/>
                </a:solidFill>
              </a:rPr>
              <a:t>Router</a:t>
            </a:r>
            <a:r>
              <a:rPr lang="id-ID" sz="1600" b="1" dirty="0">
                <a:solidFill>
                  <a:srgbClr val="FFC000"/>
                </a:solidFill>
              </a:rPr>
              <a:t>Maya</a:t>
            </a:r>
            <a:r>
              <a:rPr lang="id-ID" sz="1600" dirty="0"/>
              <a:t> </a:t>
            </a:r>
            <a:r>
              <a:rPr lang="id-ID" sz="1600" dirty="0">
                <a:solidFill>
                  <a:schemeClr val="tx2"/>
                </a:solidFill>
              </a:rPr>
              <a:t>merupakan suatu layanan penyewaan router berbasis cloud, dimana router-router yang disewa tidak memiliki bentuk fisik, tetapi secara software (logika) router tersebut ada. Layanan tersebut dapat dipesan oleh calon pelanggan kami melalui web kami di </a:t>
            </a:r>
            <a:r>
              <a:rPr lang="id-ID" sz="1600" u="sng" dirty="0">
                <a:solidFill>
                  <a:schemeClr val="tx2"/>
                </a:solidFill>
                <a:hlinkClick r:id="rId2"/>
              </a:rPr>
              <a:t>http://www.routermaya.com</a:t>
            </a:r>
            <a:r>
              <a:rPr lang="id-ID" sz="1600" dirty="0">
                <a:solidFill>
                  <a:schemeClr val="tx2"/>
                </a:solidFill>
              </a:rPr>
              <a:t>, dan manajemen router tersebut dapat dikontrol oleh pelanggan melalui halaman manajemen router yang telah kami sediakan. Pelanggan bias mengakses halaman itu melalui berbagai macam gadget, notebook, atau PC.</a:t>
            </a:r>
          </a:p>
          <a:p>
            <a:r>
              <a:rPr lang="id-ID" sz="1600" dirty="0">
                <a:solidFill>
                  <a:schemeClr val="tx2"/>
                </a:solidFill>
              </a:rPr>
              <a:t>Fitur-fitur dari layanan kami, yakni mendukung semua OS untuk kebutuhan routing, seperti OpenBSD, FreeBSD, BSDRP (BSD </a:t>
            </a:r>
            <a:r>
              <a:rPr lang="id-ID" sz="1600" i="1" dirty="0">
                <a:solidFill>
                  <a:schemeClr val="tx2"/>
                </a:solidFill>
              </a:rPr>
              <a:t>Routing Project</a:t>
            </a:r>
            <a:r>
              <a:rPr lang="id-ID" sz="1600" dirty="0">
                <a:solidFill>
                  <a:schemeClr val="tx2"/>
                </a:solidFill>
              </a:rPr>
              <a:t>), VyOS, dan Mikrotik CHR (</a:t>
            </a:r>
            <a:r>
              <a:rPr lang="id-ID" sz="1600" i="1" dirty="0">
                <a:solidFill>
                  <a:schemeClr val="tx2"/>
                </a:solidFill>
              </a:rPr>
              <a:t>Cloud Hosted Router</a:t>
            </a:r>
            <a:r>
              <a:rPr lang="id-ID" sz="1600" dirty="0">
                <a:solidFill>
                  <a:schemeClr val="tx2"/>
                </a:solidFill>
              </a:rPr>
              <a:t>). Kami juga menyediakan lisensi untuk beberapa OS jika dibutuhkan, seperti Mikrotik CHR. Layanan router kami juga dapat dijadikan sebagai </a:t>
            </a:r>
            <a:r>
              <a:rPr lang="id-ID" sz="1600" i="1" dirty="0">
                <a:solidFill>
                  <a:schemeClr val="tx2"/>
                </a:solidFill>
              </a:rPr>
              <a:t>backup router</a:t>
            </a:r>
            <a:r>
              <a:rPr lang="id-ID" sz="1600" dirty="0">
                <a:solidFill>
                  <a:schemeClr val="tx2"/>
                </a:solidFill>
              </a:rPr>
              <a:t> untuk </a:t>
            </a:r>
            <a:r>
              <a:rPr lang="id-ID" sz="1600" i="1" dirty="0">
                <a:solidFill>
                  <a:schemeClr val="tx2"/>
                </a:solidFill>
              </a:rPr>
              <a:t>fail-over</a:t>
            </a:r>
            <a:r>
              <a:rPr lang="id-ID" sz="1600" dirty="0">
                <a:solidFill>
                  <a:schemeClr val="tx2"/>
                </a:solidFill>
              </a:rPr>
              <a:t>, ataupun sebagai </a:t>
            </a:r>
            <a:r>
              <a:rPr lang="id-ID" sz="1600" i="1" dirty="0">
                <a:solidFill>
                  <a:schemeClr val="tx2"/>
                </a:solidFill>
              </a:rPr>
              <a:t>load-balancer</a:t>
            </a:r>
            <a:r>
              <a:rPr lang="id-ID" sz="1600" dirty="0">
                <a:solidFill>
                  <a:schemeClr val="tx2"/>
                </a:solidFill>
              </a:rPr>
              <a:t> pada jaringan anda. Tidak hanya itu, kami juga mengijinkan </a:t>
            </a:r>
            <a:r>
              <a:rPr lang="id-ID" sz="1600" i="1" dirty="0">
                <a:solidFill>
                  <a:schemeClr val="tx2"/>
                </a:solidFill>
              </a:rPr>
              <a:t>private tunneling</a:t>
            </a:r>
            <a:r>
              <a:rPr lang="id-ID" sz="1600" dirty="0">
                <a:solidFill>
                  <a:schemeClr val="tx2"/>
                </a:solidFill>
              </a:rPr>
              <a:t>, seperti VPN (</a:t>
            </a:r>
            <a:r>
              <a:rPr lang="id-ID" sz="1600" i="1" dirty="0">
                <a:solidFill>
                  <a:schemeClr val="tx2"/>
                </a:solidFill>
              </a:rPr>
              <a:t>Virtual Private Network</a:t>
            </a:r>
            <a:r>
              <a:rPr lang="id-ID" sz="1600" u="sng" dirty="0">
                <a:solidFill>
                  <a:schemeClr val="tx2"/>
                </a:solidFill>
              </a:rPr>
              <a:t>)</a:t>
            </a:r>
            <a:r>
              <a:rPr lang="id-ID" sz="1600" dirty="0">
                <a:solidFill>
                  <a:schemeClr val="tx2"/>
                </a:solidFill>
              </a:rPr>
              <a:t> untuk menjangkau seluruh cabang dari suatu instansi perusahaan. Router virtual kami juga dapat dijadikan sebagai firewall, sehingga Anda dapat dengan mudah mengontrol </a:t>
            </a:r>
            <a:r>
              <a:rPr lang="id-ID" sz="1600" i="1" dirty="0">
                <a:solidFill>
                  <a:schemeClr val="tx2"/>
                </a:solidFill>
              </a:rPr>
              <a:t>access-list</a:t>
            </a:r>
            <a:r>
              <a:rPr lang="id-ID" sz="1600" dirty="0">
                <a:solidFill>
                  <a:schemeClr val="tx2"/>
                </a:solidFill>
              </a:rPr>
              <a:t> (ACL) ataupun melakukan filter berbasis protokol dan no. port jaringan anda. Ada juga fitur opsional, yakni kami juga memberikan </a:t>
            </a:r>
            <a:r>
              <a:rPr lang="id-ID" sz="1600" i="1" dirty="0">
                <a:solidFill>
                  <a:schemeClr val="tx2"/>
                </a:solidFill>
              </a:rPr>
              <a:t>disk space</a:t>
            </a:r>
            <a:r>
              <a:rPr lang="id-ID" sz="1600" dirty="0">
                <a:solidFill>
                  <a:schemeClr val="tx2"/>
                </a:solidFill>
              </a:rPr>
              <a:t> yang besar untuk kebutuhan </a:t>
            </a:r>
            <a:r>
              <a:rPr lang="id-ID" sz="1600" i="1" dirty="0">
                <a:solidFill>
                  <a:schemeClr val="tx2"/>
                </a:solidFill>
              </a:rPr>
              <a:t>backup</a:t>
            </a:r>
            <a:r>
              <a:rPr lang="id-ID" sz="1600" dirty="0">
                <a:solidFill>
                  <a:schemeClr val="tx2"/>
                </a:solidFill>
              </a:rPr>
              <a:t> dan </a:t>
            </a:r>
            <a:r>
              <a:rPr lang="id-ID" sz="1600" i="1" dirty="0">
                <a:solidFill>
                  <a:schemeClr val="tx2"/>
                </a:solidFill>
              </a:rPr>
              <a:t>file storage</a:t>
            </a:r>
            <a:r>
              <a:rPr lang="id-ID" sz="1600" dirty="0">
                <a:solidFill>
                  <a:schemeClr val="tx2"/>
                </a:solidFill>
              </a:rPr>
              <a:t> melalui router virtual tersebut.</a:t>
            </a:r>
          </a:p>
        </p:txBody>
      </p:sp>
    </p:spTree>
    <p:extLst>
      <p:ext uri="{BB962C8B-B14F-4D97-AF65-F5344CB8AC3E}">
        <p14:creationId xmlns:p14="http://schemas.microsoft.com/office/powerpoint/2010/main" val="261352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Team</a:t>
            </a:r>
            <a:r>
              <a:rPr lang="en-US" dirty="0" smtClean="0"/>
              <a:t> – Management Profile</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 xmlns:a16="http://schemas.microsoft.com/office/drawing/2014/main"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id-ID" b="1" dirty="0">
                <a:solidFill>
                  <a:srgbClr val="0070C0"/>
                </a:solidFill>
              </a:rPr>
              <a:t>Cloud Division</a:t>
            </a:r>
            <a:endParaRPr lang="id-ID" dirty="0">
              <a:solidFill>
                <a:srgbClr val="0070C0"/>
              </a:solidFill>
            </a:endParaRPr>
          </a:p>
          <a:p>
            <a:pPr marL="0" indent="0">
              <a:buNone/>
            </a:pPr>
            <a:r>
              <a:rPr lang="id-ID" dirty="0"/>
              <a:t>Bertanggung jawab dalam instalasi, manajemen, dan maintenance sistem datacenter. Divisi ini dibagi lagi menjadi beberapa sub-divisi, seperti DB-Geek (bertanggung jawab untuk manajemen database perusahaan), Metal (bertanggung jawab dalam manajemen hardware datacenter, seperti server, router, storage, dll), dan DEV-GEEK (bertanggung jawab dalam me-manage aplikasi-aplikasi datacenter, seperti operating system, sistem pengontrolan server, dll.)</a:t>
            </a:r>
          </a:p>
          <a:p>
            <a:pPr marL="0" indent="0">
              <a:buNone/>
            </a:pPr>
            <a:r>
              <a:rPr lang="id-ID" b="1" dirty="0">
                <a:solidFill>
                  <a:srgbClr val="00B050"/>
                </a:solidFill>
              </a:rPr>
              <a:t>Finance Division</a:t>
            </a:r>
            <a:endParaRPr lang="id-ID" dirty="0">
              <a:solidFill>
                <a:srgbClr val="00B050"/>
              </a:solidFill>
            </a:endParaRPr>
          </a:p>
          <a:p>
            <a:pPr marL="0" indent="0">
              <a:buNone/>
            </a:pPr>
            <a:r>
              <a:rPr lang="id-ID" dirty="0"/>
              <a:t>Bertanggung jawab dalam mengontrol pengeluaran perusahaan, dan menetapkan anggaran belanja perusahaan, seperti belanja memori, harddisk baru untuk menunjang kebutuhan pelanggan yang akan selalu bertambah tiap tahunnya.</a:t>
            </a:r>
          </a:p>
        </p:txBody>
      </p:sp>
    </p:spTree>
    <p:extLst>
      <p:ext uri="{BB962C8B-B14F-4D97-AF65-F5344CB8AC3E}">
        <p14:creationId xmlns:p14="http://schemas.microsoft.com/office/powerpoint/2010/main" val="16077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304</TotalTime>
  <Words>1116</Words>
  <Application>Microsoft Office PowerPoint</Application>
  <PresentationFormat>Widescreen</PresentationFormat>
  <Paragraphs>45</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Sales Direction 16X9</vt:lpstr>
      <vt:lpstr>BINUS University</vt:lpstr>
      <vt:lpstr>Disusun oleh:</vt:lpstr>
      <vt:lpstr>Executive Summary</vt:lpstr>
      <vt:lpstr>Business Overview</vt:lpstr>
      <vt:lpstr>Product Description</vt:lpstr>
      <vt:lpstr>Team – Management Profile</vt:lpstr>
      <vt:lpstr>Team – Management Profile</vt:lpstr>
      <vt:lpstr>Team – Management Profile</vt:lpstr>
      <vt:lpstr>Team – Organization Structure</vt:lpstr>
      <vt:lpstr>Team – Organization Structure</vt:lpstr>
      <vt:lpstr>The Business Model Canvas</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99</cp:revision>
  <dcterms:created xsi:type="dcterms:W3CDTF">2016-11-14T02:36:57Z</dcterms:created>
  <dcterms:modified xsi:type="dcterms:W3CDTF">2016-11-15T09:41:37Z</dcterms:modified>
</cp:coreProperties>
</file>