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258" r:id="rId3"/>
    <p:sldId id="257" r:id="rId4"/>
    <p:sldId id="259" r:id="rId5"/>
    <p:sldId id="264" r:id="rId6"/>
    <p:sldId id="260" r:id="rId7"/>
    <p:sldId id="261" r:id="rId8"/>
    <p:sldId id="262" r:id="rId9"/>
    <p:sldId id="263" r:id="rId10"/>
    <p:sldId id="265" r:id="rId11"/>
    <p:sldId id="266" r:id="rId12"/>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notesViewPr>
    <p:cSldViewPr snapToGrid="0">
      <p:cViewPr>
        <p:scale>
          <a:sx n="140" d="100"/>
          <a:sy n="140" d="100"/>
        </p:scale>
        <p:origin x="2694" y="-299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48C99A-A39E-4101-9841-2841ADECF095}" type="datetimeFigureOut">
              <a:rPr lang="id-ID" smtClean="0"/>
              <a:t>16/11/2016</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CD1DB0-0B14-4FBC-8570-C4BE112024A1}" type="slidenum">
              <a:rPr lang="id-ID" smtClean="0"/>
              <a:t>‹#›</a:t>
            </a:fld>
            <a:endParaRPr lang="id-ID"/>
          </a:p>
        </p:txBody>
      </p:sp>
    </p:spTree>
    <p:extLst>
      <p:ext uri="{BB962C8B-B14F-4D97-AF65-F5344CB8AC3E}">
        <p14:creationId xmlns:p14="http://schemas.microsoft.com/office/powerpoint/2010/main" val="228916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7A2ABF-6DA3-46C4-A412-9D37D241A630}" type="datetimeFigureOut">
              <a:rPr lang="id-ID" smtClean="0"/>
              <a:t>16/11/2016</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8FB956-B54D-4835-9A6B-C1A6CD221AAA}" type="slidenum">
              <a:rPr lang="id-ID" smtClean="0"/>
              <a:t>‹#›</a:t>
            </a:fld>
            <a:endParaRPr lang="id-ID"/>
          </a:p>
        </p:txBody>
      </p:sp>
    </p:spTree>
    <p:extLst>
      <p:ext uri="{BB962C8B-B14F-4D97-AF65-F5344CB8AC3E}">
        <p14:creationId xmlns:p14="http://schemas.microsoft.com/office/powerpoint/2010/main" val="2295159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1</a:t>
            </a:fld>
            <a:endParaRPr lang="id-ID"/>
          </a:p>
        </p:txBody>
      </p:sp>
    </p:spTree>
    <p:extLst>
      <p:ext uri="{BB962C8B-B14F-4D97-AF65-F5344CB8AC3E}">
        <p14:creationId xmlns:p14="http://schemas.microsoft.com/office/powerpoint/2010/main" val="2027692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2</a:t>
            </a:fld>
            <a:endParaRPr lang="id-ID"/>
          </a:p>
        </p:txBody>
      </p:sp>
    </p:spTree>
    <p:extLst>
      <p:ext uri="{BB962C8B-B14F-4D97-AF65-F5344CB8AC3E}">
        <p14:creationId xmlns:p14="http://schemas.microsoft.com/office/powerpoint/2010/main" val="1821867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3</a:t>
            </a:fld>
            <a:endParaRPr lang="id-ID"/>
          </a:p>
        </p:txBody>
      </p:sp>
    </p:spTree>
    <p:extLst>
      <p:ext uri="{BB962C8B-B14F-4D97-AF65-F5344CB8AC3E}">
        <p14:creationId xmlns:p14="http://schemas.microsoft.com/office/powerpoint/2010/main" val="2674378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4</a:t>
            </a:fld>
            <a:endParaRPr lang="id-ID"/>
          </a:p>
        </p:txBody>
      </p:sp>
    </p:spTree>
    <p:extLst>
      <p:ext uri="{BB962C8B-B14F-4D97-AF65-F5344CB8AC3E}">
        <p14:creationId xmlns:p14="http://schemas.microsoft.com/office/powerpoint/2010/main" val="3847500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6</a:t>
            </a:fld>
            <a:endParaRPr lang="id-ID"/>
          </a:p>
        </p:txBody>
      </p:sp>
    </p:spTree>
    <p:extLst>
      <p:ext uri="{BB962C8B-B14F-4D97-AF65-F5344CB8AC3E}">
        <p14:creationId xmlns:p14="http://schemas.microsoft.com/office/powerpoint/2010/main" val="165047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7</a:t>
            </a:fld>
            <a:endParaRPr lang="id-ID"/>
          </a:p>
        </p:txBody>
      </p:sp>
    </p:spTree>
    <p:extLst>
      <p:ext uri="{BB962C8B-B14F-4D97-AF65-F5344CB8AC3E}">
        <p14:creationId xmlns:p14="http://schemas.microsoft.com/office/powerpoint/2010/main" val="4258406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8</a:t>
            </a:fld>
            <a:endParaRPr lang="id-ID"/>
          </a:p>
        </p:txBody>
      </p:sp>
    </p:spTree>
    <p:extLst>
      <p:ext uri="{BB962C8B-B14F-4D97-AF65-F5344CB8AC3E}">
        <p14:creationId xmlns:p14="http://schemas.microsoft.com/office/powerpoint/2010/main" val="9113618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52532" y="2937139"/>
            <a:ext cx="8591939" cy="489802"/>
          </a:xfrm>
          <a:effectLst/>
        </p:spPr>
        <p:txBody>
          <a:bodyPr anchor="b">
            <a:normAutofit/>
          </a:bodyPr>
          <a:lstStyle>
            <a:lvl1pPr algn="ctr">
              <a:defRPr sz="3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889291" y="3426941"/>
            <a:ext cx="6400800" cy="447869"/>
          </a:xfrm>
        </p:spPr>
        <p:txBody>
          <a:bodyPr/>
          <a:lstStyle>
            <a:lvl1pPr marL="0" indent="0" algn="ctr">
              <a:spcBef>
                <a:spcPts val="900"/>
              </a:spcBef>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6522" y="647409"/>
            <a:ext cx="2738439" cy="2289730"/>
          </a:xfrm>
          <a:prstGeom prst="rect">
            <a:avLst/>
          </a:prstGeom>
        </p:spPr>
      </p:pic>
    </p:spTree>
    <p:extLst>
      <p:ext uri="{BB962C8B-B14F-4D97-AF65-F5344CB8AC3E}">
        <p14:creationId xmlns:p14="http://schemas.microsoft.com/office/powerpoint/2010/main" val="197752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4728209" y="1828800"/>
            <a:ext cx="6126480" cy="4343400"/>
          </a:xfrm>
        </p:spPr>
        <p:txBody>
          <a:bodyPr>
            <a:normAutofit/>
          </a:bodyPr>
          <a:lstStyle>
            <a:lvl1pPr>
              <a:defRPr sz="1800"/>
            </a:lvl1pPr>
            <a:lvl2pPr>
              <a:defRPr sz="1500"/>
            </a:lvl2pPr>
            <a:lvl3pPr>
              <a:defRPr sz="1350"/>
            </a:lvl3pPr>
            <a:lvl4pPr>
              <a:defRPr sz="1200"/>
            </a:lvl4pPr>
            <a:lvl5pPr>
              <a:defRPr sz="12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900"/>
              </a:spcBef>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F5237-F705-4D5E-906A-DC4C67CD4E04}" type="datetimeFigureOut">
              <a:rPr lang="id-ID" smtClean="0"/>
              <a:t>16/11/2016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5C15457-D7CC-4449-B5A5-628190C1D155}" type="slidenum">
              <a:rPr lang="id-ID" smtClean="0"/>
              <a:t>‹#›</a:t>
            </a:fld>
            <a:endParaRPr lang="id-ID"/>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47488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4724400" y="1828801"/>
            <a:ext cx="6172200" cy="4343400"/>
          </a:xfrm>
        </p:spPr>
        <p:txBody>
          <a:bodyPr tIns="274320">
            <a:normAutofit/>
          </a:bodyPr>
          <a:lstStyle>
            <a:lvl1pPr marL="0" indent="0" algn="ctr">
              <a:buNone/>
              <a:defRPr sz="18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900"/>
              </a:spcBef>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F5237-F705-4D5E-906A-DC4C67CD4E04}" type="datetimeFigureOut">
              <a:rPr lang="id-ID" smtClean="0"/>
              <a:t>16/11/2016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5C15457-D7CC-4449-B5A5-628190C1D155}" type="slidenum">
              <a:rPr lang="id-ID" smtClean="0"/>
              <a:t>‹#›</a:t>
            </a:fld>
            <a:endParaRPr lang="id-ID"/>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3245282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1295400" y="255134"/>
            <a:ext cx="9601200" cy="1036850"/>
          </a:xfrm>
        </p:spPr>
        <p:txBody>
          <a:bodyPr anchor="b"/>
          <a:lstStyle>
            <a:lvl1pPr>
              <a:defRPr sz="2400"/>
            </a:lvl1pPr>
          </a:lstStyle>
          <a:p>
            <a:r>
              <a:rPr lang="en-US" smtClean="0"/>
              <a:t>Click to edit Master title style</a:t>
            </a:r>
            <a:endParaRPr lang="en-US"/>
          </a:p>
        </p:txBody>
      </p:sp>
      <p:sp>
        <p:nvSpPr>
          <p:cNvPr id="4" name="Text Placeholder 3"/>
          <p:cNvSpPr>
            <a:spLocks noGrp="1"/>
          </p:cNvSpPr>
          <p:nvPr>
            <p:ph type="body" sz="half" idx="2"/>
          </p:nvPr>
        </p:nvSpPr>
        <p:spPr>
          <a:xfrm>
            <a:off x="1371274" y="5333098"/>
            <a:ext cx="4420252" cy="839102"/>
          </a:xfrm>
        </p:spPr>
        <p:txBody>
          <a:bodyPr anchor="t">
            <a:normAutofit/>
          </a:bodyPr>
          <a:lstStyle>
            <a:lvl1pPr marL="0" indent="0">
              <a:spcBef>
                <a:spcPts val="0"/>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F5237-F705-4D5E-906A-DC4C67CD4E04}" type="datetimeFigureOut">
              <a:rPr lang="id-ID" smtClean="0"/>
              <a:t>16/11/2016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5C15457-D7CC-4449-B5A5-628190C1D155}" type="slidenum">
              <a:rPr lang="id-ID" smtClean="0"/>
              <a:t>‹#›</a:t>
            </a:fld>
            <a:endParaRPr lang="id-ID"/>
          </a:p>
        </p:txBody>
      </p:sp>
      <p:sp>
        <p:nvSpPr>
          <p:cNvPr id="10" name="Rectangle 9"/>
          <p:cNvSpPr/>
          <p:nvPr/>
        </p:nvSpPr>
        <p:spPr>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p:cNvSpPr/>
          <p:nvPr/>
        </p:nvSpPr>
        <p:spPr>
          <a:xfrm>
            <a:off x="1295400" y="5257802"/>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p:cNvSpPr/>
          <p:nvPr/>
        </p:nvSpPr>
        <p:spPr>
          <a:xfrm>
            <a:off x="6324599" y="5257802"/>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ext Placeholder 3"/>
          <p:cNvSpPr>
            <a:spLocks noGrp="1"/>
          </p:cNvSpPr>
          <p:nvPr>
            <p:ph type="body" sz="half" idx="14"/>
          </p:nvPr>
        </p:nvSpPr>
        <p:spPr>
          <a:xfrm>
            <a:off x="6412955" y="5333098"/>
            <a:ext cx="4420252" cy="839102"/>
          </a:xfrm>
        </p:spPr>
        <p:txBody>
          <a:bodyPr anchor="t">
            <a:normAutofit/>
          </a:bodyPr>
          <a:lstStyle>
            <a:lvl1pPr marL="0" indent="0">
              <a:spcBef>
                <a:spcPts val="0"/>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3" name="Picture Placeholder 2"/>
          <p:cNvSpPr>
            <a:spLocks noGrp="1"/>
          </p:cNvSpPr>
          <p:nvPr>
            <p:ph type="pic" idx="1"/>
          </p:nvPr>
        </p:nvSpPr>
        <p:spPr>
          <a:xfrm>
            <a:off x="1295400" y="1828803"/>
            <a:ext cx="4572000" cy="3428999"/>
          </a:xfrm>
        </p:spPr>
        <p:txBody>
          <a:bodyPr tIns="274320">
            <a:normAutofit/>
          </a:bodyPr>
          <a:lstStyle>
            <a:lvl1pPr marL="0" indent="0" algn="ctr">
              <a:buNone/>
              <a:defRPr sz="18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8" name="Picture Placeholder 2"/>
          <p:cNvSpPr>
            <a:spLocks noGrp="1"/>
          </p:cNvSpPr>
          <p:nvPr>
            <p:ph type="pic" idx="13"/>
          </p:nvPr>
        </p:nvSpPr>
        <p:spPr>
          <a:xfrm>
            <a:off x="6324600" y="1828803"/>
            <a:ext cx="4572000" cy="3428999"/>
          </a:xfrm>
        </p:spPr>
        <p:txBody>
          <a:bodyPr tIns="274320">
            <a:normAutofit/>
          </a:bodyPr>
          <a:lstStyle>
            <a:lvl1pPr marL="0" indent="0" algn="ctr">
              <a:buNone/>
              <a:defRPr sz="18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425190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DF5237-F705-4D5E-906A-DC4C67CD4E04}" type="datetimeFigureOut">
              <a:rPr lang="id-ID" smtClean="0"/>
              <a:t>16/11/2016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5C15457-D7CC-4449-B5A5-628190C1D155}" type="slidenum">
              <a:rPr lang="id-ID" smtClean="0"/>
              <a:t>‹#›</a:t>
            </a:fld>
            <a:endParaRPr lang="id-ID"/>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2974456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1" y="2228851"/>
            <a:ext cx="6858000" cy="24003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Vertical Title 1"/>
          <p:cNvSpPr>
            <a:spLocks noGrp="1"/>
          </p:cNvSpPr>
          <p:nvPr>
            <p:ph type="title" orient="vert"/>
          </p:nvPr>
        </p:nvSpPr>
        <p:spPr>
          <a:xfrm>
            <a:off x="9871319" y="685800"/>
            <a:ext cx="1033272" cy="5486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685800"/>
            <a:ext cx="7976755"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DF5237-F705-4D5E-906A-DC4C67CD4E04}" type="datetimeFigureOut">
              <a:rPr lang="id-ID" smtClean="0"/>
              <a:t>16/11/2016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5C15457-D7CC-4449-B5A5-628190C1D155}" type="slidenum">
              <a:rPr lang="id-ID" smtClean="0"/>
              <a:t>‹#›</a:t>
            </a:fld>
            <a:endParaRPr lang="id-ID"/>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16194" y="207290"/>
            <a:ext cx="1226879" cy="1025848"/>
          </a:xfrm>
          <a:prstGeom prst="rect">
            <a:avLst/>
          </a:prstGeom>
          <a:scene3d>
            <a:camera prst="orthographicFront">
              <a:rot lat="0" lon="0" rev="16200000"/>
            </a:camera>
            <a:lightRig rig="threePt" dir="t"/>
          </a:scene3d>
        </p:spPr>
      </p:pic>
    </p:spTree>
    <p:extLst>
      <p:ext uri="{BB962C8B-B14F-4D97-AF65-F5344CB8AC3E}">
        <p14:creationId xmlns:p14="http://schemas.microsoft.com/office/powerpoint/2010/main" val="2736165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DF5237-F705-4D5E-906A-DC4C67CD4E04}" type="datetimeFigureOut">
              <a:rPr lang="id-ID" smtClean="0"/>
              <a:t>16/11/2016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5C15457-D7CC-4449-B5A5-628190C1D155}" type="slidenum">
              <a:rPr lang="id-ID" smtClean="0"/>
              <a:t>‹#›</a:t>
            </a:fld>
            <a:endParaRPr lang="id-ID"/>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17164606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gradFill>
          <a:gsLst>
            <a:gs pos="58000">
              <a:srgbClr val="075791"/>
            </a:gs>
            <a:gs pos="0">
              <a:srgbClr val="022657"/>
            </a:gs>
            <a:gs pos="100000">
              <a:srgbClr val="0DC2F1"/>
            </a:gs>
          </a:gsLst>
          <a:lin ang="0" scaled="1"/>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Title 1"/>
          <p:cNvSpPr>
            <a:spLocks noGrp="1"/>
          </p:cNvSpPr>
          <p:nvPr>
            <p:ph type="ctrTitle"/>
          </p:nvPr>
        </p:nvSpPr>
        <p:spPr>
          <a:xfrm>
            <a:off x="584893" y="3116415"/>
            <a:ext cx="3777087" cy="1017037"/>
          </a:xfrm>
        </p:spPr>
        <p:txBody>
          <a:bodyPr anchor="b">
            <a:normAutofit/>
          </a:bodyPr>
          <a:lstStyle>
            <a:lvl1pPr algn="ctr">
              <a:defRPr sz="3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783172" y="3116415"/>
            <a:ext cx="3982729" cy="1017037"/>
          </a:xfrm>
        </p:spPr>
        <p:txBody>
          <a:bodyPr/>
          <a:lstStyle>
            <a:lvl1pPr marL="0" indent="0" algn="ctr">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16" name="Instructional Text"/>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r>
              <a:rPr sz="900" b="1" i="1">
                <a:latin typeface="Arial" pitchFamily="34" charset="0"/>
                <a:cs typeface="Arial" pitchFamily="34" charset="0"/>
              </a:rPr>
              <a:t>NOTE:</a:t>
            </a:r>
          </a:p>
          <a:p>
            <a:r>
              <a:rPr sz="900" i="1">
                <a:latin typeface="Arial" pitchFamily="34" charset="0"/>
                <a:cs typeface="Arial" pitchFamily="34" charset="0"/>
              </a:rPr>
              <a:t>To change the  image on this slide, select the picture and delete it. Then click the Pictures icon in the placeholder to insert your own image.</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1859" y="1749124"/>
            <a:ext cx="3270466" cy="2734581"/>
          </a:xfrm>
          <a:prstGeom prst="rect">
            <a:avLst/>
          </a:prstGeom>
        </p:spPr>
      </p:pic>
    </p:spTree>
    <p:extLst>
      <p:ext uri="{BB962C8B-B14F-4D97-AF65-F5344CB8AC3E}">
        <p14:creationId xmlns:p14="http://schemas.microsoft.com/office/powerpoint/2010/main" val="310032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11218" y="3937518"/>
            <a:ext cx="8046720" cy="534470"/>
          </a:xfrm>
        </p:spPr>
        <p:txBody>
          <a:bodyPr anchor="b">
            <a:normAutofit/>
          </a:bodyPr>
          <a:lstStyle>
            <a:lvl1pPr>
              <a:defRPr sz="24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11220" y="4496155"/>
            <a:ext cx="8046719" cy="411745"/>
          </a:xfrm>
        </p:spPr>
        <p:txBody>
          <a:bodyPr/>
          <a:lstStyle>
            <a:lvl1pPr marL="0" indent="0" algn="ctr">
              <a:spcBef>
                <a:spcPts val="900"/>
              </a:spcBef>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296" y="1179957"/>
            <a:ext cx="3270466" cy="2734581"/>
          </a:xfrm>
          <a:prstGeom prst="rect">
            <a:avLst/>
          </a:prstGeom>
        </p:spPr>
      </p:pic>
    </p:spTree>
    <p:extLst>
      <p:ext uri="{BB962C8B-B14F-4D97-AF65-F5344CB8AC3E}">
        <p14:creationId xmlns:p14="http://schemas.microsoft.com/office/powerpoint/2010/main" val="412490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8801"/>
            <a:ext cx="4572000" cy="43434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DF5237-F705-4D5E-906A-DC4C67CD4E04}" type="datetimeFigureOut">
              <a:rPr lang="id-ID" smtClean="0"/>
              <a:t>16/11/2016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5C15457-D7CC-4449-B5A5-628190C1D155}" type="slidenum">
              <a:rPr lang="id-ID" smtClean="0"/>
              <a:t>‹#›</a:t>
            </a:fld>
            <a:endParaRPr lang="id-ID"/>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423441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195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324600" y="1828802"/>
            <a:ext cx="4572000" cy="847725"/>
          </a:xfrm>
        </p:spPr>
        <p:txBody>
          <a:bodyPr anchor="ctr">
            <a:normAutofit/>
          </a:bodyPr>
          <a:lstStyle>
            <a:lvl1pPr marL="0" indent="0">
              <a:buNone/>
              <a:defRPr sz="195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DF5237-F705-4D5E-906A-DC4C67CD4E04}" type="datetimeFigureOut">
              <a:rPr lang="id-ID" smtClean="0"/>
              <a:t>16/11/2016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5C15457-D7CC-4449-B5A5-628190C1D155}" type="slidenum">
              <a:rPr lang="id-ID" smtClean="0"/>
              <a:t>‹#›</a:t>
            </a:fld>
            <a:endParaRPr lang="id-ID"/>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199121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DF5237-F705-4D5E-906A-DC4C67CD4E04}" type="datetimeFigureOut">
              <a:rPr lang="id-ID" smtClean="0"/>
              <a:t>16/11/2016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5C15457-D7CC-4449-B5A5-628190C1D155}" type="slidenum">
              <a:rPr lang="id-ID" smtClean="0"/>
              <a:t>‹#›</a:t>
            </a:fld>
            <a:endParaRPr lang="id-ID"/>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230381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F5237-F705-4D5E-906A-DC4C67CD4E04}" type="datetimeFigureOut">
              <a:rPr lang="id-ID" smtClean="0"/>
              <a:t>16/11/2016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5C15457-D7CC-4449-B5A5-628190C1D155}" type="slidenum">
              <a:rPr lang="id-ID" smtClean="0"/>
              <a:t>‹#›</a:t>
            </a:fld>
            <a:endParaRPr lang="id-ID"/>
          </a:p>
        </p:txBody>
      </p:sp>
    </p:spTree>
    <p:extLst>
      <p:ext uri="{BB962C8B-B14F-4D97-AF65-F5344CB8AC3E}">
        <p14:creationId xmlns:p14="http://schemas.microsoft.com/office/powerpoint/2010/main" val="121320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1_Blank">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F5237-F705-4D5E-906A-DC4C67CD4E04}" type="datetimeFigureOut">
              <a:rPr lang="id-ID" smtClean="0"/>
              <a:t>16/11/2016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5C15457-D7CC-4449-B5A5-628190C1D155}" type="slidenum">
              <a:rPr lang="id-ID" smtClean="0"/>
              <a:t>‹#›</a:t>
            </a:fld>
            <a:endParaRPr lang="id-ID"/>
          </a:p>
        </p:txBody>
      </p:sp>
    </p:spTree>
    <p:extLst>
      <p:ext uri="{BB962C8B-B14F-4D97-AF65-F5344CB8AC3E}">
        <p14:creationId xmlns:p14="http://schemas.microsoft.com/office/powerpoint/2010/main" val="3749151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t="-9000" b="-9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0"/>
            <a:ext cx="12192000" cy="1371600"/>
          </a:xfrm>
          <a:prstGeom prst="rect">
            <a:avLst/>
          </a:prstGeom>
          <a:blipFill dpi="0" rotWithShape="1">
            <a:blip r:embed="rId17"/>
            <a:srcRect/>
            <a:stretch>
              <a:fillRect b="-10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0" y="1371602"/>
            <a:ext cx="12192000" cy="82183"/>
          </a:xfrm>
          <a:prstGeom prst="rect">
            <a:avLst/>
          </a:prstGeom>
          <a:gradFill flip="none" rotWithShape="1">
            <a:gsLst>
              <a:gs pos="0">
                <a:srgbClr val="003E60"/>
              </a:gs>
              <a:gs pos="36000">
                <a:srgbClr val="00486E"/>
              </a:gs>
              <a:gs pos="45000">
                <a:srgbClr val="0180BF"/>
              </a:gs>
              <a:gs pos="100000">
                <a:srgbClr val="16A6D0"/>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7791450" y="6374999"/>
            <a:ext cx="1480705" cy="274320"/>
          </a:xfrm>
          <a:prstGeom prst="rect">
            <a:avLst/>
          </a:prstGeom>
        </p:spPr>
        <p:txBody>
          <a:bodyPr vert="horz" lIns="91440" tIns="45720" rIns="91440" bIns="45720" rtlCol="0" anchor="ctr"/>
          <a:lstStyle>
            <a:lvl1pPr algn="r">
              <a:defRPr sz="750">
                <a:solidFill>
                  <a:schemeClr val="tx1"/>
                </a:solidFill>
              </a:defRPr>
            </a:lvl1pPr>
          </a:lstStyle>
          <a:p>
            <a:fld id="{3CDF5237-F705-4D5E-906A-DC4C67CD4E04}" type="datetimeFigureOut">
              <a:rPr lang="id-ID" smtClean="0"/>
              <a:t>16/11/2016</a:t>
            </a:fld>
            <a:endParaRPr lang="id-ID"/>
          </a:p>
        </p:txBody>
      </p:sp>
      <p:sp>
        <p:nvSpPr>
          <p:cNvPr id="5" name="Footer Placeholder 4"/>
          <p:cNvSpPr>
            <a:spLocks noGrp="1"/>
          </p:cNvSpPr>
          <p:nvPr>
            <p:ph type="ftr" sz="quarter" idx="3"/>
          </p:nvPr>
        </p:nvSpPr>
        <p:spPr>
          <a:xfrm>
            <a:off x="1295400" y="6374999"/>
            <a:ext cx="6243203" cy="274320"/>
          </a:xfrm>
          <a:prstGeom prst="rect">
            <a:avLst/>
          </a:prstGeom>
        </p:spPr>
        <p:txBody>
          <a:bodyPr vert="horz" lIns="91440" tIns="45720" rIns="91440" bIns="45720" rtlCol="0" anchor="ctr"/>
          <a:lstStyle>
            <a:lvl1pPr algn="l">
              <a:defRPr sz="750">
                <a:solidFill>
                  <a:schemeClr val="tx1"/>
                </a:solidFill>
              </a:defRPr>
            </a:lvl1pPr>
          </a:lstStyle>
          <a:p>
            <a:endParaRPr lang="id-ID"/>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750">
                <a:solidFill>
                  <a:schemeClr val="tx1"/>
                </a:solidFill>
              </a:defRPr>
            </a:lvl1pPr>
          </a:lstStyle>
          <a:p>
            <a:fld id="{F5C15457-D7CC-4449-B5A5-628190C1D155}" type="slidenum">
              <a:rPr lang="id-ID" smtClean="0"/>
              <a:t>‹#›</a:t>
            </a:fld>
            <a:endParaRPr lang="id-ID"/>
          </a:p>
        </p:txBody>
      </p:sp>
    </p:spTree>
    <p:extLst>
      <p:ext uri="{BB962C8B-B14F-4D97-AF65-F5344CB8AC3E}">
        <p14:creationId xmlns:p14="http://schemas.microsoft.com/office/powerpoint/2010/main" val="3662618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685800" rtl="0" eaLnBrk="1" latinLnBrk="0" hangingPunct="1">
        <a:lnSpc>
          <a:spcPct val="90000"/>
        </a:lnSpc>
        <a:spcBef>
          <a:spcPct val="0"/>
        </a:spcBef>
        <a:buNone/>
        <a:defRPr sz="2400" kern="1200">
          <a:solidFill>
            <a:schemeClr val="bg1"/>
          </a:solidFill>
          <a:latin typeface="Arial" panose="020B0604020202020204" pitchFamily="34" charset="0"/>
          <a:ea typeface="+mj-ea"/>
          <a:cs typeface="Arial" panose="020B0604020202020204" pitchFamily="34" charset="0"/>
        </a:defRPr>
      </a:lvl1pPr>
    </p:titleStyle>
    <p:bodyStyle>
      <a:lvl1pPr marL="205740" indent="-205740" algn="l" defTabSz="685800" rtl="0" eaLnBrk="1" latinLnBrk="0" hangingPunct="1">
        <a:lnSpc>
          <a:spcPct val="90000"/>
        </a:lnSpc>
        <a:spcBef>
          <a:spcPts val="1350"/>
        </a:spcBef>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1pPr>
      <a:lvl2pPr marL="411480" indent="-171450" algn="l" defTabSz="685800" rtl="0" eaLnBrk="1" latinLnBrk="0" hangingPunct="1">
        <a:lnSpc>
          <a:spcPct val="90000"/>
        </a:lnSpc>
        <a:spcBef>
          <a:spcPts val="750"/>
        </a:spcBef>
        <a:buFont typeface="Arial" panose="020B0604020202020204" pitchFamily="34" charset="0"/>
        <a:buChar char="•"/>
        <a:defRPr sz="1500" kern="1200">
          <a:solidFill>
            <a:schemeClr val="tx2"/>
          </a:solidFill>
          <a:latin typeface="Arial" panose="020B0604020202020204" pitchFamily="34" charset="0"/>
          <a:ea typeface="+mn-ea"/>
          <a:cs typeface="Arial" panose="020B0604020202020204" pitchFamily="34" charset="0"/>
        </a:defRPr>
      </a:lvl2pPr>
      <a:lvl3pPr marL="617220" indent="-171450" algn="l" defTabSz="685800" rtl="0" eaLnBrk="1" latinLnBrk="0" hangingPunct="1">
        <a:lnSpc>
          <a:spcPct val="90000"/>
        </a:lnSpc>
        <a:spcBef>
          <a:spcPts val="600"/>
        </a:spcBef>
        <a:buFont typeface="Arial" panose="020B0604020202020204" pitchFamily="34" charset="0"/>
        <a:buChar char="•"/>
        <a:defRPr sz="1350" kern="1200">
          <a:solidFill>
            <a:schemeClr val="tx2"/>
          </a:solidFill>
          <a:latin typeface="Arial" panose="020B0604020202020204" pitchFamily="34" charset="0"/>
          <a:ea typeface="+mn-ea"/>
          <a:cs typeface="Arial" panose="020B0604020202020204" pitchFamily="34" charset="0"/>
        </a:defRPr>
      </a:lvl3pPr>
      <a:lvl4pPr marL="822960" indent="-171450" algn="l" defTabSz="685800" rtl="0" eaLnBrk="1" latinLnBrk="0" hangingPunct="1">
        <a:lnSpc>
          <a:spcPct val="90000"/>
        </a:lnSpc>
        <a:spcBef>
          <a:spcPts val="600"/>
        </a:spcBef>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4pPr>
      <a:lvl5pPr marL="994410" indent="-171450" algn="l" defTabSz="685800" rtl="0" eaLnBrk="1" latinLnBrk="0" hangingPunct="1">
        <a:lnSpc>
          <a:spcPct val="90000"/>
        </a:lnSpc>
        <a:spcBef>
          <a:spcPts val="600"/>
        </a:spcBef>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1165860" indent="-17145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337310" indent="-17145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508760" indent="-17145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680210" indent="-17145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routermaya.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52532" y="3552282"/>
            <a:ext cx="8591939" cy="489802"/>
          </a:xfrm>
        </p:spPr>
        <p:txBody>
          <a:bodyPr>
            <a:normAutofit fontScale="90000"/>
          </a:bodyPr>
          <a:lstStyle/>
          <a:p>
            <a:r>
              <a:rPr lang="id-ID" dirty="0" smtClean="0"/>
              <a:t>BINUS University</a:t>
            </a:r>
            <a:endParaRPr lang="id-ID" dirty="0"/>
          </a:p>
        </p:txBody>
      </p:sp>
      <p:sp>
        <p:nvSpPr>
          <p:cNvPr id="3" name="Subtitle 2"/>
          <p:cNvSpPr>
            <a:spLocks noGrp="1"/>
          </p:cNvSpPr>
          <p:nvPr>
            <p:ph type="subTitle" idx="1"/>
          </p:nvPr>
        </p:nvSpPr>
        <p:spPr>
          <a:xfrm>
            <a:off x="3889291" y="4100273"/>
            <a:ext cx="6400800" cy="447869"/>
          </a:xfrm>
        </p:spPr>
        <p:txBody>
          <a:bodyPr/>
          <a:lstStyle/>
          <a:p>
            <a:r>
              <a:rPr lang="id-ID" dirty="0" smtClean="0"/>
              <a:t>November 2016</a:t>
            </a:r>
            <a:endParaRPr lang="id-ID" dirty="0"/>
          </a:p>
        </p:txBody>
      </p:sp>
    </p:spTree>
    <p:extLst>
      <p:ext uri="{BB962C8B-B14F-4D97-AF65-F5344CB8AC3E}">
        <p14:creationId xmlns:p14="http://schemas.microsoft.com/office/powerpoint/2010/main" val="80439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Team</a:t>
            </a:r>
            <a:r>
              <a:rPr lang="en-US" dirty="0"/>
              <a:t> – </a:t>
            </a:r>
            <a:r>
              <a:rPr lang="en-US" dirty="0" smtClean="0"/>
              <a:t>Organization Structure</a:t>
            </a:r>
            <a:endParaRPr lang="id-ID" dirty="0"/>
          </a:p>
        </p:txBody>
      </p:sp>
      <p:sp>
        <p:nvSpPr>
          <p:cNvPr id="3" name="Content Placeholder 2"/>
          <p:cNvSpPr>
            <a:spLocks noGrp="1"/>
          </p:cNvSpPr>
          <p:nvPr>
            <p:ph idx="1"/>
          </p:nvPr>
        </p:nvSpPr>
        <p:spPr/>
        <p:txBody>
          <a:bodyPr>
            <a:noAutofit/>
          </a:bodyPr>
          <a:lstStyle/>
          <a:p>
            <a:pPr marL="0" indent="0">
              <a:buNone/>
            </a:pPr>
            <a:r>
              <a:rPr lang="en-US" b="1" dirty="0">
                <a:solidFill>
                  <a:schemeClr val="accent3"/>
                </a:solidFill>
              </a:rPr>
              <a:t>Marketing Division</a:t>
            </a:r>
            <a:endParaRPr lang="id-ID" dirty="0">
              <a:solidFill>
                <a:schemeClr val="accent3"/>
              </a:solidFill>
            </a:endParaRPr>
          </a:p>
          <a:p>
            <a:pPr marL="0" indent="0">
              <a:buNone/>
            </a:pPr>
            <a:r>
              <a:rPr lang="en-US" dirty="0" err="1"/>
              <a:t>Bertanggung</a:t>
            </a:r>
            <a:r>
              <a:rPr lang="en-US" dirty="0"/>
              <a:t> </a:t>
            </a:r>
            <a:r>
              <a:rPr lang="en-US" dirty="0" err="1"/>
              <a:t>jawab</a:t>
            </a:r>
            <a:r>
              <a:rPr lang="en-US" dirty="0"/>
              <a:t> </a:t>
            </a:r>
            <a:r>
              <a:rPr lang="en-US" dirty="0" err="1"/>
              <a:t>dalam</a:t>
            </a:r>
            <a:r>
              <a:rPr lang="en-US" dirty="0"/>
              <a:t> </a:t>
            </a:r>
            <a:r>
              <a:rPr lang="en-US" dirty="0" err="1"/>
              <a:t>memberikan</a:t>
            </a:r>
            <a:r>
              <a:rPr lang="en-US" dirty="0"/>
              <a:t> surprise </a:t>
            </a:r>
            <a:r>
              <a:rPr lang="en-US" dirty="0" err="1"/>
              <a:t>kepada</a:t>
            </a:r>
            <a:r>
              <a:rPr lang="en-US" dirty="0"/>
              <a:t> </a:t>
            </a:r>
            <a:r>
              <a:rPr lang="en-US" dirty="0" err="1"/>
              <a:t>calon</a:t>
            </a:r>
            <a:r>
              <a:rPr lang="en-US" dirty="0"/>
              <a:t> </a:t>
            </a:r>
            <a:r>
              <a:rPr lang="en-US" dirty="0" err="1"/>
              <a:t>pelanggan</a:t>
            </a:r>
            <a:r>
              <a:rPr lang="en-US" dirty="0"/>
              <a:t> agar </a:t>
            </a:r>
            <a:r>
              <a:rPr lang="en-US" dirty="0" err="1"/>
              <a:t>mau</a:t>
            </a:r>
            <a:r>
              <a:rPr lang="en-US" dirty="0"/>
              <a:t> </a:t>
            </a:r>
            <a:r>
              <a:rPr lang="en-US" dirty="0" err="1"/>
              <a:t>berlangganan</a:t>
            </a:r>
            <a:r>
              <a:rPr lang="en-US" dirty="0"/>
              <a:t> </a:t>
            </a:r>
            <a:r>
              <a:rPr lang="en-US" dirty="0" err="1"/>
              <a:t>dengan</a:t>
            </a:r>
            <a:r>
              <a:rPr lang="en-US" dirty="0"/>
              <a:t> </a:t>
            </a:r>
            <a:r>
              <a:rPr lang="en-US" dirty="0" err="1"/>
              <a:t>layanan</a:t>
            </a:r>
            <a:r>
              <a:rPr lang="en-US" dirty="0"/>
              <a:t> yang kami </a:t>
            </a:r>
            <a:r>
              <a:rPr lang="en-US" dirty="0" err="1"/>
              <a:t>tawarkan</a:t>
            </a:r>
            <a:r>
              <a:rPr lang="en-US" dirty="0"/>
              <a:t>, </a:t>
            </a:r>
            <a:r>
              <a:rPr lang="en-US" dirty="0" err="1"/>
              <a:t>begitu</a:t>
            </a:r>
            <a:r>
              <a:rPr lang="en-US" dirty="0"/>
              <a:t> juga </a:t>
            </a:r>
            <a:r>
              <a:rPr lang="en-US" dirty="0" err="1"/>
              <a:t>dengan</a:t>
            </a:r>
            <a:r>
              <a:rPr lang="en-US" dirty="0"/>
              <a:t> </a:t>
            </a:r>
            <a:r>
              <a:rPr lang="en-US" dirty="0" err="1"/>
              <a:t>pelanggan</a:t>
            </a:r>
            <a:r>
              <a:rPr lang="en-US" dirty="0"/>
              <a:t> lama agar </a:t>
            </a:r>
            <a:r>
              <a:rPr lang="en-US" dirty="0" err="1"/>
              <a:t>pelanggan</a:t>
            </a:r>
            <a:r>
              <a:rPr lang="en-US" dirty="0"/>
              <a:t> lama </a:t>
            </a:r>
            <a:r>
              <a:rPr lang="en-US" dirty="0" err="1"/>
              <a:t>tetap</a:t>
            </a:r>
            <a:r>
              <a:rPr lang="en-US" dirty="0"/>
              <a:t> </a:t>
            </a:r>
            <a:r>
              <a:rPr lang="en-US" dirty="0" err="1"/>
              <a:t>setia</a:t>
            </a:r>
            <a:r>
              <a:rPr lang="en-US" dirty="0"/>
              <a:t> </a:t>
            </a:r>
            <a:r>
              <a:rPr lang="en-US" dirty="0" err="1"/>
              <a:t>dengan</a:t>
            </a:r>
            <a:r>
              <a:rPr lang="en-US" dirty="0"/>
              <a:t> </a:t>
            </a:r>
            <a:r>
              <a:rPr lang="en-US" dirty="0" err="1"/>
              <a:t>layanan</a:t>
            </a:r>
            <a:r>
              <a:rPr lang="en-US" dirty="0"/>
              <a:t> yang kami </a:t>
            </a:r>
            <a:r>
              <a:rPr lang="en-US" dirty="0" err="1"/>
              <a:t>berikan</a:t>
            </a:r>
            <a:r>
              <a:rPr lang="en-US" dirty="0"/>
              <a:t>.</a:t>
            </a:r>
            <a:endParaRPr lang="id-ID" dirty="0"/>
          </a:p>
          <a:p>
            <a:pPr marL="0" indent="0">
              <a:buNone/>
            </a:pPr>
            <a:r>
              <a:rPr lang="en-US" b="1" dirty="0">
                <a:solidFill>
                  <a:srgbClr val="C00000"/>
                </a:solidFill>
              </a:rPr>
              <a:t>Software Development Center</a:t>
            </a:r>
            <a:endParaRPr lang="id-ID" dirty="0">
              <a:solidFill>
                <a:srgbClr val="C00000"/>
              </a:solidFill>
            </a:endParaRPr>
          </a:p>
          <a:p>
            <a:pPr marL="0" indent="0">
              <a:buNone/>
            </a:pPr>
            <a:r>
              <a:rPr lang="en-US" dirty="0" err="1"/>
              <a:t>Divisi</a:t>
            </a:r>
            <a:r>
              <a:rPr lang="en-US" dirty="0"/>
              <a:t> </a:t>
            </a:r>
            <a:r>
              <a:rPr lang="en-US" dirty="0" err="1"/>
              <a:t>ini</a:t>
            </a:r>
            <a:r>
              <a:rPr lang="en-US" dirty="0"/>
              <a:t> </a:t>
            </a:r>
            <a:r>
              <a:rPr lang="en-US" dirty="0" err="1"/>
              <a:t>bertugas</a:t>
            </a:r>
            <a:r>
              <a:rPr lang="en-US" dirty="0"/>
              <a:t> </a:t>
            </a:r>
            <a:r>
              <a:rPr lang="en-US" dirty="0" err="1"/>
              <a:t>untuk</a:t>
            </a:r>
            <a:r>
              <a:rPr lang="en-US" dirty="0"/>
              <a:t> </a:t>
            </a:r>
            <a:r>
              <a:rPr lang="en-US" dirty="0" err="1"/>
              <a:t>memberikan</a:t>
            </a:r>
            <a:r>
              <a:rPr lang="en-US" dirty="0"/>
              <a:t> </a:t>
            </a:r>
            <a:r>
              <a:rPr lang="en-US" dirty="0" err="1"/>
              <a:t>fitur-fitur</a:t>
            </a:r>
            <a:r>
              <a:rPr lang="en-US" dirty="0"/>
              <a:t> </a:t>
            </a:r>
            <a:r>
              <a:rPr lang="en-US" dirty="0" err="1"/>
              <a:t>baru</a:t>
            </a:r>
            <a:r>
              <a:rPr lang="en-US" dirty="0"/>
              <a:t> </a:t>
            </a:r>
            <a:r>
              <a:rPr lang="en-US" dirty="0" err="1"/>
              <a:t>kepada</a:t>
            </a:r>
            <a:r>
              <a:rPr lang="en-US" dirty="0"/>
              <a:t> </a:t>
            </a:r>
            <a:r>
              <a:rPr lang="en-US" dirty="0" err="1"/>
              <a:t>aplikasi</a:t>
            </a:r>
            <a:r>
              <a:rPr lang="en-US" dirty="0"/>
              <a:t> yang </a:t>
            </a:r>
            <a:r>
              <a:rPr lang="en-US" dirty="0" err="1"/>
              <a:t>sudah</a:t>
            </a:r>
            <a:r>
              <a:rPr lang="en-US" dirty="0"/>
              <a:t> </a:t>
            </a:r>
            <a:r>
              <a:rPr lang="en-US" dirty="0" err="1"/>
              <a:t>ada</a:t>
            </a:r>
            <a:r>
              <a:rPr lang="en-US" dirty="0"/>
              <a:t>, </a:t>
            </a:r>
            <a:r>
              <a:rPr lang="en-US" dirty="0" err="1"/>
              <a:t>seperti</a:t>
            </a:r>
            <a:r>
              <a:rPr lang="en-US" dirty="0"/>
              <a:t> </a:t>
            </a:r>
            <a:r>
              <a:rPr lang="en-US" dirty="0" err="1"/>
              <a:t>penambahan</a:t>
            </a:r>
            <a:r>
              <a:rPr lang="en-US" dirty="0"/>
              <a:t> </a:t>
            </a:r>
            <a:r>
              <a:rPr lang="en-US" dirty="0" err="1"/>
              <a:t>fitur</a:t>
            </a:r>
            <a:r>
              <a:rPr lang="en-US" dirty="0"/>
              <a:t> di portal web </a:t>
            </a:r>
            <a:r>
              <a:rPr lang="en-US" dirty="0" err="1"/>
              <a:t>pelanggan</a:t>
            </a:r>
            <a:r>
              <a:rPr lang="en-US" dirty="0"/>
              <a:t>. </a:t>
            </a:r>
            <a:r>
              <a:rPr lang="en-US" dirty="0" err="1"/>
              <a:t>Bukan</a:t>
            </a:r>
            <a:r>
              <a:rPr lang="en-US" dirty="0"/>
              <a:t> </a:t>
            </a:r>
            <a:r>
              <a:rPr lang="en-US" dirty="0" err="1"/>
              <a:t>hanya</a:t>
            </a:r>
            <a:r>
              <a:rPr lang="en-US" dirty="0"/>
              <a:t> </a:t>
            </a:r>
            <a:r>
              <a:rPr lang="en-US" dirty="0" err="1"/>
              <a:t>itu</a:t>
            </a:r>
            <a:r>
              <a:rPr lang="en-US" dirty="0"/>
              <a:t>, </a:t>
            </a:r>
            <a:r>
              <a:rPr lang="en-US" dirty="0" err="1"/>
              <a:t>divisi</a:t>
            </a:r>
            <a:r>
              <a:rPr lang="en-US" dirty="0"/>
              <a:t> </a:t>
            </a:r>
            <a:r>
              <a:rPr lang="en-US" dirty="0" err="1"/>
              <a:t>ini</a:t>
            </a:r>
            <a:r>
              <a:rPr lang="en-US" dirty="0"/>
              <a:t> juga </a:t>
            </a:r>
            <a:r>
              <a:rPr lang="en-US" dirty="0" err="1"/>
              <a:t>bertugas</a:t>
            </a:r>
            <a:r>
              <a:rPr lang="en-US" dirty="0"/>
              <a:t> </a:t>
            </a:r>
            <a:r>
              <a:rPr lang="en-US" dirty="0" err="1"/>
              <a:t>untuk</a:t>
            </a:r>
            <a:r>
              <a:rPr lang="en-US" dirty="0"/>
              <a:t> me-manage, </a:t>
            </a:r>
            <a:r>
              <a:rPr lang="en-US" dirty="0" err="1"/>
              <a:t>menjamin</a:t>
            </a:r>
            <a:r>
              <a:rPr lang="en-US" dirty="0"/>
              <a:t> </a:t>
            </a:r>
            <a:r>
              <a:rPr lang="en-US" dirty="0" err="1"/>
              <a:t>aplikasi</a:t>
            </a:r>
            <a:r>
              <a:rPr lang="en-US" dirty="0"/>
              <a:t> </a:t>
            </a:r>
            <a:r>
              <a:rPr lang="en-US" dirty="0" err="1"/>
              <a:t>bebas</a:t>
            </a:r>
            <a:r>
              <a:rPr lang="en-US" dirty="0"/>
              <a:t> </a:t>
            </a:r>
            <a:r>
              <a:rPr lang="en-US" dirty="0" err="1"/>
              <a:t>dari</a:t>
            </a:r>
            <a:r>
              <a:rPr lang="en-US" dirty="0"/>
              <a:t> </a:t>
            </a:r>
            <a:r>
              <a:rPr lang="en-US" dirty="0" err="1"/>
              <a:t>suatu</a:t>
            </a:r>
            <a:r>
              <a:rPr lang="en-US" dirty="0"/>
              <a:t> vulnerability, </a:t>
            </a:r>
            <a:r>
              <a:rPr lang="en-US" dirty="0" err="1"/>
              <a:t>dan</a:t>
            </a:r>
            <a:r>
              <a:rPr lang="en-US" dirty="0"/>
              <a:t> </a:t>
            </a:r>
            <a:r>
              <a:rPr lang="en-US" dirty="0" err="1"/>
              <a:t>mengindentifikasi</a:t>
            </a:r>
            <a:r>
              <a:rPr lang="en-US" dirty="0"/>
              <a:t> bug/vulnerability </a:t>
            </a:r>
            <a:r>
              <a:rPr lang="en-US" dirty="0" err="1"/>
              <a:t>itu</a:t>
            </a:r>
            <a:r>
              <a:rPr lang="en-US" dirty="0"/>
              <a:t> </a:t>
            </a:r>
            <a:r>
              <a:rPr lang="en-US" dirty="0" err="1"/>
              <a:t>sebelum</a:t>
            </a:r>
            <a:r>
              <a:rPr lang="en-US" dirty="0"/>
              <a:t> </a:t>
            </a:r>
            <a:r>
              <a:rPr lang="en-US" dirty="0" err="1"/>
              <a:t>aplikasi</a:t>
            </a:r>
            <a:r>
              <a:rPr lang="en-US" dirty="0"/>
              <a:t> </a:t>
            </a:r>
            <a:r>
              <a:rPr lang="en-US" dirty="0" err="1"/>
              <a:t>itu</a:t>
            </a:r>
            <a:r>
              <a:rPr lang="en-US" dirty="0"/>
              <a:t> </a:t>
            </a:r>
            <a:r>
              <a:rPr lang="en-US" dirty="0" err="1"/>
              <a:t>masuk</a:t>
            </a:r>
            <a:r>
              <a:rPr lang="en-US" dirty="0"/>
              <a:t> </a:t>
            </a:r>
            <a:r>
              <a:rPr lang="en-US" dirty="0" err="1"/>
              <a:t>tahap</a:t>
            </a:r>
            <a:r>
              <a:rPr lang="en-US" dirty="0"/>
              <a:t> production/</a:t>
            </a:r>
            <a:r>
              <a:rPr lang="en-US" dirty="0" err="1"/>
              <a:t>implementasi</a:t>
            </a:r>
            <a:r>
              <a:rPr lang="en-US" dirty="0" smtClean="0"/>
              <a:t>.</a:t>
            </a:r>
            <a:endParaRPr lang="id-ID" dirty="0" smtClean="0"/>
          </a:p>
          <a:p>
            <a:pPr marL="0" indent="0">
              <a:buNone/>
            </a:pPr>
            <a:r>
              <a:rPr lang="id-ID" b="1" dirty="0">
                <a:solidFill>
                  <a:srgbClr val="00B0F0"/>
                </a:solidFill>
              </a:rPr>
              <a:t>Design Creative Center</a:t>
            </a:r>
          </a:p>
          <a:p>
            <a:pPr marL="0" indent="0">
              <a:buNone/>
            </a:pPr>
            <a:r>
              <a:rPr lang="id-ID" dirty="0"/>
              <a:t>Divisi ini bertugas dalam hal desain perusahaan, baik itu untuk tampilan UI aplikasi perusahaan, brosur, flyer, iklan di sosial media, dll. Divisi ini akan berkolaborasi dengan marketing division apabila akan diadakan suatu event promosi, dimana pihak marketing yang membuat skema promosinya dan pihak desain yang akan membuat desain persuasif yang dapat mencuri perhatian para calon pelanggan.</a:t>
            </a:r>
          </a:p>
          <a:p>
            <a:pPr marL="0" indent="0">
              <a:buNone/>
            </a:pPr>
            <a:r>
              <a:rPr lang="en-US" dirty="0"/>
              <a:t/>
            </a:r>
            <a:br>
              <a:rPr lang="en-US" dirty="0"/>
            </a:br>
            <a:endParaRPr lang="id-ID" dirty="0"/>
          </a:p>
        </p:txBody>
      </p:sp>
    </p:spTree>
    <p:extLst>
      <p:ext uri="{BB962C8B-B14F-4D97-AF65-F5344CB8AC3E}">
        <p14:creationId xmlns:p14="http://schemas.microsoft.com/office/powerpoint/2010/main" val="291749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Business Model </a:t>
            </a:r>
            <a:r>
              <a:rPr lang="en-US" dirty="0"/>
              <a:t>C</a:t>
            </a:r>
            <a:r>
              <a:rPr lang="en-US" dirty="0" smtClean="0"/>
              <a:t>anvas</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4551" y="1562875"/>
            <a:ext cx="10562897" cy="5172776"/>
          </a:xfrm>
        </p:spPr>
      </p:pic>
    </p:spTree>
    <p:extLst>
      <p:ext uri="{BB962C8B-B14F-4D97-AF65-F5344CB8AC3E}">
        <p14:creationId xmlns:p14="http://schemas.microsoft.com/office/powerpoint/2010/main" val="3595945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Disusun oleh:</a:t>
            </a:r>
            <a:endParaRPr lang="id-ID" dirty="0"/>
          </a:p>
        </p:txBody>
      </p:sp>
      <p:sp>
        <p:nvSpPr>
          <p:cNvPr id="3" name="Text Placeholder 2"/>
          <p:cNvSpPr>
            <a:spLocks noGrp="1"/>
          </p:cNvSpPr>
          <p:nvPr>
            <p:ph type="body" idx="1"/>
          </p:nvPr>
        </p:nvSpPr>
        <p:spPr/>
        <p:txBody>
          <a:bodyPr/>
          <a:lstStyle/>
          <a:p>
            <a:pPr marL="342900" indent="-342900">
              <a:buFont typeface="+mj-lt"/>
              <a:buAutoNum type="arabicPeriod"/>
            </a:pPr>
            <a:r>
              <a:rPr lang="id-ID" dirty="0" smtClean="0"/>
              <a:t>Jeffry Angtoni - 1801425975</a:t>
            </a:r>
            <a:endParaRPr lang="id-ID" dirty="0"/>
          </a:p>
        </p:txBody>
      </p:sp>
    </p:spTree>
    <p:extLst>
      <p:ext uri="{BB962C8B-B14F-4D97-AF65-F5344CB8AC3E}">
        <p14:creationId xmlns:p14="http://schemas.microsoft.com/office/powerpoint/2010/main" val="2583850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id-ID" dirty="0"/>
          </a:p>
        </p:txBody>
      </p:sp>
      <p:sp>
        <p:nvSpPr>
          <p:cNvPr id="3" name="Content Placeholder 2"/>
          <p:cNvSpPr>
            <a:spLocks noGrp="1"/>
          </p:cNvSpPr>
          <p:nvPr>
            <p:ph idx="1"/>
          </p:nvPr>
        </p:nvSpPr>
        <p:spPr>
          <a:xfrm>
            <a:off x="1295400" y="1662549"/>
            <a:ext cx="9601200" cy="5079995"/>
          </a:xfrm>
        </p:spPr>
        <p:txBody>
          <a:bodyPr>
            <a:noAutofit/>
          </a:bodyPr>
          <a:lstStyle/>
          <a:p>
            <a:pPr marL="0" indent="0" algn="just">
              <a:lnSpc>
                <a:spcPct val="110000"/>
              </a:lnSpc>
              <a:spcAft>
                <a:spcPts val="200"/>
              </a:spcAft>
              <a:buNone/>
            </a:pPr>
            <a:r>
              <a:rPr lang="id-ID" sz="1400" b="1" dirty="0" smtClean="0">
                <a:solidFill>
                  <a:schemeClr val="tx2"/>
                </a:solidFill>
              </a:rPr>
              <a:t>Router</a:t>
            </a:r>
            <a:r>
              <a:rPr lang="id-ID" sz="1400" b="1" dirty="0" smtClean="0">
                <a:solidFill>
                  <a:schemeClr val="accent2"/>
                </a:solidFill>
              </a:rPr>
              <a:t>Maya</a:t>
            </a:r>
            <a:r>
              <a:rPr lang="id-ID" sz="1400" dirty="0">
                <a:solidFill>
                  <a:schemeClr val="tx2"/>
                </a:solidFill>
              </a:rPr>
              <a:t> </a:t>
            </a:r>
            <a:r>
              <a:rPr lang="id-ID" sz="1400" dirty="0" smtClean="0">
                <a:solidFill>
                  <a:schemeClr val="tx2"/>
                </a:solidFill>
              </a:rPr>
              <a:t>merupakan suatu layanan penyewaan router berbais cloud</a:t>
            </a:r>
            <a:r>
              <a:rPr lang="id-ID" sz="1400" dirty="0">
                <a:solidFill>
                  <a:schemeClr val="tx2"/>
                </a:solidFill>
              </a:rPr>
              <a:t>. Kami memilih usaha tersebut karena masih minimnya penggunaan teknologi router berbasis cloud yang ada di Indonesia. Berdasarkan hasil analisa kami, hingga saat ini jumlah provider yang menyediakan jasa router virtual masih </a:t>
            </a:r>
            <a:r>
              <a:rPr lang="id-ID" sz="1400" dirty="0" smtClean="0">
                <a:solidFill>
                  <a:schemeClr val="tx2"/>
                </a:solidFill>
              </a:rPr>
              <a:t>bis</a:t>
            </a:r>
            <a:r>
              <a:rPr lang="en-US" sz="1400" dirty="0" smtClean="0">
                <a:solidFill>
                  <a:schemeClr val="tx2"/>
                </a:solidFill>
              </a:rPr>
              <a:t>a</a:t>
            </a:r>
            <a:r>
              <a:rPr lang="id-ID" sz="1400" dirty="0" smtClean="0">
                <a:solidFill>
                  <a:schemeClr val="tx2"/>
                </a:solidFill>
              </a:rPr>
              <a:t> </a:t>
            </a:r>
            <a:r>
              <a:rPr lang="id-ID" sz="1400" dirty="0">
                <a:solidFill>
                  <a:schemeClr val="tx2"/>
                </a:solidFill>
              </a:rPr>
              <a:t>dihitung dengan jari. Tantangan terbesar dari suatu perusahaan yang membutuhkan ketersediaan jaringan mereka adalah bagaimana mencapai tingkat availability yang tinggi dengan menggunakan perangkat router berbiaya rendah. Dengan adanya layanan router virtual ini diharapkan dapat memangkas jumlah cost yang besar dalam penyediaan router suatu jaringan komputer perusahaan tersebut. Router yang kami sediakan merupakan router virtual sehingga secara fisik router tersebut tidak ada, tetapi secara logika (software) router tersebut ada. Layanan router virtual tersebut dapat dikontrol dari berbagai gadget, PC, ataupun notebook melalui portal web yang kami sediakan</a:t>
            </a:r>
            <a:r>
              <a:rPr lang="id-ID" sz="1400" dirty="0" smtClean="0">
                <a:solidFill>
                  <a:schemeClr val="tx2"/>
                </a:solidFill>
              </a:rPr>
              <a:t>.</a:t>
            </a:r>
          </a:p>
          <a:p>
            <a:pPr marL="0" indent="0" algn="just">
              <a:lnSpc>
                <a:spcPct val="110000"/>
              </a:lnSpc>
              <a:buNone/>
            </a:pPr>
            <a:r>
              <a:rPr lang="id-ID" sz="1400" b="1" dirty="0" smtClean="0">
                <a:solidFill>
                  <a:schemeClr val="tx2"/>
                </a:solidFill>
              </a:rPr>
              <a:t>Router</a:t>
            </a:r>
            <a:r>
              <a:rPr lang="id-ID" sz="1400" b="1" dirty="0" smtClean="0">
                <a:solidFill>
                  <a:schemeClr val="accent2"/>
                </a:solidFill>
              </a:rPr>
              <a:t>Maya</a:t>
            </a:r>
            <a:r>
              <a:rPr lang="id-ID" sz="1400" dirty="0" smtClean="0">
                <a:solidFill>
                  <a:schemeClr val="tx2"/>
                </a:solidFill>
              </a:rPr>
              <a:t> ditujukan kepada para startup yang baru ingin memulai bisnisnya, kalangan enterprise untuk menjamin </a:t>
            </a:r>
            <a:r>
              <a:rPr lang="id-ID" sz="1400" i="1" dirty="0" smtClean="0">
                <a:solidFill>
                  <a:schemeClr val="tx2"/>
                </a:solidFill>
              </a:rPr>
              <a:t>availability</a:t>
            </a:r>
            <a:r>
              <a:rPr lang="id-ID" sz="1400" dirty="0" smtClean="0">
                <a:solidFill>
                  <a:schemeClr val="tx2"/>
                </a:solidFill>
              </a:rPr>
              <a:t> server mereka, dan juga untuk para pemula ataupun </a:t>
            </a:r>
            <a:r>
              <a:rPr lang="id-ID" sz="1400" i="1" dirty="0" smtClean="0">
                <a:solidFill>
                  <a:schemeClr val="tx2"/>
                </a:solidFill>
              </a:rPr>
              <a:t>enthusiast user</a:t>
            </a:r>
            <a:r>
              <a:rPr lang="id-ID" sz="1400" dirty="0" smtClean="0">
                <a:solidFill>
                  <a:schemeClr val="tx2"/>
                </a:solidFill>
              </a:rPr>
              <a:t> yang ingin mencoba hal-hal baru seputar teknologi cloud dan network</a:t>
            </a:r>
            <a:r>
              <a:rPr lang="en-US" sz="1400" dirty="0" smtClean="0">
                <a:solidFill>
                  <a:schemeClr val="tx2"/>
                </a:solidFill>
              </a:rPr>
              <a:t>. </a:t>
            </a:r>
            <a:r>
              <a:rPr lang="id-ID" sz="1400" dirty="0" smtClean="0">
                <a:solidFill>
                  <a:schemeClr val="tx2"/>
                </a:solidFill>
              </a:rPr>
              <a:t>Visi </a:t>
            </a:r>
            <a:r>
              <a:rPr lang="id-ID" sz="1400" dirty="0">
                <a:solidFill>
                  <a:schemeClr val="tx2"/>
                </a:solidFill>
              </a:rPr>
              <a:t>dari usaha kami adalah menjadi cloud router provider yang selalu dipercaya dan terpercaya di dunia, dan meningkatkan wawasan teknologi jaringan komputer bangsa Indonesia. Misi dari usaha kami adalah mengelola infrastruktur jaringan dengan segenap tenaga, meningkatkan hubungan yang baik dengan pelanggan dan partner perusahaan, dan menyelenggarakan training seputar dunia jaringan komputer kepada masyarakat. Untuk memenuhi visi dan misi perusahaan, terutama untuk kebutuhan pelanggan, kami masih membutuhkan dana sebesar Rp. X untuk realisasi layanan </a:t>
            </a:r>
            <a:r>
              <a:rPr lang="id-ID" sz="1400" b="1" dirty="0">
                <a:solidFill>
                  <a:schemeClr val="tx2"/>
                </a:solidFill>
              </a:rPr>
              <a:t>Router</a:t>
            </a:r>
            <a:r>
              <a:rPr lang="id-ID" sz="1400" b="1" dirty="0">
                <a:solidFill>
                  <a:srgbClr val="FFC000"/>
                </a:solidFill>
              </a:rPr>
              <a:t>Maya</a:t>
            </a:r>
            <a:r>
              <a:rPr lang="id-ID" sz="1400" dirty="0">
                <a:solidFill>
                  <a:schemeClr val="tx2"/>
                </a:solidFill>
              </a:rPr>
              <a:t> di bulan Februari 2017, dan kami sangat berharap dapat memberikan keuntungan sebesar 2% pada tahun 2018, 5% pada tahun 2020.</a:t>
            </a:r>
            <a:endParaRPr lang="id-ID" sz="1400" dirty="0"/>
          </a:p>
        </p:txBody>
      </p:sp>
    </p:spTree>
    <p:extLst>
      <p:ext uri="{BB962C8B-B14F-4D97-AF65-F5344CB8AC3E}">
        <p14:creationId xmlns:p14="http://schemas.microsoft.com/office/powerpoint/2010/main" val="273415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Overview</a:t>
            </a:r>
            <a:endParaRPr lang="id-ID" dirty="0"/>
          </a:p>
        </p:txBody>
      </p:sp>
      <p:sp>
        <p:nvSpPr>
          <p:cNvPr id="3" name="Content Placeholder 2"/>
          <p:cNvSpPr>
            <a:spLocks noGrp="1"/>
          </p:cNvSpPr>
          <p:nvPr>
            <p:ph idx="1"/>
          </p:nvPr>
        </p:nvSpPr>
        <p:spPr/>
        <p:txBody>
          <a:bodyPr>
            <a:noAutofit/>
          </a:bodyPr>
          <a:lstStyle/>
          <a:p>
            <a:pPr marL="0" indent="0">
              <a:buNone/>
            </a:pPr>
            <a:r>
              <a:rPr lang="id-ID" sz="1600" dirty="0" smtClean="0">
                <a:solidFill>
                  <a:schemeClr val="tx2"/>
                </a:solidFill>
              </a:rPr>
              <a:t>Perusahaan yang kami dirikan merupakan suatu perusahaan berbasis IT yang memberikan jasa layanan sewa router berbasis cloud. Tidak hanya itu, kami juga berupaya memaksimalkan produktivitas pelanggan kami dengan menyediakan layanan cloud hosting ataupun dedicated server yang dapat digabungkan dengan layanan </a:t>
            </a:r>
            <a:r>
              <a:rPr lang="id-ID" sz="1600" b="1" dirty="0" smtClean="0">
                <a:solidFill>
                  <a:schemeClr val="tx2"/>
                </a:solidFill>
              </a:rPr>
              <a:t>Router</a:t>
            </a:r>
            <a:r>
              <a:rPr lang="id-ID" sz="1600" b="1" dirty="0" smtClean="0">
                <a:solidFill>
                  <a:srgbClr val="FFC000"/>
                </a:solidFill>
              </a:rPr>
              <a:t>Maya</a:t>
            </a:r>
            <a:r>
              <a:rPr lang="id-ID" sz="1600" dirty="0" smtClean="0">
                <a:solidFill>
                  <a:schemeClr val="tx2"/>
                </a:solidFill>
              </a:rPr>
              <a:t> kami</a:t>
            </a:r>
            <a:r>
              <a:rPr lang="id-ID" sz="1600" dirty="0">
                <a:solidFill>
                  <a:schemeClr val="tx2"/>
                </a:solidFill>
              </a:rPr>
              <a:t>.</a:t>
            </a:r>
          </a:p>
          <a:p>
            <a:pPr marL="0" indent="0">
              <a:buNone/>
            </a:pPr>
            <a:r>
              <a:rPr lang="id-ID" sz="1600" dirty="0">
                <a:solidFill>
                  <a:schemeClr val="tx2"/>
                </a:solidFill>
              </a:rPr>
              <a:t>Kami memilih usaha tersebut karena </a:t>
            </a:r>
            <a:r>
              <a:rPr lang="id-ID" sz="1600" dirty="0" smtClean="0">
                <a:solidFill>
                  <a:schemeClr val="tx2"/>
                </a:solidFill>
              </a:rPr>
              <a:t>masih </a:t>
            </a:r>
            <a:r>
              <a:rPr lang="id-ID" sz="1600" dirty="0">
                <a:solidFill>
                  <a:schemeClr val="tx2"/>
                </a:solidFill>
              </a:rPr>
              <a:t>minimnya penggunaan teknologi router berbasis cloud yang ada di Indonesia. Berdasarkan hasil analisa kami, hingga saat ini jumlah provider yang menyediakan jasa router virtual masih bisa dihitung dengan jari. Tantangan terbesar dari suatu perusahaan yang membutuhkan ketersediaan jaringan mereka adalah bagaimana mencapai tingkat </a:t>
            </a:r>
            <a:r>
              <a:rPr lang="id-ID" sz="1600" i="1" dirty="0">
                <a:solidFill>
                  <a:schemeClr val="tx2"/>
                </a:solidFill>
              </a:rPr>
              <a:t>availability</a:t>
            </a:r>
            <a:r>
              <a:rPr lang="id-ID" sz="1600" dirty="0">
                <a:solidFill>
                  <a:schemeClr val="tx2"/>
                </a:solidFill>
              </a:rPr>
              <a:t> yang tinggi dengan menggunakan perangkat router berbiaya rendah. Dengan adanya layanan router virtual ini diharapkan dapat memangkas jumlah cost yang besar dalam penyediaan router suatu jaringan komputer perusahaan tersebut.</a:t>
            </a:r>
          </a:p>
        </p:txBody>
      </p:sp>
    </p:spTree>
    <p:extLst>
      <p:ext uri="{BB962C8B-B14F-4D97-AF65-F5344CB8AC3E}">
        <p14:creationId xmlns:p14="http://schemas.microsoft.com/office/powerpoint/2010/main" val="1693943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Description</a:t>
            </a:r>
            <a:endParaRPr lang="id-ID" dirty="0"/>
          </a:p>
        </p:txBody>
      </p:sp>
      <p:sp>
        <p:nvSpPr>
          <p:cNvPr id="3" name="Content Placeholder 2"/>
          <p:cNvSpPr>
            <a:spLocks noGrp="1"/>
          </p:cNvSpPr>
          <p:nvPr>
            <p:ph idx="1"/>
          </p:nvPr>
        </p:nvSpPr>
        <p:spPr/>
        <p:txBody>
          <a:bodyPr>
            <a:normAutofit/>
          </a:bodyPr>
          <a:lstStyle/>
          <a:p>
            <a:r>
              <a:rPr lang="id-ID" sz="1600" b="1" dirty="0">
                <a:solidFill>
                  <a:schemeClr val="tx2"/>
                </a:solidFill>
              </a:rPr>
              <a:t>Router</a:t>
            </a:r>
            <a:r>
              <a:rPr lang="id-ID" sz="1600" b="1" dirty="0">
                <a:solidFill>
                  <a:srgbClr val="FFC000"/>
                </a:solidFill>
              </a:rPr>
              <a:t>Maya</a:t>
            </a:r>
            <a:r>
              <a:rPr lang="id-ID" sz="1600" dirty="0"/>
              <a:t> </a:t>
            </a:r>
            <a:r>
              <a:rPr lang="id-ID" sz="1600" dirty="0">
                <a:solidFill>
                  <a:schemeClr val="tx2"/>
                </a:solidFill>
              </a:rPr>
              <a:t>merupakan suatu layanan penyewaan router berbasis cloud, dimana router-router yang disewa tidak memiliki bentuk fisik, tetapi secara software (logika) router tersebut ada. Layanan tersebut dapat dipesan oleh calon pelanggan kami melalui web kami di </a:t>
            </a:r>
            <a:r>
              <a:rPr lang="id-ID" sz="1600" u="sng" dirty="0">
                <a:solidFill>
                  <a:schemeClr val="tx2"/>
                </a:solidFill>
                <a:hlinkClick r:id="rId2"/>
              </a:rPr>
              <a:t>http://www.routermaya.com</a:t>
            </a:r>
            <a:r>
              <a:rPr lang="id-ID" sz="1600" dirty="0">
                <a:solidFill>
                  <a:schemeClr val="tx2"/>
                </a:solidFill>
              </a:rPr>
              <a:t>, dan manajemen router tersebut dapat dikontrol oleh pelanggan melalui halaman manajemen router yang telah kami sediakan. Pelanggan bias mengakses halaman itu melalui berbagai macam gadget, notebook, atau PC.</a:t>
            </a:r>
          </a:p>
          <a:p>
            <a:r>
              <a:rPr lang="id-ID" sz="1600" dirty="0">
                <a:solidFill>
                  <a:schemeClr val="tx2"/>
                </a:solidFill>
              </a:rPr>
              <a:t>Fitur-fitur dari layanan kami, yakni mendukung semua OS untuk kebutuhan routing, seperti OpenBSD, FreeBSD, BSDRP (BSD </a:t>
            </a:r>
            <a:r>
              <a:rPr lang="id-ID" sz="1600" i="1" dirty="0">
                <a:solidFill>
                  <a:schemeClr val="tx2"/>
                </a:solidFill>
              </a:rPr>
              <a:t>Routing Project</a:t>
            </a:r>
            <a:r>
              <a:rPr lang="id-ID" sz="1600" dirty="0">
                <a:solidFill>
                  <a:schemeClr val="tx2"/>
                </a:solidFill>
              </a:rPr>
              <a:t>), VyOS, dan Mikrotik CHR (</a:t>
            </a:r>
            <a:r>
              <a:rPr lang="id-ID" sz="1600" i="1" dirty="0">
                <a:solidFill>
                  <a:schemeClr val="tx2"/>
                </a:solidFill>
              </a:rPr>
              <a:t>Cloud Hosted Router</a:t>
            </a:r>
            <a:r>
              <a:rPr lang="id-ID" sz="1600" dirty="0">
                <a:solidFill>
                  <a:schemeClr val="tx2"/>
                </a:solidFill>
              </a:rPr>
              <a:t>). Kami juga menyediakan lisensi untuk beberapa OS jika dibutuhkan, seperti Mikrotik CHR. Layanan router kami juga dapat dijadikan sebagai </a:t>
            </a:r>
            <a:r>
              <a:rPr lang="id-ID" sz="1600" i="1" dirty="0">
                <a:solidFill>
                  <a:schemeClr val="tx2"/>
                </a:solidFill>
              </a:rPr>
              <a:t>backup router</a:t>
            </a:r>
            <a:r>
              <a:rPr lang="id-ID" sz="1600" dirty="0">
                <a:solidFill>
                  <a:schemeClr val="tx2"/>
                </a:solidFill>
              </a:rPr>
              <a:t> untuk </a:t>
            </a:r>
            <a:r>
              <a:rPr lang="id-ID" sz="1600" i="1" dirty="0">
                <a:solidFill>
                  <a:schemeClr val="tx2"/>
                </a:solidFill>
              </a:rPr>
              <a:t>fail-over</a:t>
            </a:r>
            <a:r>
              <a:rPr lang="id-ID" sz="1600" dirty="0">
                <a:solidFill>
                  <a:schemeClr val="tx2"/>
                </a:solidFill>
              </a:rPr>
              <a:t>, ataupun sebagai </a:t>
            </a:r>
            <a:r>
              <a:rPr lang="id-ID" sz="1600" i="1" dirty="0">
                <a:solidFill>
                  <a:schemeClr val="tx2"/>
                </a:solidFill>
              </a:rPr>
              <a:t>load-balancer</a:t>
            </a:r>
            <a:r>
              <a:rPr lang="id-ID" sz="1600" dirty="0">
                <a:solidFill>
                  <a:schemeClr val="tx2"/>
                </a:solidFill>
              </a:rPr>
              <a:t> pada jaringan anda. Tidak hanya itu, kami juga mengijinkan </a:t>
            </a:r>
            <a:r>
              <a:rPr lang="id-ID" sz="1600" i="1" dirty="0">
                <a:solidFill>
                  <a:schemeClr val="tx2"/>
                </a:solidFill>
              </a:rPr>
              <a:t>private tunneling</a:t>
            </a:r>
            <a:r>
              <a:rPr lang="id-ID" sz="1600" dirty="0">
                <a:solidFill>
                  <a:schemeClr val="tx2"/>
                </a:solidFill>
              </a:rPr>
              <a:t>, seperti VPN (</a:t>
            </a:r>
            <a:r>
              <a:rPr lang="id-ID" sz="1600" i="1" dirty="0">
                <a:solidFill>
                  <a:schemeClr val="tx2"/>
                </a:solidFill>
              </a:rPr>
              <a:t>Virtual Private Network</a:t>
            </a:r>
            <a:r>
              <a:rPr lang="id-ID" sz="1600" u="sng" dirty="0">
                <a:solidFill>
                  <a:schemeClr val="tx2"/>
                </a:solidFill>
              </a:rPr>
              <a:t>)</a:t>
            </a:r>
            <a:r>
              <a:rPr lang="id-ID" sz="1600" dirty="0">
                <a:solidFill>
                  <a:schemeClr val="tx2"/>
                </a:solidFill>
              </a:rPr>
              <a:t> untuk menjangkau seluruh cabang dari suatu instansi perusahaan. Router virtual kami juga dapat dijadikan sebagai firewall, sehingga Anda dapat dengan mudah mengontrol </a:t>
            </a:r>
            <a:r>
              <a:rPr lang="id-ID" sz="1600" i="1" dirty="0">
                <a:solidFill>
                  <a:schemeClr val="tx2"/>
                </a:solidFill>
              </a:rPr>
              <a:t>access-list</a:t>
            </a:r>
            <a:r>
              <a:rPr lang="id-ID" sz="1600" dirty="0">
                <a:solidFill>
                  <a:schemeClr val="tx2"/>
                </a:solidFill>
              </a:rPr>
              <a:t> (ACL) ataupun melakukan filter berbasis protokol dan no. port jaringan anda. Ada juga fitur opsional, yakni kami juga memberikan </a:t>
            </a:r>
            <a:r>
              <a:rPr lang="id-ID" sz="1600" i="1" dirty="0">
                <a:solidFill>
                  <a:schemeClr val="tx2"/>
                </a:solidFill>
              </a:rPr>
              <a:t>disk space</a:t>
            </a:r>
            <a:r>
              <a:rPr lang="id-ID" sz="1600" dirty="0">
                <a:solidFill>
                  <a:schemeClr val="tx2"/>
                </a:solidFill>
              </a:rPr>
              <a:t> yang besar untuk kebutuhan </a:t>
            </a:r>
            <a:r>
              <a:rPr lang="id-ID" sz="1600" i="1" dirty="0">
                <a:solidFill>
                  <a:schemeClr val="tx2"/>
                </a:solidFill>
              </a:rPr>
              <a:t>backup</a:t>
            </a:r>
            <a:r>
              <a:rPr lang="id-ID" sz="1600" dirty="0">
                <a:solidFill>
                  <a:schemeClr val="tx2"/>
                </a:solidFill>
              </a:rPr>
              <a:t> dan </a:t>
            </a:r>
            <a:r>
              <a:rPr lang="id-ID" sz="1600" i="1" dirty="0">
                <a:solidFill>
                  <a:schemeClr val="tx2"/>
                </a:solidFill>
              </a:rPr>
              <a:t>file storage</a:t>
            </a:r>
            <a:r>
              <a:rPr lang="id-ID" sz="1600" dirty="0">
                <a:solidFill>
                  <a:schemeClr val="tx2"/>
                </a:solidFill>
              </a:rPr>
              <a:t> melalui router virtual tersebut.</a:t>
            </a:r>
          </a:p>
        </p:txBody>
      </p:sp>
    </p:spTree>
    <p:extLst>
      <p:ext uri="{BB962C8B-B14F-4D97-AF65-F5344CB8AC3E}">
        <p14:creationId xmlns:p14="http://schemas.microsoft.com/office/powerpoint/2010/main" val="2613527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Team</a:t>
            </a:r>
            <a:r>
              <a:rPr lang="en-US" dirty="0" smtClean="0"/>
              <a:t> – Management Profile</a:t>
            </a:r>
            <a:endParaRPr lang="id-ID"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56808" y="1521401"/>
            <a:ext cx="1080000" cy="1213608"/>
          </a:xfrm>
          <a:gradFill flip="none" rotWithShape="1">
            <a:gsLst>
              <a:gs pos="58000">
                <a:srgbClr val="075791"/>
              </a:gs>
              <a:gs pos="0">
                <a:srgbClr val="022657"/>
              </a:gs>
              <a:gs pos="100000">
                <a:srgbClr val="0DC2F1"/>
              </a:gs>
            </a:gsLst>
            <a:lin ang="16200000" scaled="1"/>
            <a:tileRect/>
          </a:gradFill>
          <a:effectLst>
            <a:softEdge rad="0"/>
          </a:effectLst>
        </p:spPr>
      </p:pic>
      <p:sp>
        <p:nvSpPr>
          <p:cNvPr id="5" name="Up Ribbon 4"/>
          <p:cNvSpPr/>
          <p:nvPr/>
        </p:nvSpPr>
        <p:spPr>
          <a:xfrm>
            <a:off x="6287498" y="2577992"/>
            <a:ext cx="2607129" cy="489528"/>
          </a:xfrm>
          <a:prstGeom prst="ribbon2">
            <a:avLst/>
          </a:prstGeom>
          <a:gradFill flip="none" rotWithShape="1">
            <a:gsLst>
              <a:gs pos="58000">
                <a:srgbClr val="075791"/>
              </a:gs>
              <a:gs pos="0">
                <a:srgbClr val="022657"/>
              </a:gs>
              <a:gs pos="100000">
                <a:srgbClr val="0DC2F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solidFill>
                  <a:schemeClr val="bg1"/>
                </a:solidFill>
              </a:rPr>
              <a:t>CEO</a:t>
            </a:r>
            <a:endParaRPr lang="id-ID" sz="1400" b="1" dirty="0">
              <a:solidFill>
                <a:schemeClr val="bg1"/>
              </a:solidFill>
            </a:endParaRPr>
          </a:p>
        </p:txBody>
      </p:sp>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0580" y="1521401"/>
            <a:ext cx="1079999" cy="121360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
        <p:nvSpPr>
          <p:cNvPr id="7" name="Up Ribbon 6"/>
          <p:cNvSpPr/>
          <p:nvPr/>
        </p:nvSpPr>
        <p:spPr>
          <a:xfrm>
            <a:off x="2911270" y="2577992"/>
            <a:ext cx="2607129" cy="489528"/>
          </a:xfrm>
          <a:prstGeom prst="ribbon2">
            <a:avLst/>
          </a:prstGeom>
          <a:gradFill flip="none" rotWithShape="1">
            <a:gsLst>
              <a:gs pos="58000">
                <a:srgbClr val="075791"/>
              </a:gs>
              <a:gs pos="0">
                <a:srgbClr val="022657"/>
              </a:gs>
              <a:gs pos="100000">
                <a:srgbClr val="0DC2F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solidFill>
                  <a:schemeClr val="bg1"/>
                </a:solidFill>
              </a:rPr>
              <a:t>CTO</a:t>
            </a:r>
            <a:endParaRPr lang="id-ID" sz="1400" b="1" dirty="0">
              <a:solidFill>
                <a:schemeClr val="bg1"/>
              </a:solidFill>
            </a:endParaRPr>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1708" y="4017116"/>
            <a:ext cx="1080000" cy="1191340"/>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
        <p:nvSpPr>
          <p:cNvPr id="9" name="Up Ribbon 8"/>
          <p:cNvSpPr/>
          <p:nvPr/>
        </p:nvSpPr>
        <p:spPr>
          <a:xfrm>
            <a:off x="422398" y="5062573"/>
            <a:ext cx="2607129" cy="489528"/>
          </a:xfrm>
          <a:prstGeom prst="ribbon2">
            <a:avLst/>
          </a:prstGeom>
          <a:gradFill flip="none" rotWithShape="1">
            <a:gsLst>
              <a:gs pos="58000">
                <a:srgbClr val="075791"/>
              </a:gs>
              <a:gs pos="0">
                <a:srgbClr val="022657"/>
              </a:gs>
              <a:gs pos="100000">
                <a:srgbClr val="0DC2F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solidFill>
                  <a:schemeClr val="bg1"/>
                </a:solidFill>
              </a:rPr>
              <a:t>CFO</a:t>
            </a:r>
            <a:endParaRPr lang="id-ID" sz="1400" b="1" dirty="0">
              <a:solidFill>
                <a:schemeClr val="bg1"/>
              </a:solidFill>
            </a:endParaRPr>
          </a:p>
        </p:txBody>
      </p:sp>
      <p:pic>
        <p:nvPicPr>
          <p:cNvPr id="10" name="Content Placeholder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21958" y="4036600"/>
            <a:ext cx="1080000" cy="1174639"/>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
        <p:nvSpPr>
          <p:cNvPr id="11" name="Up Ribbon 10"/>
          <p:cNvSpPr/>
          <p:nvPr/>
        </p:nvSpPr>
        <p:spPr>
          <a:xfrm>
            <a:off x="4652648" y="5073707"/>
            <a:ext cx="2607129" cy="489528"/>
          </a:xfrm>
          <a:prstGeom prst="ribbon2">
            <a:avLst/>
          </a:prstGeom>
          <a:gradFill flip="none" rotWithShape="1">
            <a:gsLst>
              <a:gs pos="58000">
                <a:srgbClr val="075791"/>
              </a:gs>
              <a:gs pos="0">
                <a:srgbClr val="022657"/>
              </a:gs>
              <a:gs pos="100000">
                <a:srgbClr val="0DC2F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solidFill>
                  <a:schemeClr val="bg1"/>
                </a:solidFill>
              </a:rPr>
              <a:t>Operational</a:t>
            </a:r>
            <a:endParaRPr lang="id-ID" sz="1400" b="1" dirty="0">
              <a:solidFill>
                <a:schemeClr val="bg1"/>
              </a:solidFill>
            </a:endParaRPr>
          </a:p>
        </p:txBody>
      </p:sp>
      <p:pic>
        <p:nvPicPr>
          <p:cNvPr id="12" name="Content Placeholder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45660" y="4017116"/>
            <a:ext cx="1079999" cy="121360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
        <p:nvSpPr>
          <p:cNvPr id="13" name="Up Ribbon 12"/>
          <p:cNvSpPr/>
          <p:nvPr/>
        </p:nvSpPr>
        <p:spPr>
          <a:xfrm>
            <a:off x="8976350" y="5073707"/>
            <a:ext cx="2607129" cy="489528"/>
          </a:xfrm>
          <a:prstGeom prst="ribbon2">
            <a:avLst/>
          </a:prstGeom>
          <a:gradFill flip="none" rotWithShape="1">
            <a:gsLst>
              <a:gs pos="58000">
                <a:srgbClr val="075791"/>
              </a:gs>
              <a:gs pos="0">
                <a:srgbClr val="022657"/>
              </a:gs>
              <a:gs pos="100000">
                <a:srgbClr val="0DC2F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solidFill>
                  <a:schemeClr val="bg1"/>
                </a:solidFill>
              </a:rPr>
              <a:t>Marketting</a:t>
            </a:r>
            <a:endParaRPr lang="id-ID" sz="1400" b="1" dirty="0">
              <a:solidFill>
                <a:schemeClr val="bg1"/>
              </a:solidFill>
            </a:endParaRPr>
          </a:p>
        </p:txBody>
      </p:sp>
    </p:spTree>
    <p:extLst>
      <p:ext uri="{BB962C8B-B14F-4D97-AF65-F5344CB8AC3E}">
        <p14:creationId xmlns:p14="http://schemas.microsoft.com/office/powerpoint/2010/main" val="361410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Team</a:t>
            </a:r>
            <a:r>
              <a:rPr lang="en-US" dirty="0"/>
              <a:t> – Management Profile</a:t>
            </a:r>
            <a:endParaRPr lang="id-ID" dirty="0"/>
          </a:p>
        </p:txBody>
      </p:sp>
      <p:graphicFrame>
        <p:nvGraphicFramePr>
          <p:cNvPr id="8" name="Table 7"/>
          <p:cNvGraphicFramePr>
            <a:graphicFrameLocks noGrp="1"/>
          </p:cNvGraphicFramePr>
          <p:nvPr>
            <p:extLst>
              <p:ext uri="{D42A27DB-BD31-4B8C-83A1-F6EECF244321}">
                <p14:modId xmlns:p14="http://schemas.microsoft.com/office/powerpoint/2010/main" val="139938458"/>
              </p:ext>
            </p:extLst>
          </p:nvPr>
        </p:nvGraphicFramePr>
        <p:xfrm>
          <a:off x="83127" y="1544041"/>
          <a:ext cx="3906982" cy="5207741"/>
        </p:xfrm>
        <a:graphic>
          <a:graphicData uri="http://schemas.openxmlformats.org/drawingml/2006/table">
            <a:tbl>
              <a:tblPr firstRow="1" bandRow="1">
                <a:tableStyleId>{5C22544A-7EE6-4342-B048-85BDC9FD1C3A}</a:tableStyleId>
              </a:tblPr>
              <a:tblGrid>
                <a:gridCol w="3906982">
                  <a:extLst>
                    <a:ext uri="{9D8B030D-6E8A-4147-A177-3AD203B41FA5}">
                      <a16:colId xmlns:a16="http://schemas.microsoft.com/office/drawing/2014/main" val="2057432390"/>
                    </a:ext>
                  </a:extLst>
                </a:gridCol>
              </a:tblGrid>
              <a:tr h="1861855">
                <a:tc>
                  <a:txBody>
                    <a:bodyPr/>
                    <a:lstStyle/>
                    <a:p>
                      <a:endParaRPr lang="id-ID" dirty="0"/>
                    </a:p>
                  </a:txBody>
                  <a:tcPr>
                    <a:gradFill flip="none" rotWithShape="1">
                      <a:gsLst>
                        <a:gs pos="58000">
                          <a:srgbClr val="075791"/>
                        </a:gs>
                        <a:gs pos="0">
                          <a:srgbClr val="022657"/>
                        </a:gs>
                        <a:gs pos="100000">
                          <a:srgbClr val="0DC2F1"/>
                        </a:gs>
                      </a:gsLst>
                      <a:lin ang="5400000" scaled="1"/>
                      <a:tileRect/>
                    </a:gradFill>
                  </a:tcPr>
                </a:tc>
                <a:extLst>
                  <a:ext uri="{0D108BD9-81ED-4DB2-BD59-A6C34878D82A}">
                    <a16:rowId xmlns:a16="http://schemas.microsoft.com/office/drawing/2014/main" val="3202738208"/>
                  </a:ext>
                </a:extLst>
              </a:tr>
              <a:tr h="334588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d-ID" sz="1600" b="1" kern="1200" dirty="0" smtClean="0">
                          <a:solidFill>
                            <a:schemeClr val="dk1"/>
                          </a:solidFill>
                          <a:effectLst/>
                          <a:latin typeface="+mn-lt"/>
                          <a:ea typeface="+mn-ea"/>
                          <a:cs typeface="+mn-cs"/>
                        </a:rPr>
                        <a:t>Jeffry Angtoni</a:t>
                      </a:r>
                      <a:r>
                        <a:rPr lang="id-ID" sz="1600" kern="1200" dirty="0" smtClean="0">
                          <a:solidFill>
                            <a:schemeClr val="dk1"/>
                          </a:solidFill>
                          <a:effectLst/>
                          <a:latin typeface="+mn-lt"/>
                          <a:ea typeface="+mn-ea"/>
                          <a:cs typeface="+mn-cs"/>
                        </a:rPr>
                        <a:t>, sebagai </a:t>
                      </a:r>
                      <a:r>
                        <a:rPr lang="id-ID" sz="1600" i="1" kern="1200" dirty="0" smtClean="0">
                          <a:solidFill>
                            <a:schemeClr val="dk1"/>
                          </a:solidFill>
                          <a:effectLst/>
                          <a:latin typeface="+mn-lt"/>
                          <a:ea typeface="+mn-ea"/>
                          <a:cs typeface="+mn-cs"/>
                        </a:rPr>
                        <a:t>technology researcher</a:t>
                      </a:r>
                      <a:r>
                        <a:rPr lang="id-ID" sz="1600" kern="1200" dirty="0" smtClean="0">
                          <a:solidFill>
                            <a:schemeClr val="dk1"/>
                          </a:solidFill>
                          <a:effectLst/>
                          <a:latin typeface="+mn-lt"/>
                          <a:ea typeface="+mn-ea"/>
                          <a:cs typeface="+mn-cs"/>
                        </a:rPr>
                        <a:t>, CTO (</a:t>
                      </a:r>
                      <a:r>
                        <a:rPr lang="id-ID" sz="1600" i="1" kern="1200" dirty="0" smtClean="0">
                          <a:solidFill>
                            <a:schemeClr val="dk1"/>
                          </a:solidFill>
                          <a:effectLst/>
                          <a:latin typeface="+mn-lt"/>
                          <a:ea typeface="+mn-ea"/>
                          <a:cs typeface="+mn-cs"/>
                        </a:rPr>
                        <a:t>Chief Technology Officer</a:t>
                      </a:r>
                      <a:r>
                        <a:rPr lang="id-ID" sz="1600" kern="1200" dirty="0" smtClean="0">
                          <a:solidFill>
                            <a:schemeClr val="dk1"/>
                          </a:solidFill>
                          <a:effectLst/>
                          <a:latin typeface="+mn-lt"/>
                          <a:ea typeface="+mn-ea"/>
                          <a:cs typeface="+mn-cs"/>
                        </a:rPr>
                        <a:t>), dan </a:t>
                      </a:r>
                      <a:r>
                        <a:rPr lang="id-ID" sz="1600" i="1" kern="1200" dirty="0" smtClean="0">
                          <a:solidFill>
                            <a:schemeClr val="dk1"/>
                          </a:solidFill>
                          <a:effectLst/>
                          <a:latin typeface="+mn-lt"/>
                          <a:ea typeface="+mn-ea"/>
                          <a:cs typeface="+mn-cs"/>
                        </a:rPr>
                        <a:t>founder</a:t>
                      </a:r>
                      <a:r>
                        <a:rPr lang="id-ID" sz="1600" kern="1200" dirty="0" smtClean="0">
                          <a:solidFill>
                            <a:schemeClr val="dk1"/>
                          </a:solidFill>
                          <a:effectLst/>
                          <a:latin typeface="+mn-lt"/>
                          <a:ea typeface="+mn-ea"/>
                          <a:cs typeface="+mn-cs"/>
                        </a:rPr>
                        <a:t>. Merupakan seseorang yang suka</a:t>
                      </a:r>
                      <a:r>
                        <a:rPr lang="id-ID" sz="1600" kern="1200" baseline="0" dirty="0" smtClean="0">
                          <a:solidFill>
                            <a:schemeClr val="dk1"/>
                          </a:solidFill>
                          <a:effectLst/>
                          <a:latin typeface="+mn-lt"/>
                          <a:ea typeface="+mn-ea"/>
                          <a:cs typeface="+mn-cs"/>
                        </a:rPr>
                        <a:t> berbagi pengetahuan, suka mencoba hal-hal baru, dan pantang menyerah. </a:t>
                      </a:r>
                      <a:r>
                        <a:rPr lang="id-ID" sz="1600" kern="1200" dirty="0" smtClean="0">
                          <a:solidFill>
                            <a:schemeClr val="dk1"/>
                          </a:solidFill>
                          <a:effectLst/>
                          <a:latin typeface="+mn-lt"/>
                          <a:ea typeface="+mn-ea"/>
                          <a:cs typeface="+mn-cs"/>
                        </a:rPr>
                        <a:t>Berkomitmen untuk mengembangkan lebih lanjut teknologi cloud dan mencari solusi yang cepat dan tepat dalam melakukan implementasi teknologi cloud ke dalam sistem produksi.</a:t>
                      </a:r>
                    </a:p>
                    <a:p>
                      <a:endParaRPr lang="id-ID" dirty="0"/>
                    </a:p>
                  </a:txBody>
                  <a:tcPr/>
                </a:tc>
                <a:extLst>
                  <a:ext uri="{0D108BD9-81ED-4DB2-BD59-A6C34878D82A}">
                    <a16:rowId xmlns:a16="http://schemas.microsoft.com/office/drawing/2014/main" val="3915779658"/>
                  </a:ext>
                </a:extLst>
              </a:tr>
            </a:tbl>
          </a:graphicData>
        </a:graphic>
      </p:graphicFrame>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509" y="1863146"/>
            <a:ext cx="1079999" cy="121360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graphicFrame>
        <p:nvGraphicFramePr>
          <p:cNvPr id="9" name="Table 8"/>
          <p:cNvGraphicFramePr>
            <a:graphicFrameLocks noGrp="1"/>
          </p:cNvGraphicFramePr>
          <p:nvPr>
            <p:extLst>
              <p:ext uri="{D42A27DB-BD31-4B8C-83A1-F6EECF244321}">
                <p14:modId xmlns:p14="http://schemas.microsoft.com/office/powerpoint/2010/main" val="793746961"/>
              </p:ext>
            </p:extLst>
          </p:nvPr>
        </p:nvGraphicFramePr>
        <p:xfrm>
          <a:off x="4089400" y="1544041"/>
          <a:ext cx="3874654" cy="5207741"/>
        </p:xfrm>
        <a:graphic>
          <a:graphicData uri="http://schemas.openxmlformats.org/drawingml/2006/table">
            <a:tbl>
              <a:tblPr firstRow="1" bandRow="1">
                <a:tableStyleId>{5C22544A-7EE6-4342-B048-85BDC9FD1C3A}</a:tableStyleId>
              </a:tblPr>
              <a:tblGrid>
                <a:gridCol w="3874654">
                  <a:extLst>
                    <a:ext uri="{9D8B030D-6E8A-4147-A177-3AD203B41FA5}">
                      <a16:colId xmlns:a16="http://schemas.microsoft.com/office/drawing/2014/main" val="2057432390"/>
                    </a:ext>
                  </a:extLst>
                </a:gridCol>
              </a:tblGrid>
              <a:tr h="1861855">
                <a:tc>
                  <a:txBody>
                    <a:bodyPr/>
                    <a:lstStyle/>
                    <a:p>
                      <a:endParaRPr lang="id-ID" dirty="0"/>
                    </a:p>
                  </a:txBody>
                  <a:tcPr>
                    <a:gradFill flip="none" rotWithShape="1">
                      <a:gsLst>
                        <a:gs pos="58000">
                          <a:srgbClr val="075791"/>
                        </a:gs>
                        <a:gs pos="0">
                          <a:srgbClr val="022657"/>
                        </a:gs>
                        <a:gs pos="100000">
                          <a:srgbClr val="0DC2F1"/>
                        </a:gs>
                      </a:gsLst>
                      <a:lin ang="5400000" scaled="1"/>
                      <a:tileRect/>
                    </a:gradFill>
                  </a:tcPr>
                </a:tc>
                <a:extLst>
                  <a:ext uri="{0D108BD9-81ED-4DB2-BD59-A6C34878D82A}">
                    <a16:rowId xmlns:a16="http://schemas.microsoft.com/office/drawing/2014/main" val="3202738208"/>
                  </a:ext>
                </a:extLst>
              </a:tr>
              <a:tr h="334588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d-ID" sz="1600" b="1" kern="1200" dirty="0" smtClean="0">
                          <a:solidFill>
                            <a:schemeClr val="dk1"/>
                          </a:solidFill>
                          <a:effectLst/>
                          <a:latin typeface="+mn-lt"/>
                          <a:ea typeface="+mn-ea"/>
                          <a:cs typeface="+mn-cs"/>
                        </a:rPr>
                        <a:t>Ivan Theomanto, </a:t>
                      </a:r>
                      <a:r>
                        <a:rPr lang="id-ID" sz="1600" b="0" kern="1200" dirty="0" smtClean="0">
                          <a:solidFill>
                            <a:schemeClr val="dk1"/>
                          </a:solidFill>
                          <a:effectLst/>
                          <a:latin typeface="+mn-lt"/>
                          <a:ea typeface="+mn-ea"/>
                          <a:cs typeface="+mn-cs"/>
                        </a:rPr>
                        <a:t>sebagai CEO (Chief Executive Officer). Merupakan seorang pemikir dan gigih. Bertekad yang kuat untuk menyeimbangkan hidup para karyawan perusahaan. Karena hidup juga bukan selalu untuk kerja, tetapi kerja juga perlu untuk hidup.</a:t>
                      </a:r>
                      <a:endParaRPr lang="id-ID" b="0" dirty="0"/>
                    </a:p>
                  </a:txBody>
                  <a:tcPr/>
                </a:tc>
                <a:extLst>
                  <a:ext uri="{0D108BD9-81ED-4DB2-BD59-A6C34878D82A}">
                    <a16:rowId xmlns:a16="http://schemas.microsoft.com/office/drawing/2014/main" val="3915779658"/>
                  </a:ext>
                </a:extLst>
              </a:tr>
            </a:tbl>
          </a:graphicData>
        </a:graphic>
      </p:graphicFrame>
      <p:pic>
        <p:nvPicPr>
          <p:cNvPr id="10"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6000" y="1863146"/>
            <a:ext cx="1080000" cy="121360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graphicFrame>
        <p:nvGraphicFramePr>
          <p:cNvPr id="11" name="Table 10"/>
          <p:cNvGraphicFramePr>
            <a:graphicFrameLocks noGrp="1"/>
          </p:cNvGraphicFramePr>
          <p:nvPr>
            <p:extLst>
              <p:ext uri="{D42A27DB-BD31-4B8C-83A1-F6EECF244321}">
                <p14:modId xmlns:p14="http://schemas.microsoft.com/office/powerpoint/2010/main" val="3347527792"/>
              </p:ext>
            </p:extLst>
          </p:nvPr>
        </p:nvGraphicFramePr>
        <p:xfrm>
          <a:off x="8047178" y="1544041"/>
          <a:ext cx="4054764" cy="5207741"/>
        </p:xfrm>
        <a:graphic>
          <a:graphicData uri="http://schemas.openxmlformats.org/drawingml/2006/table">
            <a:tbl>
              <a:tblPr firstRow="1" bandRow="1">
                <a:tableStyleId>{5C22544A-7EE6-4342-B048-85BDC9FD1C3A}</a:tableStyleId>
              </a:tblPr>
              <a:tblGrid>
                <a:gridCol w="4054764">
                  <a:extLst>
                    <a:ext uri="{9D8B030D-6E8A-4147-A177-3AD203B41FA5}">
                      <a16:colId xmlns:a16="http://schemas.microsoft.com/office/drawing/2014/main" val="2057432390"/>
                    </a:ext>
                  </a:extLst>
                </a:gridCol>
              </a:tblGrid>
              <a:tr h="1861855">
                <a:tc>
                  <a:txBody>
                    <a:bodyPr/>
                    <a:lstStyle/>
                    <a:p>
                      <a:endParaRPr lang="id-ID" dirty="0"/>
                    </a:p>
                  </a:txBody>
                  <a:tcPr>
                    <a:gradFill flip="none" rotWithShape="1">
                      <a:gsLst>
                        <a:gs pos="58000">
                          <a:srgbClr val="075791"/>
                        </a:gs>
                        <a:gs pos="0">
                          <a:srgbClr val="022657"/>
                        </a:gs>
                        <a:gs pos="100000">
                          <a:srgbClr val="0DC2F1"/>
                        </a:gs>
                      </a:gsLst>
                      <a:lin ang="5400000" scaled="1"/>
                      <a:tileRect/>
                    </a:gradFill>
                  </a:tcPr>
                </a:tc>
                <a:extLst>
                  <a:ext uri="{0D108BD9-81ED-4DB2-BD59-A6C34878D82A}">
                    <a16:rowId xmlns:a16="http://schemas.microsoft.com/office/drawing/2014/main" val="3202738208"/>
                  </a:ext>
                </a:extLst>
              </a:tr>
              <a:tr h="334588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d-ID" sz="1600" b="1" kern="1200" dirty="0" smtClean="0">
                          <a:solidFill>
                            <a:schemeClr val="dk1"/>
                          </a:solidFill>
                          <a:effectLst/>
                          <a:latin typeface="+mn-lt"/>
                          <a:ea typeface="+mn-ea"/>
                          <a:cs typeface="+mn-cs"/>
                        </a:rPr>
                        <a:t>Benny Susanto, </a:t>
                      </a:r>
                      <a:r>
                        <a:rPr lang="id-ID" sz="1600" b="0" kern="1200" dirty="0" smtClean="0">
                          <a:solidFill>
                            <a:schemeClr val="dk1"/>
                          </a:solidFill>
                          <a:effectLst/>
                          <a:latin typeface="+mn-lt"/>
                          <a:ea typeface="+mn-ea"/>
                          <a:cs typeface="+mn-cs"/>
                        </a:rPr>
                        <a:t>sebagai CFO (Chief Financial Officer) dan founder. Merupakan seseorang yang sangat</a:t>
                      </a:r>
                      <a:r>
                        <a:rPr lang="id-ID" sz="1600" b="0" kern="1200" baseline="0" dirty="0" smtClean="0">
                          <a:solidFill>
                            <a:schemeClr val="dk1"/>
                          </a:solidFill>
                          <a:effectLst/>
                          <a:latin typeface="+mn-lt"/>
                          <a:ea typeface="+mn-ea"/>
                          <a:cs typeface="+mn-cs"/>
                        </a:rPr>
                        <a:t> berjiwa sosial. Mengawali karir sebagai pedagang menjadikan beliau penuh dengan pengalaman finansial.</a:t>
                      </a:r>
                      <a:r>
                        <a:rPr lang="id-ID" sz="1600" b="0" kern="1200" dirty="0" smtClean="0">
                          <a:solidFill>
                            <a:schemeClr val="dk1"/>
                          </a:solidFill>
                          <a:effectLst/>
                          <a:latin typeface="+mn-lt"/>
                          <a:ea typeface="+mn-ea"/>
                          <a:cs typeface="+mn-cs"/>
                        </a:rPr>
                        <a:t> Bertekad untuk mencari solusi dalam pemenuhan kebutuhan finansial perusahaan dengan membuat berbagai kebijakan finansial.</a:t>
                      </a:r>
                      <a:endParaRPr lang="id-ID" b="0" dirty="0"/>
                    </a:p>
                  </a:txBody>
                  <a:tcPr/>
                </a:tc>
                <a:extLst>
                  <a:ext uri="{0D108BD9-81ED-4DB2-BD59-A6C34878D82A}">
                    <a16:rowId xmlns:a16="http://schemas.microsoft.com/office/drawing/2014/main" val="3915779658"/>
                  </a:ext>
                </a:extLst>
              </a:tr>
            </a:tbl>
          </a:graphicData>
        </a:graphic>
      </p:graphicFrame>
      <p:pic>
        <p:nvPicPr>
          <p:cNvPr id="12"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4560" y="1885414"/>
            <a:ext cx="1080000" cy="1191340"/>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Tree>
    <p:extLst>
      <p:ext uri="{BB962C8B-B14F-4D97-AF65-F5344CB8AC3E}">
        <p14:creationId xmlns:p14="http://schemas.microsoft.com/office/powerpoint/2010/main" val="3181121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Team</a:t>
            </a:r>
            <a:r>
              <a:rPr lang="en-US" dirty="0"/>
              <a:t> – Management Profile</a:t>
            </a:r>
            <a:endParaRPr lang="id-ID" dirty="0"/>
          </a:p>
        </p:txBody>
      </p:sp>
      <p:graphicFrame>
        <p:nvGraphicFramePr>
          <p:cNvPr id="8" name="Table 7"/>
          <p:cNvGraphicFramePr>
            <a:graphicFrameLocks noGrp="1"/>
          </p:cNvGraphicFramePr>
          <p:nvPr>
            <p:extLst>
              <p:ext uri="{D42A27DB-BD31-4B8C-83A1-F6EECF244321}">
                <p14:modId xmlns:p14="http://schemas.microsoft.com/office/powerpoint/2010/main" val="1779604935"/>
              </p:ext>
            </p:extLst>
          </p:nvPr>
        </p:nvGraphicFramePr>
        <p:xfrm>
          <a:off x="83127" y="1544041"/>
          <a:ext cx="3906982" cy="5207741"/>
        </p:xfrm>
        <a:graphic>
          <a:graphicData uri="http://schemas.openxmlformats.org/drawingml/2006/table">
            <a:tbl>
              <a:tblPr firstRow="1" bandRow="1">
                <a:tableStyleId>{5C22544A-7EE6-4342-B048-85BDC9FD1C3A}</a:tableStyleId>
              </a:tblPr>
              <a:tblGrid>
                <a:gridCol w="3906982">
                  <a:extLst>
                    <a:ext uri="{9D8B030D-6E8A-4147-A177-3AD203B41FA5}">
                      <a16:colId xmlns:a16="http://schemas.microsoft.com/office/drawing/2014/main" val="2057432390"/>
                    </a:ext>
                  </a:extLst>
                </a:gridCol>
              </a:tblGrid>
              <a:tr h="1861855">
                <a:tc>
                  <a:txBody>
                    <a:bodyPr/>
                    <a:lstStyle/>
                    <a:p>
                      <a:endParaRPr lang="id-ID" dirty="0"/>
                    </a:p>
                  </a:txBody>
                  <a:tcPr>
                    <a:gradFill flip="none" rotWithShape="1">
                      <a:gsLst>
                        <a:gs pos="58000">
                          <a:srgbClr val="075791"/>
                        </a:gs>
                        <a:gs pos="0">
                          <a:srgbClr val="022657"/>
                        </a:gs>
                        <a:gs pos="100000">
                          <a:srgbClr val="0DC2F1"/>
                        </a:gs>
                      </a:gsLst>
                      <a:lin ang="5400000" scaled="1"/>
                      <a:tileRect/>
                    </a:gradFill>
                  </a:tcPr>
                </a:tc>
                <a:extLst>
                  <a:ext uri="{0D108BD9-81ED-4DB2-BD59-A6C34878D82A}">
                    <a16:rowId xmlns:a16="http://schemas.microsoft.com/office/drawing/2014/main" val="3202738208"/>
                  </a:ext>
                </a:extLst>
              </a:tr>
              <a:tr h="334588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d-ID" sz="1600" b="1" kern="1200" dirty="0" smtClean="0">
                          <a:solidFill>
                            <a:schemeClr val="dk1"/>
                          </a:solidFill>
                          <a:effectLst/>
                          <a:latin typeface="+mn-lt"/>
                          <a:ea typeface="+mn-ea"/>
                          <a:cs typeface="+mn-cs"/>
                        </a:rPr>
                        <a:t>Machfito, </a:t>
                      </a:r>
                      <a:r>
                        <a:rPr lang="id-ID" sz="1600" b="0" kern="1200" dirty="0" smtClean="0">
                          <a:solidFill>
                            <a:schemeClr val="dk1"/>
                          </a:solidFill>
                          <a:effectLst/>
                          <a:latin typeface="+mn-lt"/>
                          <a:ea typeface="+mn-ea"/>
                          <a:cs typeface="+mn-cs"/>
                        </a:rPr>
                        <a:t>sebagai operational manager. Merupakan seorang yang</a:t>
                      </a:r>
                      <a:r>
                        <a:rPr lang="id-ID" sz="1600" b="0" kern="1200" baseline="0" dirty="0" smtClean="0">
                          <a:solidFill>
                            <a:schemeClr val="dk1"/>
                          </a:solidFill>
                          <a:effectLst/>
                          <a:latin typeface="+mn-lt"/>
                          <a:ea typeface="+mn-ea"/>
                          <a:cs typeface="+mn-cs"/>
                        </a:rPr>
                        <a:t> sangat antusias dalam jaringan komputer. Memiliki pengalaman yang kuat dalam teknologi cloud membuat beliau dapat menyelesaikan tugasnya dengan baik. </a:t>
                      </a:r>
                      <a:r>
                        <a:rPr lang="id-ID" sz="1600" b="0" kern="1200" dirty="0" smtClean="0">
                          <a:solidFill>
                            <a:schemeClr val="dk1"/>
                          </a:solidFill>
                          <a:effectLst/>
                          <a:latin typeface="+mn-lt"/>
                          <a:ea typeface="+mn-ea"/>
                          <a:cs typeface="+mn-cs"/>
                        </a:rPr>
                        <a:t>Bertugas dalam menyelesaikan hal-hal yang berhubungan dengan datacenter perusahaan.</a:t>
                      </a:r>
                      <a:endParaRPr lang="id-ID" b="0" dirty="0"/>
                    </a:p>
                  </a:txBody>
                  <a:tcPr/>
                </a:tc>
                <a:extLst>
                  <a:ext uri="{0D108BD9-81ED-4DB2-BD59-A6C34878D82A}">
                    <a16:rowId xmlns:a16="http://schemas.microsoft.com/office/drawing/2014/main" val="3915779658"/>
                  </a:ext>
                </a:extLst>
              </a:tr>
            </a:tbl>
          </a:graphicData>
        </a:graphic>
      </p:graphicFrame>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509" y="1882631"/>
            <a:ext cx="1079999" cy="117463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graphicFrame>
        <p:nvGraphicFramePr>
          <p:cNvPr id="9" name="Table 8"/>
          <p:cNvGraphicFramePr>
            <a:graphicFrameLocks noGrp="1"/>
          </p:cNvGraphicFramePr>
          <p:nvPr>
            <p:extLst>
              <p:ext uri="{D42A27DB-BD31-4B8C-83A1-F6EECF244321}">
                <p14:modId xmlns:p14="http://schemas.microsoft.com/office/powerpoint/2010/main" val="2901938444"/>
              </p:ext>
            </p:extLst>
          </p:nvPr>
        </p:nvGraphicFramePr>
        <p:xfrm>
          <a:off x="4089400" y="1544041"/>
          <a:ext cx="3874654" cy="5207741"/>
        </p:xfrm>
        <a:graphic>
          <a:graphicData uri="http://schemas.openxmlformats.org/drawingml/2006/table">
            <a:tbl>
              <a:tblPr firstRow="1" bandRow="1">
                <a:tableStyleId>{5C22544A-7EE6-4342-B048-85BDC9FD1C3A}</a:tableStyleId>
              </a:tblPr>
              <a:tblGrid>
                <a:gridCol w="3874654">
                  <a:extLst>
                    <a:ext uri="{9D8B030D-6E8A-4147-A177-3AD203B41FA5}">
                      <a16:colId xmlns:a16="http://schemas.microsoft.com/office/drawing/2014/main" val="2057432390"/>
                    </a:ext>
                  </a:extLst>
                </a:gridCol>
              </a:tblGrid>
              <a:tr h="1861855">
                <a:tc>
                  <a:txBody>
                    <a:bodyPr/>
                    <a:lstStyle/>
                    <a:p>
                      <a:endParaRPr lang="id-ID" dirty="0"/>
                    </a:p>
                  </a:txBody>
                  <a:tcPr>
                    <a:gradFill flip="none" rotWithShape="1">
                      <a:gsLst>
                        <a:gs pos="58000">
                          <a:srgbClr val="075791"/>
                        </a:gs>
                        <a:gs pos="0">
                          <a:srgbClr val="022657"/>
                        </a:gs>
                        <a:gs pos="100000">
                          <a:srgbClr val="0DC2F1"/>
                        </a:gs>
                      </a:gsLst>
                      <a:lin ang="5400000" scaled="1"/>
                      <a:tileRect/>
                    </a:gradFill>
                  </a:tcPr>
                </a:tc>
                <a:extLst>
                  <a:ext uri="{0D108BD9-81ED-4DB2-BD59-A6C34878D82A}">
                    <a16:rowId xmlns:a16="http://schemas.microsoft.com/office/drawing/2014/main" val="3202738208"/>
                  </a:ext>
                </a:extLst>
              </a:tr>
              <a:tr h="334588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d-ID" sz="1600" b="1" kern="1200" dirty="0" smtClean="0">
                          <a:solidFill>
                            <a:schemeClr val="dk1"/>
                          </a:solidFill>
                          <a:effectLst/>
                          <a:latin typeface="+mn-lt"/>
                          <a:ea typeface="+mn-ea"/>
                          <a:cs typeface="+mn-cs"/>
                        </a:rPr>
                        <a:t>Fikri Fadillah, </a:t>
                      </a:r>
                      <a:r>
                        <a:rPr lang="id-ID" sz="1600" b="0" kern="1200" dirty="0" smtClean="0">
                          <a:solidFill>
                            <a:schemeClr val="dk1"/>
                          </a:solidFill>
                          <a:effectLst/>
                          <a:latin typeface="+mn-lt"/>
                          <a:ea typeface="+mn-ea"/>
                          <a:cs typeface="+mn-cs"/>
                        </a:rPr>
                        <a:t>sebagai public relation manager dan marketting staff. Berawal dari hobi menjual</a:t>
                      </a:r>
                      <a:r>
                        <a:rPr lang="id-ID" sz="1600" b="0" kern="1200" baseline="0" dirty="0" smtClean="0">
                          <a:solidFill>
                            <a:schemeClr val="dk1"/>
                          </a:solidFill>
                          <a:effectLst/>
                          <a:latin typeface="+mn-lt"/>
                          <a:ea typeface="+mn-ea"/>
                          <a:cs typeface="+mn-cs"/>
                        </a:rPr>
                        <a:t> barang-barang seken membuat beliau menjadi seseorang yang ahli dalam memberikan persuasi kepada orang lain untuk ikut serta dalam event yang diselenggarakan.</a:t>
                      </a:r>
                      <a:r>
                        <a:rPr lang="id-ID" sz="1600" b="0" kern="1200" dirty="0" smtClean="0">
                          <a:solidFill>
                            <a:schemeClr val="dk1"/>
                          </a:solidFill>
                          <a:effectLst/>
                          <a:latin typeface="+mn-lt"/>
                          <a:ea typeface="+mn-ea"/>
                          <a:cs typeface="+mn-cs"/>
                        </a:rPr>
                        <a:t> Berperan dalam hal event dan promosi perusahaan, serta pelaksanaan training seputar teknologi cloud.</a:t>
                      </a:r>
                      <a:endParaRPr lang="id-ID" b="0" dirty="0"/>
                    </a:p>
                  </a:txBody>
                  <a:tcPr/>
                </a:tc>
                <a:extLst>
                  <a:ext uri="{0D108BD9-81ED-4DB2-BD59-A6C34878D82A}">
                    <a16:rowId xmlns:a16="http://schemas.microsoft.com/office/drawing/2014/main" val="3915779658"/>
                  </a:ext>
                </a:extLst>
              </a:tr>
            </a:tbl>
          </a:graphicData>
        </a:graphic>
      </p:graphicFrame>
      <p:pic>
        <p:nvPicPr>
          <p:cNvPr id="10"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6000" y="1863146"/>
            <a:ext cx="1079999" cy="121360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Tree>
    <p:extLst>
      <p:ext uri="{BB962C8B-B14F-4D97-AF65-F5344CB8AC3E}">
        <p14:creationId xmlns:p14="http://schemas.microsoft.com/office/powerpoint/2010/main" val="4050888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Team</a:t>
            </a:r>
            <a:r>
              <a:rPr lang="en-US" dirty="0"/>
              <a:t> – </a:t>
            </a:r>
            <a:r>
              <a:rPr lang="en-US" dirty="0" smtClean="0"/>
              <a:t>Organization Structure</a:t>
            </a:r>
            <a:endParaRPr lang="id-ID" dirty="0"/>
          </a:p>
        </p:txBody>
      </p:sp>
      <p:sp>
        <p:nvSpPr>
          <p:cNvPr id="3" name="Content Placeholder 2"/>
          <p:cNvSpPr>
            <a:spLocks noGrp="1"/>
          </p:cNvSpPr>
          <p:nvPr>
            <p:ph idx="1"/>
          </p:nvPr>
        </p:nvSpPr>
        <p:spPr/>
        <p:txBody>
          <a:bodyPr/>
          <a:lstStyle/>
          <a:p>
            <a:pPr marL="0" indent="0">
              <a:buNone/>
            </a:pPr>
            <a:r>
              <a:rPr lang="id-ID" b="1" dirty="0">
                <a:solidFill>
                  <a:srgbClr val="0070C0"/>
                </a:solidFill>
              </a:rPr>
              <a:t>Cloud Division</a:t>
            </a:r>
            <a:endParaRPr lang="id-ID" dirty="0">
              <a:solidFill>
                <a:srgbClr val="0070C0"/>
              </a:solidFill>
            </a:endParaRPr>
          </a:p>
          <a:p>
            <a:pPr marL="0" indent="0">
              <a:buNone/>
            </a:pPr>
            <a:r>
              <a:rPr lang="id-ID" dirty="0"/>
              <a:t>Bertanggung jawab dalam instalasi, manajemen, dan maintenance sistem datacenter. Divisi ini dibagi lagi menjadi beberapa sub-divisi, seperti DB-Geek (bertanggung jawab untuk manajemen database perusahaan), Metal (bertanggung jawab dalam manajemen hardware datacenter, seperti server, router, storage, dll), dan DEV-GEEK (bertanggung jawab dalam me-manage aplikasi-aplikasi datacenter, seperti operating system, sistem pengontrolan server, dll.)</a:t>
            </a:r>
          </a:p>
          <a:p>
            <a:pPr marL="0" indent="0">
              <a:buNone/>
            </a:pPr>
            <a:r>
              <a:rPr lang="id-ID" b="1" dirty="0">
                <a:solidFill>
                  <a:srgbClr val="00B050"/>
                </a:solidFill>
              </a:rPr>
              <a:t>Finance Division</a:t>
            </a:r>
            <a:endParaRPr lang="id-ID" dirty="0">
              <a:solidFill>
                <a:srgbClr val="00B050"/>
              </a:solidFill>
            </a:endParaRPr>
          </a:p>
          <a:p>
            <a:pPr marL="0" indent="0">
              <a:buNone/>
            </a:pPr>
            <a:r>
              <a:rPr lang="id-ID" dirty="0"/>
              <a:t>Bertanggung jawab dalam mengontrol pengeluaran perusahaan, dan menetapkan anggaran belanja perusahaan, seperti belanja memori, harddisk baru untuk menunjang kebutuhan pelanggan yang akan selalu bertambah tiap tahunnya.</a:t>
            </a:r>
          </a:p>
        </p:txBody>
      </p:sp>
    </p:spTree>
    <p:extLst>
      <p:ext uri="{BB962C8B-B14F-4D97-AF65-F5344CB8AC3E}">
        <p14:creationId xmlns:p14="http://schemas.microsoft.com/office/powerpoint/2010/main" val="1607794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abloid Router Maya.potx" id="{AC0DEDAC-1B46-4DD7-9727-AC45C0FAD30E}" vid="{8804DD41-81C5-4DA8-801A-12BDF55D3F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Tabloid Router Maya</Template>
  <TotalTime>483</TotalTime>
  <Words>1183</Words>
  <Application>Microsoft Office PowerPoint</Application>
  <PresentationFormat>Widescreen</PresentationFormat>
  <Paragraphs>47</Paragraphs>
  <Slides>11</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Sales Direction 16X9</vt:lpstr>
      <vt:lpstr>BINUS University</vt:lpstr>
      <vt:lpstr>Disusun oleh:</vt:lpstr>
      <vt:lpstr>Executive Summary</vt:lpstr>
      <vt:lpstr>Business Overview</vt:lpstr>
      <vt:lpstr>Product Description</vt:lpstr>
      <vt:lpstr>Team – Management Profile</vt:lpstr>
      <vt:lpstr>Team – Management Profile</vt:lpstr>
      <vt:lpstr>Team – Management Profile</vt:lpstr>
      <vt:lpstr>Team – Organization Structure</vt:lpstr>
      <vt:lpstr>Team – Organization Structure</vt:lpstr>
      <vt:lpstr>The Business Model Canvas</vt:lpstr>
    </vt:vector>
  </TitlesOfParts>
  <Company>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Jeffry Angtoni</dc:creator>
  <cp:keywords>Router Maya</cp:keywords>
  <cp:lastModifiedBy>Jeffry Angtoni</cp:lastModifiedBy>
  <cp:revision>104</cp:revision>
  <dcterms:created xsi:type="dcterms:W3CDTF">2016-11-14T02:36:57Z</dcterms:created>
  <dcterms:modified xsi:type="dcterms:W3CDTF">2016-11-16T15:40:21Z</dcterms:modified>
</cp:coreProperties>
</file>