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2"/>
  </p:notesMasterIdLst>
  <p:sldIdLst>
    <p:sldId id="256" r:id="rId2"/>
    <p:sldId id="258" r:id="rId3"/>
    <p:sldId id="263" r:id="rId4"/>
    <p:sldId id="282" r:id="rId5"/>
    <p:sldId id="281" r:id="rId6"/>
    <p:sldId id="287" r:id="rId7"/>
    <p:sldId id="288" r:id="rId8"/>
    <p:sldId id="278" r:id="rId9"/>
    <p:sldId id="266" r:id="rId10"/>
    <p:sldId id="268" r:id="rId11"/>
    <p:sldId id="265" r:id="rId12"/>
    <p:sldId id="269" r:id="rId13"/>
    <p:sldId id="259" r:id="rId14"/>
    <p:sldId id="267" r:id="rId15"/>
    <p:sldId id="260" r:id="rId16"/>
    <p:sldId id="264" r:id="rId17"/>
    <p:sldId id="270" r:id="rId18"/>
    <p:sldId id="274" r:id="rId19"/>
    <p:sldId id="275" r:id="rId20"/>
    <p:sldId id="276" r:id="rId21"/>
    <p:sldId id="277" r:id="rId22"/>
    <p:sldId id="271" r:id="rId23"/>
    <p:sldId id="272" r:id="rId24"/>
    <p:sldId id="280" r:id="rId25"/>
    <p:sldId id="283" r:id="rId26"/>
    <p:sldId id="262" r:id="rId27"/>
    <p:sldId id="261" r:id="rId28"/>
    <p:sldId id="279" r:id="rId29"/>
    <p:sldId id="284"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EDE"/>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379" autoAdjust="0"/>
  </p:normalViewPr>
  <p:slideViewPr>
    <p:cSldViewPr snapToGrid="0">
      <p:cViewPr varScale="1">
        <p:scale>
          <a:sx n="69" d="100"/>
          <a:sy n="69" d="100"/>
        </p:scale>
        <p:origin x="21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8C7FA-9A3A-4BFC-A85F-7F90B7CBE122}" type="doc">
      <dgm:prSet loTypeId="urn:microsoft.com/office/officeart/2005/8/layout/pyramid1" loCatId="pyramid" qsTypeId="urn:microsoft.com/office/officeart/2005/8/quickstyle/simple1" qsCatId="simple" csTypeId="urn:microsoft.com/office/officeart/2005/8/colors/accent1_2" csCatId="accent1" phldr="1"/>
      <dgm:spPr/>
    </dgm:pt>
    <dgm:pt modelId="{E868F627-365F-4992-88D9-2B874994CBAB}">
      <dgm:prSet phldrT="[Text]">
        <dgm:style>
          <a:lnRef idx="1">
            <a:schemeClr val="accent1"/>
          </a:lnRef>
          <a:fillRef idx="2">
            <a:schemeClr val="accent1"/>
          </a:fillRef>
          <a:effectRef idx="1">
            <a:schemeClr val="accent1"/>
          </a:effectRef>
          <a:fontRef idx="minor">
            <a:schemeClr val="dk1"/>
          </a:fontRef>
        </dgm:style>
      </dgm:prSet>
      <dgm:spPr/>
      <dgm:t>
        <a:bodyPr/>
        <a:lstStyle/>
        <a:p>
          <a:pPr algn="l"/>
          <a:r>
            <a:rPr lang="en-US" dirty="0" smtClean="0">
              <a:solidFill>
                <a:schemeClr val="bg2"/>
              </a:solidFill>
            </a:rPr>
            <a:t> </a:t>
          </a:r>
          <a:endParaRPr lang="en-US" dirty="0">
            <a:solidFill>
              <a:schemeClr val="bg2"/>
            </a:solidFill>
          </a:endParaRPr>
        </a:p>
      </dgm:t>
    </dgm:pt>
    <dgm:pt modelId="{F694BB06-458A-40DC-BDBB-5D213946F05D}" type="parTrans" cxnId="{4EF05C89-51CD-4141-8AB8-C2B510E3C712}">
      <dgm:prSet/>
      <dgm:spPr/>
      <dgm:t>
        <a:bodyPr/>
        <a:lstStyle/>
        <a:p>
          <a:endParaRPr lang="en-US"/>
        </a:p>
      </dgm:t>
    </dgm:pt>
    <dgm:pt modelId="{6C99A070-2561-4583-8B16-C69CE0844306}" type="sibTrans" cxnId="{4EF05C89-51CD-4141-8AB8-C2B510E3C712}">
      <dgm:prSet/>
      <dgm:spPr/>
      <dgm:t>
        <a:bodyPr/>
        <a:lstStyle/>
        <a:p>
          <a:endParaRPr lang="en-US"/>
        </a:p>
      </dgm:t>
    </dgm:pt>
    <dgm:pt modelId="{156ED600-22CF-4867-ABAB-D3D81964965C}">
      <dgm:prSet phldrT="[Text]">
        <dgm:style>
          <a:lnRef idx="1">
            <a:schemeClr val="accent1"/>
          </a:lnRef>
          <a:fillRef idx="2">
            <a:schemeClr val="accent1"/>
          </a:fillRef>
          <a:effectRef idx="1">
            <a:schemeClr val="accent1"/>
          </a:effectRef>
          <a:fontRef idx="minor">
            <a:schemeClr val="dk1"/>
          </a:fontRef>
        </dgm:style>
      </dgm:prSet>
      <dgm:spPr/>
      <dgm:t>
        <a:bodyPr/>
        <a:lstStyle/>
        <a:p>
          <a:pPr algn="l"/>
          <a:r>
            <a:rPr lang="en-US" dirty="0" smtClean="0">
              <a:solidFill>
                <a:schemeClr val="bg2"/>
              </a:solidFill>
            </a:rPr>
            <a:t> </a:t>
          </a:r>
          <a:endParaRPr lang="en-US" dirty="0">
            <a:solidFill>
              <a:schemeClr val="bg2"/>
            </a:solidFill>
          </a:endParaRPr>
        </a:p>
      </dgm:t>
    </dgm:pt>
    <dgm:pt modelId="{909E861E-FB14-4D01-8FF6-5DB20A962B87}" type="parTrans" cxnId="{CAD8545D-E60A-42C1-82F6-4CF786692EBA}">
      <dgm:prSet/>
      <dgm:spPr/>
      <dgm:t>
        <a:bodyPr/>
        <a:lstStyle/>
        <a:p>
          <a:endParaRPr lang="en-US"/>
        </a:p>
      </dgm:t>
    </dgm:pt>
    <dgm:pt modelId="{D97FA027-43A4-46BC-8627-0B4FD649FBC9}" type="sibTrans" cxnId="{CAD8545D-E60A-42C1-82F6-4CF786692EBA}">
      <dgm:prSet/>
      <dgm:spPr/>
      <dgm:t>
        <a:bodyPr/>
        <a:lstStyle/>
        <a:p>
          <a:endParaRPr lang="en-US"/>
        </a:p>
      </dgm:t>
    </dgm:pt>
    <dgm:pt modelId="{CC43DFA2-AA9C-4A50-B4D8-0B82684440E0}">
      <dgm:prSet phldrT="[Text]">
        <dgm:style>
          <a:lnRef idx="1">
            <a:schemeClr val="accent1"/>
          </a:lnRef>
          <a:fillRef idx="2">
            <a:schemeClr val="accent1"/>
          </a:fillRef>
          <a:effectRef idx="1">
            <a:schemeClr val="accent1"/>
          </a:effectRef>
          <a:fontRef idx="minor">
            <a:schemeClr val="dk1"/>
          </a:fontRef>
        </dgm:style>
      </dgm:prSet>
      <dgm:spPr/>
      <dgm:t>
        <a:bodyPr/>
        <a:lstStyle/>
        <a:p>
          <a:pPr algn="l"/>
          <a:r>
            <a:rPr lang="en-US" dirty="0" smtClean="0">
              <a:solidFill>
                <a:schemeClr val="bg2"/>
              </a:solidFill>
            </a:rPr>
            <a:t> </a:t>
          </a:r>
          <a:endParaRPr lang="en-US" dirty="0">
            <a:solidFill>
              <a:schemeClr val="bg2"/>
            </a:solidFill>
          </a:endParaRPr>
        </a:p>
      </dgm:t>
    </dgm:pt>
    <dgm:pt modelId="{619292CD-947B-4BDD-A067-4F0BBFE1339B}" type="parTrans" cxnId="{621376D3-78BB-4718-9CBD-2ADD2AC8194A}">
      <dgm:prSet/>
      <dgm:spPr/>
      <dgm:t>
        <a:bodyPr/>
        <a:lstStyle/>
        <a:p>
          <a:endParaRPr lang="en-US"/>
        </a:p>
      </dgm:t>
    </dgm:pt>
    <dgm:pt modelId="{067256C9-F8E7-4287-A4A9-26F2642D17E0}" type="sibTrans" cxnId="{621376D3-78BB-4718-9CBD-2ADD2AC8194A}">
      <dgm:prSet/>
      <dgm:spPr/>
      <dgm:t>
        <a:bodyPr/>
        <a:lstStyle/>
        <a:p>
          <a:endParaRPr lang="en-US"/>
        </a:p>
      </dgm:t>
    </dgm:pt>
    <dgm:pt modelId="{4CD1BC6A-B48F-4F69-8712-A74BC8A24B31}">
      <dgm:prSet phldrT="[Text]">
        <dgm:style>
          <a:lnRef idx="1">
            <a:schemeClr val="accent1"/>
          </a:lnRef>
          <a:fillRef idx="2">
            <a:schemeClr val="accent1"/>
          </a:fillRef>
          <a:effectRef idx="1">
            <a:schemeClr val="accent1"/>
          </a:effectRef>
          <a:fontRef idx="minor">
            <a:schemeClr val="dk1"/>
          </a:fontRef>
        </dgm:style>
      </dgm:prSet>
      <dgm:spPr/>
      <dgm:t>
        <a:bodyPr/>
        <a:lstStyle/>
        <a:p>
          <a:pPr algn="l"/>
          <a:r>
            <a:rPr lang="en-US" dirty="0" smtClean="0">
              <a:solidFill>
                <a:schemeClr val="bg2"/>
              </a:solidFill>
            </a:rPr>
            <a:t> </a:t>
          </a:r>
          <a:endParaRPr lang="en-US" dirty="0">
            <a:solidFill>
              <a:schemeClr val="bg2"/>
            </a:solidFill>
          </a:endParaRPr>
        </a:p>
      </dgm:t>
    </dgm:pt>
    <dgm:pt modelId="{D4FBB278-0D6D-49FB-A3DE-04E1EE4C4243}" type="parTrans" cxnId="{3D2DC101-9B1F-40AE-8996-F9F3FF13060E}">
      <dgm:prSet/>
      <dgm:spPr/>
      <dgm:t>
        <a:bodyPr/>
        <a:lstStyle/>
        <a:p>
          <a:endParaRPr lang="en-US"/>
        </a:p>
      </dgm:t>
    </dgm:pt>
    <dgm:pt modelId="{7F8101EA-859D-44E1-BDB2-A5EBA3553F15}" type="sibTrans" cxnId="{3D2DC101-9B1F-40AE-8996-F9F3FF13060E}">
      <dgm:prSet/>
      <dgm:spPr/>
      <dgm:t>
        <a:bodyPr/>
        <a:lstStyle/>
        <a:p>
          <a:endParaRPr lang="en-US"/>
        </a:p>
      </dgm:t>
    </dgm:pt>
    <dgm:pt modelId="{BDC547BD-386C-4BE3-A071-25E1538A262A}">
      <dgm:prSet phldrT="[Text]">
        <dgm:style>
          <a:lnRef idx="1">
            <a:schemeClr val="accent1"/>
          </a:lnRef>
          <a:fillRef idx="2">
            <a:schemeClr val="accent1"/>
          </a:fillRef>
          <a:effectRef idx="1">
            <a:schemeClr val="accent1"/>
          </a:effectRef>
          <a:fontRef idx="minor">
            <a:schemeClr val="dk1"/>
          </a:fontRef>
        </dgm:style>
      </dgm:prSet>
      <dgm:spPr/>
      <dgm:t>
        <a:bodyPr/>
        <a:lstStyle/>
        <a:p>
          <a:pPr algn="l"/>
          <a:r>
            <a:rPr lang="en-US" dirty="0" smtClean="0">
              <a:solidFill>
                <a:schemeClr val="bg2"/>
              </a:solidFill>
            </a:rPr>
            <a:t> </a:t>
          </a:r>
          <a:endParaRPr lang="en-US" dirty="0">
            <a:solidFill>
              <a:schemeClr val="bg2"/>
            </a:solidFill>
          </a:endParaRPr>
        </a:p>
      </dgm:t>
    </dgm:pt>
    <dgm:pt modelId="{0B4A4ADE-F3C3-4F14-89CA-0EFC36971B95}" type="sibTrans" cxnId="{C142A66B-288B-41AD-8678-07510021787B}">
      <dgm:prSet/>
      <dgm:spPr/>
      <dgm:t>
        <a:bodyPr/>
        <a:lstStyle/>
        <a:p>
          <a:endParaRPr lang="en-US"/>
        </a:p>
      </dgm:t>
    </dgm:pt>
    <dgm:pt modelId="{3FA506C5-FD94-4354-BEB7-CA3BCC111163}" type="parTrans" cxnId="{C142A66B-288B-41AD-8678-07510021787B}">
      <dgm:prSet/>
      <dgm:spPr/>
      <dgm:t>
        <a:bodyPr/>
        <a:lstStyle/>
        <a:p>
          <a:endParaRPr lang="en-US"/>
        </a:p>
      </dgm:t>
    </dgm:pt>
    <dgm:pt modelId="{8C3C6959-8228-406C-9122-FE2DC2229899}" type="pres">
      <dgm:prSet presAssocID="{0968C7FA-9A3A-4BFC-A85F-7F90B7CBE122}" presName="Name0" presStyleCnt="0">
        <dgm:presLayoutVars>
          <dgm:dir/>
          <dgm:animLvl val="lvl"/>
          <dgm:resizeHandles val="exact"/>
        </dgm:presLayoutVars>
      </dgm:prSet>
      <dgm:spPr/>
    </dgm:pt>
    <dgm:pt modelId="{88534589-7A56-48F3-A414-78A44D8F1E9E}" type="pres">
      <dgm:prSet presAssocID="{E868F627-365F-4992-88D9-2B874994CBAB}" presName="Name8" presStyleCnt="0"/>
      <dgm:spPr/>
    </dgm:pt>
    <dgm:pt modelId="{BF9E4742-7E26-48EB-9ECF-70AD7D9C1DB6}" type="pres">
      <dgm:prSet presAssocID="{E868F627-365F-4992-88D9-2B874994CBAB}" presName="level" presStyleLbl="node1" presStyleIdx="0" presStyleCnt="5">
        <dgm:presLayoutVars>
          <dgm:chMax val="1"/>
          <dgm:bulletEnabled val="1"/>
        </dgm:presLayoutVars>
      </dgm:prSet>
      <dgm:spPr/>
      <dgm:t>
        <a:bodyPr/>
        <a:lstStyle/>
        <a:p>
          <a:endParaRPr lang="en-US"/>
        </a:p>
      </dgm:t>
    </dgm:pt>
    <dgm:pt modelId="{C08647A7-F1BF-4D33-B10D-AD9D133A9954}" type="pres">
      <dgm:prSet presAssocID="{E868F627-365F-4992-88D9-2B874994CBAB}" presName="levelTx" presStyleLbl="revTx" presStyleIdx="0" presStyleCnt="0">
        <dgm:presLayoutVars>
          <dgm:chMax val="1"/>
          <dgm:bulletEnabled val="1"/>
        </dgm:presLayoutVars>
      </dgm:prSet>
      <dgm:spPr/>
      <dgm:t>
        <a:bodyPr/>
        <a:lstStyle/>
        <a:p>
          <a:endParaRPr lang="en-US"/>
        </a:p>
      </dgm:t>
    </dgm:pt>
    <dgm:pt modelId="{523BF35B-8CBA-450E-9BDD-765F85DF14BF}" type="pres">
      <dgm:prSet presAssocID="{156ED600-22CF-4867-ABAB-D3D81964965C}" presName="Name8" presStyleCnt="0"/>
      <dgm:spPr/>
    </dgm:pt>
    <dgm:pt modelId="{601A1D3F-81D8-4F78-A071-92E229C092A9}" type="pres">
      <dgm:prSet presAssocID="{156ED600-22CF-4867-ABAB-D3D81964965C}" presName="level" presStyleLbl="node1" presStyleIdx="1" presStyleCnt="5">
        <dgm:presLayoutVars>
          <dgm:chMax val="1"/>
          <dgm:bulletEnabled val="1"/>
        </dgm:presLayoutVars>
      </dgm:prSet>
      <dgm:spPr/>
      <dgm:t>
        <a:bodyPr/>
        <a:lstStyle/>
        <a:p>
          <a:endParaRPr lang="en-US"/>
        </a:p>
      </dgm:t>
    </dgm:pt>
    <dgm:pt modelId="{4D255EFE-E68D-484D-81B2-0445B6A6E26C}" type="pres">
      <dgm:prSet presAssocID="{156ED600-22CF-4867-ABAB-D3D81964965C}" presName="levelTx" presStyleLbl="revTx" presStyleIdx="0" presStyleCnt="0">
        <dgm:presLayoutVars>
          <dgm:chMax val="1"/>
          <dgm:bulletEnabled val="1"/>
        </dgm:presLayoutVars>
      </dgm:prSet>
      <dgm:spPr/>
      <dgm:t>
        <a:bodyPr/>
        <a:lstStyle/>
        <a:p>
          <a:endParaRPr lang="en-US"/>
        </a:p>
      </dgm:t>
    </dgm:pt>
    <dgm:pt modelId="{6354333D-D010-411E-8387-654051775A85}" type="pres">
      <dgm:prSet presAssocID="{BDC547BD-386C-4BE3-A071-25E1538A262A}" presName="Name8" presStyleCnt="0"/>
      <dgm:spPr/>
    </dgm:pt>
    <dgm:pt modelId="{A7EB2FDD-A907-4554-B62D-B9C46FEADEED}" type="pres">
      <dgm:prSet presAssocID="{BDC547BD-386C-4BE3-A071-25E1538A262A}" presName="level" presStyleLbl="node1" presStyleIdx="2" presStyleCnt="5">
        <dgm:presLayoutVars>
          <dgm:chMax val="1"/>
          <dgm:bulletEnabled val="1"/>
        </dgm:presLayoutVars>
      </dgm:prSet>
      <dgm:spPr/>
      <dgm:t>
        <a:bodyPr/>
        <a:lstStyle/>
        <a:p>
          <a:endParaRPr lang="en-US"/>
        </a:p>
      </dgm:t>
    </dgm:pt>
    <dgm:pt modelId="{B1A6ED13-8D6D-4C65-9775-81C09EAA7F83}" type="pres">
      <dgm:prSet presAssocID="{BDC547BD-386C-4BE3-A071-25E1538A262A}" presName="levelTx" presStyleLbl="revTx" presStyleIdx="0" presStyleCnt="0">
        <dgm:presLayoutVars>
          <dgm:chMax val="1"/>
          <dgm:bulletEnabled val="1"/>
        </dgm:presLayoutVars>
      </dgm:prSet>
      <dgm:spPr/>
      <dgm:t>
        <a:bodyPr/>
        <a:lstStyle/>
        <a:p>
          <a:endParaRPr lang="en-US"/>
        </a:p>
      </dgm:t>
    </dgm:pt>
    <dgm:pt modelId="{24BEC2E0-05EE-47C5-BAB6-796DAC6A00C6}" type="pres">
      <dgm:prSet presAssocID="{CC43DFA2-AA9C-4A50-B4D8-0B82684440E0}" presName="Name8" presStyleCnt="0"/>
      <dgm:spPr/>
    </dgm:pt>
    <dgm:pt modelId="{0071C28C-2419-4571-9CA1-534EF5BBA9E3}" type="pres">
      <dgm:prSet presAssocID="{CC43DFA2-AA9C-4A50-B4D8-0B82684440E0}" presName="level" presStyleLbl="node1" presStyleIdx="3" presStyleCnt="5">
        <dgm:presLayoutVars>
          <dgm:chMax val="1"/>
          <dgm:bulletEnabled val="1"/>
        </dgm:presLayoutVars>
      </dgm:prSet>
      <dgm:spPr/>
      <dgm:t>
        <a:bodyPr/>
        <a:lstStyle/>
        <a:p>
          <a:endParaRPr lang="en-US"/>
        </a:p>
      </dgm:t>
    </dgm:pt>
    <dgm:pt modelId="{498163DA-6124-46DA-938E-6711375B5167}" type="pres">
      <dgm:prSet presAssocID="{CC43DFA2-AA9C-4A50-B4D8-0B82684440E0}" presName="levelTx" presStyleLbl="revTx" presStyleIdx="0" presStyleCnt="0">
        <dgm:presLayoutVars>
          <dgm:chMax val="1"/>
          <dgm:bulletEnabled val="1"/>
        </dgm:presLayoutVars>
      </dgm:prSet>
      <dgm:spPr/>
      <dgm:t>
        <a:bodyPr/>
        <a:lstStyle/>
        <a:p>
          <a:endParaRPr lang="en-US"/>
        </a:p>
      </dgm:t>
    </dgm:pt>
    <dgm:pt modelId="{46F25E0B-B320-42C5-A2DC-75B7D9859DC0}" type="pres">
      <dgm:prSet presAssocID="{4CD1BC6A-B48F-4F69-8712-A74BC8A24B31}" presName="Name8" presStyleCnt="0"/>
      <dgm:spPr/>
    </dgm:pt>
    <dgm:pt modelId="{0C646E9D-EC4E-4D1B-B873-A952EB0818D4}" type="pres">
      <dgm:prSet presAssocID="{4CD1BC6A-B48F-4F69-8712-A74BC8A24B31}" presName="level" presStyleLbl="node1" presStyleIdx="4" presStyleCnt="5">
        <dgm:presLayoutVars>
          <dgm:chMax val="1"/>
          <dgm:bulletEnabled val="1"/>
        </dgm:presLayoutVars>
      </dgm:prSet>
      <dgm:spPr/>
      <dgm:t>
        <a:bodyPr/>
        <a:lstStyle/>
        <a:p>
          <a:endParaRPr lang="en-US"/>
        </a:p>
      </dgm:t>
    </dgm:pt>
    <dgm:pt modelId="{CCA07383-8666-4D91-95B6-5E11DBE34AA4}" type="pres">
      <dgm:prSet presAssocID="{4CD1BC6A-B48F-4F69-8712-A74BC8A24B31}" presName="levelTx" presStyleLbl="revTx" presStyleIdx="0" presStyleCnt="0">
        <dgm:presLayoutVars>
          <dgm:chMax val="1"/>
          <dgm:bulletEnabled val="1"/>
        </dgm:presLayoutVars>
      </dgm:prSet>
      <dgm:spPr/>
      <dgm:t>
        <a:bodyPr/>
        <a:lstStyle/>
        <a:p>
          <a:endParaRPr lang="en-US"/>
        </a:p>
      </dgm:t>
    </dgm:pt>
  </dgm:ptLst>
  <dgm:cxnLst>
    <dgm:cxn modelId="{0C05202D-0568-484E-8A94-A0649A0E9693}" type="presOf" srcId="{E868F627-365F-4992-88D9-2B874994CBAB}" destId="{C08647A7-F1BF-4D33-B10D-AD9D133A9954}" srcOrd="1" destOrd="0" presId="urn:microsoft.com/office/officeart/2005/8/layout/pyramid1"/>
    <dgm:cxn modelId="{621376D3-78BB-4718-9CBD-2ADD2AC8194A}" srcId="{0968C7FA-9A3A-4BFC-A85F-7F90B7CBE122}" destId="{CC43DFA2-AA9C-4A50-B4D8-0B82684440E0}" srcOrd="3" destOrd="0" parTransId="{619292CD-947B-4BDD-A067-4F0BBFE1339B}" sibTransId="{067256C9-F8E7-4287-A4A9-26F2642D17E0}"/>
    <dgm:cxn modelId="{577DC042-B330-447A-BD4E-2D813B08EBF8}" type="presOf" srcId="{4CD1BC6A-B48F-4F69-8712-A74BC8A24B31}" destId="{CCA07383-8666-4D91-95B6-5E11DBE34AA4}" srcOrd="1" destOrd="0" presId="urn:microsoft.com/office/officeart/2005/8/layout/pyramid1"/>
    <dgm:cxn modelId="{C142A66B-288B-41AD-8678-07510021787B}" srcId="{0968C7FA-9A3A-4BFC-A85F-7F90B7CBE122}" destId="{BDC547BD-386C-4BE3-A071-25E1538A262A}" srcOrd="2" destOrd="0" parTransId="{3FA506C5-FD94-4354-BEB7-CA3BCC111163}" sibTransId="{0B4A4ADE-F3C3-4F14-89CA-0EFC36971B95}"/>
    <dgm:cxn modelId="{CAD8545D-E60A-42C1-82F6-4CF786692EBA}" srcId="{0968C7FA-9A3A-4BFC-A85F-7F90B7CBE122}" destId="{156ED600-22CF-4867-ABAB-D3D81964965C}" srcOrd="1" destOrd="0" parTransId="{909E861E-FB14-4D01-8FF6-5DB20A962B87}" sibTransId="{D97FA027-43A4-46BC-8627-0B4FD649FBC9}"/>
    <dgm:cxn modelId="{5A5D0EE5-B27B-4714-BC0A-235ADFD4D513}" type="presOf" srcId="{E868F627-365F-4992-88D9-2B874994CBAB}" destId="{BF9E4742-7E26-48EB-9ECF-70AD7D9C1DB6}" srcOrd="0" destOrd="0" presId="urn:microsoft.com/office/officeart/2005/8/layout/pyramid1"/>
    <dgm:cxn modelId="{706A26DD-9D67-4201-85C5-C7060E4F3599}" type="presOf" srcId="{4CD1BC6A-B48F-4F69-8712-A74BC8A24B31}" destId="{0C646E9D-EC4E-4D1B-B873-A952EB0818D4}" srcOrd="0" destOrd="0" presId="urn:microsoft.com/office/officeart/2005/8/layout/pyramid1"/>
    <dgm:cxn modelId="{1B61C81B-A245-4C6F-B04C-E8C1E297BF59}" type="presOf" srcId="{0968C7FA-9A3A-4BFC-A85F-7F90B7CBE122}" destId="{8C3C6959-8228-406C-9122-FE2DC2229899}" srcOrd="0" destOrd="0" presId="urn:microsoft.com/office/officeart/2005/8/layout/pyramid1"/>
    <dgm:cxn modelId="{A97EAB50-EE26-4DAF-8625-03B3CD1B88AF}" type="presOf" srcId="{CC43DFA2-AA9C-4A50-B4D8-0B82684440E0}" destId="{0071C28C-2419-4571-9CA1-534EF5BBA9E3}" srcOrd="0" destOrd="0" presId="urn:microsoft.com/office/officeart/2005/8/layout/pyramid1"/>
    <dgm:cxn modelId="{10F68787-908E-4C7B-B7F6-84D4B54D85AE}" type="presOf" srcId="{156ED600-22CF-4867-ABAB-D3D81964965C}" destId="{601A1D3F-81D8-4F78-A071-92E229C092A9}" srcOrd="0" destOrd="0" presId="urn:microsoft.com/office/officeart/2005/8/layout/pyramid1"/>
    <dgm:cxn modelId="{5C7C6B58-F623-41E2-A786-72B00E9CF569}" type="presOf" srcId="{BDC547BD-386C-4BE3-A071-25E1538A262A}" destId="{B1A6ED13-8D6D-4C65-9775-81C09EAA7F83}" srcOrd="1" destOrd="0" presId="urn:microsoft.com/office/officeart/2005/8/layout/pyramid1"/>
    <dgm:cxn modelId="{83DCE99B-BEC7-4926-8531-55253AAA27DC}" type="presOf" srcId="{CC43DFA2-AA9C-4A50-B4D8-0B82684440E0}" destId="{498163DA-6124-46DA-938E-6711375B5167}" srcOrd="1" destOrd="0" presId="urn:microsoft.com/office/officeart/2005/8/layout/pyramid1"/>
    <dgm:cxn modelId="{144E8E62-6E68-428E-BB65-1F6DEB0932C8}" type="presOf" srcId="{BDC547BD-386C-4BE3-A071-25E1538A262A}" destId="{A7EB2FDD-A907-4554-B62D-B9C46FEADEED}" srcOrd="0" destOrd="0" presId="urn:microsoft.com/office/officeart/2005/8/layout/pyramid1"/>
    <dgm:cxn modelId="{4EF05C89-51CD-4141-8AB8-C2B510E3C712}" srcId="{0968C7FA-9A3A-4BFC-A85F-7F90B7CBE122}" destId="{E868F627-365F-4992-88D9-2B874994CBAB}" srcOrd="0" destOrd="0" parTransId="{F694BB06-458A-40DC-BDBB-5D213946F05D}" sibTransId="{6C99A070-2561-4583-8B16-C69CE0844306}"/>
    <dgm:cxn modelId="{BDBC81DB-7760-498D-AF6A-F8E0CDDCD701}" type="presOf" srcId="{156ED600-22CF-4867-ABAB-D3D81964965C}" destId="{4D255EFE-E68D-484D-81B2-0445B6A6E26C}" srcOrd="1" destOrd="0" presId="urn:microsoft.com/office/officeart/2005/8/layout/pyramid1"/>
    <dgm:cxn modelId="{3D2DC101-9B1F-40AE-8996-F9F3FF13060E}" srcId="{0968C7FA-9A3A-4BFC-A85F-7F90B7CBE122}" destId="{4CD1BC6A-B48F-4F69-8712-A74BC8A24B31}" srcOrd="4" destOrd="0" parTransId="{D4FBB278-0D6D-49FB-A3DE-04E1EE4C4243}" sibTransId="{7F8101EA-859D-44E1-BDB2-A5EBA3553F15}"/>
    <dgm:cxn modelId="{D4990786-C5EF-49D4-B9EF-E8D2E3C4F216}" type="presParOf" srcId="{8C3C6959-8228-406C-9122-FE2DC2229899}" destId="{88534589-7A56-48F3-A414-78A44D8F1E9E}" srcOrd="0" destOrd="0" presId="urn:microsoft.com/office/officeart/2005/8/layout/pyramid1"/>
    <dgm:cxn modelId="{CD4BCF42-9AC5-4773-B85A-CC92F1C5FB31}" type="presParOf" srcId="{88534589-7A56-48F3-A414-78A44D8F1E9E}" destId="{BF9E4742-7E26-48EB-9ECF-70AD7D9C1DB6}" srcOrd="0" destOrd="0" presId="urn:microsoft.com/office/officeart/2005/8/layout/pyramid1"/>
    <dgm:cxn modelId="{3E061246-8DF8-4C54-A3DB-BCDF6F773BB6}" type="presParOf" srcId="{88534589-7A56-48F3-A414-78A44D8F1E9E}" destId="{C08647A7-F1BF-4D33-B10D-AD9D133A9954}" srcOrd="1" destOrd="0" presId="urn:microsoft.com/office/officeart/2005/8/layout/pyramid1"/>
    <dgm:cxn modelId="{17FF47A4-9D3A-4B49-8BB3-E9AAAA187693}" type="presParOf" srcId="{8C3C6959-8228-406C-9122-FE2DC2229899}" destId="{523BF35B-8CBA-450E-9BDD-765F85DF14BF}" srcOrd="1" destOrd="0" presId="urn:microsoft.com/office/officeart/2005/8/layout/pyramid1"/>
    <dgm:cxn modelId="{643760AE-6F47-44AA-940C-DDDBA9A06652}" type="presParOf" srcId="{523BF35B-8CBA-450E-9BDD-765F85DF14BF}" destId="{601A1D3F-81D8-4F78-A071-92E229C092A9}" srcOrd="0" destOrd="0" presId="urn:microsoft.com/office/officeart/2005/8/layout/pyramid1"/>
    <dgm:cxn modelId="{66C7C4A9-D3AB-4BB2-9646-CD63C504280E}" type="presParOf" srcId="{523BF35B-8CBA-450E-9BDD-765F85DF14BF}" destId="{4D255EFE-E68D-484D-81B2-0445B6A6E26C}" srcOrd="1" destOrd="0" presId="urn:microsoft.com/office/officeart/2005/8/layout/pyramid1"/>
    <dgm:cxn modelId="{48392504-6454-4553-83DA-8F088DA4777F}" type="presParOf" srcId="{8C3C6959-8228-406C-9122-FE2DC2229899}" destId="{6354333D-D010-411E-8387-654051775A85}" srcOrd="2" destOrd="0" presId="urn:microsoft.com/office/officeart/2005/8/layout/pyramid1"/>
    <dgm:cxn modelId="{F0961927-CD19-4732-AE04-FF8664027395}" type="presParOf" srcId="{6354333D-D010-411E-8387-654051775A85}" destId="{A7EB2FDD-A907-4554-B62D-B9C46FEADEED}" srcOrd="0" destOrd="0" presId="urn:microsoft.com/office/officeart/2005/8/layout/pyramid1"/>
    <dgm:cxn modelId="{A7464B32-DB16-4CC3-811A-BF3F7FC38E1A}" type="presParOf" srcId="{6354333D-D010-411E-8387-654051775A85}" destId="{B1A6ED13-8D6D-4C65-9775-81C09EAA7F83}" srcOrd="1" destOrd="0" presId="urn:microsoft.com/office/officeart/2005/8/layout/pyramid1"/>
    <dgm:cxn modelId="{AE5F18B4-86EF-491C-B214-DBBBA8302014}" type="presParOf" srcId="{8C3C6959-8228-406C-9122-FE2DC2229899}" destId="{24BEC2E0-05EE-47C5-BAB6-796DAC6A00C6}" srcOrd="3" destOrd="0" presId="urn:microsoft.com/office/officeart/2005/8/layout/pyramid1"/>
    <dgm:cxn modelId="{855F43FA-9EC7-40F7-950A-B070BE861383}" type="presParOf" srcId="{24BEC2E0-05EE-47C5-BAB6-796DAC6A00C6}" destId="{0071C28C-2419-4571-9CA1-534EF5BBA9E3}" srcOrd="0" destOrd="0" presId="urn:microsoft.com/office/officeart/2005/8/layout/pyramid1"/>
    <dgm:cxn modelId="{1C97592F-07B2-4921-BA21-4F4087F6E1FF}" type="presParOf" srcId="{24BEC2E0-05EE-47C5-BAB6-796DAC6A00C6}" destId="{498163DA-6124-46DA-938E-6711375B5167}" srcOrd="1" destOrd="0" presId="urn:microsoft.com/office/officeart/2005/8/layout/pyramid1"/>
    <dgm:cxn modelId="{57144D38-2163-449C-B51E-4D075D2FC09F}" type="presParOf" srcId="{8C3C6959-8228-406C-9122-FE2DC2229899}" destId="{46F25E0B-B320-42C5-A2DC-75B7D9859DC0}" srcOrd="4" destOrd="0" presId="urn:microsoft.com/office/officeart/2005/8/layout/pyramid1"/>
    <dgm:cxn modelId="{1EBD4602-7823-43C3-BB7A-EF7A578C86BF}" type="presParOf" srcId="{46F25E0B-B320-42C5-A2DC-75B7D9859DC0}" destId="{0C646E9D-EC4E-4D1B-B873-A952EB0818D4}" srcOrd="0" destOrd="0" presId="urn:microsoft.com/office/officeart/2005/8/layout/pyramid1"/>
    <dgm:cxn modelId="{F157B5A9-B6FE-4C19-BC77-0BE35FBFFF01}" type="presParOf" srcId="{46F25E0B-B320-42C5-A2DC-75B7D9859DC0}" destId="{CCA07383-8666-4D91-95B6-5E11DBE34AA4}"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8FBDA-BD39-4B6C-B341-0BA80FB7C22E}" type="datetimeFigureOut">
              <a:rPr lang="en-US" smtClean="0"/>
              <a:t>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2167A-37F2-4A13-AEFB-A6E24EF2A755}" type="slidenum">
              <a:rPr lang="en-US" smtClean="0"/>
              <a:t>‹#›</a:t>
            </a:fld>
            <a:endParaRPr lang="en-US"/>
          </a:p>
        </p:txBody>
      </p:sp>
    </p:spTree>
    <p:extLst>
      <p:ext uri="{BB962C8B-B14F-4D97-AF65-F5344CB8AC3E}">
        <p14:creationId xmlns:p14="http://schemas.microsoft.com/office/powerpoint/2010/main" val="158318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1943 Abraham Maslow proposed the theory of the human the hierarchy of needs (on the left). The gist is that humans have basic life needs that much be met before other, more advanced needs can be met. Maslow’s theory states that humans</a:t>
            </a:r>
            <a:r>
              <a:rPr lang="en-US" baseline="0" dirty="0" smtClean="0"/>
              <a:t> flourish when the top tier of their needs are met.</a:t>
            </a:r>
            <a:endParaRPr lang="en-US" dirty="0" smtClean="0"/>
          </a:p>
          <a:p>
            <a:endParaRPr lang="en-US" dirty="0" smtClean="0"/>
          </a:p>
          <a:p>
            <a:r>
              <a:rPr lang="en-US" dirty="0" smtClean="0"/>
              <a:t>Aaron Walter</a:t>
            </a:r>
            <a:r>
              <a:rPr lang="en-US" baseline="0" dirty="0" smtClean="0"/>
              <a:t> suggests that users of software operate in a very similar hierarchy of needs, which I’ve slightly modified on the right.</a:t>
            </a:r>
          </a:p>
          <a:p>
            <a:pPr marL="228600" indent="-228600">
              <a:buFont typeface="+mj-lt"/>
              <a:buAutoNum type="arabicPeriod"/>
            </a:pPr>
            <a:r>
              <a:rPr lang="en-US" baseline="0" dirty="0" smtClean="0"/>
              <a:t>Software a user interacts with must first and foremost be functional – they must solve a problem.</a:t>
            </a:r>
          </a:p>
          <a:p>
            <a:pPr marL="228600" indent="-228600">
              <a:buFont typeface="+mj-lt"/>
              <a:buAutoNum type="arabicPeriod"/>
            </a:pPr>
            <a:r>
              <a:rPr lang="en-US" baseline="0" dirty="0" smtClean="0"/>
              <a:t>Next, they need to be reliable. We all remember the twitter fail whale and the pain that caused us.</a:t>
            </a:r>
          </a:p>
          <a:p>
            <a:pPr marL="228600" indent="-228600">
              <a:buFont typeface="+mj-lt"/>
              <a:buAutoNum type="arabicPeriod"/>
            </a:pPr>
            <a:r>
              <a:rPr lang="en-US" baseline="0" dirty="0" smtClean="0"/>
              <a:t>The interface then needs to be useable. Useable interfaces are easy to learn, easy to use and easy to remember.</a:t>
            </a:r>
          </a:p>
          <a:p>
            <a:pPr marL="228600" indent="-228600">
              <a:buFont typeface="+mj-lt"/>
              <a:buAutoNum type="arabicPeriod"/>
            </a:pPr>
            <a:r>
              <a:rPr lang="en-US" baseline="0" dirty="0" smtClean="0"/>
              <a:t>Once useable, they need to be “</a:t>
            </a:r>
            <a:r>
              <a:rPr lang="en-US" baseline="0" dirty="0" err="1" smtClean="0"/>
              <a:t>performant</a:t>
            </a:r>
            <a:r>
              <a:rPr lang="en-US" baseline="0" dirty="0" smtClean="0"/>
              <a:t>”, which is not really a word but very commonly used anyways. Once </a:t>
            </a:r>
            <a:r>
              <a:rPr lang="en-US" baseline="0" dirty="0" err="1" smtClean="0"/>
              <a:t>performant</a:t>
            </a:r>
            <a:r>
              <a:rPr lang="en-US" baseline="0" dirty="0" smtClean="0"/>
              <a:t> your users will deem your software as</a:t>
            </a:r>
          </a:p>
          <a:p>
            <a:pPr marL="228600" indent="-228600">
              <a:buFont typeface="+mj-lt"/>
              <a:buAutoNum type="arabicPeriod"/>
            </a:pPr>
            <a:r>
              <a:rPr lang="en-US" baseline="0" dirty="0" smtClean="0"/>
              <a:t>PLEASURABLE!</a:t>
            </a:r>
          </a:p>
          <a:p>
            <a:pPr marL="0" indent="0">
              <a:buFont typeface="+mj-lt"/>
              <a:buNone/>
            </a:pPr>
            <a:endParaRPr lang="en-US" baseline="0" dirty="0" smtClean="0"/>
          </a:p>
          <a:p>
            <a:pPr marL="0" indent="0">
              <a:buFont typeface="+mj-lt"/>
              <a:buNone/>
            </a:pPr>
            <a:r>
              <a:rPr lang="en-US" baseline="0" dirty="0" smtClean="0"/>
              <a:t>Performance profiling actually plays a role in two of these steps:</a:t>
            </a:r>
          </a:p>
          <a:p>
            <a:pPr marL="0" indent="0">
              <a:buFont typeface="+mj-lt"/>
              <a:buNone/>
            </a:pPr>
            <a:r>
              <a:rPr lang="en-US" baseline="0" dirty="0" smtClean="0"/>
              <a:t>Of course, performance profilers help us to identify non-</a:t>
            </a:r>
            <a:r>
              <a:rPr lang="en-US" baseline="0" dirty="0" err="1" smtClean="0"/>
              <a:t>performant</a:t>
            </a:r>
            <a:r>
              <a:rPr lang="en-US" baseline="0" dirty="0" smtClean="0"/>
              <a:t> code near the top of the hierarchy, but performance profilers can also help us to create reliable software too – especially in web development where non-</a:t>
            </a:r>
            <a:r>
              <a:rPr lang="en-US" baseline="0" dirty="0" err="1" smtClean="0"/>
              <a:t>performant</a:t>
            </a:r>
            <a:r>
              <a:rPr lang="en-US" baseline="0" dirty="0" smtClean="0"/>
              <a:t> code can impact the number of concurrent users accessing your service/site at any given time.</a:t>
            </a:r>
          </a:p>
          <a:p>
            <a:pPr marL="0" indent="0">
              <a:buFont typeface="+mj-lt"/>
              <a:buNone/>
            </a:pPr>
            <a:endParaRPr lang="en-US" baseline="0" dirty="0" smtClean="0"/>
          </a:p>
          <a:p>
            <a:pPr marL="0" indent="0">
              <a:buFont typeface="+mj-lt"/>
              <a:buNone/>
            </a:pPr>
            <a:r>
              <a:rPr lang="en-US" baseline="0" dirty="0" smtClean="0"/>
              <a:t>Of course if this is all too touchy feely for you, performance profilers help the bottom line. Google penalizes poorly performing websites in its search rankings, conversion rates begin to drop after just 100ms, and hardware costs decrease (vertically and horizontally) with code that is more </a:t>
            </a:r>
            <a:r>
              <a:rPr lang="en-US" baseline="0" dirty="0" err="1" smtClean="0"/>
              <a:t>performant</a:t>
            </a:r>
            <a:r>
              <a:rPr lang="en-US" baseline="0" dirty="0" smtClean="0"/>
              <a:t>, study after study shows that fast has to be a feature.</a:t>
            </a:r>
          </a:p>
          <a:p>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3</a:t>
            </a:fld>
            <a:endParaRPr lang="en-US"/>
          </a:p>
        </p:txBody>
      </p:sp>
    </p:spTree>
    <p:extLst>
      <p:ext uri="{BB962C8B-B14F-4D97-AF65-F5344CB8AC3E}">
        <p14:creationId xmlns:p14="http://schemas.microsoft.com/office/powerpoint/2010/main" val="1641849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20</a:t>
            </a:fld>
            <a:endParaRPr lang="en-US"/>
          </a:p>
        </p:txBody>
      </p:sp>
    </p:spTree>
    <p:extLst>
      <p:ext uri="{BB962C8B-B14F-4D97-AF65-F5344CB8AC3E}">
        <p14:creationId xmlns:p14="http://schemas.microsoft.com/office/powerpoint/2010/main" val="3704904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Composite Layers is when rasterized images are sent from CPU to GPU</a:t>
            </a:r>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21</a:t>
            </a:fld>
            <a:endParaRPr lang="en-US"/>
          </a:p>
        </p:txBody>
      </p:sp>
    </p:spTree>
    <p:extLst>
      <p:ext uri="{BB962C8B-B14F-4D97-AF65-F5344CB8AC3E}">
        <p14:creationId xmlns:p14="http://schemas.microsoft.com/office/powerpoint/2010/main" val="1647568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list of tags and what</a:t>
            </a:r>
            <a:r>
              <a:rPr lang="en-US" baseline="0" dirty="0" smtClean="0"/>
              <a:t> they affect?</a:t>
            </a:r>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22</a:t>
            </a:fld>
            <a:endParaRPr lang="en-US"/>
          </a:p>
        </p:txBody>
      </p:sp>
    </p:spTree>
    <p:extLst>
      <p:ext uri="{BB962C8B-B14F-4D97-AF65-F5344CB8AC3E}">
        <p14:creationId xmlns:p14="http://schemas.microsoft.com/office/powerpoint/2010/main" val="367499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3 main time limits (which are determined by human perceptual abilities) to keep in mind when optimizing web and application performance.</a:t>
            </a:r>
            <a:r>
              <a:rPr lang="en-US" baseline="0" dirty="0" smtClean="0"/>
              <a:t> They were originally published in 1968, and re-confirmed by </a:t>
            </a:r>
            <a:r>
              <a:rPr lang="en-US" baseline="0" dirty="0" err="1" smtClean="0"/>
              <a:t>Jakob</a:t>
            </a:r>
            <a:r>
              <a:rPr lang="en-US" baseline="0" dirty="0" smtClean="0"/>
              <a:t> Nielsen again in 1993 and 2005.</a:t>
            </a:r>
          </a:p>
          <a:p>
            <a:endParaRPr lang="en-US" baseline="0" dirty="0" smtClean="0"/>
          </a:p>
          <a:p>
            <a:r>
              <a:rPr lang="en-US" b="1" dirty="0" smtClean="0"/>
              <a:t>0.1 second</a:t>
            </a:r>
            <a:r>
              <a:rPr lang="en-US" dirty="0" smtClean="0"/>
              <a:t> is about the limit for having the user feel that the system is reacting instantaneously, meaning that no special feedback is necessary except to display the result.</a:t>
            </a:r>
          </a:p>
          <a:p>
            <a:endParaRPr lang="en-US" dirty="0" smtClean="0"/>
          </a:p>
          <a:p>
            <a:r>
              <a:rPr lang="en-US" b="1" dirty="0" smtClean="0"/>
              <a:t>1.0 second</a:t>
            </a:r>
            <a:r>
              <a:rPr lang="en-US" dirty="0" smtClean="0"/>
              <a:t> is about the limit for the user's flow of thought to stay uninterrupted, even though the user will notice the delay. Normally, no special feedback is necessary during delays of more than 0.1 but less than 1.0 second, but the user does lose the feeling of operating directly on the data.</a:t>
            </a:r>
          </a:p>
          <a:p>
            <a:endParaRPr lang="en-US" b="1" dirty="0" smtClean="0"/>
          </a:p>
          <a:p>
            <a:r>
              <a:rPr lang="en-US" b="1" dirty="0" smtClean="0"/>
              <a:t>10 seconds</a:t>
            </a:r>
            <a:r>
              <a:rPr lang="en-US" dirty="0" smtClean="0"/>
              <a:t> is about the limit for keeping the user's attention focused on the dialogue. For longer delays, users will want to perform other tasks while waiting for the computer to finish, so they should be given feedback indicating when the computer expects to be done. Feedback during the delay is especially important if the response time is likely to be highly variable, since users will then not know what to expect.</a:t>
            </a:r>
          </a:p>
          <a:p>
            <a:endParaRPr lang="en-US" dirty="0" smtClean="0"/>
          </a:p>
          <a:p>
            <a:r>
              <a:rPr lang="en-US" dirty="0" smtClean="0"/>
              <a:t>These numbers are upper bounds,</a:t>
            </a:r>
            <a:r>
              <a:rPr lang="en-US" baseline="0" dirty="0" smtClean="0"/>
              <a:t> not goals.</a:t>
            </a:r>
            <a:endParaRPr lang="en-US" dirty="0" smtClean="0"/>
          </a:p>
          <a:p>
            <a:endParaRPr lang="en-US" dirty="0" smtClean="0"/>
          </a:p>
          <a:p>
            <a:r>
              <a:rPr lang="en-US" dirty="0" smtClean="0"/>
              <a:t>Web apps have extra challenges because we need</a:t>
            </a:r>
            <a:r>
              <a:rPr lang="en-US" baseline="0" dirty="0" smtClean="0"/>
              <a:t> our users to both GET IT and USE IT</a:t>
            </a:r>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4</a:t>
            </a:fld>
            <a:endParaRPr lang="en-US"/>
          </a:p>
        </p:txBody>
      </p:sp>
    </p:spTree>
    <p:extLst>
      <p:ext uri="{BB962C8B-B14F-4D97-AF65-F5344CB8AC3E}">
        <p14:creationId xmlns:p14="http://schemas.microsoft.com/office/powerpoint/2010/main" val="218675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Less</a:t>
            </a:r>
            <a:r>
              <a:rPr lang="en-US" baseline="0" dirty="0" smtClean="0"/>
              <a:t> (Items &amp; Bytes)</a:t>
            </a:r>
          </a:p>
          <a:p>
            <a:r>
              <a:rPr lang="en-US" baseline="0" dirty="0" smtClean="0"/>
              <a:t>Do it later (procrastinate)</a:t>
            </a:r>
          </a:p>
          <a:p>
            <a:r>
              <a:rPr lang="en-US" baseline="0" dirty="0" smtClean="0"/>
              <a:t>Do it sooner (anticipate)</a:t>
            </a:r>
          </a:p>
          <a:p>
            <a:endParaRPr lang="en-US" baseline="0" dirty="0" smtClean="0"/>
          </a:p>
          <a:p>
            <a:r>
              <a:rPr lang="en-US" baseline="0" dirty="0" smtClean="0"/>
              <a:t>Demo Network tab</a:t>
            </a:r>
          </a:p>
          <a:p>
            <a:endParaRPr lang="en-US" baseline="0" dirty="0" smtClean="0"/>
          </a:p>
          <a:p>
            <a:r>
              <a:rPr lang="en-US" baseline="0" dirty="0" smtClean="0"/>
              <a:t>If want to show off HAR, use HAR viewer: http://www.softwareishard.com/har/viewer/</a:t>
            </a:r>
            <a:endParaRPr lang="en-US" dirty="0" smtClean="0"/>
          </a:p>
          <a:p>
            <a:r>
              <a:rPr lang="en-US" baseline="0" dirty="0" smtClean="0"/>
              <a:t> THEN</a:t>
            </a:r>
          </a:p>
          <a:p>
            <a:endParaRPr lang="en-US" baseline="0" dirty="0" smtClean="0"/>
          </a:p>
          <a:p>
            <a:r>
              <a:rPr lang="en-US" baseline="0" dirty="0" smtClean="0"/>
              <a:t>Demo Audits, I have an Accessibility extension installed: https://chrome.google.com/webstore/detail/accessibility-developer-t/fpkknkljclfencbdbgkenhalefipecmb?hl=en</a:t>
            </a:r>
          </a:p>
          <a:p>
            <a:r>
              <a:rPr lang="en-US" baseline="0" dirty="0" smtClean="0"/>
              <a:t>And then </a:t>
            </a:r>
            <a:r>
              <a:rPr lang="en-US" baseline="0" dirty="0" err="1" smtClean="0"/>
              <a:t>PageSpeed</a:t>
            </a:r>
            <a:r>
              <a:rPr lang="en-US" baseline="0" dirty="0" smtClean="0"/>
              <a:t> is basically an Audits </a:t>
            </a:r>
            <a:r>
              <a:rPr lang="en-US" baseline="0" dirty="0" smtClean="0"/>
              <a:t>extension </a:t>
            </a:r>
          </a:p>
          <a:p>
            <a:endParaRPr lang="en-US" baseline="0" dirty="0" smtClean="0"/>
          </a:p>
          <a:p>
            <a:r>
              <a:rPr lang="en-US" baseline="0" dirty="0" smtClean="0"/>
              <a:t>Perhaps demo </a:t>
            </a:r>
            <a:r>
              <a:rPr lang="en-US" baseline="0" dirty="0" err="1" smtClean="0"/>
              <a:t>RedBot</a:t>
            </a:r>
            <a:r>
              <a:rPr lang="en-US" baseline="0" dirty="0" smtClean="0"/>
              <a:t> here too in order to show off caching headers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FD2167A-37F2-4A13-AEFB-A6E24EF2A755}" type="slidenum">
              <a:rPr lang="en-US" smtClean="0"/>
              <a:t>6</a:t>
            </a:fld>
            <a:endParaRPr lang="en-US"/>
          </a:p>
        </p:txBody>
      </p:sp>
    </p:spTree>
    <p:extLst>
      <p:ext uri="{BB962C8B-B14F-4D97-AF65-F5344CB8AC3E}">
        <p14:creationId xmlns:p14="http://schemas.microsoft.com/office/powerpoint/2010/main" val="412785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Async</a:t>
            </a:r>
            <a:r>
              <a:rPr lang="en-US" dirty="0" smtClean="0"/>
              <a:t>, do I demo this? If so how?</a:t>
            </a:r>
          </a:p>
          <a:p>
            <a:endParaRPr lang="en-US" dirty="0" smtClean="0"/>
          </a:p>
          <a:p>
            <a:r>
              <a:rPr lang="en-US" dirty="0" smtClean="0"/>
              <a:t>Use IE demo? http://ie.microsoft.com/testdrive/Performance/AsyncScripts/Default.html</a:t>
            </a:r>
          </a:p>
          <a:p>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7</a:t>
            </a:fld>
            <a:endParaRPr lang="en-US"/>
          </a:p>
        </p:txBody>
      </p:sp>
    </p:spTree>
    <p:extLst>
      <p:ext uri="{BB962C8B-B14F-4D97-AF65-F5344CB8AC3E}">
        <p14:creationId xmlns:p14="http://schemas.microsoft.com/office/powerpoint/2010/main" val="233857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DNS </a:t>
            </a:r>
            <a:r>
              <a:rPr lang="en-US" dirty="0" err="1" smtClean="0"/>
              <a:t>prefetch</a:t>
            </a:r>
            <a:r>
              <a:rPr lang="en-US" baseline="0" dirty="0" smtClean="0"/>
              <a:t> works in all the newest versions of all browsers</a:t>
            </a:r>
          </a:p>
          <a:p>
            <a:r>
              <a:rPr lang="en-US" baseline="0" dirty="0" smtClean="0"/>
              <a:t>Test at prebrowsing.com</a:t>
            </a:r>
          </a:p>
          <a:p>
            <a:r>
              <a:rPr lang="en-US" baseline="0" dirty="0" err="1" smtClean="0"/>
              <a:t>Prefetches</a:t>
            </a:r>
            <a:r>
              <a:rPr lang="en-US" baseline="0" dirty="0" smtClean="0"/>
              <a:t> should be cacheable</a:t>
            </a:r>
          </a:p>
          <a:p>
            <a:endParaRPr lang="en-US" dirty="0" smtClean="0"/>
          </a:p>
          <a:p>
            <a:endParaRPr lang="en-US" dirty="0" smtClean="0"/>
          </a:p>
          <a:p>
            <a:r>
              <a:rPr lang="en-US" dirty="0" err="1" smtClean="0"/>
              <a:t>Prerender</a:t>
            </a:r>
            <a:r>
              <a:rPr lang="en-US" dirty="0" smtClean="0"/>
              <a:t> is like swapping in a hidden</a:t>
            </a:r>
            <a:r>
              <a:rPr lang="en-US" baseline="0" dirty="0" smtClean="0"/>
              <a:t> tab, so caching doesn’t matter. JS is executed but respects the </a:t>
            </a:r>
            <a:r>
              <a:rPr lang="en-US" baseline="0" dirty="0" err="1" smtClean="0"/>
              <a:t>pageVisiblity</a:t>
            </a:r>
            <a:r>
              <a:rPr lang="en-US" baseline="0" dirty="0" smtClean="0"/>
              <a:t> API. Don’t do this willy </a:t>
            </a:r>
            <a:r>
              <a:rPr lang="en-US" baseline="0" dirty="0" err="1" smtClean="0"/>
              <a:t>nilly</a:t>
            </a:r>
            <a:r>
              <a:rPr lang="en-US" baseline="0" dirty="0" smtClean="0"/>
              <a:t>. Chrome </a:t>
            </a:r>
            <a:r>
              <a:rPr lang="en-US" baseline="0" dirty="0" err="1" smtClean="0"/>
              <a:t>OmniBox</a:t>
            </a:r>
            <a:r>
              <a:rPr lang="en-US" baseline="0" dirty="0" smtClean="0"/>
              <a:t> uses this.</a:t>
            </a:r>
          </a:p>
          <a:p>
            <a:r>
              <a:rPr lang="en-US" dirty="0" smtClean="0"/>
              <a:t>chrome://net-internals/#prerender + http://prerender-test.appspot.com/ + task manager is a cool demo</a:t>
            </a:r>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8</a:t>
            </a:fld>
            <a:endParaRPr lang="en-US"/>
          </a:p>
        </p:txBody>
      </p:sp>
    </p:spTree>
    <p:extLst>
      <p:ext uri="{BB962C8B-B14F-4D97-AF65-F5344CB8AC3E}">
        <p14:creationId xmlns:p14="http://schemas.microsoft.com/office/powerpoint/2010/main" val="2321149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TranslateZ</a:t>
            </a:r>
            <a:r>
              <a:rPr lang="en-US" dirty="0" smtClean="0"/>
              <a:t> is</a:t>
            </a:r>
            <a:r>
              <a:rPr lang="en-US" baseline="0" dirty="0" smtClean="0"/>
              <a:t> one of several ways to promote a layer, others include:</a:t>
            </a:r>
          </a:p>
          <a:p>
            <a:r>
              <a:rPr lang="en-US" baseline="0" dirty="0" smtClean="0"/>
              <a:t>Hardware accelerated &lt;video&gt; element</a:t>
            </a:r>
          </a:p>
          <a:p>
            <a:r>
              <a:rPr lang="en-US" baseline="0" dirty="0" smtClean="0"/>
              <a:t>Hardware accelerated &lt;canvas&gt; element</a:t>
            </a:r>
          </a:p>
          <a:p>
            <a:r>
              <a:rPr lang="en-US" dirty="0" smtClean="0"/>
              <a:t>Composited</a:t>
            </a:r>
            <a:r>
              <a:rPr lang="en-US" baseline="0" dirty="0" smtClean="0"/>
              <a:t> plugins like flash/Silverlight</a:t>
            </a:r>
          </a:p>
          <a:p>
            <a:r>
              <a:rPr lang="en-US" baseline="0" dirty="0" smtClean="0"/>
              <a:t>CSS opacity animation</a:t>
            </a:r>
          </a:p>
          <a:p>
            <a:r>
              <a:rPr lang="en-US" baseline="0" dirty="0" smtClean="0"/>
              <a:t>Animated </a:t>
            </a:r>
            <a:r>
              <a:rPr lang="en-US" baseline="0" dirty="0" err="1" smtClean="0"/>
              <a:t>webkit</a:t>
            </a:r>
            <a:r>
              <a:rPr lang="en-US" baseline="0" dirty="0" smtClean="0"/>
              <a:t> transform</a:t>
            </a:r>
          </a:p>
          <a:p>
            <a:r>
              <a:rPr lang="en-US" baseline="0" dirty="0" smtClean="0"/>
              <a:t>Accelerated CSS filters</a:t>
            </a:r>
          </a:p>
          <a:p>
            <a:r>
              <a:rPr lang="en-US" baseline="0" dirty="0" smtClean="0"/>
              <a:t>Rendered </a:t>
            </a:r>
            <a:r>
              <a:rPr lang="en-US" baseline="0" dirty="0" err="1" smtClean="0"/>
              <a:t>ontop</a:t>
            </a:r>
            <a:r>
              <a:rPr lang="en-US" baseline="0" dirty="0" smtClean="0"/>
              <a:t> of another layer</a:t>
            </a:r>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16</a:t>
            </a:fld>
            <a:endParaRPr lang="en-US"/>
          </a:p>
        </p:txBody>
      </p:sp>
    </p:spTree>
    <p:extLst>
      <p:ext uri="{BB962C8B-B14F-4D97-AF65-F5344CB8AC3E}">
        <p14:creationId xmlns:p14="http://schemas.microsoft.com/office/powerpoint/2010/main" val="165355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Composite Layers is when rasterized images are sent from CPU to GPU</a:t>
            </a:r>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17</a:t>
            </a:fld>
            <a:endParaRPr lang="en-US"/>
          </a:p>
        </p:txBody>
      </p:sp>
    </p:spTree>
    <p:extLst>
      <p:ext uri="{BB962C8B-B14F-4D97-AF65-F5344CB8AC3E}">
        <p14:creationId xmlns:p14="http://schemas.microsoft.com/office/powerpoint/2010/main" val="222587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18</a:t>
            </a:fld>
            <a:endParaRPr lang="en-US"/>
          </a:p>
        </p:txBody>
      </p:sp>
    </p:spTree>
    <p:extLst>
      <p:ext uri="{BB962C8B-B14F-4D97-AF65-F5344CB8AC3E}">
        <p14:creationId xmlns:p14="http://schemas.microsoft.com/office/powerpoint/2010/main" val="405115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D2167A-37F2-4A13-AEFB-A6E24EF2A755}" type="slidenum">
              <a:rPr lang="en-US" smtClean="0"/>
              <a:t>19</a:t>
            </a:fld>
            <a:endParaRPr lang="en-US"/>
          </a:p>
        </p:txBody>
      </p:sp>
    </p:spTree>
    <p:extLst>
      <p:ext uri="{BB962C8B-B14F-4D97-AF65-F5344CB8AC3E}">
        <p14:creationId xmlns:p14="http://schemas.microsoft.com/office/powerpoint/2010/main" val="3282720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7D7A6CB-E979-4FF7-8BB6-C56632588159}" type="datetime1">
              <a:rPr lang="en-US" smtClean="0"/>
              <a:t>2/7/2014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US" smtClean="0"/>
              <a:t>   nikmd23</a:t>
            </a: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455D6-DEC3-4CF8-A9FA-809DEC20B7EB}" type="datetime1">
              <a:rPr lang="en-US" smtClean="0"/>
              <a:t>2/7/2014</a:t>
            </a:fld>
            <a:endParaRPr lang="en-US" dirty="0"/>
          </a:p>
        </p:txBody>
      </p:sp>
      <p:sp>
        <p:nvSpPr>
          <p:cNvPr id="6" name="Footer Placeholder 5"/>
          <p:cNvSpPr>
            <a:spLocks noGrp="1"/>
          </p:cNvSpPr>
          <p:nvPr>
            <p:ph type="ftr" sz="quarter" idx="11"/>
          </p:nvPr>
        </p:nvSpPr>
        <p:spPr/>
        <p:txBody>
          <a:bodyPr/>
          <a:lstStyle/>
          <a:p>
            <a:r>
              <a:rPr lang="en-US" smtClean="0"/>
              <a:t>   nikmd23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726E2-EB7E-4DE5-97A2-B932DD817746}" type="datetime1">
              <a:rPr lang="en-US" smtClean="0"/>
              <a:t>2/7/2014</a:t>
            </a:fld>
            <a:endParaRPr lang="en-US" dirty="0"/>
          </a:p>
        </p:txBody>
      </p:sp>
      <p:sp>
        <p:nvSpPr>
          <p:cNvPr id="6" name="Footer Placeholder 5"/>
          <p:cNvSpPr>
            <a:spLocks noGrp="1"/>
          </p:cNvSpPr>
          <p:nvPr>
            <p:ph type="ftr" sz="quarter" idx="11"/>
          </p:nvPr>
        </p:nvSpPr>
        <p:spPr/>
        <p:txBody>
          <a:bodyPr/>
          <a:lstStyle/>
          <a:p>
            <a:r>
              <a:rPr lang="en-US" smtClean="0"/>
              <a:t>   nikmd23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155F0F-81B5-42DF-9660-E105A84D4FE6}" type="datetime1">
              <a:rPr lang="en-US" smtClean="0"/>
              <a:t>2/7/2014</a:t>
            </a:fld>
            <a:endParaRPr lang="en-US" dirty="0"/>
          </a:p>
        </p:txBody>
      </p:sp>
      <p:sp>
        <p:nvSpPr>
          <p:cNvPr id="6" name="Footer Placeholder 5"/>
          <p:cNvSpPr>
            <a:spLocks noGrp="1"/>
          </p:cNvSpPr>
          <p:nvPr>
            <p:ph type="ftr" sz="quarter" idx="11"/>
          </p:nvPr>
        </p:nvSpPr>
        <p:spPr/>
        <p:txBody>
          <a:bodyPr/>
          <a:lstStyle/>
          <a:p>
            <a:r>
              <a:rPr lang="en-US" smtClean="0"/>
              <a:t>   nikmd23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76369-5C58-4E11-A9AC-56DE60F0D72A}" type="datetime1">
              <a:rPr lang="en-US" smtClean="0"/>
              <a:t>2/7/2014</a:t>
            </a:fld>
            <a:endParaRPr lang="en-US" dirty="0"/>
          </a:p>
        </p:txBody>
      </p:sp>
      <p:sp>
        <p:nvSpPr>
          <p:cNvPr id="6" name="Footer Placeholder 5"/>
          <p:cNvSpPr>
            <a:spLocks noGrp="1"/>
          </p:cNvSpPr>
          <p:nvPr>
            <p:ph type="ftr" sz="quarter" idx="11"/>
          </p:nvPr>
        </p:nvSpPr>
        <p:spPr/>
        <p:txBody>
          <a:bodyPr/>
          <a:lstStyle/>
          <a:p>
            <a:r>
              <a:rPr lang="en-US" smtClean="0"/>
              <a:t>   nikmd23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3FA4315-FAA9-40F3-90E0-9E2068FCE29F}" type="datetime1">
              <a:rPr lang="en-US" smtClean="0"/>
              <a:t>2/7/2014</a:t>
            </a:fld>
            <a:endParaRPr lang="en-US" dirty="0"/>
          </a:p>
        </p:txBody>
      </p:sp>
      <p:sp>
        <p:nvSpPr>
          <p:cNvPr id="4" name="Footer Placeholder 3"/>
          <p:cNvSpPr>
            <a:spLocks noGrp="1"/>
          </p:cNvSpPr>
          <p:nvPr>
            <p:ph type="ftr" sz="quarter" idx="11"/>
          </p:nvPr>
        </p:nvSpPr>
        <p:spPr/>
        <p:txBody>
          <a:bodyPr/>
          <a:lstStyle/>
          <a:p>
            <a:r>
              <a:rPr lang="en-US" smtClean="0"/>
              <a:t>   nikmd23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977609C-BB24-4355-BB24-3032B8B02C24}" type="datetime1">
              <a:rPr lang="en-US" smtClean="0"/>
              <a:t>2/7/2014</a:t>
            </a:fld>
            <a:endParaRPr lang="en-US" dirty="0"/>
          </a:p>
        </p:txBody>
      </p:sp>
      <p:sp>
        <p:nvSpPr>
          <p:cNvPr id="4" name="Footer Placeholder 3"/>
          <p:cNvSpPr>
            <a:spLocks noGrp="1"/>
          </p:cNvSpPr>
          <p:nvPr>
            <p:ph type="ftr" sz="quarter" idx="11"/>
          </p:nvPr>
        </p:nvSpPr>
        <p:spPr/>
        <p:txBody>
          <a:bodyPr/>
          <a:lstStyle/>
          <a:p>
            <a:r>
              <a:rPr lang="en-US" smtClean="0"/>
              <a:t>   nikmd23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424C86-75D4-460D-AD43-D16084DBC81F}" type="datetime1">
              <a:rPr lang="en-US" smtClean="0"/>
              <a:t>2/7/2014</a:t>
            </a:fld>
            <a:endParaRPr lang="en-US" dirty="0"/>
          </a:p>
        </p:txBody>
      </p:sp>
      <p:sp>
        <p:nvSpPr>
          <p:cNvPr id="5" name="Footer Placeholder 4"/>
          <p:cNvSpPr>
            <a:spLocks noGrp="1"/>
          </p:cNvSpPr>
          <p:nvPr>
            <p:ph type="ftr" sz="quarter" idx="11"/>
          </p:nvPr>
        </p:nvSpPr>
        <p:spPr/>
        <p:txBody>
          <a:bodyPr/>
          <a:lstStyle/>
          <a:p>
            <a:r>
              <a:rPr lang="en-US" smtClean="0"/>
              <a:t>   nikmd23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8F78EA-550E-4B09-A1AC-FDB1883CAB65}" type="datetime1">
              <a:rPr lang="en-US" smtClean="0"/>
              <a:t>2/7/2014</a:t>
            </a:fld>
            <a:endParaRPr lang="en-US" dirty="0"/>
          </a:p>
        </p:txBody>
      </p:sp>
      <p:sp>
        <p:nvSpPr>
          <p:cNvPr id="5" name="Footer Placeholder 4"/>
          <p:cNvSpPr>
            <a:spLocks noGrp="1"/>
          </p:cNvSpPr>
          <p:nvPr>
            <p:ph type="ftr" sz="quarter" idx="11"/>
          </p:nvPr>
        </p:nvSpPr>
        <p:spPr/>
        <p:txBody>
          <a:bodyPr/>
          <a:lstStyle/>
          <a:p>
            <a:r>
              <a:rPr lang="en-US" smtClean="0"/>
              <a:t>   nikmd23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67EFF9-3F29-4BA7-8632-EF427182C365}" type="datetime1">
              <a:rPr lang="en-US" smtClean="0"/>
              <a:t>2/7/2014</a:t>
            </a:fld>
            <a:endParaRPr lang="en-US" dirty="0"/>
          </a:p>
        </p:txBody>
      </p:sp>
      <p:sp>
        <p:nvSpPr>
          <p:cNvPr id="5" name="Footer Placeholder 4"/>
          <p:cNvSpPr>
            <a:spLocks noGrp="1"/>
          </p:cNvSpPr>
          <p:nvPr>
            <p:ph type="ftr" sz="quarter" idx="11"/>
          </p:nvPr>
        </p:nvSpPr>
        <p:spPr/>
        <p:txBody>
          <a:bodyPr/>
          <a:lstStyle/>
          <a:p>
            <a:r>
              <a:rPr lang="en-US" smtClean="0"/>
              <a:t>   nikmd23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2E315-9E2E-4A0A-B7BB-53FCD7A75A85}" type="datetime1">
              <a:rPr lang="en-US" smtClean="0"/>
              <a:t>2/7/2014</a:t>
            </a:fld>
            <a:endParaRPr lang="en-US" dirty="0"/>
          </a:p>
        </p:txBody>
      </p:sp>
      <p:sp>
        <p:nvSpPr>
          <p:cNvPr id="5" name="Footer Placeholder 4"/>
          <p:cNvSpPr>
            <a:spLocks noGrp="1"/>
          </p:cNvSpPr>
          <p:nvPr>
            <p:ph type="ftr" sz="quarter" idx="11"/>
          </p:nvPr>
        </p:nvSpPr>
        <p:spPr/>
        <p:txBody>
          <a:bodyPr/>
          <a:lstStyle/>
          <a:p>
            <a:r>
              <a:rPr lang="en-US" smtClean="0"/>
              <a:t>   nikmd23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244EE7-8220-4F9F-BDF0-8567FDD8CE85}" type="datetime1">
              <a:rPr lang="en-US" smtClean="0"/>
              <a:t>2/7/2014</a:t>
            </a:fld>
            <a:endParaRPr lang="en-US" dirty="0"/>
          </a:p>
        </p:txBody>
      </p:sp>
      <p:sp>
        <p:nvSpPr>
          <p:cNvPr id="6" name="Footer Placeholder 5"/>
          <p:cNvSpPr>
            <a:spLocks noGrp="1"/>
          </p:cNvSpPr>
          <p:nvPr>
            <p:ph type="ftr" sz="quarter" idx="11"/>
          </p:nvPr>
        </p:nvSpPr>
        <p:spPr/>
        <p:txBody>
          <a:bodyPr/>
          <a:lstStyle/>
          <a:p>
            <a:r>
              <a:rPr lang="en-US" smtClean="0"/>
              <a:t>   nikmd23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A45B4A-1EB6-4CF9-9C56-70706554E4F8}" type="datetime1">
              <a:rPr lang="en-US" smtClean="0"/>
              <a:t>2/7/2014</a:t>
            </a:fld>
            <a:endParaRPr lang="en-US" dirty="0"/>
          </a:p>
        </p:txBody>
      </p:sp>
      <p:sp>
        <p:nvSpPr>
          <p:cNvPr id="8" name="Footer Placeholder 7"/>
          <p:cNvSpPr>
            <a:spLocks noGrp="1"/>
          </p:cNvSpPr>
          <p:nvPr>
            <p:ph type="ftr" sz="quarter" idx="11"/>
          </p:nvPr>
        </p:nvSpPr>
        <p:spPr/>
        <p:txBody>
          <a:bodyPr/>
          <a:lstStyle/>
          <a:p>
            <a:r>
              <a:rPr lang="en-US" smtClean="0"/>
              <a:t>   nikmd23</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23E75F-996D-4E2C-A54F-5753798832F5}" type="datetime1">
              <a:rPr lang="en-US" smtClean="0"/>
              <a:t>2/7/2014</a:t>
            </a:fld>
            <a:endParaRPr lang="en-US" dirty="0"/>
          </a:p>
        </p:txBody>
      </p:sp>
      <p:sp>
        <p:nvSpPr>
          <p:cNvPr id="4" name="Footer Placeholder 3"/>
          <p:cNvSpPr>
            <a:spLocks noGrp="1"/>
          </p:cNvSpPr>
          <p:nvPr>
            <p:ph type="ftr" sz="quarter" idx="11"/>
          </p:nvPr>
        </p:nvSpPr>
        <p:spPr/>
        <p:txBody>
          <a:bodyPr/>
          <a:lstStyle/>
          <a:p>
            <a:r>
              <a:rPr lang="en-US" smtClean="0"/>
              <a:t>   nikmd23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7B569-543C-42AB-9849-EC9C9C90011D}" type="datetime1">
              <a:rPr lang="en-US" smtClean="0"/>
              <a:t>2/7/2014</a:t>
            </a:fld>
            <a:endParaRPr lang="en-US" dirty="0"/>
          </a:p>
        </p:txBody>
      </p:sp>
      <p:sp>
        <p:nvSpPr>
          <p:cNvPr id="3" name="Footer Placeholder 2"/>
          <p:cNvSpPr>
            <a:spLocks noGrp="1"/>
          </p:cNvSpPr>
          <p:nvPr>
            <p:ph type="ftr" sz="quarter" idx="11"/>
          </p:nvPr>
        </p:nvSpPr>
        <p:spPr/>
        <p:txBody>
          <a:bodyPr/>
          <a:lstStyle/>
          <a:p>
            <a:r>
              <a:rPr lang="en-US" smtClean="0"/>
              <a:t>   nikmd23</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01F00-08B5-4BF8-83BC-BBCC5EA05322}" type="datetime1">
              <a:rPr lang="en-US" smtClean="0"/>
              <a:t>2/7/2014</a:t>
            </a:fld>
            <a:endParaRPr lang="en-US" dirty="0"/>
          </a:p>
        </p:txBody>
      </p:sp>
      <p:sp>
        <p:nvSpPr>
          <p:cNvPr id="6" name="Footer Placeholder 5"/>
          <p:cNvSpPr>
            <a:spLocks noGrp="1"/>
          </p:cNvSpPr>
          <p:nvPr>
            <p:ph type="ftr" sz="quarter" idx="11"/>
          </p:nvPr>
        </p:nvSpPr>
        <p:spPr/>
        <p:txBody>
          <a:bodyPr/>
          <a:lstStyle/>
          <a:p>
            <a:r>
              <a:rPr lang="en-US" smtClean="0"/>
              <a:t>   nikmd23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DFC88-445D-4232-9244-DA2F7DC4EA29}" type="datetime1">
              <a:rPr lang="en-US" smtClean="0"/>
              <a:t>2/7/2014</a:t>
            </a:fld>
            <a:endParaRPr lang="en-US" dirty="0"/>
          </a:p>
        </p:txBody>
      </p:sp>
      <p:sp>
        <p:nvSpPr>
          <p:cNvPr id="6" name="Footer Placeholder 5"/>
          <p:cNvSpPr>
            <a:spLocks noGrp="1"/>
          </p:cNvSpPr>
          <p:nvPr>
            <p:ph type="ftr" sz="quarter" idx="11"/>
          </p:nvPr>
        </p:nvSpPr>
        <p:spPr/>
        <p:txBody>
          <a:bodyPr/>
          <a:lstStyle/>
          <a:p>
            <a:r>
              <a:rPr lang="en-US" smtClean="0"/>
              <a:t>   nikmd23</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2A4A208-6D8A-4CD4-9CEE-8BE7D41B1E08}" type="datetime1">
              <a:rPr lang="en-US" smtClean="0"/>
              <a:t>2/7/2014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US" smtClean="0"/>
              <a:t>   nikmd23</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www.engineeringtime.com/" TargetMode="External"/><Relationship Id="rId13"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9.jpg"/><Relationship Id="rId12" Type="http://schemas.openxmlformats.org/officeDocument/2006/relationships/hyperlink" Target="http://shop.oreilly.com/product/9780596802806.do" TargetMode="External"/><Relationship Id="rId17" Type="http://schemas.openxmlformats.org/officeDocument/2006/relationships/image" Target="../media/image14.png"/><Relationship Id="rId2" Type="http://schemas.openxmlformats.org/officeDocument/2006/relationships/hyperlink" Target="http://stevesouders.com/hpws/" TargetMode="External"/><Relationship Id="rId16" Type="http://schemas.openxmlformats.org/officeDocument/2006/relationships/hyperlink" Target="http://www.html5rocks.com/" TargetMode="External"/><Relationship Id="rId1" Type="http://schemas.openxmlformats.org/officeDocument/2006/relationships/slideLayout" Target="../slideLayouts/slideLayout2.xml"/><Relationship Id="rId6" Type="http://schemas.openxmlformats.org/officeDocument/2006/relationships/hyperlink" Target="http://www.red-gate.com/community/books/practical-performance-profiling" TargetMode="External"/><Relationship Id="rId11" Type="http://schemas.openxmlformats.org/officeDocument/2006/relationships/image" Target="../media/image11.png"/><Relationship Id="rId5" Type="http://schemas.openxmlformats.org/officeDocument/2006/relationships/image" Target="../media/image8.jpeg"/><Relationship Id="rId15" Type="http://schemas.openxmlformats.org/officeDocument/2006/relationships/image" Target="../media/image13.png"/><Relationship Id="rId10" Type="http://schemas.openxmlformats.org/officeDocument/2006/relationships/hyperlink" Target="http://chimera.labs.oreilly.com/books/1230000000545/index.html" TargetMode="External"/><Relationship Id="rId4" Type="http://schemas.openxmlformats.org/officeDocument/2006/relationships/hyperlink" Target="http://stevesouders.com/efws/" TargetMode="External"/><Relationship Id="rId9" Type="http://schemas.openxmlformats.org/officeDocument/2006/relationships/image" Target="../media/image10.png"/><Relationship Id="rId14" Type="http://schemas.openxmlformats.org/officeDocument/2006/relationships/hyperlink" Target="http://jankfree.or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bit.ly/full-stack-web-perf"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rot="21427188">
            <a:off x="1023741" y="1460341"/>
            <a:ext cx="2121471" cy="1979658"/>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smtClean="0"/>
              <a:t>Full Stack Web Performance</a:t>
            </a:r>
            <a:endParaRPr lang="en-US" dirty="0"/>
          </a:p>
        </p:txBody>
      </p:sp>
      <p:sp>
        <p:nvSpPr>
          <p:cNvPr id="3" name="Subtitle 2"/>
          <p:cNvSpPr>
            <a:spLocks noGrp="1"/>
          </p:cNvSpPr>
          <p:nvPr>
            <p:ph type="subTitle" idx="1"/>
          </p:nvPr>
        </p:nvSpPr>
        <p:spPr>
          <a:xfrm rot="21420000">
            <a:off x="993723" y="3504930"/>
            <a:ext cx="9755187" cy="957745"/>
          </a:xfrm>
        </p:spPr>
        <p:txBody>
          <a:bodyPr/>
          <a:lstStyle/>
          <a:p>
            <a:pPr>
              <a:lnSpc>
                <a:spcPct val="100000"/>
              </a:lnSpc>
              <a:spcBef>
                <a:spcPts val="600"/>
              </a:spcBef>
            </a:pPr>
            <a:r>
              <a:rPr lang="en-US" dirty="0" smtClean="0"/>
              <a:t>Nik Molnar</a:t>
            </a:r>
            <a:br>
              <a:rPr lang="en-US" dirty="0" smtClean="0"/>
            </a:br>
            <a:r>
              <a:rPr lang="en-US" sz="1600" dirty="0" smtClean="0">
                <a:solidFill>
                  <a:srgbClr val="C00000"/>
                </a:solidFill>
                <a:latin typeface="FontAwesome" pitchFamily="2" charset="0"/>
              </a:rPr>
              <a:t>  </a:t>
            </a:r>
            <a:r>
              <a:rPr lang="en-US" sz="1600" dirty="0" smtClean="0">
                <a:latin typeface="FontAwesome" pitchFamily="2" charset="0"/>
              </a:rPr>
              <a:t> </a:t>
            </a:r>
            <a:r>
              <a:rPr lang="en-US" sz="1600" dirty="0" smtClean="0"/>
              <a:t>nikmd23</a:t>
            </a:r>
          </a:p>
          <a:p>
            <a:endParaRPr lang="en-US" dirty="0"/>
          </a:p>
        </p:txBody>
      </p:sp>
      <p:sp>
        <p:nvSpPr>
          <p:cNvPr id="4" name="Rectangle 3"/>
          <p:cNvSpPr/>
          <p:nvPr/>
        </p:nvSpPr>
        <p:spPr>
          <a:xfrm>
            <a:off x="4184822" y="5099222"/>
            <a:ext cx="584886" cy="543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21427188">
            <a:off x="348780" y="2265504"/>
            <a:ext cx="3471391" cy="369332"/>
          </a:xfrm>
          <a:prstGeom prst="rect">
            <a:avLst/>
          </a:prstGeom>
          <a:noFill/>
        </p:spPr>
        <p:txBody>
          <a:bodyPr wrap="square" rtlCol="0">
            <a:spAutoFit/>
          </a:bodyPr>
          <a:lstStyle/>
          <a:p>
            <a:pPr algn="ctr"/>
            <a:r>
              <a:rPr lang="en-US" dirty="0" smtClean="0">
                <a:solidFill>
                  <a:schemeClr val="accent1">
                    <a:alpha val="50000"/>
                  </a:schemeClr>
                </a:solidFill>
              </a:rPr>
              <a:t>loading</a:t>
            </a:r>
            <a:endParaRPr lang="en-US" dirty="0">
              <a:solidFill>
                <a:schemeClr val="accent1">
                  <a:alpha val="50000"/>
                </a:schemeClr>
              </a:solidFill>
            </a:endParaRPr>
          </a:p>
        </p:txBody>
      </p:sp>
    </p:spTree>
    <p:extLst>
      <p:ext uri="{BB962C8B-B14F-4D97-AF65-F5344CB8AC3E}">
        <p14:creationId xmlns:p14="http://schemas.microsoft.com/office/powerpoint/2010/main" val="3141794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Fixes</a:t>
            </a:r>
            <a:endParaRPr lang="en-US" dirty="0"/>
          </a:p>
        </p:txBody>
      </p:sp>
      <p:sp>
        <p:nvSpPr>
          <p:cNvPr id="3" name="Content Placeholder 2"/>
          <p:cNvSpPr>
            <a:spLocks noGrp="1"/>
          </p:cNvSpPr>
          <p:nvPr>
            <p:ph sz="quarter" idx="13"/>
          </p:nvPr>
        </p:nvSpPr>
        <p:spPr/>
        <p:txBody>
          <a:bodyPr/>
          <a:lstStyle/>
          <a:p>
            <a:r>
              <a:rPr lang="en-US" dirty="0" smtClean="0"/>
              <a:t>Ants Profiler</a:t>
            </a:r>
          </a:p>
          <a:p>
            <a:r>
              <a:rPr lang="en-US" dirty="0" smtClean="0"/>
              <a:t>List of things to avoid</a:t>
            </a:r>
          </a:p>
          <a:p>
            <a:r>
              <a:rPr lang="en-US" dirty="0" smtClean="0"/>
              <a:t>ASP.NET tips</a:t>
            </a:r>
            <a:endParaRPr lang="en-US" dirty="0"/>
          </a:p>
          <a:p>
            <a:pPr lvl="1"/>
            <a:r>
              <a:rPr lang="en-US" dirty="0"/>
              <a:t>Remove unused View </a:t>
            </a:r>
            <a:r>
              <a:rPr lang="en-US" dirty="0" smtClean="0"/>
              <a:t>Engines</a:t>
            </a:r>
          </a:p>
          <a:p>
            <a:pPr lvl="1"/>
            <a:r>
              <a:rPr lang="en-US" dirty="0"/>
              <a:t>Avoid running sites in debug mode</a:t>
            </a:r>
          </a:p>
          <a:p>
            <a:pPr lvl="1"/>
            <a:endParaRPr lang="en-US" dirty="0" smtClean="0"/>
          </a:p>
          <a:p>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grpSp>
        <p:nvGrpSpPr>
          <p:cNvPr id="5" name="Group 4"/>
          <p:cNvGrpSpPr/>
          <p:nvPr/>
        </p:nvGrpSpPr>
        <p:grpSpPr>
          <a:xfrm>
            <a:off x="7975544" y="1344952"/>
            <a:ext cx="3104964" cy="4036929"/>
            <a:chOff x="3918856" y="1344952"/>
            <a:chExt cx="3104964" cy="4036929"/>
          </a:xfrm>
        </p:grpSpPr>
        <p:sp>
          <p:nvSpPr>
            <p:cNvPr id="6" name="Rectangle 5"/>
            <p:cNvSpPr/>
            <p:nvPr/>
          </p:nvSpPr>
          <p:spPr>
            <a:xfrm>
              <a:off x="3918856" y="2118049"/>
              <a:ext cx="2276671" cy="3263832"/>
            </a:xfrm>
            <a:prstGeom prst="rect">
              <a:avLst/>
            </a:pr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p:cNvSpPr/>
            <p:nvPr/>
          </p:nvSpPr>
          <p:spPr>
            <a:xfrm>
              <a:off x="3937518" y="1344952"/>
              <a:ext cx="3032450" cy="662474"/>
            </a:xfrm>
            <a:prstGeom prst="parallelogram">
              <a:avLst>
                <a:gd name="adj" fmla="val 110915"/>
              </a:avLst>
            </a:pr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rot="5400000" flipV="1">
              <a:off x="4689778" y="3047839"/>
              <a:ext cx="3954295" cy="713789"/>
            </a:xfrm>
            <a:prstGeom prst="parallelogram">
              <a:avLst>
                <a:gd name="adj" fmla="val 94535"/>
              </a:avLst>
            </a:prstGeom>
            <a:solidFill>
              <a:schemeClr val="tx2">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7942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grpSp>
        <p:nvGrpSpPr>
          <p:cNvPr id="4" name="Group 3"/>
          <p:cNvGrpSpPr/>
          <p:nvPr/>
        </p:nvGrpSpPr>
        <p:grpSpPr>
          <a:xfrm>
            <a:off x="7966012" y="1515925"/>
            <a:ext cx="3107094" cy="3865960"/>
            <a:chOff x="7966012" y="1515925"/>
            <a:chExt cx="3107094" cy="3865960"/>
          </a:xfrm>
        </p:grpSpPr>
        <p:sp>
          <p:nvSpPr>
            <p:cNvPr id="7" name="Flowchart: Stored Data 6"/>
            <p:cNvSpPr/>
            <p:nvPr/>
          </p:nvSpPr>
          <p:spPr>
            <a:xfrm rot="16200000">
              <a:off x="7812997" y="2121776"/>
              <a:ext cx="3413124" cy="3107094"/>
            </a:xfrm>
            <a:prstGeom prst="flowChartOnlineStorage">
              <a:avLst/>
            </a:prstGeom>
            <a:solidFill>
              <a:schemeClr val="accent6">
                <a:alpha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p:cNvSpPr/>
            <p:nvPr/>
          </p:nvSpPr>
          <p:spPr>
            <a:xfrm>
              <a:off x="8126963" y="1515925"/>
              <a:ext cx="2799184" cy="835392"/>
            </a:xfrm>
            <a:prstGeom prst="ellipse">
              <a:avLst/>
            </a:prstGeom>
            <a:solidFill>
              <a:schemeClr val="accent6">
                <a:alpha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9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Fixes</a:t>
            </a:r>
            <a:endParaRPr lang="en-US" dirty="0"/>
          </a:p>
        </p:txBody>
      </p:sp>
      <p:sp>
        <p:nvSpPr>
          <p:cNvPr id="3" name="Content Placeholder 2"/>
          <p:cNvSpPr>
            <a:spLocks noGrp="1"/>
          </p:cNvSpPr>
          <p:nvPr>
            <p:ph sz="quarter" idx="13"/>
          </p:nvPr>
        </p:nvSpPr>
        <p:spPr/>
        <p:txBody>
          <a:bodyPr/>
          <a:lstStyle/>
          <a:p>
            <a:r>
              <a:rPr lang="en-US" dirty="0" smtClean="0"/>
              <a:t>Indexes or anything else??</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grpSp>
        <p:nvGrpSpPr>
          <p:cNvPr id="5" name="Group 4"/>
          <p:cNvGrpSpPr/>
          <p:nvPr/>
        </p:nvGrpSpPr>
        <p:grpSpPr>
          <a:xfrm>
            <a:off x="7966012" y="1515925"/>
            <a:ext cx="3107094" cy="3865960"/>
            <a:chOff x="7966012" y="1515925"/>
            <a:chExt cx="3107094" cy="3865960"/>
          </a:xfrm>
        </p:grpSpPr>
        <p:sp>
          <p:nvSpPr>
            <p:cNvPr id="6" name="Flowchart: Stored Data 5"/>
            <p:cNvSpPr/>
            <p:nvPr/>
          </p:nvSpPr>
          <p:spPr>
            <a:xfrm rot="16200000">
              <a:off x="7812997" y="2121776"/>
              <a:ext cx="3413124" cy="3107094"/>
            </a:xfrm>
            <a:prstGeom prst="flowChartOnlineStorage">
              <a:avLst/>
            </a:prstGeom>
            <a:solidFill>
              <a:schemeClr val="tx2">
                <a:alpha val="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8126963" y="1515925"/>
              <a:ext cx="2799184" cy="835392"/>
            </a:xfrm>
            <a:prstGeom prst="ellipse">
              <a:avLst/>
            </a:prstGeom>
            <a:solidFill>
              <a:schemeClr val="tx2">
                <a:alpha val="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5102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6" name="TextBox 5"/>
          <p:cNvSpPr txBox="1"/>
          <p:nvPr/>
        </p:nvSpPr>
        <p:spPr>
          <a:xfrm>
            <a:off x="6158204" y="371244"/>
            <a:ext cx="4922304" cy="5386090"/>
          </a:xfrm>
          <a:prstGeom prst="rect">
            <a:avLst/>
          </a:prstGeom>
          <a:noFill/>
        </p:spPr>
        <p:txBody>
          <a:bodyPr wrap="square" rtlCol="0">
            <a:spAutoFit/>
          </a:bodyPr>
          <a:lstStyle/>
          <a:p>
            <a:pPr algn="r"/>
            <a:r>
              <a:rPr lang="en-US" sz="34400" dirty="0" smtClean="0">
                <a:solidFill>
                  <a:schemeClr val="tx2">
                    <a:alpha val="25000"/>
                  </a:schemeClr>
                </a:solidFill>
                <a:latin typeface="FontAwesome" pitchFamily="2" charset="0"/>
              </a:rPr>
              <a:t></a:t>
            </a:r>
            <a:endParaRPr lang="en-US" sz="16600" dirty="0">
              <a:solidFill>
                <a:schemeClr val="tx2">
                  <a:alpha val="25000"/>
                </a:schemeClr>
              </a:solidFill>
              <a:latin typeface="FontAwesome" pitchFamily="2" charset="0"/>
            </a:endParaRPr>
          </a:p>
        </p:txBody>
      </p:sp>
    </p:spTree>
    <p:extLst>
      <p:ext uri="{BB962C8B-B14F-4D97-AF65-F5344CB8AC3E}">
        <p14:creationId xmlns:p14="http://schemas.microsoft.com/office/powerpoint/2010/main" val="1769212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Fixes</a:t>
            </a:r>
            <a:endParaRPr lang="en-US" dirty="0"/>
          </a:p>
        </p:txBody>
      </p:sp>
      <p:sp>
        <p:nvSpPr>
          <p:cNvPr id="3" name="Content Placeholder 2"/>
          <p:cNvSpPr>
            <a:spLocks noGrp="1"/>
          </p:cNvSpPr>
          <p:nvPr>
            <p:ph sz="quarter" idx="13"/>
          </p:nvPr>
        </p:nvSpPr>
        <p:spPr/>
        <p:txBody>
          <a:bodyPr/>
          <a:lstStyle/>
          <a:p>
            <a:r>
              <a:rPr lang="en-US" dirty="0" err="1" smtClean="0"/>
              <a:t>FlameChart</a:t>
            </a:r>
            <a:r>
              <a:rPr lang="en-US" dirty="0" smtClean="0"/>
              <a:t> and profilers in </a:t>
            </a:r>
            <a:r>
              <a:rPr lang="en-US" dirty="0" err="1" smtClean="0"/>
              <a:t>ChromeDev</a:t>
            </a:r>
            <a:r>
              <a:rPr lang="en-US" dirty="0" smtClean="0"/>
              <a:t> Tools </a:t>
            </a:r>
            <a:r>
              <a:rPr lang="en-US" dirty="0" smtClean="0">
                <a:solidFill>
                  <a:srgbClr val="FF0000"/>
                </a:solidFill>
              </a:rPr>
              <a:t>Lookup how to use</a:t>
            </a:r>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6158204" y="371244"/>
            <a:ext cx="4922304"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16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1846171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3608"/>
            <a:ext cx="10394707" cy="3193487"/>
          </a:xfrm>
        </p:spPr>
        <p:txBody>
          <a:bodyPr/>
          <a:lstStyle/>
          <a:p>
            <a:r>
              <a:rPr lang="en-US" dirty="0" smtClean="0"/>
              <a:t>Render</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6" name="TextBox 5"/>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25000"/>
                  </a:schemeClr>
                </a:solidFill>
                <a:latin typeface="FontAwesome" pitchFamily="2" charset="0"/>
              </a:rPr>
              <a:t></a:t>
            </a:r>
            <a:endParaRPr lang="en-US" sz="9600" dirty="0">
              <a:solidFill>
                <a:schemeClr val="tx2">
                  <a:alpha val="25000"/>
                </a:schemeClr>
              </a:solidFill>
              <a:latin typeface="FontAwesome" pitchFamily="2" charset="0"/>
            </a:endParaRPr>
          </a:p>
        </p:txBody>
      </p:sp>
    </p:spTree>
    <p:extLst>
      <p:ext uri="{BB962C8B-B14F-4D97-AF65-F5344CB8AC3E}">
        <p14:creationId xmlns:p14="http://schemas.microsoft.com/office/powerpoint/2010/main" val="4265301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Fixes</a:t>
            </a:r>
            <a:endParaRPr lang="en-US" dirty="0"/>
          </a:p>
        </p:txBody>
      </p:sp>
      <p:sp>
        <p:nvSpPr>
          <p:cNvPr id="3" name="Content Placeholder 2"/>
          <p:cNvSpPr>
            <a:spLocks noGrp="1"/>
          </p:cNvSpPr>
          <p:nvPr>
            <p:ph sz="quarter" idx="13"/>
          </p:nvPr>
        </p:nvSpPr>
        <p:spPr/>
        <p:txBody>
          <a:bodyPr>
            <a:normAutofit lnSpcReduction="10000"/>
          </a:bodyPr>
          <a:lstStyle/>
          <a:p>
            <a:r>
              <a:rPr lang="en-US" dirty="0" smtClean="0"/>
              <a:t>Show paint rectangles</a:t>
            </a:r>
          </a:p>
          <a:p>
            <a:r>
              <a:rPr lang="en-US" dirty="0" smtClean="0"/>
              <a:t>Show </a:t>
            </a:r>
            <a:r>
              <a:rPr lang="en-US" dirty="0" err="1" smtClean="0"/>
              <a:t>compositied</a:t>
            </a:r>
            <a:r>
              <a:rPr lang="en-US" dirty="0" smtClean="0"/>
              <a:t> layer boarders</a:t>
            </a:r>
          </a:p>
          <a:p>
            <a:r>
              <a:rPr lang="en-US" dirty="0" smtClean="0"/>
              <a:t>Enable continuous page painting</a:t>
            </a:r>
          </a:p>
          <a:p>
            <a:r>
              <a:rPr lang="en-US" dirty="0" smtClean="0"/>
              <a:t>Add Writes then All Reads</a:t>
            </a:r>
          </a:p>
          <a:p>
            <a:r>
              <a:rPr lang="en-US" dirty="0" err="1" smtClean="0"/>
              <a:t>RequestAnimationFrame</a:t>
            </a:r>
            <a:endParaRPr lang="en-US" dirty="0" smtClean="0"/>
          </a:p>
          <a:p>
            <a:r>
              <a:rPr lang="en-US" dirty="0" err="1" smtClean="0"/>
              <a:t>TranslateZ</a:t>
            </a:r>
            <a:endParaRPr lang="en-US" dirty="0" smtClean="0"/>
          </a:p>
          <a:p>
            <a:r>
              <a:rPr lang="en-US" dirty="0" smtClean="0"/>
              <a:t>Avoid making changes during scrolling</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1343376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sz="quarter" idx="13"/>
          </p:nvPr>
        </p:nvSpPr>
        <p:spPr/>
        <p:txBody>
          <a:bodyPr/>
          <a:lstStyle/>
          <a:p>
            <a:r>
              <a:rPr lang="en-US" dirty="0" smtClean="0"/>
              <a:t>Function Call [Yellow]</a:t>
            </a:r>
          </a:p>
          <a:p>
            <a:r>
              <a:rPr lang="en-US" dirty="0" smtClean="0"/>
              <a:t>Recalculate Style/Layout (purple)</a:t>
            </a:r>
          </a:p>
          <a:p>
            <a:pPr lvl="1"/>
            <a:r>
              <a:rPr lang="en-US" dirty="0" smtClean="0"/>
              <a:t>Get all Style rules, Evaluate Selectors and Match to DOM, Calculate the Computed Style for all elements</a:t>
            </a:r>
          </a:p>
          <a:p>
            <a:pPr lvl="2"/>
            <a:r>
              <a:rPr lang="en-US" dirty="0" smtClean="0"/>
              <a:t>Layout issues point to bad JS</a:t>
            </a:r>
          </a:p>
          <a:p>
            <a:r>
              <a:rPr lang="en-US" dirty="0" smtClean="0"/>
              <a:t>Paint [Green]</a:t>
            </a:r>
          </a:p>
          <a:p>
            <a:pPr lvl="1"/>
            <a:r>
              <a:rPr lang="en-US" dirty="0" smtClean="0"/>
              <a:t>Debug w/ continuous paint mode</a:t>
            </a:r>
          </a:p>
          <a:p>
            <a:pPr lvl="1"/>
            <a:r>
              <a:rPr lang="en-US" dirty="0" smtClean="0"/>
              <a:t>USE ‘H’ KEY TO HIDE ELEMENTS TO EXPLORE WHICH ONES COST</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4166106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Rectangle 4"/>
          <p:cNvSpPr/>
          <p:nvPr/>
        </p:nvSpPr>
        <p:spPr>
          <a:xfrm>
            <a:off x="685800" y="2293620"/>
            <a:ext cx="10394707" cy="9601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5" name="TextBox 44"/>
          <p:cNvSpPr txBox="1"/>
          <p:nvPr/>
        </p:nvSpPr>
        <p:spPr>
          <a:xfrm>
            <a:off x="685800" y="2388870"/>
            <a:ext cx="10394706" cy="769441"/>
          </a:xfrm>
          <a:prstGeom prst="rect">
            <a:avLst/>
          </a:prstGeom>
          <a:noFill/>
          <a:effectLst>
            <a:glow rad="139700">
              <a:schemeClr val="accent1">
                <a:satMod val="175000"/>
                <a:alpha val="40000"/>
              </a:schemeClr>
            </a:glow>
          </a:effectLst>
        </p:spPr>
        <p:txBody>
          <a:bodyPr wrap="square" rtlCol="0" anchor="ctr" anchorCtr="0">
            <a:spAutoFit/>
          </a:bodyPr>
          <a:lstStyle/>
          <a:p>
            <a:pPr algn="ctr"/>
            <a:r>
              <a:rPr lang="en-US" sz="4400" dirty="0" smtClean="0"/>
              <a:t>1000 </a:t>
            </a:r>
            <a:r>
              <a:rPr lang="en-US" sz="4400" dirty="0" err="1" smtClean="0"/>
              <a:t>ms</a:t>
            </a:r>
            <a:r>
              <a:rPr lang="en-US" sz="4400" dirty="0" smtClean="0"/>
              <a:t> / 60 fps = ~16 </a:t>
            </a:r>
            <a:r>
              <a:rPr lang="en-US" sz="4400" dirty="0" err="1" smtClean="0"/>
              <a:t>ms</a:t>
            </a:r>
            <a:endParaRPr lang="en-US" dirty="0"/>
          </a:p>
        </p:txBody>
      </p:sp>
      <p:sp>
        <p:nvSpPr>
          <p:cNvPr id="6" name="TextBox 5"/>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722471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Rectangle 4"/>
          <p:cNvSpPr/>
          <p:nvPr/>
        </p:nvSpPr>
        <p:spPr>
          <a:xfrm>
            <a:off x="685800" y="2293620"/>
            <a:ext cx="10394707" cy="9601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 name="Straight Connector 6"/>
          <p:cNvCxnSpPr/>
          <p:nvPr/>
        </p:nvCxnSpPr>
        <p:spPr>
          <a:xfrm>
            <a:off x="1013973" y="2293620"/>
            <a:ext cx="0"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329500" y="2293620"/>
            <a:ext cx="19490"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0"/>
          </p:cNvCxnSpPr>
          <p:nvPr/>
        </p:nvCxnSpPr>
        <p:spPr>
          <a:xfrm flipH="1">
            <a:off x="5873627" y="2293620"/>
            <a:ext cx="9527"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298180" y="2293620"/>
            <a:ext cx="5275"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732770" y="2293620"/>
            <a:ext cx="513" cy="15659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1534" y="3903888"/>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28" name="TextBox 27"/>
          <p:cNvSpPr txBox="1"/>
          <p:nvPr/>
        </p:nvSpPr>
        <p:spPr>
          <a:xfrm>
            <a:off x="2964204" y="3903888"/>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29" name="TextBox 28"/>
          <p:cNvSpPr txBox="1"/>
          <p:nvPr/>
        </p:nvSpPr>
        <p:spPr>
          <a:xfrm>
            <a:off x="5520714" y="3901864"/>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30" name="TextBox 29"/>
          <p:cNvSpPr txBox="1"/>
          <p:nvPr/>
        </p:nvSpPr>
        <p:spPr>
          <a:xfrm>
            <a:off x="7940064" y="3899840"/>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31" name="TextBox 30"/>
          <p:cNvSpPr txBox="1"/>
          <p:nvPr/>
        </p:nvSpPr>
        <p:spPr>
          <a:xfrm>
            <a:off x="10370844" y="3897816"/>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15" name="TextBox 14"/>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149081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br>
              <a:rPr lang="en-US" dirty="0" smtClean="0"/>
            </a:br>
            <a:r>
              <a:rPr lang="en-US" dirty="0" smtClean="0"/>
              <a:t>#</a:t>
            </a:r>
            <a:r>
              <a:rPr lang="en-US" dirty="0" err="1" smtClean="0"/>
              <a:t>perfmatters</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6" name="TextBox 5"/>
          <p:cNvSpPr txBox="1"/>
          <p:nvPr/>
        </p:nvSpPr>
        <p:spPr>
          <a:xfrm>
            <a:off x="6354147" y="371244"/>
            <a:ext cx="4726361" cy="5386090"/>
          </a:xfrm>
          <a:prstGeom prst="rect">
            <a:avLst/>
          </a:prstGeom>
          <a:noFill/>
        </p:spPr>
        <p:txBody>
          <a:bodyPr wrap="square" rtlCol="0">
            <a:spAutoFit/>
          </a:bodyPr>
          <a:lstStyle/>
          <a:p>
            <a:pPr algn="r"/>
            <a:r>
              <a:rPr lang="en-US" sz="34400" dirty="0" smtClean="0">
                <a:solidFill>
                  <a:schemeClr val="tx2">
                    <a:alpha val="25000"/>
                  </a:schemeClr>
                </a:solidFill>
                <a:latin typeface="FontAwesome" pitchFamily="2" charset="0"/>
              </a:rPr>
              <a:t></a:t>
            </a:r>
            <a:endParaRPr lang="en-US" sz="34400" dirty="0">
              <a:solidFill>
                <a:schemeClr val="tx2">
                  <a:alpha val="25000"/>
                </a:schemeClr>
              </a:solidFill>
            </a:endParaRPr>
          </a:p>
        </p:txBody>
      </p:sp>
    </p:spTree>
    <p:extLst>
      <p:ext uri="{BB962C8B-B14F-4D97-AF65-F5344CB8AC3E}">
        <p14:creationId xmlns:p14="http://schemas.microsoft.com/office/powerpoint/2010/main" val="1319782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Rectangle 4"/>
          <p:cNvSpPr/>
          <p:nvPr/>
        </p:nvSpPr>
        <p:spPr>
          <a:xfrm>
            <a:off x="685800" y="2293620"/>
            <a:ext cx="10394707" cy="9601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 name="Straight Connector 6"/>
          <p:cNvCxnSpPr/>
          <p:nvPr/>
        </p:nvCxnSpPr>
        <p:spPr>
          <a:xfrm>
            <a:off x="1013973" y="2293620"/>
            <a:ext cx="0"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329500" y="2293620"/>
            <a:ext cx="19490"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0"/>
          </p:cNvCxnSpPr>
          <p:nvPr/>
        </p:nvCxnSpPr>
        <p:spPr>
          <a:xfrm flipH="1">
            <a:off x="5873627" y="2293620"/>
            <a:ext cx="9527"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298180" y="2293620"/>
            <a:ext cx="5275"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732770" y="2293620"/>
            <a:ext cx="513" cy="15659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1534" y="3903888"/>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28" name="TextBox 27"/>
          <p:cNvSpPr txBox="1"/>
          <p:nvPr/>
        </p:nvSpPr>
        <p:spPr>
          <a:xfrm>
            <a:off x="2964204" y="3903888"/>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29" name="TextBox 28"/>
          <p:cNvSpPr txBox="1"/>
          <p:nvPr/>
        </p:nvSpPr>
        <p:spPr>
          <a:xfrm>
            <a:off x="5520714" y="3901864"/>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30" name="TextBox 29"/>
          <p:cNvSpPr txBox="1"/>
          <p:nvPr/>
        </p:nvSpPr>
        <p:spPr>
          <a:xfrm>
            <a:off x="7940064" y="3899840"/>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31" name="TextBox 30"/>
          <p:cNvSpPr txBox="1"/>
          <p:nvPr/>
        </p:nvSpPr>
        <p:spPr>
          <a:xfrm>
            <a:off x="10370844" y="3897816"/>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37" name="Pentagon 36"/>
          <p:cNvSpPr/>
          <p:nvPr/>
        </p:nvSpPr>
        <p:spPr>
          <a:xfrm>
            <a:off x="1090172" y="2418569"/>
            <a:ext cx="651510" cy="736111"/>
          </a:xfrm>
          <a:prstGeom prst="homePlate">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err="1" smtClean="0"/>
              <a:t>rAF</a:t>
            </a:r>
            <a:endParaRPr lang="en-US" dirty="0"/>
          </a:p>
        </p:txBody>
      </p:sp>
      <p:sp>
        <p:nvSpPr>
          <p:cNvPr id="38" name="Chevron 37"/>
          <p:cNvSpPr/>
          <p:nvPr/>
        </p:nvSpPr>
        <p:spPr>
          <a:xfrm>
            <a:off x="1501707" y="2419774"/>
            <a:ext cx="994410" cy="734906"/>
          </a:xfrm>
          <a:prstGeom prst="chevron">
            <a:avLst>
              <a:gd name="adj" fmla="val 45334"/>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smtClean="0">
                <a:solidFill>
                  <a:schemeClr val="tx1"/>
                </a:solidFill>
              </a:rPr>
              <a:t>JS</a:t>
            </a:r>
            <a:endParaRPr lang="en-US" dirty="0">
              <a:solidFill>
                <a:schemeClr val="tx1"/>
              </a:solidFill>
            </a:endParaRPr>
          </a:p>
        </p:txBody>
      </p:sp>
      <p:sp>
        <p:nvSpPr>
          <p:cNvPr id="40" name="Chevron 39"/>
          <p:cNvSpPr/>
          <p:nvPr/>
        </p:nvSpPr>
        <p:spPr>
          <a:xfrm>
            <a:off x="2256142" y="2423584"/>
            <a:ext cx="994410" cy="734906"/>
          </a:xfrm>
          <a:prstGeom prst="chevron">
            <a:avLst>
              <a:gd name="adj" fmla="val 45334"/>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smtClean="0">
                <a:solidFill>
                  <a:schemeClr val="tx1"/>
                </a:solidFill>
              </a:rPr>
              <a:t>Paint</a:t>
            </a:r>
            <a:endParaRPr lang="en-US" dirty="0">
              <a:solidFill>
                <a:schemeClr val="tx1"/>
              </a:solidFill>
            </a:endParaRPr>
          </a:p>
        </p:txBody>
      </p:sp>
      <p:sp>
        <p:nvSpPr>
          <p:cNvPr id="18" name="TextBox 17"/>
          <p:cNvSpPr txBox="1"/>
          <p:nvPr/>
        </p:nvSpPr>
        <p:spPr>
          <a:xfrm>
            <a:off x="1250682" y="1838360"/>
            <a:ext cx="2470548" cy="307777"/>
          </a:xfrm>
          <a:prstGeom prst="rect">
            <a:avLst/>
          </a:prstGeom>
          <a:noFill/>
        </p:spPr>
        <p:txBody>
          <a:bodyPr wrap="none" rtlCol="0">
            <a:spAutoFit/>
          </a:bodyPr>
          <a:lstStyle/>
          <a:p>
            <a:r>
              <a:rPr lang="en-US" sz="1400" dirty="0" err="1" smtClean="0">
                <a:latin typeface="Consolas" panose="020B0609020204030204" pitchFamily="49" charset="0"/>
                <a:cs typeface="Consolas" panose="020B0609020204030204" pitchFamily="49" charset="0"/>
              </a:rPr>
              <a:t>requestAnimationFrame</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cxnSp>
        <p:nvCxnSpPr>
          <p:cNvPr id="12" name="Straight Connector 11"/>
          <p:cNvCxnSpPr/>
          <p:nvPr/>
        </p:nvCxnSpPr>
        <p:spPr>
          <a:xfrm>
            <a:off x="1319262" y="1954530"/>
            <a:ext cx="0" cy="589907"/>
          </a:xfrm>
          <a:prstGeom prst="line">
            <a:avLst/>
          </a:prstGeom>
          <a:ln w="12700">
            <a:solidFill>
              <a:schemeClr val="tx1"/>
            </a:solidFill>
            <a:tailEnd type="diamon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3672362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Rectangle 4"/>
          <p:cNvSpPr/>
          <p:nvPr/>
        </p:nvSpPr>
        <p:spPr>
          <a:xfrm>
            <a:off x="685800" y="2293620"/>
            <a:ext cx="10394707" cy="9601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7" name="Straight Connector 6"/>
          <p:cNvCxnSpPr/>
          <p:nvPr/>
        </p:nvCxnSpPr>
        <p:spPr>
          <a:xfrm>
            <a:off x="1013973" y="2293620"/>
            <a:ext cx="0"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329500" y="2293620"/>
            <a:ext cx="19490"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0"/>
          </p:cNvCxnSpPr>
          <p:nvPr/>
        </p:nvCxnSpPr>
        <p:spPr>
          <a:xfrm flipH="1">
            <a:off x="5873627" y="2293620"/>
            <a:ext cx="9527"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298180" y="2293620"/>
            <a:ext cx="5275" cy="15659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732770" y="2293620"/>
            <a:ext cx="513" cy="15659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1534" y="3903888"/>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28" name="TextBox 27"/>
          <p:cNvSpPr txBox="1"/>
          <p:nvPr/>
        </p:nvSpPr>
        <p:spPr>
          <a:xfrm>
            <a:off x="2964204" y="3903888"/>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29" name="TextBox 28"/>
          <p:cNvSpPr txBox="1"/>
          <p:nvPr/>
        </p:nvSpPr>
        <p:spPr>
          <a:xfrm>
            <a:off x="5520714" y="3901864"/>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30" name="TextBox 29"/>
          <p:cNvSpPr txBox="1"/>
          <p:nvPr/>
        </p:nvSpPr>
        <p:spPr>
          <a:xfrm>
            <a:off x="7940064" y="3899840"/>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31" name="TextBox 30"/>
          <p:cNvSpPr txBox="1"/>
          <p:nvPr/>
        </p:nvSpPr>
        <p:spPr>
          <a:xfrm>
            <a:off x="10370844" y="3897816"/>
            <a:ext cx="724878" cy="369332"/>
          </a:xfrm>
          <a:prstGeom prst="rect">
            <a:avLst/>
          </a:prstGeom>
          <a:noFill/>
        </p:spPr>
        <p:txBody>
          <a:bodyPr wrap="none" rtlCol="0">
            <a:spAutoFit/>
          </a:bodyPr>
          <a:lstStyle/>
          <a:p>
            <a:r>
              <a:rPr lang="en-US" dirty="0" smtClean="0"/>
              <a:t>16 </a:t>
            </a:r>
            <a:r>
              <a:rPr lang="en-US" dirty="0" err="1" smtClean="0"/>
              <a:t>ms</a:t>
            </a:r>
            <a:endParaRPr lang="en-US" dirty="0"/>
          </a:p>
        </p:txBody>
      </p:sp>
      <p:sp>
        <p:nvSpPr>
          <p:cNvPr id="37" name="Pentagon 36"/>
          <p:cNvSpPr/>
          <p:nvPr/>
        </p:nvSpPr>
        <p:spPr>
          <a:xfrm>
            <a:off x="1090172" y="2418569"/>
            <a:ext cx="651510" cy="736111"/>
          </a:xfrm>
          <a:prstGeom prst="homePlate">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err="1" smtClean="0"/>
              <a:t>rAF</a:t>
            </a:r>
            <a:endParaRPr lang="en-US" dirty="0"/>
          </a:p>
        </p:txBody>
      </p:sp>
      <p:sp>
        <p:nvSpPr>
          <p:cNvPr id="38" name="Chevron 37"/>
          <p:cNvSpPr/>
          <p:nvPr/>
        </p:nvSpPr>
        <p:spPr>
          <a:xfrm>
            <a:off x="1501707" y="2419774"/>
            <a:ext cx="994410" cy="734906"/>
          </a:xfrm>
          <a:prstGeom prst="chevron">
            <a:avLst>
              <a:gd name="adj" fmla="val 45334"/>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smtClean="0">
                <a:solidFill>
                  <a:schemeClr val="tx1"/>
                </a:solidFill>
              </a:rPr>
              <a:t>JS</a:t>
            </a:r>
            <a:endParaRPr lang="en-US" dirty="0">
              <a:solidFill>
                <a:schemeClr val="tx1"/>
              </a:solidFill>
            </a:endParaRPr>
          </a:p>
        </p:txBody>
      </p:sp>
      <p:sp>
        <p:nvSpPr>
          <p:cNvPr id="40" name="Chevron 39"/>
          <p:cNvSpPr/>
          <p:nvPr/>
        </p:nvSpPr>
        <p:spPr>
          <a:xfrm>
            <a:off x="2256142" y="2423584"/>
            <a:ext cx="994410" cy="734906"/>
          </a:xfrm>
          <a:prstGeom prst="chevron">
            <a:avLst>
              <a:gd name="adj" fmla="val 45334"/>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smtClean="0">
                <a:solidFill>
                  <a:schemeClr val="tx1"/>
                </a:solidFill>
              </a:rPr>
              <a:t>Paint</a:t>
            </a:r>
            <a:endParaRPr lang="en-US" dirty="0">
              <a:solidFill>
                <a:schemeClr val="tx1"/>
              </a:solidFill>
            </a:endParaRPr>
          </a:p>
        </p:txBody>
      </p:sp>
      <p:sp>
        <p:nvSpPr>
          <p:cNvPr id="19" name="Pentagon 18"/>
          <p:cNvSpPr/>
          <p:nvPr/>
        </p:nvSpPr>
        <p:spPr>
          <a:xfrm>
            <a:off x="3414272" y="2422379"/>
            <a:ext cx="651510" cy="736111"/>
          </a:xfrm>
          <a:prstGeom prst="homePlate">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err="1" smtClean="0"/>
              <a:t>rAF</a:t>
            </a:r>
            <a:endParaRPr lang="en-US" dirty="0"/>
          </a:p>
        </p:txBody>
      </p:sp>
      <p:sp>
        <p:nvSpPr>
          <p:cNvPr id="20" name="Chevron 19"/>
          <p:cNvSpPr/>
          <p:nvPr/>
        </p:nvSpPr>
        <p:spPr>
          <a:xfrm>
            <a:off x="3825807" y="2423584"/>
            <a:ext cx="994410" cy="734906"/>
          </a:xfrm>
          <a:prstGeom prst="chevron">
            <a:avLst>
              <a:gd name="adj" fmla="val 45334"/>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smtClean="0">
                <a:solidFill>
                  <a:schemeClr val="tx1"/>
                </a:solidFill>
              </a:rPr>
              <a:t>JS</a:t>
            </a:r>
            <a:endParaRPr lang="en-US" dirty="0">
              <a:solidFill>
                <a:schemeClr val="tx1"/>
              </a:solidFill>
            </a:endParaRPr>
          </a:p>
        </p:txBody>
      </p:sp>
      <p:sp>
        <p:nvSpPr>
          <p:cNvPr id="21" name="Chevron 20"/>
          <p:cNvSpPr/>
          <p:nvPr/>
        </p:nvSpPr>
        <p:spPr>
          <a:xfrm>
            <a:off x="4580242" y="2427394"/>
            <a:ext cx="994410" cy="734906"/>
          </a:xfrm>
          <a:prstGeom prst="chevron">
            <a:avLst>
              <a:gd name="adj" fmla="val 45334"/>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smtClean="0">
                <a:solidFill>
                  <a:schemeClr val="tx1"/>
                </a:solidFill>
              </a:rPr>
              <a:t>Paint</a:t>
            </a:r>
            <a:endParaRPr lang="en-US" dirty="0">
              <a:solidFill>
                <a:schemeClr val="tx1"/>
              </a:solidFill>
            </a:endParaRPr>
          </a:p>
        </p:txBody>
      </p:sp>
      <p:sp>
        <p:nvSpPr>
          <p:cNvPr id="23" name="Pentagon 22"/>
          <p:cNvSpPr/>
          <p:nvPr/>
        </p:nvSpPr>
        <p:spPr>
          <a:xfrm>
            <a:off x="5955542" y="2426189"/>
            <a:ext cx="651510" cy="736111"/>
          </a:xfrm>
          <a:prstGeom prst="homePlate">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err="1" smtClean="0"/>
              <a:t>rAF</a:t>
            </a:r>
            <a:endParaRPr lang="en-US" dirty="0"/>
          </a:p>
        </p:txBody>
      </p:sp>
      <p:sp>
        <p:nvSpPr>
          <p:cNvPr id="24" name="Chevron 23"/>
          <p:cNvSpPr/>
          <p:nvPr/>
        </p:nvSpPr>
        <p:spPr>
          <a:xfrm>
            <a:off x="6364759" y="2427394"/>
            <a:ext cx="1931104" cy="734906"/>
          </a:xfrm>
          <a:prstGeom prst="chevron">
            <a:avLst>
              <a:gd name="adj" fmla="val 45334"/>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smtClean="0">
                <a:solidFill>
                  <a:schemeClr val="tx1"/>
                </a:solidFill>
              </a:rPr>
              <a:t>JS</a:t>
            </a:r>
            <a:endParaRPr lang="en-US" dirty="0">
              <a:solidFill>
                <a:schemeClr val="tx1"/>
              </a:solidFill>
            </a:endParaRPr>
          </a:p>
        </p:txBody>
      </p:sp>
      <p:sp>
        <p:nvSpPr>
          <p:cNvPr id="25" name="Chevron 24"/>
          <p:cNvSpPr/>
          <p:nvPr/>
        </p:nvSpPr>
        <p:spPr>
          <a:xfrm>
            <a:off x="8042139" y="2427394"/>
            <a:ext cx="994410" cy="734906"/>
          </a:xfrm>
          <a:prstGeom prst="chevron">
            <a:avLst>
              <a:gd name="adj" fmla="val 45334"/>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smtClean="0">
                <a:solidFill>
                  <a:schemeClr val="tx1"/>
                </a:solidFill>
              </a:rPr>
              <a:t>Paint</a:t>
            </a:r>
            <a:endParaRPr lang="en-US" dirty="0">
              <a:solidFill>
                <a:schemeClr val="tx1"/>
              </a:solidFill>
            </a:endParaRPr>
          </a:p>
        </p:txBody>
      </p:sp>
      <p:sp>
        <p:nvSpPr>
          <p:cNvPr id="3" name="Left Brace 2"/>
          <p:cNvSpPr/>
          <p:nvPr/>
        </p:nvSpPr>
        <p:spPr>
          <a:xfrm rot="5400000">
            <a:off x="9251321" y="818486"/>
            <a:ext cx="532629" cy="2430267"/>
          </a:xfrm>
          <a:prstGeom prst="leftBrace">
            <a:avLst/>
          </a:prstGeom>
          <a:ln w="19050"/>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lang="en-US" dirty="0"/>
          </a:p>
        </p:txBody>
      </p:sp>
      <p:sp>
        <p:nvSpPr>
          <p:cNvPr id="32" name="TextBox 31"/>
          <p:cNvSpPr txBox="1"/>
          <p:nvPr/>
        </p:nvSpPr>
        <p:spPr>
          <a:xfrm>
            <a:off x="8718537" y="1397973"/>
            <a:ext cx="1590500" cy="369332"/>
          </a:xfrm>
          <a:prstGeom prst="rect">
            <a:avLst/>
          </a:prstGeom>
          <a:noFill/>
        </p:spPr>
        <p:txBody>
          <a:bodyPr wrap="none" rtlCol="0">
            <a:spAutoFit/>
          </a:bodyPr>
          <a:lstStyle/>
          <a:p>
            <a:pPr algn="ctr"/>
            <a:r>
              <a:rPr lang="en-US" dirty="0" smtClean="0"/>
              <a:t>dropped frame</a:t>
            </a:r>
            <a:endParaRPr lang="en-US" dirty="0"/>
          </a:p>
        </p:txBody>
      </p:sp>
      <p:sp>
        <p:nvSpPr>
          <p:cNvPr id="34" name="Pentagon 33"/>
          <p:cNvSpPr/>
          <p:nvPr/>
        </p:nvSpPr>
        <p:spPr>
          <a:xfrm>
            <a:off x="10817102" y="2429999"/>
            <a:ext cx="651510" cy="736111"/>
          </a:xfrm>
          <a:prstGeom prst="homePlate">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dirty="0" err="1" smtClean="0"/>
              <a:t>rAF</a:t>
            </a:r>
            <a:endParaRPr lang="en-US" dirty="0"/>
          </a:p>
        </p:txBody>
      </p:sp>
      <p:sp>
        <p:nvSpPr>
          <p:cNvPr id="33" name="TextBox 32"/>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3528664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sz="quarter" idx="13"/>
          </p:nvPr>
        </p:nvSpPr>
        <p:spPr/>
        <p:txBody>
          <a:bodyPr/>
          <a:lstStyle/>
          <a:p>
            <a:pPr marL="0" indent="0">
              <a:buNone/>
            </a:pPr>
            <a:r>
              <a:rPr lang="en-US" kern="0" cap="none" dirty="0" smtClean="0">
                <a:solidFill>
                  <a:schemeClr val="accent6"/>
                </a:solidFill>
                <a:latin typeface="Consolas" panose="020B0609020204030204" pitchFamily="49" charset="0"/>
              </a:rPr>
              <a:t>.items div</a:t>
            </a:r>
            <a:endParaRPr lang="en-US" kern="0" cap="none" dirty="0">
              <a:solidFill>
                <a:schemeClr val="accent6"/>
              </a:solidFill>
              <a:latin typeface="Consolas" panose="020B0609020204030204" pitchFamily="49" charset="0"/>
            </a:endParaRPr>
          </a:p>
          <a:p>
            <a:pPr marL="0" indent="0">
              <a:buNone/>
            </a:pPr>
            <a:r>
              <a:rPr lang="en-US" kern="0" cap="none" dirty="0">
                <a:solidFill>
                  <a:schemeClr val="accent6"/>
                </a:solidFill>
                <a:latin typeface="Consolas" panose="020B0609020204030204" pitchFamily="49" charset="0"/>
              </a:rPr>
              <a:t>{</a:t>
            </a:r>
          </a:p>
          <a:p>
            <a:pPr marL="0" indent="0">
              <a:buNone/>
            </a:pPr>
            <a:r>
              <a:rPr lang="en-US" kern="0" cap="none" dirty="0">
                <a:latin typeface="Consolas" panose="020B0609020204030204" pitchFamily="49" charset="0"/>
              </a:rPr>
              <a:t>    </a:t>
            </a:r>
            <a:r>
              <a:rPr lang="en-US" kern="0" cap="none" dirty="0">
                <a:solidFill>
                  <a:schemeClr val="accent4"/>
                </a:solidFill>
                <a:latin typeface="Consolas" panose="020B0609020204030204" pitchFamily="49" charset="0"/>
              </a:rPr>
              <a:t>width</a:t>
            </a:r>
            <a:r>
              <a:rPr lang="en-US" kern="0" cap="none" dirty="0">
                <a:solidFill>
                  <a:schemeClr val="accent3"/>
                </a:solidFill>
                <a:latin typeface="Consolas" panose="020B0609020204030204" pitchFamily="49" charset="0"/>
              </a:rPr>
              <a:t>: 60px;</a:t>
            </a:r>
          </a:p>
          <a:p>
            <a:pPr marL="0" indent="0">
              <a:buNone/>
            </a:pPr>
            <a:r>
              <a:rPr lang="en-US" kern="0" cap="none" dirty="0">
                <a:latin typeface="Consolas" panose="020B0609020204030204" pitchFamily="49" charset="0"/>
              </a:rPr>
              <a:t>    </a:t>
            </a:r>
            <a:r>
              <a:rPr lang="en-US" kern="0" cap="none" dirty="0" smtClean="0">
                <a:solidFill>
                  <a:schemeClr val="accent4"/>
                </a:solidFill>
                <a:latin typeface="Consolas" panose="020B0609020204030204" pitchFamily="49" charset="0"/>
              </a:rPr>
              <a:t>color</a:t>
            </a:r>
            <a:r>
              <a:rPr lang="en-US" kern="0" cap="none" dirty="0" smtClean="0">
                <a:solidFill>
                  <a:schemeClr val="accent3"/>
                </a:solidFill>
                <a:latin typeface="Consolas" panose="020B0609020204030204" pitchFamily="49" charset="0"/>
              </a:rPr>
              <a:t>: #</a:t>
            </a:r>
            <a:r>
              <a:rPr lang="en-US" kern="0" cap="none" dirty="0">
                <a:solidFill>
                  <a:schemeClr val="accent3"/>
                </a:solidFill>
                <a:latin typeface="Consolas" panose="020B0609020204030204" pitchFamily="49" charset="0"/>
              </a:rPr>
              <a:t>FFF;</a:t>
            </a:r>
          </a:p>
          <a:p>
            <a:pPr marL="0" indent="0">
              <a:buNone/>
            </a:pPr>
            <a:r>
              <a:rPr lang="en-US" kern="0" cap="none" dirty="0">
                <a:solidFill>
                  <a:schemeClr val="accent6"/>
                </a:solidFill>
                <a:latin typeface="Consolas" panose="020B0609020204030204" pitchFamily="49" charset="0"/>
              </a:rPr>
              <a:t>}</a:t>
            </a:r>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7175864" y="2525794"/>
            <a:ext cx="2412274" cy="400110"/>
          </a:xfrm>
          <a:prstGeom prst="rect">
            <a:avLst/>
          </a:prstGeom>
          <a:noFill/>
        </p:spPr>
        <p:txBody>
          <a:bodyPr wrap="square" rtlCol="0">
            <a:spAutoFit/>
          </a:bodyPr>
          <a:lstStyle/>
          <a:p>
            <a:r>
              <a:rPr lang="en-US" sz="2000" dirty="0" smtClean="0">
                <a:solidFill>
                  <a:schemeClr val="accent5"/>
                </a:solidFill>
                <a:latin typeface="Segoe UI Light" panose="020B0502040204020203" pitchFamily="34" charset="0"/>
                <a:cs typeface="Segoe UI Light" panose="020B0502040204020203" pitchFamily="34" charset="0"/>
              </a:rPr>
              <a:t>■</a:t>
            </a:r>
            <a:r>
              <a:rPr lang="en-US" sz="2000" dirty="0" smtClean="0">
                <a:latin typeface="Segoe UI Light" panose="020B0502040204020203" pitchFamily="34" charset="0"/>
                <a:cs typeface="Segoe UI Light" panose="020B0502040204020203" pitchFamily="34" charset="0"/>
              </a:rPr>
              <a:t> Recalculate Style</a:t>
            </a:r>
            <a:endParaRPr lang="en-US" sz="2000" dirty="0">
              <a:latin typeface="Segoe UI Light" panose="020B0502040204020203" pitchFamily="34" charset="0"/>
              <a:cs typeface="Segoe UI Light" panose="020B0502040204020203" pitchFamily="34" charset="0"/>
            </a:endParaRPr>
          </a:p>
        </p:txBody>
      </p:sp>
      <p:sp>
        <p:nvSpPr>
          <p:cNvPr id="6" name="TextBox 5"/>
          <p:cNvSpPr txBox="1"/>
          <p:nvPr/>
        </p:nvSpPr>
        <p:spPr>
          <a:xfrm>
            <a:off x="7175864" y="3518935"/>
            <a:ext cx="2412274" cy="400110"/>
          </a:xfrm>
          <a:prstGeom prst="rect">
            <a:avLst/>
          </a:prstGeom>
          <a:noFill/>
        </p:spPr>
        <p:txBody>
          <a:bodyPr wrap="square" rtlCol="0">
            <a:spAutoFit/>
          </a:bodyPr>
          <a:lstStyle/>
          <a:p>
            <a:r>
              <a:rPr lang="en-US" sz="2000" dirty="0" smtClean="0">
                <a:solidFill>
                  <a:schemeClr val="accent5"/>
                </a:solidFill>
                <a:latin typeface="Segoe UI Light" panose="020B0502040204020203" pitchFamily="34" charset="0"/>
                <a:cs typeface="Segoe UI Light" panose="020B0502040204020203" pitchFamily="34" charset="0"/>
              </a:rPr>
              <a:t>■</a:t>
            </a:r>
            <a:r>
              <a:rPr lang="en-US" sz="2000" dirty="0" smtClean="0">
                <a:latin typeface="Segoe UI Light" panose="020B0502040204020203" pitchFamily="34" charset="0"/>
                <a:cs typeface="Segoe UI Light" panose="020B0502040204020203" pitchFamily="34" charset="0"/>
              </a:rPr>
              <a:t> Layout</a:t>
            </a:r>
            <a:endParaRPr lang="en-US" sz="2000" dirty="0">
              <a:latin typeface="Segoe UI Light" panose="020B0502040204020203" pitchFamily="34" charset="0"/>
              <a:cs typeface="Segoe UI Light" panose="020B0502040204020203" pitchFamily="34" charset="0"/>
            </a:endParaRPr>
          </a:p>
        </p:txBody>
      </p:sp>
      <p:sp>
        <p:nvSpPr>
          <p:cNvPr id="7" name="TextBox 6"/>
          <p:cNvSpPr txBox="1"/>
          <p:nvPr/>
        </p:nvSpPr>
        <p:spPr>
          <a:xfrm>
            <a:off x="7175864" y="4035408"/>
            <a:ext cx="2412274" cy="400110"/>
          </a:xfrm>
          <a:prstGeom prst="rect">
            <a:avLst/>
          </a:prstGeom>
          <a:noFill/>
        </p:spPr>
        <p:txBody>
          <a:bodyPr wrap="square" rtlCol="0">
            <a:spAutoFit/>
          </a:bodyPr>
          <a:lstStyle/>
          <a:p>
            <a:r>
              <a:rPr lang="en-US" sz="2000" dirty="0" smtClean="0">
                <a:solidFill>
                  <a:schemeClr val="accent3"/>
                </a:solidFill>
                <a:latin typeface="Segoe UI Light" panose="020B0502040204020203" pitchFamily="34" charset="0"/>
                <a:cs typeface="Segoe UI Light" panose="020B0502040204020203" pitchFamily="34" charset="0"/>
              </a:rPr>
              <a:t>■</a:t>
            </a:r>
            <a:r>
              <a:rPr lang="en-US" sz="2000" dirty="0" smtClean="0">
                <a:latin typeface="Segoe UI Light" panose="020B0502040204020203" pitchFamily="34" charset="0"/>
                <a:cs typeface="Segoe UI Light" panose="020B0502040204020203" pitchFamily="34" charset="0"/>
              </a:rPr>
              <a:t> Paint</a:t>
            </a:r>
            <a:endParaRPr lang="en-US" sz="2000" dirty="0">
              <a:latin typeface="Segoe UI Light" panose="020B0502040204020203" pitchFamily="34" charset="0"/>
              <a:cs typeface="Segoe UI Light" panose="020B0502040204020203" pitchFamily="34" charset="0"/>
            </a:endParaRPr>
          </a:p>
        </p:txBody>
      </p:sp>
      <p:cxnSp>
        <p:nvCxnSpPr>
          <p:cNvPr id="9" name="Straight Arrow Connector 8"/>
          <p:cNvCxnSpPr/>
          <p:nvPr/>
        </p:nvCxnSpPr>
        <p:spPr>
          <a:xfrm>
            <a:off x="2304661" y="2732624"/>
            <a:ext cx="4810242" cy="0"/>
          </a:xfrm>
          <a:prstGeom prst="straightConnector1">
            <a:avLst/>
          </a:prstGeom>
          <a:ln w="34925">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44416" y="3748848"/>
            <a:ext cx="3973593" cy="0"/>
          </a:xfrm>
          <a:prstGeom prst="straightConnector1">
            <a:avLst/>
          </a:prstGeom>
          <a:ln w="34925">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44416" y="4231748"/>
            <a:ext cx="3976699" cy="0"/>
          </a:xfrm>
          <a:prstGeom prst="straightConnector1">
            <a:avLst/>
          </a:prstGeom>
          <a:ln w="34925">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220803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sz="quarter" idx="13"/>
          </p:nvPr>
        </p:nvSpPr>
        <p:spPr/>
        <p:txBody>
          <a:bodyPr/>
          <a:lstStyle/>
          <a:p>
            <a:r>
              <a:rPr lang="en-US" dirty="0" smtClean="0"/>
              <a:t>Four </a:t>
            </a:r>
            <a:r>
              <a:rPr lang="en-US" dirty="0" err="1" smtClean="0"/>
              <a:t>jank</a:t>
            </a:r>
            <a:r>
              <a:rPr lang="en-US" dirty="0" smtClean="0"/>
              <a:t> free actions:</a:t>
            </a:r>
          </a:p>
          <a:p>
            <a:pPr lvl="1"/>
            <a:r>
              <a:rPr lang="en-US" dirty="0" smtClean="0"/>
              <a:t>Scale: 	</a:t>
            </a:r>
            <a:r>
              <a:rPr lang="en-US" cap="none" dirty="0" smtClean="0">
                <a:solidFill>
                  <a:schemeClr val="accent4"/>
                </a:solidFill>
                <a:latin typeface="Consolas" panose="020B0609020204030204" pitchFamily="49" charset="0"/>
                <a:cs typeface="Consolas" panose="020B0609020204030204" pitchFamily="49" charset="0"/>
              </a:rPr>
              <a:t>transform</a:t>
            </a:r>
            <a:r>
              <a:rPr lang="en-US" cap="none" dirty="0" smtClean="0">
                <a:solidFill>
                  <a:schemeClr val="accent3"/>
                </a:solidFill>
                <a:latin typeface="Consolas" panose="020B0609020204030204" pitchFamily="49" charset="0"/>
                <a:cs typeface="Consolas" panose="020B0609020204030204" pitchFamily="49" charset="0"/>
              </a:rPr>
              <a:t>: scale(x)</a:t>
            </a:r>
          </a:p>
          <a:p>
            <a:pPr lvl="1"/>
            <a:r>
              <a:rPr lang="en-US" dirty="0" smtClean="0"/>
              <a:t>Move: 	</a:t>
            </a:r>
            <a:r>
              <a:rPr lang="en-US" cap="none" dirty="0" smtClean="0">
                <a:solidFill>
                  <a:schemeClr val="accent4"/>
                </a:solidFill>
                <a:latin typeface="Consolas" panose="020B0609020204030204" pitchFamily="49" charset="0"/>
                <a:cs typeface="Consolas" panose="020B0609020204030204" pitchFamily="49" charset="0"/>
              </a:rPr>
              <a:t>transform</a:t>
            </a:r>
            <a:r>
              <a:rPr lang="en-US" cap="none" dirty="0" smtClean="0">
                <a:solidFill>
                  <a:schemeClr val="accent3"/>
                </a:solidFill>
                <a:latin typeface="Consolas" panose="020B0609020204030204" pitchFamily="49" charset="0"/>
                <a:cs typeface="Consolas" panose="020B0609020204030204" pitchFamily="49" charset="0"/>
              </a:rPr>
              <a:t>: </a:t>
            </a:r>
            <a:r>
              <a:rPr lang="en-US" cap="none" dirty="0" err="1" smtClean="0">
                <a:solidFill>
                  <a:schemeClr val="accent3"/>
                </a:solidFill>
                <a:latin typeface="Consolas" panose="020B0609020204030204" pitchFamily="49" charset="0"/>
                <a:cs typeface="Consolas" panose="020B0609020204030204" pitchFamily="49" charset="0"/>
              </a:rPr>
              <a:t>translateX</a:t>
            </a:r>
            <a:r>
              <a:rPr lang="en-US" cap="none" dirty="0" smtClean="0">
                <a:solidFill>
                  <a:schemeClr val="accent3"/>
                </a:solidFill>
                <a:latin typeface="Consolas" panose="020B0609020204030204" pitchFamily="49" charset="0"/>
                <a:cs typeface="Consolas" panose="020B0609020204030204" pitchFamily="49" charset="0"/>
              </a:rPr>
              <a:t>(y)</a:t>
            </a:r>
            <a:endParaRPr lang="en-US" dirty="0" smtClean="0"/>
          </a:p>
          <a:p>
            <a:pPr lvl="1"/>
            <a:r>
              <a:rPr lang="en-US" dirty="0" smtClean="0"/>
              <a:t>Rotate: 	</a:t>
            </a:r>
            <a:r>
              <a:rPr lang="en-US" cap="none" dirty="0" smtClean="0">
                <a:solidFill>
                  <a:schemeClr val="accent4"/>
                </a:solidFill>
                <a:latin typeface="Consolas" panose="020B0609020204030204" pitchFamily="49" charset="0"/>
                <a:cs typeface="Consolas" panose="020B0609020204030204" pitchFamily="49" charset="0"/>
              </a:rPr>
              <a:t>transform</a:t>
            </a:r>
            <a:r>
              <a:rPr lang="en-US" cap="none" dirty="0">
                <a:solidFill>
                  <a:schemeClr val="accent3"/>
                </a:solidFill>
                <a:latin typeface="Consolas" panose="020B0609020204030204" pitchFamily="49" charset="0"/>
                <a:cs typeface="Consolas" panose="020B0609020204030204" pitchFamily="49" charset="0"/>
              </a:rPr>
              <a:t>: </a:t>
            </a:r>
            <a:r>
              <a:rPr lang="en-US" cap="none" dirty="0" smtClean="0">
                <a:solidFill>
                  <a:schemeClr val="accent3"/>
                </a:solidFill>
                <a:latin typeface="Consolas" panose="020B0609020204030204" pitchFamily="49" charset="0"/>
                <a:cs typeface="Consolas" panose="020B0609020204030204" pitchFamily="49" charset="0"/>
              </a:rPr>
              <a:t>rotate(z)</a:t>
            </a:r>
            <a:endParaRPr lang="en-US" dirty="0" smtClean="0"/>
          </a:p>
          <a:p>
            <a:pPr lvl="1"/>
            <a:r>
              <a:rPr lang="en-US" dirty="0" smtClean="0"/>
              <a:t>Fade: 	</a:t>
            </a:r>
            <a:r>
              <a:rPr lang="en-US" cap="none" dirty="0" smtClean="0">
                <a:solidFill>
                  <a:schemeClr val="accent4"/>
                </a:solidFill>
                <a:latin typeface="Consolas" panose="020B0609020204030204" pitchFamily="49" charset="0"/>
                <a:cs typeface="Consolas" panose="020B0609020204030204" pitchFamily="49" charset="0"/>
              </a:rPr>
              <a:t>opacity</a:t>
            </a:r>
            <a:r>
              <a:rPr lang="en-US" cap="none" dirty="0" smtClean="0">
                <a:solidFill>
                  <a:schemeClr val="accent3"/>
                </a:solidFill>
                <a:latin typeface="Consolas" panose="020B0609020204030204" pitchFamily="49" charset="0"/>
                <a:cs typeface="Consolas" panose="020B0609020204030204" pitchFamily="49" charset="0"/>
              </a:rPr>
              <a:t>: 0…1</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4525346" y="371244"/>
            <a:ext cx="6555162"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1414189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Psychology?</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8" name="Rectangle 7"/>
          <p:cNvSpPr>
            <a:spLocks noChangeAspect="1"/>
          </p:cNvSpPr>
          <p:nvPr/>
        </p:nvSpPr>
        <p:spPr>
          <a:xfrm>
            <a:off x="6281058" y="769404"/>
            <a:ext cx="5486400" cy="5486400"/>
          </a:xfrm>
          <a:prstGeom prst="rect">
            <a:avLst/>
          </a:prstGeom>
          <a:blipFill dpi="0" rotWithShape="1">
            <a:blip r:embed="rId2">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154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7" name="Freeform 6"/>
          <p:cNvSpPr/>
          <p:nvPr/>
        </p:nvSpPr>
        <p:spPr>
          <a:xfrm>
            <a:off x="1474199" y="1202810"/>
            <a:ext cx="6903911" cy="3817971"/>
          </a:xfrm>
          <a:custGeom>
            <a:avLst/>
            <a:gdLst>
              <a:gd name="connsiteX0" fmla="*/ 0 w 7277100"/>
              <a:gd name="connsiteY0" fmla="*/ 3067050 h 3067050"/>
              <a:gd name="connsiteX1" fmla="*/ 1733550 w 7277100"/>
              <a:gd name="connsiteY1" fmla="*/ 485775 h 3067050"/>
              <a:gd name="connsiteX2" fmla="*/ 7277100 w 7277100"/>
              <a:gd name="connsiteY2" fmla="*/ 0 h 3067050"/>
            </a:gdLst>
            <a:ahLst/>
            <a:cxnLst>
              <a:cxn ang="0">
                <a:pos x="connsiteX0" y="connsiteY0"/>
              </a:cxn>
              <a:cxn ang="0">
                <a:pos x="connsiteX1" y="connsiteY1"/>
              </a:cxn>
              <a:cxn ang="0">
                <a:pos x="connsiteX2" y="connsiteY2"/>
              </a:cxn>
            </a:cxnLst>
            <a:rect l="l" t="t" r="r" b="b"/>
            <a:pathLst>
              <a:path w="7277100" h="3067050">
                <a:moveTo>
                  <a:pt x="0" y="3067050"/>
                </a:moveTo>
                <a:cubicBezTo>
                  <a:pt x="260350" y="2032000"/>
                  <a:pt x="520700" y="996950"/>
                  <a:pt x="1733550" y="485775"/>
                </a:cubicBezTo>
                <a:cubicBezTo>
                  <a:pt x="2946400" y="-25400"/>
                  <a:pt x="6491288" y="61912"/>
                  <a:pt x="7277100" y="0"/>
                </a:cubicBezTo>
              </a:path>
            </a:pathLst>
          </a:custGeom>
          <a:noFill/>
          <a:ln w="38100">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455150" y="1957906"/>
            <a:ext cx="6011525" cy="3062875"/>
          </a:xfrm>
          <a:custGeom>
            <a:avLst/>
            <a:gdLst>
              <a:gd name="connsiteX0" fmla="*/ 0 w 4829175"/>
              <a:gd name="connsiteY0" fmla="*/ 2460467 h 2460467"/>
              <a:gd name="connsiteX1" fmla="*/ 1543050 w 4829175"/>
              <a:gd name="connsiteY1" fmla="*/ 3017 h 2460467"/>
              <a:gd name="connsiteX2" fmla="*/ 2905125 w 4829175"/>
              <a:gd name="connsiteY2" fmla="*/ 1965167 h 2460467"/>
              <a:gd name="connsiteX3" fmla="*/ 4829175 w 4829175"/>
              <a:gd name="connsiteY3" fmla="*/ 2460467 h 2460467"/>
            </a:gdLst>
            <a:ahLst/>
            <a:cxnLst>
              <a:cxn ang="0">
                <a:pos x="connsiteX0" y="connsiteY0"/>
              </a:cxn>
              <a:cxn ang="0">
                <a:pos x="connsiteX1" y="connsiteY1"/>
              </a:cxn>
              <a:cxn ang="0">
                <a:pos x="connsiteX2" y="connsiteY2"/>
              </a:cxn>
              <a:cxn ang="0">
                <a:pos x="connsiteX3" y="connsiteY3"/>
              </a:cxn>
            </a:cxnLst>
            <a:rect l="l" t="t" r="r" b="b"/>
            <a:pathLst>
              <a:path w="4829175" h="2460467">
                <a:moveTo>
                  <a:pt x="0" y="2460467"/>
                </a:moveTo>
                <a:cubicBezTo>
                  <a:pt x="529431" y="1273017"/>
                  <a:pt x="1058863" y="85567"/>
                  <a:pt x="1543050" y="3017"/>
                </a:cubicBezTo>
                <a:cubicBezTo>
                  <a:pt x="2027237" y="-79533"/>
                  <a:pt x="2357438" y="1555592"/>
                  <a:pt x="2905125" y="1965167"/>
                </a:cubicBezTo>
                <a:cubicBezTo>
                  <a:pt x="3452813" y="2374742"/>
                  <a:pt x="4140994" y="2417604"/>
                  <a:pt x="4829175" y="2460467"/>
                </a:cubicBezTo>
              </a:path>
            </a:pathLst>
          </a:custGeom>
          <a:gradFill>
            <a:gsLst>
              <a:gs pos="0">
                <a:schemeClr val="accent1"/>
              </a:gs>
              <a:gs pos="50000">
                <a:schemeClr val="accent1">
                  <a:tint val="44500"/>
                  <a:satMod val="160000"/>
                </a:schemeClr>
              </a:gs>
              <a:gs pos="100000">
                <a:schemeClr val="accent1">
                  <a:tint val="23500"/>
                  <a:satMod val="16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445625" y="371244"/>
            <a:ext cx="7184025" cy="4292878"/>
          </a:xfrm>
          <a:custGeom>
            <a:avLst/>
            <a:gdLst>
              <a:gd name="connsiteX0" fmla="*/ 0 w 7277100"/>
              <a:gd name="connsiteY0" fmla="*/ 0 h 3438525"/>
              <a:gd name="connsiteX1" fmla="*/ 2228850 w 7277100"/>
              <a:gd name="connsiteY1" fmla="*/ 914400 h 3438525"/>
              <a:gd name="connsiteX2" fmla="*/ 4105275 w 7277100"/>
              <a:gd name="connsiteY2" fmla="*/ 2952750 h 3438525"/>
              <a:gd name="connsiteX3" fmla="*/ 7277100 w 7277100"/>
              <a:gd name="connsiteY3" fmla="*/ 3438525 h 3438525"/>
            </a:gdLst>
            <a:ahLst/>
            <a:cxnLst>
              <a:cxn ang="0">
                <a:pos x="connsiteX0" y="connsiteY0"/>
              </a:cxn>
              <a:cxn ang="0">
                <a:pos x="connsiteX1" y="connsiteY1"/>
              </a:cxn>
              <a:cxn ang="0">
                <a:pos x="connsiteX2" y="connsiteY2"/>
              </a:cxn>
              <a:cxn ang="0">
                <a:pos x="connsiteX3" y="connsiteY3"/>
              </a:cxn>
            </a:cxnLst>
            <a:rect l="l" t="t" r="r" b="b"/>
            <a:pathLst>
              <a:path w="7277100" h="3438525">
                <a:moveTo>
                  <a:pt x="0" y="0"/>
                </a:moveTo>
                <a:cubicBezTo>
                  <a:pt x="772319" y="211137"/>
                  <a:pt x="1544638" y="422275"/>
                  <a:pt x="2228850" y="914400"/>
                </a:cubicBezTo>
                <a:cubicBezTo>
                  <a:pt x="2913062" y="1406525"/>
                  <a:pt x="3263900" y="2532063"/>
                  <a:pt x="4105275" y="2952750"/>
                </a:cubicBezTo>
                <a:cubicBezTo>
                  <a:pt x="4946650" y="3373437"/>
                  <a:pt x="6777038" y="3370263"/>
                  <a:pt x="7277100" y="3438525"/>
                </a:cubicBezTo>
              </a:path>
            </a:pathLst>
          </a:custGeom>
          <a:noFill/>
          <a:ln w="38100">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p:cNvSpPr txBox="1">
            <a:spLocks/>
          </p:cNvSpPr>
          <p:nvPr/>
        </p:nvSpPr>
        <p:spPr>
          <a:xfrm>
            <a:off x="5731874" y="760426"/>
            <a:ext cx="2573925" cy="569139"/>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gn="ctr">
              <a:buNone/>
            </a:pPr>
            <a:r>
              <a:rPr lang="en-US" sz="1800" dirty="0"/>
              <a:t>p</a:t>
            </a:r>
            <a:r>
              <a:rPr lang="en-US" sz="1800" dirty="0" smtClean="0"/>
              <a:t>erceived improvement</a:t>
            </a:r>
            <a:endParaRPr lang="en-US" sz="1800" dirty="0"/>
          </a:p>
        </p:txBody>
      </p:sp>
      <p:sp>
        <p:nvSpPr>
          <p:cNvPr id="11" name="Subtitle 2"/>
          <p:cNvSpPr txBox="1">
            <a:spLocks/>
          </p:cNvSpPr>
          <p:nvPr/>
        </p:nvSpPr>
        <p:spPr>
          <a:xfrm>
            <a:off x="6728021" y="4008080"/>
            <a:ext cx="2092590" cy="569139"/>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gn="ctr">
              <a:buNone/>
            </a:pPr>
            <a:r>
              <a:rPr lang="en-US" sz="1800" dirty="0" smtClean="0"/>
              <a:t>execution time</a:t>
            </a:r>
            <a:endParaRPr lang="en-US" sz="1800" dirty="0"/>
          </a:p>
        </p:txBody>
      </p:sp>
      <p:sp>
        <p:nvSpPr>
          <p:cNvPr id="12" name="Subtitle 2"/>
          <p:cNvSpPr txBox="1">
            <a:spLocks/>
          </p:cNvSpPr>
          <p:nvPr/>
        </p:nvSpPr>
        <p:spPr>
          <a:xfrm>
            <a:off x="8184989" y="4554057"/>
            <a:ext cx="1540036" cy="569139"/>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gn="ctr">
              <a:buNone/>
            </a:pPr>
            <a:r>
              <a:rPr lang="en-US" sz="1800" dirty="0" smtClean="0"/>
              <a:t>complexity</a:t>
            </a:r>
            <a:endParaRPr lang="en-US" sz="1400" dirty="0"/>
          </a:p>
        </p:txBody>
      </p:sp>
      <p:cxnSp>
        <p:nvCxnSpPr>
          <p:cNvPr id="13" name="Straight Arrow Connector 12"/>
          <p:cNvCxnSpPr/>
          <p:nvPr/>
        </p:nvCxnSpPr>
        <p:spPr>
          <a:xfrm>
            <a:off x="1455150" y="5011256"/>
            <a:ext cx="813652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Subtitle 2"/>
          <p:cNvSpPr txBox="1">
            <a:spLocks/>
          </p:cNvSpPr>
          <p:nvPr/>
        </p:nvSpPr>
        <p:spPr>
          <a:xfrm>
            <a:off x="2198244" y="2727618"/>
            <a:ext cx="2092590" cy="569139"/>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gn="ctr">
              <a:buNone/>
            </a:pPr>
            <a:r>
              <a:rPr lang="en-US" sz="1800" dirty="0" smtClean="0"/>
              <a:t>yield</a:t>
            </a:r>
            <a:endParaRPr lang="en-US" sz="1400" dirty="0"/>
          </a:p>
        </p:txBody>
      </p:sp>
      <p:sp>
        <p:nvSpPr>
          <p:cNvPr id="15" name="Rectangle 14"/>
          <p:cNvSpPr>
            <a:spLocks noChangeAspect="1"/>
          </p:cNvSpPr>
          <p:nvPr/>
        </p:nvSpPr>
        <p:spPr>
          <a:xfrm>
            <a:off x="6281058" y="769404"/>
            <a:ext cx="5486400" cy="5486400"/>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037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6" name="TextBox 5"/>
          <p:cNvSpPr txBox="1"/>
          <p:nvPr/>
        </p:nvSpPr>
        <p:spPr>
          <a:xfrm>
            <a:off x="6008914" y="371244"/>
            <a:ext cx="5071594" cy="5386090"/>
          </a:xfrm>
          <a:prstGeom prst="rect">
            <a:avLst/>
          </a:prstGeom>
          <a:noFill/>
        </p:spPr>
        <p:txBody>
          <a:bodyPr wrap="square" rtlCol="0">
            <a:spAutoFit/>
          </a:bodyPr>
          <a:lstStyle/>
          <a:p>
            <a:pPr algn="r"/>
            <a:r>
              <a:rPr lang="en-US" sz="34400" dirty="0" smtClean="0">
                <a:solidFill>
                  <a:schemeClr val="tx2">
                    <a:alpha val="25000"/>
                  </a:schemeClr>
                </a:solidFill>
                <a:latin typeface="FontAwesome" pitchFamily="2" charset="0"/>
              </a:rPr>
              <a:t></a:t>
            </a:r>
            <a:endParaRPr lang="en-US" sz="9600" dirty="0">
              <a:solidFill>
                <a:schemeClr val="tx2">
                  <a:alpha val="25000"/>
                </a:schemeClr>
              </a:solidFill>
              <a:latin typeface="FontAwesome" pitchFamily="2" charset="0"/>
            </a:endParaRPr>
          </a:p>
        </p:txBody>
      </p:sp>
    </p:spTree>
    <p:extLst>
      <p:ext uri="{BB962C8B-B14F-4D97-AF65-F5344CB8AC3E}">
        <p14:creationId xmlns:p14="http://schemas.microsoft.com/office/powerpoint/2010/main" val="1554695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err="1" smtClean="0"/>
              <a:t>PageSlow</a:t>
            </a:r>
            <a:r>
              <a:rPr lang="en-US" dirty="0" smtClean="0"/>
              <a:t>/</a:t>
            </a:r>
            <a:r>
              <a:rPr lang="en-US" dirty="0" err="1" smtClean="0"/>
              <a:t>Yspeed</a:t>
            </a:r>
            <a:endParaRPr lang="en-US" dirty="0" smtClean="0"/>
          </a:p>
          <a:p>
            <a:r>
              <a:rPr lang="en-US" dirty="0" smtClean="0"/>
              <a:t>webpagetest.org – show off Speed Index</a:t>
            </a:r>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6008914" y="371244"/>
            <a:ext cx="5071594"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9600" dirty="0">
              <a:solidFill>
                <a:schemeClr val="tx2">
                  <a:alpha val="5000"/>
                </a:schemeClr>
              </a:solidFill>
              <a:latin typeface="FontAwesome" pitchFamily="2" charset="0"/>
            </a:endParaRPr>
          </a:p>
        </p:txBody>
      </p:sp>
    </p:spTree>
    <p:extLst>
      <p:ext uri="{BB962C8B-B14F-4D97-AF65-F5344CB8AC3E}">
        <p14:creationId xmlns:p14="http://schemas.microsoft.com/office/powerpoint/2010/main" val="3386031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6" name="TextBox 5"/>
          <p:cNvSpPr txBox="1"/>
          <p:nvPr/>
        </p:nvSpPr>
        <p:spPr>
          <a:xfrm>
            <a:off x="6008914" y="371244"/>
            <a:ext cx="5071594" cy="6863417"/>
          </a:xfrm>
          <a:prstGeom prst="rect">
            <a:avLst/>
          </a:prstGeom>
          <a:noFill/>
        </p:spPr>
        <p:txBody>
          <a:bodyPr wrap="square" rtlCol="0">
            <a:spAutoFit/>
          </a:bodyPr>
          <a:lstStyle/>
          <a:p>
            <a:pPr algn="r"/>
            <a:r>
              <a:rPr lang="en-US" sz="9600" dirty="0" smtClean="0"/>
              <a:t> </a:t>
            </a:r>
            <a:r>
              <a:rPr lang="en-US" sz="34400" dirty="0">
                <a:solidFill>
                  <a:schemeClr val="tx2">
                    <a:alpha val="25000"/>
                  </a:schemeClr>
                </a:solidFill>
                <a:latin typeface="FontAwesome" pitchFamily="2" charset="0"/>
              </a:rPr>
              <a:t></a:t>
            </a:r>
          </a:p>
          <a:p>
            <a:pPr algn="r"/>
            <a:endParaRPr lang="en-US" sz="9600" dirty="0">
              <a:solidFill>
                <a:schemeClr val="tx2">
                  <a:alpha val="25000"/>
                </a:schemeClr>
              </a:solidFill>
              <a:latin typeface="FontAwesome" pitchFamily="2" charset="0"/>
            </a:endParaRPr>
          </a:p>
        </p:txBody>
      </p:sp>
    </p:spTree>
    <p:extLst>
      <p:ext uri="{BB962C8B-B14F-4D97-AF65-F5344CB8AC3E}">
        <p14:creationId xmlns:p14="http://schemas.microsoft.com/office/powerpoint/2010/main" val="1127520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6" name="TextBox 5"/>
          <p:cNvSpPr txBox="1"/>
          <p:nvPr/>
        </p:nvSpPr>
        <p:spPr>
          <a:xfrm>
            <a:off x="6008914" y="371244"/>
            <a:ext cx="5071594" cy="6863417"/>
          </a:xfrm>
          <a:prstGeom prst="rect">
            <a:avLst/>
          </a:prstGeom>
          <a:noFill/>
        </p:spPr>
        <p:txBody>
          <a:bodyPr wrap="square" rtlCol="0">
            <a:spAutoFit/>
          </a:bodyPr>
          <a:lstStyle/>
          <a:p>
            <a:pPr algn="r"/>
            <a:r>
              <a:rPr lang="en-US" sz="9600" dirty="0" smtClean="0"/>
              <a:t> </a:t>
            </a:r>
            <a:r>
              <a:rPr lang="en-US" sz="34400" dirty="0">
                <a:solidFill>
                  <a:schemeClr val="tx2">
                    <a:alpha val="5000"/>
                  </a:schemeClr>
                </a:solidFill>
                <a:latin typeface="FontAwesome" pitchFamily="2" charset="0"/>
              </a:rPr>
              <a:t></a:t>
            </a:r>
          </a:p>
          <a:p>
            <a:pPr algn="r"/>
            <a:endParaRPr lang="en-US" sz="9600" dirty="0">
              <a:solidFill>
                <a:schemeClr val="tx2">
                  <a:alpha val="25000"/>
                </a:schemeClr>
              </a:solidFill>
              <a:latin typeface="FontAwesome" pitchFamily="2" charset="0"/>
            </a:endParaRPr>
          </a:p>
        </p:txBody>
      </p:sp>
      <p:pic>
        <p:nvPicPr>
          <p:cNvPr id="7" name="Content Placeholder 7">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99" y="338612"/>
            <a:ext cx="1585329" cy="2079951"/>
          </a:xfrm>
          <a:prstGeom prst="rect">
            <a:avLst/>
          </a:prstGeom>
        </p:spPr>
      </p:pic>
      <p:pic>
        <p:nvPicPr>
          <p:cNvPr id="8" name="Content Placeholder 8">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7382" y="336438"/>
            <a:ext cx="1585329" cy="2079951"/>
          </a:xfrm>
          <a:prstGeom prst="rect">
            <a:avLst/>
          </a:prstGeom>
        </p:spPr>
      </p:pic>
      <p:pic>
        <p:nvPicPr>
          <p:cNvPr id="9" name="Content Placeholder 7">
            <a:hlinkClick r:id="rId6"/>
          </p:cNvPr>
          <p:cNvPicPr>
            <a:picLocks noChangeAspect="1"/>
          </p:cNvPicPr>
          <p:nvPr/>
        </p:nvPicPr>
        <p:blipFill rotWithShape="1">
          <a:blip r:embed="rId7">
            <a:extLst>
              <a:ext uri="{28A0092B-C50C-407E-A947-70E740481C1C}">
                <a14:useLocalDpi xmlns:a14="http://schemas.microsoft.com/office/drawing/2010/main" val="0"/>
              </a:ext>
            </a:extLst>
          </a:blip>
          <a:srcRect l="3486" r="3506"/>
          <a:stretch/>
        </p:blipFill>
        <p:spPr>
          <a:xfrm>
            <a:off x="7708892" y="334263"/>
            <a:ext cx="1574719" cy="2085102"/>
          </a:xfrm>
          <a:prstGeom prst="rect">
            <a:avLst/>
          </a:prstGeom>
        </p:spPr>
      </p:pic>
      <p:pic>
        <p:nvPicPr>
          <p:cNvPr id="10" name="Content Placeholder 10">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79563" y="332020"/>
            <a:ext cx="1598059" cy="2083847"/>
          </a:xfrm>
          <a:prstGeom prst="rect">
            <a:avLst/>
          </a:prstGeom>
        </p:spPr>
      </p:pic>
      <p:pic>
        <p:nvPicPr>
          <p:cNvPr id="5" name="Picture 4">
            <a:hlinkClick r:id="rId10"/>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8665" y="338960"/>
            <a:ext cx="1582990" cy="2080145"/>
          </a:xfrm>
          <a:prstGeom prst="rect">
            <a:avLst/>
          </a:prstGeom>
        </p:spPr>
      </p:pic>
      <p:pic>
        <p:nvPicPr>
          <p:cNvPr id="11" name="Picture 10">
            <a:hlinkClick r:id="rId12"/>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27609" y="336979"/>
            <a:ext cx="1585329" cy="2083219"/>
          </a:xfrm>
          <a:prstGeom prst="rect">
            <a:avLst/>
          </a:prstGeom>
        </p:spPr>
      </p:pic>
      <p:pic>
        <p:nvPicPr>
          <p:cNvPr id="16" name="Picture 15">
            <a:hlinkClick r:id="rId14"/>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95397" y="3495635"/>
            <a:ext cx="4761905" cy="1238095"/>
          </a:xfrm>
          <a:prstGeom prst="rect">
            <a:avLst/>
          </a:prstGeom>
        </p:spPr>
      </p:pic>
      <p:pic>
        <p:nvPicPr>
          <p:cNvPr id="17" name="Picture 16">
            <a:hlinkClick r:id="rId16"/>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65811" y="3119508"/>
            <a:ext cx="2582022" cy="2132750"/>
          </a:xfrm>
          <a:prstGeom prst="rect">
            <a:avLst/>
          </a:prstGeom>
        </p:spPr>
      </p:pic>
    </p:spTree>
    <p:extLst>
      <p:ext uri="{BB962C8B-B14F-4D97-AF65-F5344CB8AC3E}">
        <p14:creationId xmlns:p14="http://schemas.microsoft.com/office/powerpoint/2010/main" val="524378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6354147" y="371244"/>
            <a:ext cx="4726361"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34400" dirty="0">
              <a:solidFill>
                <a:schemeClr val="tx2">
                  <a:alpha val="5000"/>
                </a:schemeClr>
              </a:solidFill>
            </a:endParaRPr>
          </a:p>
        </p:txBody>
      </p:sp>
      <p:graphicFrame>
        <p:nvGraphicFramePr>
          <p:cNvPr id="7" name="Diagram 6"/>
          <p:cNvGraphicFramePr/>
          <p:nvPr>
            <p:extLst>
              <p:ext uri="{D42A27DB-BD31-4B8C-83A1-F6EECF244321}">
                <p14:modId xmlns:p14="http://schemas.microsoft.com/office/powerpoint/2010/main" val="3068977974"/>
              </p:ext>
            </p:extLst>
          </p:nvPr>
        </p:nvGraphicFramePr>
        <p:xfrm>
          <a:off x="3454077" y="1002250"/>
          <a:ext cx="5029200" cy="41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144563" y="4598020"/>
            <a:ext cx="1680210" cy="369332"/>
          </a:xfrm>
          <a:prstGeom prst="rect">
            <a:avLst/>
          </a:prstGeom>
          <a:noFill/>
        </p:spPr>
        <p:txBody>
          <a:bodyPr wrap="square" rtlCol="0">
            <a:spAutoFit/>
          </a:bodyPr>
          <a:lstStyle/>
          <a:p>
            <a:r>
              <a:rPr lang="en-US" dirty="0" smtClean="0">
                <a:solidFill>
                  <a:schemeClr val="tx2"/>
                </a:solidFill>
              </a:rPr>
              <a:t>physiological</a:t>
            </a:r>
            <a:endParaRPr lang="en-US" dirty="0">
              <a:solidFill>
                <a:schemeClr val="tx2"/>
              </a:solidFill>
            </a:endParaRPr>
          </a:p>
        </p:txBody>
      </p:sp>
      <p:sp>
        <p:nvSpPr>
          <p:cNvPr id="9" name="TextBox 8"/>
          <p:cNvSpPr txBox="1"/>
          <p:nvPr/>
        </p:nvSpPr>
        <p:spPr>
          <a:xfrm>
            <a:off x="3429080" y="3657600"/>
            <a:ext cx="838200" cy="369332"/>
          </a:xfrm>
          <a:prstGeom prst="rect">
            <a:avLst/>
          </a:prstGeom>
          <a:noFill/>
        </p:spPr>
        <p:txBody>
          <a:bodyPr wrap="square" rtlCol="0">
            <a:spAutoFit/>
          </a:bodyPr>
          <a:lstStyle/>
          <a:p>
            <a:r>
              <a:rPr lang="en-US" dirty="0" smtClean="0">
                <a:solidFill>
                  <a:schemeClr val="tx2"/>
                </a:solidFill>
              </a:rPr>
              <a:t>safety</a:t>
            </a:r>
            <a:endParaRPr lang="en-US" dirty="0">
              <a:solidFill>
                <a:schemeClr val="tx2"/>
              </a:solidFill>
            </a:endParaRPr>
          </a:p>
        </p:txBody>
      </p:sp>
      <p:sp>
        <p:nvSpPr>
          <p:cNvPr id="10" name="TextBox 9"/>
          <p:cNvSpPr txBox="1"/>
          <p:nvPr/>
        </p:nvSpPr>
        <p:spPr>
          <a:xfrm>
            <a:off x="3560719" y="2831068"/>
            <a:ext cx="1219200" cy="369332"/>
          </a:xfrm>
          <a:prstGeom prst="rect">
            <a:avLst/>
          </a:prstGeom>
          <a:noFill/>
        </p:spPr>
        <p:txBody>
          <a:bodyPr wrap="square" rtlCol="0">
            <a:spAutoFit/>
          </a:bodyPr>
          <a:lstStyle/>
          <a:p>
            <a:r>
              <a:rPr lang="en-US" dirty="0" smtClean="0">
                <a:solidFill>
                  <a:schemeClr val="tx2"/>
                </a:solidFill>
              </a:rPr>
              <a:t>belonging</a:t>
            </a:r>
            <a:endParaRPr lang="en-US" dirty="0">
              <a:solidFill>
                <a:schemeClr val="tx2"/>
              </a:solidFill>
            </a:endParaRPr>
          </a:p>
        </p:txBody>
      </p:sp>
      <p:sp>
        <p:nvSpPr>
          <p:cNvPr id="11" name="TextBox 10"/>
          <p:cNvSpPr txBox="1"/>
          <p:nvPr/>
        </p:nvSpPr>
        <p:spPr>
          <a:xfrm>
            <a:off x="4312455" y="1981200"/>
            <a:ext cx="990600" cy="369332"/>
          </a:xfrm>
          <a:prstGeom prst="rect">
            <a:avLst/>
          </a:prstGeom>
          <a:noFill/>
        </p:spPr>
        <p:txBody>
          <a:bodyPr wrap="square" rtlCol="0">
            <a:spAutoFit/>
          </a:bodyPr>
          <a:lstStyle/>
          <a:p>
            <a:r>
              <a:rPr lang="en-US" dirty="0" smtClean="0">
                <a:solidFill>
                  <a:schemeClr val="tx2"/>
                </a:solidFill>
              </a:rPr>
              <a:t>esteem</a:t>
            </a:r>
            <a:endParaRPr lang="en-US" dirty="0">
              <a:solidFill>
                <a:schemeClr val="tx2"/>
              </a:solidFill>
            </a:endParaRPr>
          </a:p>
        </p:txBody>
      </p:sp>
      <p:sp>
        <p:nvSpPr>
          <p:cNvPr id="12" name="TextBox 11"/>
          <p:cNvSpPr txBox="1"/>
          <p:nvPr/>
        </p:nvSpPr>
        <p:spPr>
          <a:xfrm>
            <a:off x="3839626" y="1219200"/>
            <a:ext cx="1828800" cy="369332"/>
          </a:xfrm>
          <a:prstGeom prst="rect">
            <a:avLst/>
          </a:prstGeom>
          <a:noFill/>
        </p:spPr>
        <p:txBody>
          <a:bodyPr wrap="square" rtlCol="0">
            <a:spAutoFit/>
          </a:bodyPr>
          <a:lstStyle/>
          <a:p>
            <a:r>
              <a:rPr lang="en-US" dirty="0" smtClean="0">
                <a:solidFill>
                  <a:schemeClr val="tx2"/>
                </a:solidFill>
              </a:rPr>
              <a:t>self-actualization</a:t>
            </a:r>
            <a:endParaRPr lang="en-US" dirty="0">
              <a:solidFill>
                <a:schemeClr val="tx2"/>
              </a:solidFill>
            </a:endParaRPr>
          </a:p>
        </p:txBody>
      </p:sp>
      <p:sp>
        <p:nvSpPr>
          <p:cNvPr id="13" name="TextBox 12"/>
          <p:cNvSpPr txBox="1"/>
          <p:nvPr/>
        </p:nvSpPr>
        <p:spPr>
          <a:xfrm>
            <a:off x="8044159" y="4598020"/>
            <a:ext cx="1468792" cy="369332"/>
          </a:xfrm>
          <a:prstGeom prst="rect">
            <a:avLst/>
          </a:prstGeom>
          <a:noFill/>
        </p:spPr>
        <p:txBody>
          <a:bodyPr wrap="square" rtlCol="0">
            <a:spAutoFit/>
          </a:bodyPr>
          <a:lstStyle/>
          <a:p>
            <a:pPr algn="r"/>
            <a:r>
              <a:rPr lang="en-US" dirty="0" smtClean="0">
                <a:solidFill>
                  <a:schemeClr val="tx2"/>
                </a:solidFill>
              </a:rPr>
              <a:t>functional</a:t>
            </a:r>
            <a:endParaRPr lang="en-US" dirty="0">
              <a:solidFill>
                <a:schemeClr val="tx2"/>
              </a:solidFill>
            </a:endParaRPr>
          </a:p>
        </p:txBody>
      </p:sp>
      <p:sp>
        <p:nvSpPr>
          <p:cNvPr id="14" name="TextBox 13"/>
          <p:cNvSpPr txBox="1"/>
          <p:nvPr/>
        </p:nvSpPr>
        <p:spPr>
          <a:xfrm>
            <a:off x="7641306" y="3657600"/>
            <a:ext cx="1066800" cy="369332"/>
          </a:xfrm>
          <a:prstGeom prst="rect">
            <a:avLst/>
          </a:prstGeom>
          <a:noFill/>
        </p:spPr>
        <p:txBody>
          <a:bodyPr wrap="square" rtlCol="0">
            <a:spAutoFit/>
          </a:bodyPr>
          <a:lstStyle/>
          <a:p>
            <a:pPr algn="r"/>
            <a:r>
              <a:rPr lang="en-US" dirty="0" smtClean="0">
                <a:solidFill>
                  <a:schemeClr val="tx2"/>
                </a:solidFill>
              </a:rPr>
              <a:t>reliable</a:t>
            </a:r>
            <a:endParaRPr lang="en-US" dirty="0">
              <a:solidFill>
                <a:schemeClr val="tx2"/>
              </a:solidFill>
            </a:endParaRPr>
          </a:p>
        </p:txBody>
      </p:sp>
      <p:sp>
        <p:nvSpPr>
          <p:cNvPr id="15" name="TextBox 14"/>
          <p:cNvSpPr txBox="1"/>
          <p:nvPr/>
        </p:nvSpPr>
        <p:spPr>
          <a:xfrm>
            <a:off x="6889958" y="2831068"/>
            <a:ext cx="1219200" cy="369332"/>
          </a:xfrm>
          <a:prstGeom prst="rect">
            <a:avLst/>
          </a:prstGeom>
          <a:noFill/>
        </p:spPr>
        <p:txBody>
          <a:bodyPr wrap="square" rtlCol="0">
            <a:spAutoFit/>
          </a:bodyPr>
          <a:lstStyle/>
          <a:p>
            <a:pPr algn="r"/>
            <a:r>
              <a:rPr lang="en-US" dirty="0" smtClean="0">
                <a:solidFill>
                  <a:schemeClr val="tx2"/>
                </a:solidFill>
              </a:rPr>
              <a:t>usable</a:t>
            </a:r>
            <a:endParaRPr lang="en-US" dirty="0">
              <a:solidFill>
                <a:schemeClr val="tx2"/>
              </a:solidFill>
            </a:endParaRPr>
          </a:p>
        </p:txBody>
      </p:sp>
      <p:sp>
        <p:nvSpPr>
          <p:cNvPr id="16" name="TextBox 15"/>
          <p:cNvSpPr txBox="1"/>
          <p:nvPr/>
        </p:nvSpPr>
        <p:spPr>
          <a:xfrm>
            <a:off x="6559654" y="1981200"/>
            <a:ext cx="1524000" cy="369332"/>
          </a:xfrm>
          <a:prstGeom prst="rect">
            <a:avLst/>
          </a:prstGeom>
          <a:noFill/>
        </p:spPr>
        <p:txBody>
          <a:bodyPr wrap="square" rtlCol="0">
            <a:spAutoFit/>
          </a:bodyPr>
          <a:lstStyle/>
          <a:p>
            <a:pPr algn="r"/>
            <a:r>
              <a:rPr lang="en-US" dirty="0" smtClean="0">
                <a:solidFill>
                  <a:schemeClr val="tx2"/>
                </a:solidFill>
              </a:rPr>
              <a:t>“</a:t>
            </a:r>
            <a:r>
              <a:rPr lang="en-US" dirty="0" err="1" smtClean="0">
                <a:solidFill>
                  <a:schemeClr val="tx2"/>
                </a:solidFill>
              </a:rPr>
              <a:t>performant</a:t>
            </a:r>
            <a:r>
              <a:rPr lang="en-US" dirty="0" smtClean="0">
                <a:solidFill>
                  <a:schemeClr val="tx2"/>
                </a:solidFill>
              </a:rPr>
              <a:t>”</a:t>
            </a:r>
            <a:endParaRPr lang="en-US" dirty="0">
              <a:solidFill>
                <a:schemeClr val="tx2"/>
              </a:solidFill>
            </a:endParaRPr>
          </a:p>
        </p:txBody>
      </p:sp>
      <p:sp>
        <p:nvSpPr>
          <p:cNvPr id="17" name="TextBox 16"/>
          <p:cNvSpPr txBox="1"/>
          <p:nvPr/>
        </p:nvSpPr>
        <p:spPr>
          <a:xfrm>
            <a:off x="6083022" y="1219200"/>
            <a:ext cx="1524000" cy="369332"/>
          </a:xfrm>
          <a:prstGeom prst="rect">
            <a:avLst/>
          </a:prstGeom>
          <a:noFill/>
        </p:spPr>
        <p:txBody>
          <a:bodyPr wrap="square" rtlCol="0">
            <a:spAutoFit/>
          </a:bodyPr>
          <a:lstStyle/>
          <a:p>
            <a:pPr algn="r"/>
            <a:r>
              <a:rPr lang="en-US" dirty="0" smtClean="0">
                <a:solidFill>
                  <a:schemeClr val="tx2"/>
                </a:solidFill>
              </a:rPr>
              <a:t>pleasurable</a:t>
            </a:r>
            <a:endParaRPr lang="en-US" dirty="0">
              <a:solidFill>
                <a:schemeClr val="tx2"/>
              </a:solidFill>
            </a:endParaRPr>
          </a:p>
        </p:txBody>
      </p:sp>
      <p:sp>
        <p:nvSpPr>
          <p:cNvPr id="18" name="TextBox 17"/>
          <p:cNvSpPr txBox="1"/>
          <p:nvPr/>
        </p:nvSpPr>
        <p:spPr>
          <a:xfrm rot="16200000">
            <a:off x="206655" y="2784902"/>
            <a:ext cx="1828800" cy="461665"/>
          </a:xfrm>
          <a:prstGeom prst="rect">
            <a:avLst/>
          </a:prstGeom>
          <a:noFill/>
        </p:spPr>
        <p:txBody>
          <a:bodyPr wrap="square" rtlCol="0">
            <a:spAutoFit/>
          </a:bodyPr>
          <a:lstStyle/>
          <a:p>
            <a:pPr algn="ctr"/>
            <a:r>
              <a:rPr lang="en-US" sz="2400" dirty="0">
                <a:solidFill>
                  <a:schemeClr val="tx1">
                    <a:lumMod val="75000"/>
                    <a:lumOff val="25000"/>
                  </a:schemeClr>
                </a:solidFill>
                <a:latin typeface="+mj-lt"/>
              </a:rPr>
              <a:t>h</a:t>
            </a:r>
            <a:r>
              <a:rPr lang="en-US" sz="2400" dirty="0" smtClean="0">
                <a:solidFill>
                  <a:schemeClr val="tx1">
                    <a:lumMod val="75000"/>
                    <a:lumOff val="25000"/>
                  </a:schemeClr>
                </a:solidFill>
                <a:latin typeface="+mj-lt"/>
              </a:rPr>
              <a:t>umans</a:t>
            </a:r>
            <a:endParaRPr lang="en-US" sz="2800" dirty="0">
              <a:solidFill>
                <a:schemeClr val="tx1">
                  <a:lumMod val="75000"/>
                  <a:lumOff val="25000"/>
                </a:schemeClr>
              </a:solidFill>
              <a:latin typeface="+mj-lt"/>
            </a:endParaRPr>
          </a:p>
        </p:txBody>
      </p:sp>
      <p:sp>
        <p:nvSpPr>
          <p:cNvPr id="19" name="TextBox 18"/>
          <p:cNvSpPr txBox="1"/>
          <p:nvPr/>
        </p:nvSpPr>
        <p:spPr>
          <a:xfrm rot="5400000">
            <a:off x="9638246" y="2784102"/>
            <a:ext cx="1828800" cy="461665"/>
          </a:xfrm>
          <a:prstGeom prst="rect">
            <a:avLst/>
          </a:prstGeom>
          <a:noFill/>
        </p:spPr>
        <p:txBody>
          <a:bodyPr wrap="square" rtlCol="0">
            <a:spAutoFit/>
          </a:bodyPr>
          <a:lstStyle/>
          <a:p>
            <a:pPr algn="ctr"/>
            <a:r>
              <a:rPr lang="en-US" sz="2400" dirty="0">
                <a:latin typeface="+mj-lt"/>
              </a:rPr>
              <a:t>u</a:t>
            </a:r>
            <a:r>
              <a:rPr lang="en-US" sz="2400" dirty="0" smtClean="0">
                <a:latin typeface="+mj-lt"/>
              </a:rPr>
              <a:t>sers</a:t>
            </a:r>
            <a:endParaRPr lang="en-US" sz="2400" dirty="0">
              <a:latin typeface="+mj-lt"/>
            </a:endParaRPr>
          </a:p>
        </p:txBody>
      </p:sp>
      <p:sp>
        <p:nvSpPr>
          <p:cNvPr id="21" name="Left Brace 20"/>
          <p:cNvSpPr/>
          <p:nvPr/>
        </p:nvSpPr>
        <p:spPr>
          <a:xfrm rot="10800000">
            <a:off x="9799169" y="978931"/>
            <a:ext cx="532629" cy="4078467"/>
          </a:xfrm>
          <a:prstGeom prst="leftBrace">
            <a:avLst/>
          </a:prstGeom>
          <a:ln w="19050"/>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lang="en-US" dirty="0"/>
          </a:p>
        </p:txBody>
      </p:sp>
      <p:sp>
        <p:nvSpPr>
          <p:cNvPr id="22" name="Left Brace 21"/>
          <p:cNvSpPr/>
          <p:nvPr/>
        </p:nvSpPr>
        <p:spPr>
          <a:xfrm>
            <a:off x="1338817" y="978931"/>
            <a:ext cx="532629" cy="4078467"/>
          </a:xfrm>
          <a:prstGeom prst="leftBrace">
            <a:avLst/>
          </a:prstGeom>
          <a:ln w="19050"/>
        </p:spPr>
        <p:style>
          <a:lnRef idx="1">
            <a:schemeClr val="accent1"/>
          </a:lnRef>
          <a:fillRef idx="0">
            <a:schemeClr val="accent1"/>
          </a:fillRef>
          <a:effectRef idx="0">
            <a:schemeClr val="accent1"/>
          </a:effectRef>
          <a:fontRef idx="minor">
            <a:schemeClr val="tx1"/>
          </a:fontRef>
        </p:style>
        <p:txBody>
          <a:bodyPr vert="vert270" rtlCol="0" anchor="ctr"/>
          <a:lstStyle/>
          <a:p>
            <a:pPr algn="ctr"/>
            <a:endParaRPr lang="en-US" dirty="0"/>
          </a:p>
        </p:txBody>
      </p:sp>
      <p:sp>
        <p:nvSpPr>
          <p:cNvPr id="23" name="TextBox 22"/>
          <p:cNvSpPr txBox="1"/>
          <p:nvPr/>
        </p:nvSpPr>
        <p:spPr>
          <a:xfrm>
            <a:off x="0" y="6453887"/>
            <a:ext cx="1800225" cy="184666"/>
          </a:xfrm>
          <a:prstGeom prst="rect">
            <a:avLst/>
          </a:prstGeom>
          <a:noFill/>
        </p:spPr>
        <p:txBody>
          <a:bodyPr wrap="square" rtlCol="0" anchor="b" anchorCtr="0">
            <a:spAutoFit/>
          </a:bodyPr>
          <a:lstStyle/>
          <a:p>
            <a:r>
              <a:rPr lang="en-US" sz="60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rPr>
              <a:t>http://bit.ly/userNeedsHierarchy</a:t>
            </a:r>
          </a:p>
        </p:txBody>
      </p:sp>
    </p:spTree>
    <p:extLst>
      <p:ext uri="{BB962C8B-B14F-4D97-AF65-F5344CB8AC3E}">
        <p14:creationId xmlns:p14="http://schemas.microsoft.com/office/powerpoint/2010/main" val="1886964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a:xfrm rot="21420000">
            <a:off x="993723" y="3504930"/>
            <a:ext cx="9755187" cy="957745"/>
          </a:xfrm>
        </p:spPr>
        <p:txBody>
          <a:bodyPr/>
          <a:lstStyle/>
          <a:p>
            <a:pPr>
              <a:lnSpc>
                <a:spcPct val="100000"/>
              </a:lnSpc>
              <a:spcBef>
                <a:spcPts val="600"/>
              </a:spcBef>
            </a:pPr>
            <a:r>
              <a:rPr lang="en-US" dirty="0">
                <a:solidFill>
                  <a:schemeClr val="accent1"/>
                </a:solidFill>
              </a:rPr>
              <a:t>Full Stack Web </a:t>
            </a:r>
            <a:r>
              <a:rPr lang="en-US" dirty="0" smtClean="0">
                <a:solidFill>
                  <a:schemeClr val="accent1"/>
                </a:solidFill>
              </a:rPr>
              <a:t>Performance</a:t>
            </a:r>
            <a:r>
              <a:rPr lang="en-US" dirty="0" smtClean="0"/>
              <a:t> Nik Molnar</a:t>
            </a:r>
            <a:br>
              <a:rPr lang="en-US" dirty="0" smtClean="0"/>
            </a:br>
            <a:r>
              <a:rPr lang="en-US" sz="1600" dirty="0" smtClean="0">
                <a:solidFill>
                  <a:srgbClr val="C00000"/>
                </a:solidFill>
                <a:latin typeface="FontAwesome" pitchFamily="2" charset="0"/>
              </a:rPr>
              <a:t>  </a:t>
            </a:r>
            <a:r>
              <a:rPr lang="en-US" sz="1600" dirty="0" smtClean="0">
                <a:latin typeface="FontAwesome" pitchFamily="2" charset="0"/>
              </a:rPr>
              <a:t> </a:t>
            </a:r>
            <a:r>
              <a:rPr lang="en-US" sz="1600" dirty="0" smtClean="0"/>
              <a:t>nikmd23</a:t>
            </a:r>
          </a:p>
          <a:p>
            <a:endParaRPr lang="en-US" dirty="0"/>
          </a:p>
        </p:txBody>
      </p:sp>
      <p:sp>
        <p:nvSpPr>
          <p:cNvPr id="4" name="Rectangle 3"/>
          <p:cNvSpPr/>
          <p:nvPr/>
        </p:nvSpPr>
        <p:spPr>
          <a:xfrm>
            <a:off x="4184822" y="5099222"/>
            <a:ext cx="584886" cy="543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rot="21428941">
            <a:off x="897281" y="1167719"/>
            <a:ext cx="2962805" cy="2960359"/>
            <a:chOff x="825491" y="1516654"/>
            <a:chExt cx="2962805" cy="2960359"/>
          </a:xfrm>
        </p:grpSpPr>
        <p:pic>
          <p:nvPicPr>
            <p:cNvPr id="5" name="Picture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491" y="1516654"/>
              <a:ext cx="2960359" cy="2960359"/>
            </a:xfrm>
            <a:prstGeom prst="rect">
              <a:avLst/>
            </a:prstGeom>
            <a:effectLst>
              <a:innerShdw blurRad="63500" dist="50800" dir="16200000">
                <a:prstClr val="black">
                  <a:alpha val="50000"/>
                </a:prstClr>
              </a:innerShdw>
            </a:effectLst>
          </p:spPr>
        </p:pic>
        <p:sp>
          <p:nvSpPr>
            <p:cNvPr id="9" name="TextBox 8"/>
            <p:cNvSpPr txBox="1"/>
            <p:nvPr/>
          </p:nvSpPr>
          <p:spPr>
            <a:xfrm>
              <a:off x="827937" y="4150914"/>
              <a:ext cx="2960359" cy="261610"/>
            </a:xfrm>
            <a:prstGeom prst="rect">
              <a:avLst/>
            </a:prstGeom>
            <a:noFill/>
          </p:spPr>
          <p:txBody>
            <a:bodyPr wrap="square" rtlCol="0">
              <a:spAutoFit/>
            </a:bodyPr>
            <a:lstStyle/>
            <a:p>
              <a:pPr algn="ctr"/>
              <a:r>
                <a:rPr lang="en-US" sz="1100" dirty="0">
                  <a:latin typeface="Verdana" panose="020B0604030504040204" pitchFamily="34" charset="0"/>
                  <a:ea typeface="Verdana" panose="020B0604030504040204" pitchFamily="34" charset="0"/>
                  <a:cs typeface="Verdana" panose="020B0604030504040204" pitchFamily="34" charset="0"/>
                  <a:hlinkClick r:id="rId3"/>
                </a:rPr>
                <a:t>http://bit.ly/full-stack-web-perf</a:t>
              </a:r>
              <a:endParaRPr lang="en-US" sz="1100" dirty="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423722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539396"/>
            <a:ext cx="10394707" cy="3311189"/>
          </a:xfrm>
        </p:spPr>
        <p:txBody>
          <a:bodyPr>
            <a:noAutofit/>
          </a:bodyPr>
          <a:lstStyle/>
          <a:p>
            <a:pPr marL="0" indent="0">
              <a:buNone/>
            </a:pPr>
            <a:r>
              <a:rPr lang="en-US" sz="4400" dirty="0" smtClean="0">
                <a:solidFill>
                  <a:schemeClr val="accent1"/>
                </a:solidFill>
              </a:rPr>
              <a:t>       100 </a:t>
            </a:r>
            <a:r>
              <a:rPr lang="en-US" sz="4400" dirty="0" err="1" smtClean="0">
                <a:solidFill>
                  <a:schemeClr val="accent1"/>
                </a:solidFill>
              </a:rPr>
              <a:t>ms</a:t>
            </a:r>
            <a:r>
              <a:rPr lang="en-US" sz="4400" dirty="0" smtClean="0">
                <a:solidFill>
                  <a:schemeClr val="accent1"/>
                </a:solidFill>
              </a:rPr>
              <a:t>	</a:t>
            </a:r>
            <a:r>
              <a:rPr lang="en-US" sz="4400" dirty="0" smtClean="0"/>
              <a:t>feels instant</a:t>
            </a:r>
            <a:br>
              <a:rPr lang="en-US" sz="4400" dirty="0" smtClean="0"/>
            </a:br>
            <a:r>
              <a:rPr lang="en-US" sz="4400" dirty="0" smtClean="0"/>
              <a:t>   </a:t>
            </a:r>
            <a:r>
              <a:rPr lang="en-US" sz="4400" dirty="0" smtClean="0">
                <a:solidFill>
                  <a:schemeClr val="accent1"/>
                </a:solidFill>
              </a:rPr>
              <a:t>1,000 MS</a:t>
            </a:r>
            <a:r>
              <a:rPr lang="en-US" sz="4400" dirty="0" smtClean="0"/>
              <a:t>	Uninterrupted Thought</a:t>
            </a:r>
            <a:br>
              <a:rPr lang="en-US" sz="4400" dirty="0" smtClean="0"/>
            </a:br>
            <a:r>
              <a:rPr lang="en-US" sz="4400" dirty="0" smtClean="0">
                <a:solidFill>
                  <a:schemeClr val="accent1"/>
                </a:solidFill>
              </a:rPr>
              <a:t>10,000 MS</a:t>
            </a:r>
            <a:r>
              <a:rPr lang="en-US" sz="4400" dirty="0" smtClean="0"/>
              <a:t>	Lose attention</a:t>
            </a:r>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7943850" y="371244"/>
            <a:ext cx="3136658"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34400" dirty="0">
              <a:solidFill>
                <a:schemeClr val="tx2">
                  <a:alpha val="5000"/>
                </a:schemeClr>
              </a:solidFill>
            </a:endParaRPr>
          </a:p>
        </p:txBody>
      </p:sp>
      <p:sp>
        <p:nvSpPr>
          <p:cNvPr id="7" name="TextBox 6"/>
          <p:cNvSpPr txBox="1"/>
          <p:nvPr/>
        </p:nvSpPr>
        <p:spPr>
          <a:xfrm>
            <a:off x="0" y="6453887"/>
            <a:ext cx="1800225" cy="184666"/>
          </a:xfrm>
          <a:prstGeom prst="rect">
            <a:avLst/>
          </a:prstGeom>
          <a:noFill/>
        </p:spPr>
        <p:txBody>
          <a:bodyPr wrap="square" rtlCol="0" anchor="b" anchorCtr="0">
            <a:spAutoFit/>
          </a:bodyPr>
          <a:lstStyle/>
          <a:p>
            <a:r>
              <a:rPr lang="en-US" sz="600" dirty="0" smtClean="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rPr>
              <a:t>http</a:t>
            </a:r>
            <a:r>
              <a:rPr lang="en-US" sz="60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rPr>
              <a:t>://bit.ly/responseTimes</a:t>
            </a:r>
          </a:p>
        </p:txBody>
      </p:sp>
    </p:spTree>
    <p:extLst>
      <p:ext uri="{BB962C8B-B14F-4D97-AF65-F5344CB8AC3E}">
        <p14:creationId xmlns:p14="http://schemas.microsoft.com/office/powerpoint/2010/main" val="4017358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6" name="TextBox 5"/>
          <p:cNvSpPr txBox="1"/>
          <p:nvPr/>
        </p:nvSpPr>
        <p:spPr>
          <a:xfrm>
            <a:off x="6354147" y="371244"/>
            <a:ext cx="4726361" cy="5386090"/>
          </a:xfrm>
          <a:prstGeom prst="rect">
            <a:avLst/>
          </a:prstGeom>
          <a:noFill/>
        </p:spPr>
        <p:txBody>
          <a:bodyPr wrap="square" rtlCol="0">
            <a:spAutoFit/>
          </a:bodyPr>
          <a:lstStyle/>
          <a:p>
            <a:pPr algn="r"/>
            <a:r>
              <a:rPr lang="en-US" sz="34400" dirty="0">
                <a:solidFill>
                  <a:schemeClr val="tx2">
                    <a:alpha val="25000"/>
                  </a:schemeClr>
                </a:solidFill>
                <a:latin typeface="FontAwesome" pitchFamily="2" charset="0"/>
              </a:rPr>
              <a:t></a:t>
            </a:r>
            <a:endParaRPr lang="en-US" sz="34400" dirty="0">
              <a:solidFill>
                <a:schemeClr val="tx2">
                  <a:alpha val="25000"/>
                </a:schemeClr>
              </a:solidFill>
            </a:endParaRPr>
          </a:p>
        </p:txBody>
      </p:sp>
    </p:spTree>
    <p:extLst>
      <p:ext uri="{BB962C8B-B14F-4D97-AF65-F5344CB8AC3E}">
        <p14:creationId xmlns:p14="http://schemas.microsoft.com/office/powerpoint/2010/main" val="1814274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HTTP Caching</a:t>
            </a:r>
          </a:p>
          <a:p>
            <a:r>
              <a:rPr lang="en-US" dirty="0" smtClean="0"/>
              <a:t>Combine/Minify</a:t>
            </a:r>
          </a:p>
          <a:p>
            <a:r>
              <a:rPr lang="en-US" dirty="0" smtClean="0"/>
              <a:t>Compression</a:t>
            </a:r>
          </a:p>
          <a:p>
            <a:r>
              <a:rPr lang="en-US" dirty="0" err="1" smtClean="0"/>
              <a:t>ySlow</a:t>
            </a:r>
            <a:r>
              <a:rPr lang="en-US" dirty="0" smtClean="0"/>
              <a:t> Recommendations</a:t>
            </a:r>
          </a:p>
          <a:p>
            <a:r>
              <a:rPr lang="en-US" dirty="0" smtClean="0"/>
              <a:t>Image optimization</a:t>
            </a:r>
          </a:p>
          <a:p>
            <a:r>
              <a:rPr lang="en-US" dirty="0" err="1" smtClean="0"/>
              <a:t>Preresolve</a:t>
            </a:r>
            <a:r>
              <a:rPr lang="en-US" dirty="0" smtClean="0"/>
              <a:t>, </a:t>
            </a:r>
            <a:r>
              <a:rPr lang="en-US" dirty="0" err="1" smtClean="0"/>
              <a:t>Prerender</a:t>
            </a:r>
            <a:r>
              <a:rPr lang="en-US" dirty="0" smtClean="0"/>
              <a:t>, </a:t>
            </a:r>
            <a:r>
              <a:rPr lang="en-US" dirty="0" err="1" smtClean="0"/>
              <a:t>Prefetch</a:t>
            </a:r>
            <a:endParaRPr lang="en-US" dirty="0" smtClean="0"/>
          </a:p>
          <a:p>
            <a:r>
              <a:rPr lang="en-US" dirty="0" smtClean="0"/>
              <a:t>&lt;script </a:t>
            </a:r>
            <a:r>
              <a:rPr lang="en-US" dirty="0" err="1" smtClean="0"/>
              <a:t>async</a:t>
            </a:r>
            <a:r>
              <a:rPr lang="en-US" dirty="0" smtClean="0"/>
              <a:t>&gt; attribute – says I won’t </a:t>
            </a:r>
            <a:r>
              <a:rPr lang="en-US" dirty="0" err="1" smtClean="0"/>
              <a:t>doc.write</a:t>
            </a:r>
            <a:endParaRPr lang="en-US" dirty="0" smtClean="0"/>
          </a:p>
          <a:p>
            <a:r>
              <a:rPr lang="en-US" dirty="0" smtClean="0"/>
              <a:t>Stream/Flush HTML</a:t>
            </a:r>
            <a:endParaRPr lang="en-US" dirty="0"/>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6354147" y="371244"/>
            <a:ext cx="4726361" cy="5386090"/>
          </a:xfrm>
          <a:prstGeom prst="rect">
            <a:avLst/>
          </a:prstGeom>
          <a:noFill/>
        </p:spPr>
        <p:txBody>
          <a:bodyPr wrap="square" rtlCol="0">
            <a:spAutoFit/>
          </a:bodyPr>
          <a:lstStyle/>
          <a:p>
            <a:pPr algn="r"/>
            <a:r>
              <a:rPr lang="en-US" sz="34400" dirty="0">
                <a:solidFill>
                  <a:schemeClr val="tx2">
                    <a:alpha val="5000"/>
                  </a:schemeClr>
                </a:solidFill>
                <a:latin typeface="FontAwesome" pitchFamily="2" charset="0"/>
              </a:rPr>
              <a:t></a:t>
            </a:r>
            <a:endParaRPr lang="en-US" sz="34400" dirty="0">
              <a:solidFill>
                <a:schemeClr val="tx2">
                  <a:alpha val="5000"/>
                </a:schemeClr>
              </a:solidFill>
            </a:endParaRPr>
          </a:p>
        </p:txBody>
      </p:sp>
    </p:spTree>
    <p:extLst>
      <p:ext uri="{BB962C8B-B14F-4D97-AF65-F5344CB8AC3E}">
        <p14:creationId xmlns:p14="http://schemas.microsoft.com/office/powerpoint/2010/main" val="1907750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endParaRPr lang="en-US" dirty="0"/>
          </a:p>
        </p:txBody>
      </p:sp>
      <p:sp>
        <p:nvSpPr>
          <p:cNvPr id="3" name="Content Placeholder 2"/>
          <p:cNvSpPr>
            <a:spLocks noGrp="1"/>
          </p:cNvSpPr>
          <p:nvPr>
            <p:ph sz="quarter" idx="13"/>
          </p:nvPr>
        </p:nvSpPr>
        <p:spPr>
          <a:xfrm>
            <a:off x="1499713" y="2244267"/>
            <a:ext cx="10394707" cy="3311189"/>
          </a:xfrm>
        </p:spPr>
        <p:txBody>
          <a:bodyPr anchor="t" anchorCtr="0">
            <a:normAutofit/>
          </a:bodyPr>
          <a:lstStyle/>
          <a:p>
            <a:pPr marL="0" indent="0">
              <a:buNone/>
            </a:pPr>
            <a:r>
              <a:rPr lang="en-US" cap="none" dirty="0" smtClean="0">
                <a:solidFill>
                  <a:schemeClr val="accent6"/>
                </a:solidFill>
                <a:latin typeface="Consolas" panose="020B0609020204030204" pitchFamily="49" charset="0"/>
                <a:cs typeface="Consolas" panose="020B0609020204030204" pitchFamily="49" charset="0"/>
              </a:rPr>
              <a:t>&lt;script </a:t>
            </a:r>
            <a:r>
              <a:rPr lang="en-US" cap="none" dirty="0" err="1" smtClean="0">
                <a:solidFill>
                  <a:schemeClr val="accent4"/>
                </a:solidFill>
                <a:latin typeface="Consolas" panose="020B0609020204030204" pitchFamily="49" charset="0"/>
                <a:cs typeface="Consolas" panose="020B0609020204030204" pitchFamily="49" charset="0"/>
              </a:rPr>
              <a:t>async</a:t>
            </a:r>
            <a:r>
              <a:rPr lang="en-US" cap="none" dirty="0" smtClean="0">
                <a:solidFill>
                  <a:schemeClr val="accent4"/>
                </a:solidFill>
                <a:latin typeface="Consolas" panose="020B0609020204030204" pitchFamily="49" charset="0"/>
                <a:cs typeface="Consolas" panose="020B0609020204030204" pitchFamily="49" charset="0"/>
              </a:rPr>
              <a:t> </a:t>
            </a:r>
            <a:r>
              <a:rPr lang="en-US" cap="none" dirty="0" err="1" smtClean="0">
                <a:solidFill>
                  <a:schemeClr val="accent4"/>
                </a:solidFill>
                <a:latin typeface="Consolas" panose="020B0609020204030204" pitchFamily="49" charset="0"/>
                <a:cs typeface="Consolas" panose="020B0609020204030204" pitchFamily="49" charset="0"/>
              </a:rPr>
              <a:t>src</a:t>
            </a:r>
            <a:r>
              <a:rPr lang="en-US" cap="none" dirty="0" smtClean="0">
                <a:solidFill>
                  <a:schemeClr val="accent3"/>
                </a:solidFill>
                <a:latin typeface="Consolas" panose="020B0609020204030204" pitchFamily="49" charset="0"/>
                <a:cs typeface="Consolas" panose="020B0609020204030204" pitchFamily="49" charset="0"/>
              </a:rPr>
              <a:t>="http://3rd-part.com/some.js"</a:t>
            </a:r>
            <a:r>
              <a:rPr lang="en-US" cap="none" dirty="0" smtClean="0">
                <a:solidFill>
                  <a:schemeClr val="accent6"/>
                </a:solidFill>
                <a:latin typeface="Consolas" panose="020B0609020204030204" pitchFamily="49" charset="0"/>
                <a:cs typeface="Consolas" panose="020B0609020204030204" pitchFamily="49" charset="0"/>
              </a:rPr>
              <a:t>&gt;&lt;/script&gt;</a:t>
            </a:r>
            <a:r>
              <a:rPr lang="en-US" cap="none" dirty="0" smtClean="0">
                <a:latin typeface="Consolas" panose="020B0609020204030204" pitchFamily="49" charset="0"/>
                <a:cs typeface="Consolas" panose="020B0609020204030204" pitchFamily="49" charset="0"/>
              </a:rPr>
              <a:t> </a:t>
            </a:r>
          </a:p>
          <a:p>
            <a:pPr marL="0" indent="0">
              <a:buNone/>
            </a:pPr>
            <a:endParaRPr lang="en-US" cap="none"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6354147" y="371244"/>
            <a:ext cx="4726361"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34400" dirty="0">
              <a:solidFill>
                <a:schemeClr val="tx2">
                  <a:alpha val="5000"/>
                </a:schemeClr>
              </a:solidFill>
            </a:endParaRPr>
          </a:p>
        </p:txBody>
      </p:sp>
      <p:sp>
        <p:nvSpPr>
          <p:cNvPr id="21" name="Rectangle 20"/>
          <p:cNvSpPr/>
          <p:nvPr/>
        </p:nvSpPr>
        <p:spPr>
          <a:xfrm>
            <a:off x="625815" y="2349027"/>
            <a:ext cx="873898" cy="288892"/>
          </a:xfrm>
          <a:prstGeom prst="rect">
            <a:avLst/>
          </a:prstGeom>
          <a:blipFill dpi="0" rotWithShape="1">
            <a:blip r:embed="rId3">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0" y="6453887"/>
            <a:ext cx="1800225" cy="184666"/>
          </a:xfrm>
          <a:prstGeom prst="rect">
            <a:avLst/>
          </a:prstGeom>
          <a:noFill/>
        </p:spPr>
        <p:txBody>
          <a:bodyPr wrap="square" rtlCol="0" anchor="b" anchorCtr="0">
            <a:spAutoFit/>
          </a:bodyPr>
          <a:lstStyle/>
          <a:p>
            <a:r>
              <a:rPr lang="en-US" sz="60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rPr>
              <a:t>http://bit.ly/prebrowsing</a:t>
            </a:r>
          </a:p>
        </p:txBody>
      </p:sp>
    </p:spTree>
    <p:extLst>
      <p:ext uri="{BB962C8B-B14F-4D97-AF65-F5344CB8AC3E}">
        <p14:creationId xmlns:p14="http://schemas.microsoft.com/office/powerpoint/2010/main" val="2247117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prebrowsing</a:t>
            </a:r>
            <a:endParaRPr lang="en-US" dirty="0"/>
          </a:p>
        </p:txBody>
      </p:sp>
      <p:sp>
        <p:nvSpPr>
          <p:cNvPr id="3" name="Content Placeholder 2"/>
          <p:cNvSpPr>
            <a:spLocks noGrp="1"/>
          </p:cNvSpPr>
          <p:nvPr>
            <p:ph sz="quarter" idx="13"/>
          </p:nvPr>
        </p:nvSpPr>
        <p:spPr>
          <a:xfrm>
            <a:off x="1499713" y="2063396"/>
            <a:ext cx="10394707" cy="3311189"/>
          </a:xfrm>
        </p:spPr>
        <p:txBody>
          <a:bodyPr>
            <a:normAutofit/>
          </a:bodyPr>
          <a:lstStyle/>
          <a:p>
            <a:pPr marL="0" indent="0">
              <a:buNone/>
            </a:pPr>
            <a:r>
              <a:rPr lang="en-US" cap="none" dirty="0" smtClean="0">
                <a:solidFill>
                  <a:schemeClr val="accent6"/>
                </a:solidFill>
                <a:latin typeface="Consolas" panose="020B0609020204030204" pitchFamily="49" charset="0"/>
                <a:cs typeface="Consolas" panose="020B0609020204030204" pitchFamily="49" charset="0"/>
              </a:rPr>
              <a:t>&lt;link </a:t>
            </a:r>
            <a:r>
              <a:rPr lang="en-US" cap="none" dirty="0" err="1" smtClean="0">
                <a:solidFill>
                  <a:schemeClr val="accent4"/>
                </a:solidFill>
                <a:latin typeface="Consolas" panose="020B0609020204030204" pitchFamily="49" charset="0"/>
                <a:cs typeface="Consolas" panose="020B0609020204030204" pitchFamily="49" charset="0"/>
              </a:rPr>
              <a:t>rel</a:t>
            </a:r>
            <a:r>
              <a:rPr lang="en-US" cap="none" dirty="0" smtClean="0">
                <a:solidFill>
                  <a:schemeClr val="accent3"/>
                </a:solidFill>
                <a:latin typeface="Consolas" panose="020B0609020204030204" pitchFamily="49" charset="0"/>
                <a:cs typeface="Consolas" panose="020B0609020204030204" pitchFamily="49" charset="0"/>
              </a:rPr>
              <a:t>="</a:t>
            </a:r>
            <a:r>
              <a:rPr lang="en-US" cap="none" dirty="0" err="1" smtClean="0">
                <a:solidFill>
                  <a:schemeClr val="accent3"/>
                </a:solidFill>
                <a:latin typeface="Consolas" panose="020B0609020204030204" pitchFamily="49" charset="0"/>
                <a:cs typeface="Consolas" panose="020B0609020204030204" pitchFamily="49" charset="0"/>
              </a:rPr>
              <a:t>dns-prefetch</a:t>
            </a:r>
            <a:r>
              <a:rPr lang="en-US" cap="none" dirty="0" smtClean="0">
                <a:solidFill>
                  <a:schemeClr val="accent3"/>
                </a:solidFill>
                <a:latin typeface="Consolas" panose="020B0609020204030204" pitchFamily="49" charset="0"/>
                <a:cs typeface="Consolas" panose="020B0609020204030204" pitchFamily="49" charset="0"/>
              </a:rPr>
              <a:t>"</a:t>
            </a:r>
            <a:r>
              <a:rPr lang="en-US" cap="none" dirty="0" smtClean="0">
                <a:latin typeface="Consolas" panose="020B0609020204030204" pitchFamily="49" charset="0"/>
                <a:cs typeface="Consolas" panose="020B0609020204030204" pitchFamily="49" charset="0"/>
              </a:rPr>
              <a:t> </a:t>
            </a:r>
            <a:r>
              <a:rPr lang="en-US" cap="none" dirty="0" err="1" smtClean="0">
                <a:solidFill>
                  <a:schemeClr val="accent4"/>
                </a:solidFill>
                <a:latin typeface="Consolas" panose="020B0609020204030204" pitchFamily="49" charset="0"/>
                <a:cs typeface="Consolas" panose="020B0609020204030204" pitchFamily="49" charset="0"/>
              </a:rPr>
              <a:t>href</a:t>
            </a:r>
            <a:r>
              <a:rPr lang="en-US" cap="none" dirty="0" smtClean="0">
                <a:solidFill>
                  <a:schemeClr val="accent3"/>
                </a:solidFill>
                <a:latin typeface="Consolas" panose="020B0609020204030204" pitchFamily="49" charset="0"/>
                <a:cs typeface="Consolas" panose="020B0609020204030204" pitchFamily="49" charset="0"/>
              </a:rPr>
              <a:t>="domain.com"</a:t>
            </a:r>
            <a:r>
              <a:rPr lang="en-US" cap="none" dirty="0" smtClean="0">
                <a:solidFill>
                  <a:schemeClr val="accent6"/>
                </a:solidFill>
                <a:latin typeface="Consolas" panose="020B0609020204030204" pitchFamily="49" charset="0"/>
                <a:cs typeface="Consolas" panose="020B0609020204030204" pitchFamily="49" charset="0"/>
              </a:rPr>
              <a:t>&gt;</a:t>
            </a:r>
            <a:r>
              <a:rPr lang="en-US" cap="none" dirty="0" smtClean="0">
                <a:latin typeface="Consolas" panose="020B0609020204030204" pitchFamily="49" charset="0"/>
                <a:cs typeface="Consolas" panose="020B0609020204030204" pitchFamily="49" charset="0"/>
              </a:rPr>
              <a:t> </a:t>
            </a:r>
          </a:p>
          <a:p>
            <a:pPr marL="0" indent="0">
              <a:buNone/>
            </a:pPr>
            <a:endParaRPr lang="en-US" cap="none" dirty="0" smtClean="0">
              <a:solidFill>
                <a:schemeClr val="accent6"/>
              </a:solidFill>
              <a:latin typeface="Consolas" panose="020B0609020204030204" pitchFamily="49" charset="0"/>
              <a:cs typeface="Consolas" panose="020B0609020204030204" pitchFamily="49" charset="0"/>
            </a:endParaRPr>
          </a:p>
          <a:p>
            <a:pPr marL="0" indent="0">
              <a:buNone/>
            </a:pPr>
            <a:r>
              <a:rPr lang="en-US" cap="none" dirty="0" smtClean="0">
                <a:solidFill>
                  <a:schemeClr val="accent6"/>
                </a:solidFill>
                <a:latin typeface="Consolas" panose="020B0609020204030204" pitchFamily="49" charset="0"/>
                <a:cs typeface="Consolas" panose="020B0609020204030204" pitchFamily="49" charset="0"/>
              </a:rPr>
              <a:t>&lt;</a:t>
            </a:r>
            <a:r>
              <a:rPr lang="en-US" cap="none" dirty="0">
                <a:solidFill>
                  <a:schemeClr val="accent6"/>
                </a:solidFill>
                <a:latin typeface="Consolas" panose="020B0609020204030204" pitchFamily="49" charset="0"/>
                <a:cs typeface="Consolas" panose="020B0609020204030204" pitchFamily="49" charset="0"/>
              </a:rPr>
              <a:t>link </a:t>
            </a:r>
            <a:r>
              <a:rPr lang="en-US" cap="none" dirty="0" err="1">
                <a:solidFill>
                  <a:schemeClr val="accent4"/>
                </a:solidFill>
                <a:latin typeface="Consolas" panose="020B0609020204030204" pitchFamily="49" charset="0"/>
                <a:cs typeface="Consolas" panose="020B0609020204030204" pitchFamily="49" charset="0"/>
              </a:rPr>
              <a:t>rel</a:t>
            </a:r>
            <a:r>
              <a:rPr lang="en-US" cap="none" dirty="0" smtClean="0">
                <a:solidFill>
                  <a:schemeClr val="accent3"/>
                </a:solidFill>
                <a:latin typeface="Consolas" panose="020B0609020204030204" pitchFamily="49" charset="0"/>
                <a:cs typeface="Consolas" panose="020B0609020204030204" pitchFamily="49" charset="0"/>
              </a:rPr>
              <a:t>="</a:t>
            </a:r>
            <a:r>
              <a:rPr lang="en-US" cap="none" dirty="0" err="1" smtClean="0">
                <a:solidFill>
                  <a:schemeClr val="accent3"/>
                </a:solidFill>
                <a:latin typeface="Consolas" panose="020B0609020204030204" pitchFamily="49" charset="0"/>
                <a:cs typeface="Consolas" panose="020B0609020204030204" pitchFamily="49" charset="0"/>
              </a:rPr>
              <a:t>prefetch</a:t>
            </a:r>
            <a:r>
              <a:rPr lang="en-US" cap="none" dirty="0">
                <a:solidFill>
                  <a:schemeClr val="accent3"/>
                </a:solidFill>
                <a:latin typeface="Consolas" panose="020B0609020204030204" pitchFamily="49" charset="0"/>
                <a:cs typeface="Consolas" panose="020B0609020204030204" pitchFamily="49" charset="0"/>
              </a:rPr>
              <a:t>"</a:t>
            </a:r>
            <a:r>
              <a:rPr lang="en-US" cap="none" dirty="0">
                <a:latin typeface="Consolas" panose="020B0609020204030204" pitchFamily="49" charset="0"/>
                <a:cs typeface="Consolas" panose="020B0609020204030204" pitchFamily="49" charset="0"/>
              </a:rPr>
              <a:t> </a:t>
            </a:r>
            <a:r>
              <a:rPr lang="en-US" cap="none" dirty="0" err="1">
                <a:solidFill>
                  <a:schemeClr val="accent4"/>
                </a:solidFill>
                <a:latin typeface="Consolas" panose="020B0609020204030204" pitchFamily="49" charset="0"/>
                <a:cs typeface="Consolas" panose="020B0609020204030204" pitchFamily="49" charset="0"/>
              </a:rPr>
              <a:t>href</a:t>
            </a:r>
            <a:r>
              <a:rPr lang="en-US" cap="none" dirty="0" smtClean="0">
                <a:solidFill>
                  <a:schemeClr val="accent3"/>
                </a:solidFill>
                <a:latin typeface="Consolas" panose="020B0609020204030204" pitchFamily="49" charset="0"/>
                <a:cs typeface="Consolas" panose="020B0609020204030204" pitchFamily="49" charset="0"/>
              </a:rPr>
              <a:t>="http://domain.com/</a:t>
            </a:r>
            <a:r>
              <a:rPr lang="en-US" cap="none" dirty="0" err="1" smtClean="0">
                <a:solidFill>
                  <a:schemeClr val="accent3"/>
                </a:solidFill>
                <a:latin typeface="Consolas" panose="020B0609020204030204" pitchFamily="49" charset="0"/>
                <a:cs typeface="Consolas" panose="020B0609020204030204" pitchFamily="49" charset="0"/>
              </a:rPr>
              <a:t>asset.ext</a:t>
            </a:r>
            <a:r>
              <a:rPr lang="en-US" cap="none" dirty="0" smtClean="0">
                <a:solidFill>
                  <a:schemeClr val="accent3"/>
                </a:solidFill>
                <a:latin typeface="Consolas" panose="020B0609020204030204" pitchFamily="49" charset="0"/>
                <a:cs typeface="Consolas" panose="020B0609020204030204" pitchFamily="49" charset="0"/>
              </a:rPr>
              <a:t>"</a:t>
            </a:r>
            <a:r>
              <a:rPr lang="en-US" cap="none" dirty="0" smtClean="0">
                <a:solidFill>
                  <a:schemeClr val="accent6"/>
                </a:solidFill>
                <a:latin typeface="Consolas" panose="020B0609020204030204" pitchFamily="49" charset="0"/>
                <a:cs typeface="Consolas" panose="020B0609020204030204" pitchFamily="49" charset="0"/>
              </a:rPr>
              <a:t>&gt;</a:t>
            </a:r>
            <a:r>
              <a:rPr lang="en-US" cap="none" dirty="0" smtClean="0">
                <a:latin typeface="Consolas" panose="020B0609020204030204" pitchFamily="49" charset="0"/>
                <a:cs typeface="Consolas" panose="020B0609020204030204" pitchFamily="49" charset="0"/>
              </a:rPr>
              <a:t> </a:t>
            </a:r>
          </a:p>
          <a:p>
            <a:pPr marL="0" indent="0">
              <a:buNone/>
            </a:pPr>
            <a:endParaRPr lang="en-US" cap="none" dirty="0" smtClean="0">
              <a:solidFill>
                <a:schemeClr val="accent6"/>
              </a:solidFill>
              <a:latin typeface="Consolas" panose="020B0609020204030204" pitchFamily="49" charset="0"/>
              <a:cs typeface="Consolas" panose="020B0609020204030204" pitchFamily="49" charset="0"/>
            </a:endParaRPr>
          </a:p>
          <a:p>
            <a:pPr marL="0" indent="0">
              <a:buNone/>
            </a:pPr>
            <a:r>
              <a:rPr lang="en-US" cap="none" dirty="0" smtClean="0">
                <a:solidFill>
                  <a:schemeClr val="accent6"/>
                </a:solidFill>
                <a:latin typeface="Consolas" panose="020B0609020204030204" pitchFamily="49" charset="0"/>
                <a:cs typeface="Consolas" panose="020B0609020204030204" pitchFamily="49" charset="0"/>
              </a:rPr>
              <a:t>&lt;</a:t>
            </a:r>
            <a:r>
              <a:rPr lang="en-US" cap="none" dirty="0">
                <a:solidFill>
                  <a:schemeClr val="accent6"/>
                </a:solidFill>
                <a:latin typeface="Consolas" panose="020B0609020204030204" pitchFamily="49" charset="0"/>
                <a:cs typeface="Consolas" panose="020B0609020204030204" pitchFamily="49" charset="0"/>
              </a:rPr>
              <a:t>link </a:t>
            </a:r>
            <a:r>
              <a:rPr lang="en-US" cap="none" dirty="0" err="1">
                <a:solidFill>
                  <a:schemeClr val="accent4"/>
                </a:solidFill>
                <a:latin typeface="Consolas" panose="020B0609020204030204" pitchFamily="49" charset="0"/>
                <a:cs typeface="Consolas" panose="020B0609020204030204" pitchFamily="49" charset="0"/>
              </a:rPr>
              <a:t>rel</a:t>
            </a:r>
            <a:r>
              <a:rPr lang="en-US" cap="none" dirty="0">
                <a:solidFill>
                  <a:schemeClr val="accent3"/>
                </a:solidFill>
                <a:latin typeface="Consolas" panose="020B0609020204030204" pitchFamily="49" charset="0"/>
                <a:cs typeface="Consolas" panose="020B0609020204030204" pitchFamily="49" charset="0"/>
              </a:rPr>
              <a:t>="</a:t>
            </a:r>
            <a:r>
              <a:rPr lang="en-US" cap="none" dirty="0" err="1" smtClean="0">
                <a:solidFill>
                  <a:schemeClr val="accent3"/>
                </a:solidFill>
                <a:latin typeface="Consolas" panose="020B0609020204030204" pitchFamily="49" charset="0"/>
                <a:cs typeface="Consolas" panose="020B0609020204030204" pitchFamily="49" charset="0"/>
              </a:rPr>
              <a:t>prerender</a:t>
            </a:r>
            <a:r>
              <a:rPr lang="en-US" cap="none" dirty="0" smtClean="0">
                <a:solidFill>
                  <a:schemeClr val="accent3"/>
                </a:solidFill>
                <a:latin typeface="Consolas" panose="020B0609020204030204" pitchFamily="49" charset="0"/>
                <a:cs typeface="Consolas" panose="020B0609020204030204" pitchFamily="49" charset="0"/>
              </a:rPr>
              <a:t>"</a:t>
            </a:r>
            <a:r>
              <a:rPr lang="en-US" cap="none" dirty="0" smtClean="0">
                <a:latin typeface="Consolas" panose="020B0609020204030204" pitchFamily="49" charset="0"/>
                <a:cs typeface="Consolas" panose="020B0609020204030204" pitchFamily="49" charset="0"/>
              </a:rPr>
              <a:t> </a:t>
            </a:r>
            <a:r>
              <a:rPr lang="en-US" cap="none" dirty="0" err="1">
                <a:solidFill>
                  <a:schemeClr val="accent4"/>
                </a:solidFill>
                <a:latin typeface="Consolas" panose="020B0609020204030204" pitchFamily="49" charset="0"/>
                <a:cs typeface="Consolas" panose="020B0609020204030204" pitchFamily="49" charset="0"/>
              </a:rPr>
              <a:t>href</a:t>
            </a:r>
            <a:r>
              <a:rPr lang="en-US" cap="none" dirty="0">
                <a:solidFill>
                  <a:schemeClr val="accent3"/>
                </a:solidFill>
                <a:latin typeface="Consolas" panose="020B0609020204030204" pitchFamily="49" charset="0"/>
                <a:cs typeface="Consolas" panose="020B0609020204030204" pitchFamily="49" charset="0"/>
              </a:rPr>
              <a:t>="http://domain.com</a:t>
            </a:r>
            <a:r>
              <a:rPr lang="en-US" cap="none" dirty="0" smtClean="0">
                <a:solidFill>
                  <a:schemeClr val="accent3"/>
                </a:solidFill>
                <a:latin typeface="Consolas" panose="020B0609020204030204" pitchFamily="49" charset="0"/>
                <a:cs typeface="Consolas" panose="020B0609020204030204" pitchFamily="49" charset="0"/>
              </a:rPr>
              <a:t>/"</a:t>
            </a:r>
            <a:r>
              <a:rPr lang="en-US" cap="none" dirty="0" smtClean="0">
                <a:solidFill>
                  <a:schemeClr val="accent6"/>
                </a:solidFill>
                <a:latin typeface="Consolas" panose="020B0609020204030204" pitchFamily="49" charset="0"/>
                <a:cs typeface="Consolas" panose="020B0609020204030204" pitchFamily="49" charset="0"/>
              </a:rPr>
              <a:t>&gt;</a:t>
            </a:r>
            <a:r>
              <a:rPr lang="en-US" cap="none" dirty="0" smtClean="0">
                <a:latin typeface="Consolas" panose="020B0609020204030204" pitchFamily="49" charset="0"/>
                <a:cs typeface="Consolas" panose="020B0609020204030204" pitchFamily="49" charset="0"/>
              </a:rPr>
              <a:t> </a:t>
            </a:r>
          </a:p>
          <a:p>
            <a:pPr marL="0" indent="0">
              <a:buNone/>
            </a:pPr>
            <a:endParaRPr lang="en-US" cap="none"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a:xfrm>
            <a:off x="685801" y="5757334"/>
            <a:ext cx="10394706" cy="498470"/>
          </a:xfrm>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sp>
        <p:nvSpPr>
          <p:cNvPr id="5" name="TextBox 4"/>
          <p:cNvSpPr txBox="1"/>
          <p:nvPr/>
        </p:nvSpPr>
        <p:spPr>
          <a:xfrm>
            <a:off x="6354147" y="371244"/>
            <a:ext cx="4726361" cy="5386090"/>
          </a:xfrm>
          <a:prstGeom prst="rect">
            <a:avLst/>
          </a:prstGeom>
          <a:noFill/>
        </p:spPr>
        <p:txBody>
          <a:bodyPr wrap="square" rtlCol="0">
            <a:spAutoFit/>
          </a:bodyPr>
          <a:lstStyle/>
          <a:p>
            <a:pPr algn="r"/>
            <a:r>
              <a:rPr lang="en-US" sz="34400" dirty="0" smtClean="0">
                <a:solidFill>
                  <a:schemeClr val="tx2">
                    <a:alpha val="5000"/>
                  </a:schemeClr>
                </a:solidFill>
                <a:latin typeface="FontAwesome" pitchFamily="2" charset="0"/>
              </a:rPr>
              <a:t></a:t>
            </a:r>
            <a:endParaRPr lang="en-US" sz="34400" dirty="0">
              <a:solidFill>
                <a:schemeClr val="tx2">
                  <a:alpha val="5000"/>
                </a:schemeClr>
              </a:solidFill>
            </a:endParaRPr>
          </a:p>
        </p:txBody>
      </p:sp>
      <p:sp>
        <p:nvSpPr>
          <p:cNvPr id="21" name="Rectangle 20"/>
          <p:cNvSpPr/>
          <p:nvPr/>
        </p:nvSpPr>
        <p:spPr>
          <a:xfrm>
            <a:off x="625815" y="2349027"/>
            <a:ext cx="873898" cy="288892"/>
          </a:xfrm>
          <a:prstGeom prst="rect">
            <a:avLst/>
          </a:prstGeom>
          <a:blipFill dpi="0" rotWithShape="1">
            <a:blip r:embed="rId3">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5815" y="3333410"/>
            <a:ext cx="873898" cy="288892"/>
          </a:xfrm>
          <a:prstGeom prst="rect">
            <a:avLst/>
          </a:prstGeom>
          <a:blipFill dpi="0" rotWithShape="1">
            <a:blip r:embed="rId3">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14399" y="4327841"/>
            <a:ext cx="585313" cy="288892"/>
          </a:xfrm>
          <a:prstGeom prst="rect">
            <a:avLst/>
          </a:prstGeom>
          <a:blipFill dpi="0" rotWithShape="1">
            <a:blip r:embed="rId3">
              <a:alphaModFix amt="25000"/>
            </a:blip>
            <a:srcRect/>
            <a:stretch>
              <a:fillRect l="-493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0" y="6453887"/>
            <a:ext cx="1800225" cy="184666"/>
          </a:xfrm>
          <a:prstGeom prst="rect">
            <a:avLst/>
          </a:prstGeom>
          <a:noFill/>
        </p:spPr>
        <p:txBody>
          <a:bodyPr wrap="square" rtlCol="0" anchor="b" anchorCtr="0">
            <a:spAutoFit/>
          </a:bodyPr>
          <a:lstStyle/>
          <a:p>
            <a:r>
              <a:rPr lang="en-US" sz="600" dirty="0">
                <a:solidFill>
                  <a:schemeClr val="bg2">
                    <a:lumMod val="75000"/>
                  </a:schemeClr>
                </a:solidFill>
                <a:latin typeface="Verdana" panose="020B0604030504040204" pitchFamily="34" charset="0"/>
                <a:ea typeface="Verdana" panose="020B0604030504040204" pitchFamily="34" charset="0"/>
                <a:cs typeface="Verdana" panose="020B0604030504040204" pitchFamily="34" charset="0"/>
              </a:rPr>
              <a:t>http://bit.ly/prebrowsing</a:t>
            </a:r>
          </a:p>
        </p:txBody>
      </p:sp>
    </p:spTree>
    <p:extLst>
      <p:ext uri="{BB962C8B-B14F-4D97-AF65-F5344CB8AC3E}">
        <p14:creationId xmlns:p14="http://schemas.microsoft.com/office/powerpoint/2010/main" val="1847807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a:t>
            </a:r>
            <a:endParaRPr lang="en-US" sz="9600" dirty="0">
              <a:latin typeface="FontAwesome" pitchFamily="2" charset="0"/>
            </a:endParaRPr>
          </a:p>
        </p:txBody>
      </p:sp>
      <p:sp>
        <p:nvSpPr>
          <p:cNvPr id="3" name="Text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a:xfrm>
            <a:off x="685801" y="5757334"/>
            <a:ext cx="10394707" cy="498470"/>
          </a:xfrm>
          <a:effectLst>
            <a:innerShdw blurRad="63500" dist="50800" dir="13500000">
              <a:schemeClr val="tx2">
                <a:alpha val="50000"/>
              </a:schemeClr>
            </a:innerShdw>
          </a:effectLst>
        </p:spPr>
        <p:txBody>
          <a:bodyPr/>
          <a:lstStyle/>
          <a:p>
            <a:pPr algn="r"/>
            <a:r>
              <a:rPr lang="en-US" sz="1200" dirty="0">
                <a:effectLst>
                  <a:innerShdw blurRad="63500" dist="50800" dir="13500000">
                    <a:schemeClr val="tx1">
                      <a:alpha val="50000"/>
                    </a:schemeClr>
                  </a:innerShdw>
                </a:effectLst>
                <a:latin typeface="FontAwesome" pitchFamily="2" charset="0"/>
              </a:rPr>
              <a:t>  </a:t>
            </a:r>
            <a:r>
              <a:rPr lang="en-US" sz="1200" dirty="0">
                <a:effectLst>
                  <a:innerShdw blurRad="63500" dist="50800" dir="13500000">
                    <a:schemeClr val="tx1">
                      <a:alpha val="50000"/>
                    </a:schemeClr>
                  </a:innerShdw>
                </a:effectLst>
              </a:rPr>
              <a:t> nikmd23</a:t>
            </a:r>
          </a:p>
          <a:p>
            <a:pPr algn="r"/>
            <a:r>
              <a:rPr lang="en-US" sz="1200" dirty="0">
                <a:effectLst>
                  <a:innerShdw blurRad="63500" dist="50800" dir="13500000">
                    <a:schemeClr val="tx1">
                      <a:alpha val="50000"/>
                    </a:schemeClr>
                  </a:innerShdw>
                </a:effectLst>
              </a:rPr>
              <a:t>#</a:t>
            </a:r>
            <a:r>
              <a:rPr lang="en-US" sz="1200" dirty="0" err="1">
                <a:effectLst>
                  <a:innerShdw blurRad="63500" dist="50800" dir="13500000">
                    <a:schemeClr val="tx1">
                      <a:alpha val="50000"/>
                    </a:schemeClr>
                  </a:innerShdw>
                </a:effectLst>
              </a:rPr>
              <a:t>perfmatters</a:t>
            </a:r>
            <a:endParaRPr lang="en-US" sz="1200" dirty="0">
              <a:effectLst>
                <a:innerShdw blurRad="63500" dist="50800" dir="13500000">
                  <a:schemeClr val="tx1">
                    <a:alpha val="50000"/>
                  </a:schemeClr>
                </a:innerShdw>
              </a:effectLst>
            </a:endParaRPr>
          </a:p>
        </p:txBody>
      </p:sp>
      <p:grpSp>
        <p:nvGrpSpPr>
          <p:cNvPr id="11" name="Group 10"/>
          <p:cNvGrpSpPr/>
          <p:nvPr/>
        </p:nvGrpSpPr>
        <p:grpSpPr>
          <a:xfrm>
            <a:off x="7975544" y="1344952"/>
            <a:ext cx="3104964" cy="4036929"/>
            <a:chOff x="3918856" y="1344952"/>
            <a:chExt cx="3104964" cy="4036929"/>
          </a:xfrm>
        </p:grpSpPr>
        <p:sp>
          <p:nvSpPr>
            <p:cNvPr id="7" name="Rectangle 6"/>
            <p:cNvSpPr/>
            <p:nvPr/>
          </p:nvSpPr>
          <p:spPr>
            <a:xfrm>
              <a:off x="3918856" y="2118049"/>
              <a:ext cx="2276671" cy="3263832"/>
            </a:xfrm>
            <a:prstGeom prst="rect">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a:off x="3937518" y="1344952"/>
              <a:ext cx="3032450" cy="662474"/>
            </a:xfrm>
            <a:prstGeom prst="parallelogram">
              <a:avLst>
                <a:gd name="adj" fmla="val 110915"/>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p:cNvSpPr/>
            <p:nvPr/>
          </p:nvSpPr>
          <p:spPr>
            <a:xfrm rot="5400000" flipV="1">
              <a:off x="4689778" y="3047839"/>
              <a:ext cx="3954295" cy="713789"/>
            </a:xfrm>
            <a:prstGeom prst="parallelogram">
              <a:avLst>
                <a:gd name="adj" fmla="val 94535"/>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62586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TC104033927[[fn=Main Event]]</Template>
  <TotalTime>3460</TotalTime>
  <Words>1347</Words>
  <Application>Microsoft Office PowerPoint</Application>
  <PresentationFormat>Widescreen</PresentationFormat>
  <Paragraphs>284</Paragraphs>
  <Slides>30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Consolas</vt:lpstr>
      <vt:lpstr>FontAwesome</vt:lpstr>
      <vt:lpstr>Impact</vt:lpstr>
      <vt:lpstr>Segoe UI Light</vt:lpstr>
      <vt:lpstr>Verdana</vt:lpstr>
      <vt:lpstr>Main Event</vt:lpstr>
      <vt:lpstr>Full Stack Web Performance</vt:lpstr>
      <vt:lpstr>Why #perfmatters</vt:lpstr>
      <vt:lpstr>PowerPoint Presentation</vt:lpstr>
      <vt:lpstr>PowerPoint Presentation</vt:lpstr>
      <vt:lpstr>NETWORK</vt:lpstr>
      <vt:lpstr>Fixes</vt:lpstr>
      <vt:lpstr>async</vt:lpstr>
      <vt:lpstr>prebrowsing</vt:lpstr>
      <vt:lpstr>Server</vt:lpstr>
      <vt:lpstr>Fixes</vt:lpstr>
      <vt:lpstr>SQL?</vt:lpstr>
      <vt:lpstr>Fixes</vt:lpstr>
      <vt:lpstr>Compute</vt:lpstr>
      <vt:lpstr>Fixes</vt:lpstr>
      <vt:lpstr>Render</vt:lpstr>
      <vt:lpstr>Fixes</vt:lpstr>
      <vt:lpstr>Notes</vt:lpstr>
      <vt:lpstr>Notes</vt:lpstr>
      <vt:lpstr>Notes</vt:lpstr>
      <vt:lpstr>Notes</vt:lpstr>
      <vt:lpstr>Notes</vt:lpstr>
      <vt:lpstr>Notes</vt:lpstr>
      <vt:lpstr>Notes</vt:lpstr>
      <vt:lpstr>Psychology?</vt:lpstr>
      <vt:lpstr>PowerPoint Presentation</vt:lpstr>
      <vt:lpstr>Tools</vt:lpstr>
      <vt:lpstr>PowerPoint Presentation</vt:lpstr>
      <vt:lpstr>Resources</vt:lpstr>
      <vt:lpstr>PowerPoint Presentation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Performance</dc:title>
  <dc:creator>Nik Molnar</dc:creator>
  <cp:lastModifiedBy>Nik Molnar</cp:lastModifiedBy>
  <cp:revision>120</cp:revision>
  <dcterms:created xsi:type="dcterms:W3CDTF">2014-01-28T15:39:00Z</dcterms:created>
  <dcterms:modified xsi:type="dcterms:W3CDTF">2014-02-08T00:10:35Z</dcterms:modified>
</cp:coreProperties>
</file>