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8" r:id="rId2"/>
    <p:sldId id="269" r:id="rId3"/>
    <p:sldId id="270" r:id="rId4"/>
    <p:sldId id="256" r:id="rId5"/>
    <p:sldId id="257" r:id="rId6"/>
    <p:sldId id="259" r:id="rId7"/>
    <p:sldId id="258" r:id="rId8"/>
    <p:sldId id="260" r:id="rId9"/>
    <p:sldId id="262" r:id="rId10"/>
    <p:sldId id="261" r:id="rId11"/>
    <p:sldId id="264" r:id="rId12"/>
    <p:sldId id="265" r:id="rId13"/>
    <p:sldId id="266" r:id="rId14"/>
    <p:sldId id="26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37" d="100"/>
          <a:sy n="137" d="100"/>
        </p:scale>
        <p:origin x="-88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01A69AB-F71A-B044-B904-510C5664CAD0}" type="datetimeFigureOut">
              <a:rPr lang="en-US" smtClean="0"/>
              <a:t>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DAAA4-0494-514E-9546-28E2F635578B}" type="slidenum">
              <a:rPr lang="en-US" smtClean="0"/>
              <a:t>‹#›</a:t>
            </a:fld>
            <a:endParaRPr lang="en-US"/>
          </a:p>
        </p:txBody>
      </p:sp>
    </p:spTree>
    <p:extLst>
      <p:ext uri="{BB962C8B-B14F-4D97-AF65-F5344CB8AC3E}">
        <p14:creationId xmlns:p14="http://schemas.microsoft.com/office/powerpoint/2010/main" val="1350727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1A69AB-F71A-B044-B904-510C5664CAD0}" type="datetimeFigureOut">
              <a:rPr lang="en-US" smtClean="0"/>
              <a:t>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DAAA4-0494-514E-9546-28E2F635578B}" type="slidenum">
              <a:rPr lang="en-US" smtClean="0"/>
              <a:t>‹#›</a:t>
            </a:fld>
            <a:endParaRPr lang="en-US"/>
          </a:p>
        </p:txBody>
      </p:sp>
    </p:spTree>
    <p:extLst>
      <p:ext uri="{BB962C8B-B14F-4D97-AF65-F5344CB8AC3E}">
        <p14:creationId xmlns:p14="http://schemas.microsoft.com/office/powerpoint/2010/main" val="232862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1A69AB-F71A-B044-B904-510C5664CAD0}" type="datetimeFigureOut">
              <a:rPr lang="en-US" smtClean="0"/>
              <a:t>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DAAA4-0494-514E-9546-28E2F635578B}" type="slidenum">
              <a:rPr lang="en-US" smtClean="0"/>
              <a:t>‹#›</a:t>
            </a:fld>
            <a:endParaRPr lang="en-US"/>
          </a:p>
        </p:txBody>
      </p:sp>
    </p:spTree>
    <p:extLst>
      <p:ext uri="{BB962C8B-B14F-4D97-AF65-F5344CB8AC3E}">
        <p14:creationId xmlns:p14="http://schemas.microsoft.com/office/powerpoint/2010/main" val="3855394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01A69AB-F71A-B044-B904-510C5664CAD0}" type="datetimeFigureOut">
              <a:rPr lang="en-US" smtClean="0"/>
              <a:t>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DAAA4-0494-514E-9546-28E2F635578B}" type="slidenum">
              <a:rPr lang="en-US" smtClean="0"/>
              <a:t>‹#›</a:t>
            </a:fld>
            <a:endParaRPr lang="en-US"/>
          </a:p>
        </p:txBody>
      </p:sp>
    </p:spTree>
    <p:extLst>
      <p:ext uri="{BB962C8B-B14F-4D97-AF65-F5344CB8AC3E}">
        <p14:creationId xmlns:p14="http://schemas.microsoft.com/office/powerpoint/2010/main" val="1722476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01A69AB-F71A-B044-B904-510C5664CAD0}" type="datetimeFigureOut">
              <a:rPr lang="en-US" smtClean="0"/>
              <a:t>12/9/16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EDAAA4-0494-514E-9546-28E2F635578B}" type="slidenum">
              <a:rPr lang="en-US" smtClean="0"/>
              <a:t>‹#›</a:t>
            </a:fld>
            <a:endParaRPr lang="en-US"/>
          </a:p>
        </p:txBody>
      </p:sp>
    </p:spTree>
    <p:extLst>
      <p:ext uri="{BB962C8B-B14F-4D97-AF65-F5344CB8AC3E}">
        <p14:creationId xmlns:p14="http://schemas.microsoft.com/office/powerpoint/2010/main" val="64007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01A69AB-F71A-B044-B904-510C5664CAD0}" type="datetimeFigureOut">
              <a:rPr lang="en-US" smtClean="0"/>
              <a:t>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EDAAA4-0494-514E-9546-28E2F635578B}" type="slidenum">
              <a:rPr lang="en-US" smtClean="0"/>
              <a:t>‹#›</a:t>
            </a:fld>
            <a:endParaRPr lang="en-US"/>
          </a:p>
        </p:txBody>
      </p:sp>
    </p:spTree>
    <p:extLst>
      <p:ext uri="{BB962C8B-B14F-4D97-AF65-F5344CB8AC3E}">
        <p14:creationId xmlns:p14="http://schemas.microsoft.com/office/powerpoint/2010/main" val="1164219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01A69AB-F71A-B044-B904-510C5664CAD0}" type="datetimeFigureOut">
              <a:rPr lang="en-US" smtClean="0"/>
              <a:t>12/9/16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EDAAA4-0494-514E-9546-28E2F635578B}" type="slidenum">
              <a:rPr lang="en-US" smtClean="0"/>
              <a:t>‹#›</a:t>
            </a:fld>
            <a:endParaRPr lang="en-US"/>
          </a:p>
        </p:txBody>
      </p:sp>
    </p:spTree>
    <p:extLst>
      <p:ext uri="{BB962C8B-B14F-4D97-AF65-F5344CB8AC3E}">
        <p14:creationId xmlns:p14="http://schemas.microsoft.com/office/powerpoint/2010/main" val="418591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01A69AB-F71A-B044-B904-510C5664CAD0}" type="datetimeFigureOut">
              <a:rPr lang="en-US" smtClean="0"/>
              <a:t>12/9/16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EDAAA4-0494-514E-9546-28E2F635578B}" type="slidenum">
              <a:rPr lang="en-US" smtClean="0"/>
              <a:t>‹#›</a:t>
            </a:fld>
            <a:endParaRPr lang="en-US"/>
          </a:p>
        </p:txBody>
      </p:sp>
    </p:spTree>
    <p:extLst>
      <p:ext uri="{BB962C8B-B14F-4D97-AF65-F5344CB8AC3E}">
        <p14:creationId xmlns:p14="http://schemas.microsoft.com/office/powerpoint/2010/main" val="1285460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1A69AB-F71A-B044-B904-510C5664CAD0}" type="datetimeFigureOut">
              <a:rPr lang="en-US" smtClean="0"/>
              <a:t>12/9/16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EDAAA4-0494-514E-9546-28E2F635578B}" type="slidenum">
              <a:rPr lang="en-US" smtClean="0"/>
              <a:t>‹#›</a:t>
            </a:fld>
            <a:endParaRPr lang="en-US"/>
          </a:p>
        </p:txBody>
      </p:sp>
    </p:spTree>
    <p:extLst>
      <p:ext uri="{BB962C8B-B14F-4D97-AF65-F5344CB8AC3E}">
        <p14:creationId xmlns:p14="http://schemas.microsoft.com/office/powerpoint/2010/main" val="3787366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1A69AB-F71A-B044-B904-510C5664CAD0}" type="datetimeFigureOut">
              <a:rPr lang="en-US" smtClean="0"/>
              <a:t>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EDAAA4-0494-514E-9546-28E2F635578B}" type="slidenum">
              <a:rPr lang="en-US" smtClean="0"/>
              <a:t>‹#›</a:t>
            </a:fld>
            <a:endParaRPr lang="en-US"/>
          </a:p>
        </p:txBody>
      </p:sp>
    </p:spTree>
    <p:extLst>
      <p:ext uri="{BB962C8B-B14F-4D97-AF65-F5344CB8AC3E}">
        <p14:creationId xmlns:p14="http://schemas.microsoft.com/office/powerpoint/2010/main" val="580559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01A69AB-F71A-B044-B904-510C5664CAD0}" type="datetimeFigureOut">
              <a:rPr lang="en-US" smtClean="0"/>
              <a:t>12/9/16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EDAAA4-0494-514E-9546-28E2F635578B}" type="slidenum">
              <a:rPr lang="en-US" smtClean="0"/>
              <a:t>‹#›</a:t>
            </a:fld>
            <a:endParaRPr lang="en-US"/>
          </a:p>
        </p:txBody>
      </p:sp>
    </p:spTree>
    <p:extLst>
      <p:ext uri="{BB962C8B-B14F-4D97-AF65-F5344CB8AC3E}">
        <p14:creationId xmlns:p14="http://schemas.microsoft.com/office/powerpoint/2010/main" val="16369096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1A69AB-F71A-B044-B904-510C5664CAD0}" type="datetimeFigureOut">
              <a:rPr lang="en-US" smtClean="0"/>
              <a:t>12/9/16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EDAAA4-0494-514E-9546-28E2F635578B}" type="slidenum">
              <a:rPr lang="en-US" smtClean="0"/>
              <a:t>‹#›</a:t>
            </a:fld>
            <a:endParaRPr lang="en-US"/>
          </a:p>
        </p:txBody>
      </p:sp>
    </p:spTree>
    <p:extLst>
      <p:ext uri="{BB962C8B-B14F-4D97-AF65-F5344CB8AC3E}">
        <p14:creationId xmlns:p14="http://schemas.microsoft.com/office/powerpoint/2010/main" val="1557874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6934200" cy="4401204"/>
          </a:xfrm>
          <a:prstGeom prst="rect">
            <a:avLst/>
          </a:prstGeom>
          <a:noFill/>
        </p:spPr>
        <p:txBody>
          <a:bodyPr wrap="square" rtlCol="0">
            <a:spAutoFit/>
          </a:bodyPr>
          <a:lstStyle/>
          <a:p>
            <a:r>
              <a:rPr lang="en-US" sz="1400" dirty="0" smtClean="0"/>
              <a:t>Part 1: </a:t>
            </a:r>
            <a:r>
              <a:rPr lang="en-US" sz="1400" dirty="0" err="1" smtClean="0"/>
              <a:t>Mekanism</a:t>
            </a:r>
            <a:r>
              <a:rPr lang="en-US" sz="1400" dirty="0" smtClean="0"/>
              <a:t> Mod adds a Rocket </a:t>
            </a:r>
            <a:r>
              <a:rPr lang="en-US" sz="1400" dirty="0"/>
              <a:t>E</a:t>
            </a:r>
            <a:r>
              <a:rPr lang="en-US" sz="1400" dirty="0" smtClean="0"/>
              <a:t>ngine </a:t>
            </a:r>
            <a:r>
              <a:rPr lang="en-US" sz="1400" dirty="0"/>
              <a:t>B</a:t>
            </a:r>
            <a:r>
              <a:rPr lang="en-US" sz="1400" dirty="0" smtClean="0"/>
              <a:t>lock (</a:t>
            </a:r>
            <a:r>
              <a:rPr lang="en-US" sz="1400" dirty="0"/>
              <a:t>REB) </a:t>
            </a:r>
            <a:r>
              <a:rPr lang="en-US" sz="1400" dirty="0" smtClean="0"/>
              <a:t>to </a:t>
            </a:r>
            <a:r>
              <a:rPr lang="en-US" sz="1400" dirty="0" err="1" smtClean="0"/>
              <a:t>MineCraft</a:t>
            </a:r>
            <a:r>
              <a:rPr lang="en-US" sz="1400" dirty="0" smtClean="0"/>
              <a:t>. You can place the block against any block, object or mob, and then ignite it with a flint to launch! But before launching, you have to charge the REB with Redstone Flux (RF) by wiring it to a </a:t>
            </a:r>
            <a:r>
              <a:rPr lang="en-US" sz="1400" dirty="0"/>
              <a:t>R</a:t>
            </a:r>
            <a:r>
              <a:rPr lang="en-US" sz="1400" dirty="0" smtClean="0"/>
              <a:t>edstone power source, like a </a:t>
            </a:r>
            <a:r>
              <a:rPr lang="en-US" sz="1400" dirty="0"/>
              <a:t>R</a:t>
            </a:r>
            <a:r>
              <a:rPr lang="en-US" sz="1400" dirty="0" smtClean="0"/>
              <a:t>edstone </a:t>
            </a:r>
            <a:r>
              <a:rPr lang="en-US" sz="1400" dirty="0"/>
              <a:t>T</a:t>
            </a:r>
            <a:r>
              <a:rPr lang="en-US" sz="1400" dirty="0" smtClean="0"/>
              <a:t>orch. Once hooked up, the REB batteries will charge at up to 15 RF per minute. The charging rate is determined by how far away the REB is from the Redstone power source, losing one RF per minute per block distance, as is usual for Redstone Flux. For example, if you were to wire the REB 10 blocks away from an RF torch, and did not have any repeaters, the REB would charge at 5 RF per minute (5 RF/min).</a:t>
            </a:r>
          </a:p>
          <a:p>
            <a:endParaRPr lang="en-US" sz="1400" dirty="0"/>
          </a:p>
          <a:p>
            <a:r>
              <a:rPr lang="en-US" sz="1400" dirty="0" smtClean="0"/>
              <a:t>Write the equation for RF per minute (RF/min) that uses distance from the Redstone power source (with no repeaters). The equation should have a “15” and a “D” (for distance) in it:</a:t>
            </a:r>
            <a:endParaRPr lang="en-US" sz="1400" dirty="0"/>
          </a:p>
          <a:p>
            <a:endParaRPr lang="en-US" sz="1400" dirty="0" smtClean="0"/>
          </a:p>
          <a:p>
            <a:r>
              <a:rPr lang="en-US" sz="1400" dirty="0"/>
              <a:t>	</a:t>
            </a:r>
            <a:r>
              <a:rPr lang="en-US" sz="1400" dirty="0" smtClean="0"/>
              <a:t>	RF                                     Now try it out on the problem above:  </a:t>
            </a:r>
          </a:p>
          <a:p>
            <a:r>
              <a:rPr lang="en-US" sz="1400" dirty="0"/>
              <a:t>	</a:t>
            </a:r>
            <a:r>
              <a:rPr lang="en-US" sz="1400" dirty="0" smtClean="0"/>
              <a:t>	----   = </a:t>
            </a:r>
          </a:p>
          <a:p>
            <a:r>
              <a:rPr lang="en-US" sz="1400" dirty="0"/>
              <a:t>	</a:t>
            </a:r>
            <a:r>
              <a:rPr lang="en-US" sz="1400" dirty="0" smtClean="0"/>
              <a:t>	min                                                  </a:t>
            </a:r>
            <a:r>
              <a:rPr lang="en-US" sz="1400" dirty="0"/>
              <a:t>5 RF/min</a:t>
            </a:r>
            <a:r>
              <a:rPr lang="en-US" sz="1400" dirty="0" smtClean="0"/>
              <a:t>=</a:t>
            </a:r>
            <a:r>
              <a:rPr lang="en-US" sz="1400" dirty="0"/>
              <a:t> </a:t>
            </a:r>
            <a:endParaRPr lang="en-US" sz="1400" dirty="0" smtClean="0"/>
          </a:p>
          <a:p>
            <a:endParaRPr lang="en-US" sz="1400" dirty="0"/>
          </a:p>
          <a:p>
            <a:r>
              <a:rPr lang="en-US" sz="1400" dirty="0" smtClean="0"/>
              <a:t>An REB charges with 100 RF in 10 minutes. How many RF/Min is that? </a:t>
            </a:r>
          </a:p>
          <a:p>
            <a:endParaRPr lang="en-US" sz="1400" dirty="0"/>
          </a:p>
          <a:p>
            <a:r>
              <a:rPr lang="en-US" sz="1400" dirty="0" smtClean="0"/>
              <a:t>How far is that REB from the Redstone source (or repeater)? </a:t>
            </a:r>
          </a:p>
          <a:p>
            <a:r>
              <a:rPr lang="en-US" sz="1400" dirty="0" smtClean="0"/>
              <a:t>Write the equation out:</a:t>
            </a:r>
          </a:p>
        </p:txBody>
      </p:sp>
      <p:pic>
        <p:nvPicPr>
          <p:cNvPr id="5" name="Picture 4" descr="Screen Shot 2016-12-08 at 9.19.1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081" y="199985"/>
            <a:ext cx="1638300" cy="3352800"/>
          </a:xfrm>
          <a:prstGeom prst="rect">
            <a:avLst/>
          </a:prstGeom>
        </p:spPr>
      </p:pic>
      <p:sp>
        <p:nvSpPr>
          <p:cNvPr id="6" name="TextBox 5"/>
          <p:cNvSpPr txBox="1"/>
          <p:nvPr/>
        </p:nvSpPr>
        <p:spPr>
          <a:xfrm>
            <a:off x="228600" y="4953000"/>
            <a:ext cx="8686780" cy="1815882"/>
          </a:xfrm>
          <a:prstGeom prst="rect">
            <a:avLst/>
          </a:prstGeom>
          <a:noFill/>
        </p:spPr>
        <p:txBody>
          <a:bodyPr wrap="square" rtlCol="0">
            <a:spAutoFit/>
          </a:bodyPr>
          <a:lstStyle/>
          <a:p>
            <a:r>
              <a:rPr lang="en-US" sz="1400" dirty="0" smtClean="0"/>
              <a:t>Part 2: An REB always fires for exactly 10 seconds, using all its RF, no matter how much RF it contains. The </a:t>
            </a:r>
            <a:r>
              <a:rPr lang="en-US" sz="1400" dirty="0" err="1" smtClean="0"/>
              <a:t>MineForce</a:t>
            </a:r>
            <a:r>
              <a:rPr lang="en-US" sz="1400" dirty="0" smtClean="0"/>
              <a:t> (MF) generated by an REB is determined by how much RF it fires per second. An REB containing 10 RF will fire 1 RF per second, creating 1 MF per second, for each of the 10 seconds that it fires. An REB containing 100 RF will fire at 10 RF per second, creating 10 MF per second. </a:t>
            </a:r>
            <a:endParaRPr lang="en-US" sz="1400" dirty="0"/>
          </a:p>
          <a:p>
            <a:endParaRPr lang="en-US" sz="1400" dirty="0" smtClean="0"/>
          </a:p>
          <a:p>
            <a:r>
              <a:rPr lang="en-US" sz="1400" dirty="0" smtClean="0"/>
              <a:t>Write the equation that determines the number of MF per second         </a:t>
            </a:r>
          </a:p>
          <a:p>
            <a:r>
              <a:rPr lang="en-US" sz="1400" dirty="0" smtClean="0"/>
              <a:t>that an REB will fire, given how much RF it has been loaded with. It will          Force(MF)/</a:t>
            </a:r>
            <a:r>
              <a:rPr lang="en-US" sz="1400" dirty="0"/>
              <a:t>second = </a:t>
            </a:r>
          </a:p>
          <a:p>
            <a:r>
              <a:rPr lang="en-US" sz="1400" dirty="0" smtClean="0"/>
              <a:t>use the term “</a:t>
            </a:r>
            <a:r>
              <a:rPr lang="en-US" sz="1400" dirty="0" err="1" smtClean="0"/>
              <a:t>tRF</a:t>
            </a:r>
            <a:r>
              <a:rPr lang="en-US" sz="1400" dirty="0" smtClean="0"/>
              <a:t>” for the total RF that was loaded, and the number 10:</a:t>
            </a:r>
          </a:p>
        </p:txBody>
      </p:sp>
      <p:sp>
        <p:nvSpPr>
          <p:cNvPr id="7" name="Frame 6"/>
          <p:cNvSpPr/>
          <p:nvPr/>
        </p:nvSpPr>
        <p:spPr>
          <a:xfrm>
            <a:off x="1752600" y="2837942"/>
            <a:ext cx="990600" cy="609600"/>
          </a:xfrm>
          <a:prstGeom prst="frame">
            <a:avLst>
              <a:gd name="adj1" fmla="val 509"/>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8" name="Frame 7"/>
          <p:cNvSpPr/>
          <p:nvPr/>
        </p:nvSpPr>
        <p:spPr>
          <a:xfrm>
            <a:off x="4343400" y="3066542"/>
            <a:ext cx="990600" cy="609600"/>
          </a:xfrm>
          <a:prstGeom prst="frame">
            <a:avLst>
              <a:gd name="adj1" fmla="val 509"/>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Frame 8"/>
          <p:cNvSpPr/>
          <p:nvPr/>
        </p:nvSpPr>
        <p:spPr>
          <a:xfrm>
            <a:off x="2133600" y="4361942"/>
            <a:ext cx="2362200" cy="381000"/>
          </a:xfrm>
          <a:prstGeom prst="frame">
            <a:avLst>
              <a:gd name="adj1" fmla="val 509"/>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Frame 9"/>
          <p:cNvSpPr/>
          <p:nvPr/>
        </p:nvSpPr>
        <p:spPr>
          <a:xfrm>
            <a:off x="5432415" y="3603749"/>
            <a:ext cx="2362200" cy="381000"/>
          </a:xfrm>
          <a:prstGeom prst="frame">
            <a:avLst>
              <a:gd name="adj1" fmla="val 509"/>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Frame 10"/>
          <p:cNvSpPr/>
          <p:nvPr/>
        </p:nvSpPr>
        <p:spPr>
          <a:xfrm>
            <a:off x="7391399" y="6096000"/>
            <a:ext cx="1523981" cy="609600"/>
          </a:xfrm>
          <a:prstGeom prst="frame">
            <a:avLst>
              <a:gd name="adj1" fmla="val 509"/>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41755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TextBox 87"/>
          <p:cNvSpPr txBox="1"/>
          <p:nvPr/>
        </p:nvSpPr>
        <p:spPr>
          <a:xfrm>
            <a:off x="116258" y="76200"/>
            <a:ext cx="8875342" cy="307777"/>
          </a:xfrm>
          <a:prstGeom prst="rect">
            <a:avLst/>
          </a:prstGeom>
          <a:noFill/>
        </p:spPr>
        <p:txBody>
          <a:bodyPr wrap="square" rtlCol="0">
            <a:spAutoFit/>
          </a:bodyPr>
          <a:lstStyle/>
          <a:p>
            <a:r>
              <a:rPr lang="en-US" sz="1400" dirty="0" smtClean="0"/>
              <a:t>1. From the flight plan graph, fill in this time-altitude table for 50 second intervals (change km to meters):</a:t>
            </a:r>
            <a:endParaRPr lang="en-US" sz="1400" dirty="0"/>
          </a:p>
        </p:txBody>
      </p:sp>
      <p:graphicFrame>
        <p:nvGraphicFramePr>
          <p:cNvPr id="90" name="Table 89"/>
          <p:cNvGraphicFramePr>
            <a:graphicFrameLocks noGrp="1"/>
          </p:cNvGraphicFramePr>
          <p:nvPr>
            <p:extLst>
              <p:ext uri="{D42A27DB-BD31-4B8C-83A1-F6EECF244321}">
                <p14:modId xmlns:p14="http://schemas.microsoft.com/office/powerpoint/2010/main" val="968436085"/>
              </p:ext>
            </p:extLst>
          </p:nvPr>
        </p:nvGraphicFramePr>
        <p:xfrm>
          <a:off x="152400" y="479727"/>
          <a:ext cx="8915400" cy="557784"/>
        </p:xfrm>
        <a:graphic>
          <a:graphicData uri="http://schemas.openxmlformats.org/drawingml/2006/table">
            <a:tbl>
              <a:tblPr firstRow="1" bandRow="1">
                <a:tableStyleId>{8EC20E35-A176-4012-BC5E-935CFFF8708E}</a:tableStyleId>
              </a:tblPr>
              <a:tblGrid>
                <a:gridCol w="742950"/>
                <a:gridCol w="742950"/>
                <a:gridCol w="742950"/>
                <a:gridCol w="742950"/>
                <a:gridCol w="742950"/>
                <a:gridCol w="742950"/>
                <a:gridCol w="742950"/>
                <a:gridCol w="742950"/>
                <a:gridCol w="742950"/>
                <a:gridCol w="742950"/>
                <a:gridCol w="742950"/>
                <a:gridCol w="742950"/>
              </a:tblGrid>
              <a:tr h="278892">
                <a:tc>
                  <a:txBody>
                    <a:bodyPr/>
                    <a:lstStyle/>
                    <a:p>
                      <a:pPr algn="ctr"/>
                      <a:r>
                        <a:rPr lang="en-US" sz="1200" dirty="0" smtClean="0">
                          <a:solidFill>
                            <a:srgbClr val="000000"/>
                          </a:solidFill>
                        </a:rPr>
                        <a:t>0 sec</a:t>
                      </a: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sz="1200" dirty="0" smtClean="0">
                          <a:solidFill>
                            <a:srgbClr val="000000"/>
                          </a:solidFill>
                        </a:rPr>
                        <a:t>50 sec</a:t>
                      </a: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sz="1200" dirty="0" smtClean="0">
                          <a:solidFill>
                            <a:srgbClr val="000000"/>
                          </a:solidFill>
                        </a:rPr>
                        <a:t>100</a:t>
                      </a: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sz="1200" dirty="0" smtClean="0">
                          <a:solidFill>
                            <a:srgbClr val="000000"/>
                          </a:solidFill>
                        </a:rPr>
                        <a:t>150</a:t>
                      </a: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78892">
                <a:tc>
                  <a:txBody>
                    <a:bodyPr/>
                    <a:lstStyle/>
                    <a:p>
                      <a:pPr algn="ctr"/>
                      <a:r>
                        <a:rPr lang="en-US" sz="1200" dirty="0" smtClean="0">
                          <a:solidFill>
                            <a:srgbClr val="000000"/>
                          </a:solidFill>
                        </a:rPr>
                        <a:t>0</a:t>
                      </a:r>
                      <a:r>
                        <a:rPr lang="en-US" sz="1200" baseline="0" dirty="0" smtClean="0">
                          <a:solidFill>
                            <a:srgbClr val="000000"/>
                          </a:solidFill>
                        </a:rPr>
                        <a:t> </a:t>
                      </a:r>
                      <a:r>
                        <a:rPr lang="en-US" sz="1200" dirty="0" smtClean="0">
                          <a:solidFill>
                            <a:srgbClr val="000000"/>
                          </a:solidFill>
                        </a:rPr>
                        <a:t>m</a:t>
                      </a: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sz="1200" dirty="0" smtClean="0">
                          <a:solidFill>
                            <a:srgbClr val="000000"/>
                          </a:solidFill>
                        </a:rPr>
                        <a:t>5,000 m</a:t>
                      </a: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sz="1200" dirty="0" smtClean="0">
                          <a:solidFill>
                            <a:srgbClr val="000000"/>
                          </a:solidFill>
                        </a:rPr>
                        <a:t>25,000</a:t>
                      </a: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sz="1200" dirty="0" smtClean="0">
                          <a:solidFill>
                            <a:srgbClr val="000000"/>
                          </a:solidFill>
                        </a:rPr>
                        <a:t>52,000</a:t>
                      </a: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graphicFrame>
        <p:nvGraphicFramePr>
          <p:cNvPr id="91" name="Table 90"/>
          <p:cNvGraphicFramePr>
            <a:graphicFrameLocks noGrp="1"/>
          </p:cNvGraphicFramePr>
          <p:nvPr>
            <p:extLst>
              <p:ext uri="{D42A27DB-BD31-4B8C-83A1-F6EECF244321}">
                <p14:modId xmlns:p14="http://schemas.microsoft.com/office/powerpoint/2010/main" val="3987328809"/>
              </p:ext>
            </p:extLst>
          </p:nvPr>
        </p:nvGraphicFramePr>
        <p:xfrm>
          <a:off x="457200" y="2362200"/>
          <a:ext cx="8382000" cy="836676"/>
        </p:xfrm>
        <a:graphic>
          <a:graphicData uri="http://schemas.openxmlformats.org/drawingml/2006/table">
            <a:tbl>
              <a:tblPr firstRow="1" bandRow="1">
                <a:tableStyleId>{8EC20E35-A176-4012-BC5E-935CFFF8708E}</a:tableStyleId>
              </a:tblPr>
              <a:tblGrid>
                <a:gridCol w="762000"/>
                <a:gridCol w="762000"/>
                <a:gridCol w="762000"/>
                <a:gridCol w="762000"/>
                <a:gridCol w="762000"/>
                <a:gridCol w="762000"/>
                <a:gridCol w="762000"/>
                <a:gridCol w="762000"/>
                <a:gridCol w="762000"/>
                <a:gridCol w="762000"/>
                <a:gridCol w="762000"/>
              </a:tblGrid>
              <a:tr h="278892">
                <a:tc>
                  <a:txBody>
                    <a:bodyPr/>
                    <a:lstStyle/>
                    <a:p>
                      <a:pPr algn="ctr"/>
                      <a:r>
                        <a:rPr lang="en-US" sz="1200" dirty="0" smtClean="0">
                          <a:solidFill>
                            <a:srgbClr val="000000"/>
                          </a:solidFill>
                        </a:rPr>
                        <a:t>0-50</a:t>
                      </a: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sz="1200" dirty="0" smtClean="0">
                          <a:solidFill>
                            <a:srgbClr val="000000"/>
                          </a:solidFill>
                        </a:rPr>
                        <a:t>50-100</a:t>
                      </a: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sz="1200" dirty="0" smtClean="0">
                          <a:solidFill>
                            <a:srgbClr val="000000"/>
                          </a:solidFill>
                        </a:rPr>
                        <a:t>100-150</a:t>
                      </a: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sz="1200" dirty="0" smtClean="0">
                          <a:solidFill>
                            <a:srgbClr val="000000"/>
                          </a:solidFill>
                        </a:rPr>
                        <a:t>150-200</a:t>
                      </a: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78892">
                <a:tc>
                  <a:txBody>
                    <a:bodyPr/>
                    <a:lstStyle/>
                    <a:p>
                      <a:pPr algn="ctr"/>
                      <a:r>
                        <a:rPr lang="en-US" sz="1200" dirty="0" smtClean="0">
                          <a:solidFill>
                            <a:srgbClr val="000000"/>
                          </a:solidFill>
                        </a:rPr>
                        <a:t>100 m/s</a:t>
                      </a: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sz="1200" dirty="0" smtClean="0">
                          <a:solidFill>
                            <a:srgbClr val="000000"/>
                          </a:solidFill>
                        </a:rPr>
                        <a:t>400 m/s</a:t>
                      </a: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sz="1200" dirty="0" smtClean="0">
                          <a:solidFill>
                            <a:srgbClr val="000000"/>
                          </a:solidFill>
                        </a:rPr>
                        <a:t>540 m/s</a:t>
                      </a: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78892">
                <a:tc>
                  <a:txBody>
                    <a:bodyPr/>
                    <a:lstStyle/>
                    <a:p>
                      <a:pPr algn="ctr"/>
                      <a:r>
                        <a:rPr lang="en-US" sz="1200" dirty="0" smtClean="0">
                          <a:solidFill>
                            <a:srgbClr val="000000"/>
                          </a:solidFill>
                        </a:rPr>
                        <a:t>220 mph</a:t>
                      </a: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92" name="TextBox 91"/>
          <p:cNvSpPr txBox="1"/>
          <p:nvPr/>
        </p:nvSpPr>
        <p:spPr>
          <a:xfrm>
            <a:off x="1759491" y="1189911"/>
            <a:ext cx="6927309" cy="954107"/>
          </a:xfrm>
          <a:prstGeom prst="rect">
            <a:avLst/>
          </a:prstGeom>
          <a:noFill/>
        </p:spPr>
        <p:txBody>
          <a:bodyPr wrap="square" rtlCol="0">
            <a:spAutoFit/>
          </a:bodyPr>
          <a:lstStyle/>
          <a:p>
            <a:r>
              <a:rPr lang="en-US" sz="1400" dirty="0" smtClean="0"/>
              <a:t>2. </a:t>
            </a:r>
            <a:r>
              <a:rPr lang="en-US" sz="1400" b="1" dirty="0" smtClean="0"/>
              <a:t>Velocity</a:t>
            </a:r>
            <a:r>
              <a:rPr lang="en-US" sz="1400" dirty="0" smtClean="0"/>
              <a:t> (speed) tells us how something’s position changes over time. In this case, position is altitude. Every two numbers above will go into one number here (subtract the right number from the left one, and then divide by the number of seconds, which is 50). [For fun, in the third row multiply by 2.2 to calculate the rocket’s speed in miles per hour (mph)!]</a:t>
            </a:r>
            <a:endParaRPr lang="en-US" sz="1400" dirty="0"/>
          </a:p>
        </p:txBody>
      </p:sp>
      <p:sp>
        <p:nvSpPr>
          <p:cNvPr id="93" name="TextBox 92"/>
          <p:cNvSpPr txBox="1"/>
          <p:nvPr/>
        </p:nvSpPr>
        <p:spPr>
          <a:xfrm>
            <a:off x="152400" y="5576566"/>
            <a:ext cx="8915400" cy="1169551"/>
          </a:xfrm>
          <a:prstGeom prst="rect">
            <a:avLst/>
          </a:prstGeom>
          <a:noFill/>
        </p:spPr>
        <p:txBody>
          <a:bodyPr wrap="square" rtlCol="0">
            <a:spAutoFit/>
          </a:bodyPr>
          <a:lstStyle/>
          <a:p>
            <a:r>
              <a:rPr lang="en-US" sz="1400" dirty="0" smtClean="0"/>
              <a:t>The units of position (altitude) are meters (m), but velocity is in meters-per-second (m/s), and acceleration is in meters-per-second-squared (m/s</a:t>
            </a:r>
            <a:r>
              <a:rPr lang="en-US" sz="1400" baseline="30000" dirty="0" smtClean="0"/>
              <a:t>2</a:t>
            </a:r>
            <a:r>
              <a:rPr lang="en-US" sz="1400" dirty="0" smtClean="0"/>
              <a:t>), which can also be called meters-per-second-per-second (m/s/s). At each next level you divide by seconds, and each time you do this you add another “per second” (“/s”) to the units. The first time you go from meters (m) to meters-per-second (m/s), then from that to meters-per-second-per-second (m/s/s), which is also called meters-per-second-squared (m/s</a:t>
            </a:r>
            <a:r>
              <a:rPr lang="en-US" sz="1400" baseline="30000" dirty="0" smtClean="0"/>
              <a:t>2</a:t>
            </a:r>
            <a:r>
              <a:rPr lang="en-US" sz="1400" dirty="0" smtClean="0"/>
              <a:t>).</a:t>
            </a:r>
            <a:endParaRPr lang="en-US" sz="1400" baseline="30000" dirty="0"/>
          </a:p>
        </p:txBody>
      </p:sp>
      <p:sp>
        <p:nvSpPr>
          <p:cNvPr id="94" name="Down Arrow 93"/>
          <p:cNvSpPr/>
          <p:nvPr/>
        </p:nvSpPr>
        <p:spPr>
          <a:xfrm rot="20509327">
            <a:off x="460935" y="1109437"/>
            <a:ext cx="304800" cy="104972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Down Arrow 95"/>
          <p:cNvSpPr/>
          <p:nvPr/>
        </p:nvSpPr>
        <p:spPr>
          <a:xfrm rot="1090673" flipH="1">
            <a:off x="994335" y="1135061"/>
            <a:ext cx="304800" cy="104972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97" name="Table 96"/>
          <p:cNvGraphicFramePr>
            <a:graphicFrameLocks noGrp="1"/>
          </p:cNvGraphicFramePr>
          <p:nvPr>
            <p:extLst>
              <p:ext uri="{D42A27DB-BD31-4B8C-83A1-F6EECF244321}">
                <p14:modId xmlns:p14="http://schemas.microsoft.com/office/powerpoint/2010/main" val="374486874"/>
              </p:ext>
            </p:extLst>
          </p:nvPr>
        </p:nvGraphicFramePr>
        <p:xfrm>
          <a:off x="762000" y="4499338"/>
          <a:ext cx="8001000" cy="918972"/>
        </p:xfrm>
        <a:graphic>
          <a:graphicData uri="http://schemas.openxmlformats.org/drawingml/2006/table">
            <a:tbl>
              <a:tblPr firstRow="1" bandRow="1">
                <a:tableStyleId>{8EC20E35-A176-4012-BC5E-935CFFF8708E}</a:tableStyleId>
              </a:tblPr>
              <a:tblGrid>
                <a:gridCol w="800100"/>
                <a:gridCol w="800100"/>
                <a:gridCol w="800100"/>
                <a:gridCol w="800100"/>
                <a:gridCol w="800100"/>
                <a:gridCol w="800100"/>
                <a:gridCol w="800100"/>
                <a:gridCol w="800100"/>
                <a:gridCol w="800100"/>
                <a:gridCol w="800100"/>
              </a:tblGrid>
              <a:tr h="278892">
                <a:tc>
                  <a:txBody>
                    <a:bodyPr/>
                    <a:lstStyle/>
                    <a:p>
                      <a:pPr algn="ctr"/>
                      <a:r>
                        <a:rPr lang="en-US" sz="1200" dirty="0" smtClean="0">
                          <a:solidFill>
                            <a:srgbClr val="000000"/>
                          </a:solidFill>
                        </a:rPr>
                        <a:t>0-50</a:t>
                      </a:r>
                    </a:p>
                    <a:p>
                      <a:pPr algn="ctr"/>
                      <a:r>
                        <a:rPr lang="en-US" sz="1200" dirty="0" smtClean="0">
                          <a:solidFill>
                            <a:srgbClr val="000000"/>
                          </a:solidFill>
                          <a:latin typeface="Wingdings"/>
                          <a:ea typeface="Wingdings"/>
                          <a:cs typeface="Wingdings"/>
                          <a:sym typeface="Wingdings"/>
                        </a:rPr>
                        <a:t></a:t>
                      </a:r>
                      <a:r>
                        <a:rPr lang="en-US" sz="1200" dirty="0" smtClean="0">
                          <a:solidFill>
                            <a:srgbClr val="000000"/>
                          </a:solidFill>
                        </a:rPr>
                        <a:t> 50-100</a:t>
                      </a: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sz="1200" dirty="0" smtClean="0">
                          <a:solidFill>
                            <a:srgbClr val="000000"/>
                          </a:solidFill>
                        </a:rPr>
                        <a:t>50-100</a:t>
                      </a:r>
                    </a:p>
                    <a:p>
                      <a:pPr algn="ctr"/>
                      <a:r>
                        <a:rPr lang="en-US" sz="1200" dirty="0" smtClean="0">
                          <a:solidFill>
                            <a:srgbClr val="000000"/>
                          </a:solidFill>
                          <a:latin typeface="Wingdings"/>
                          <a:ea typeface="Wingdings"/>
                          <a:cs typeface="Wingdings"/>
                          <a:sym typeface="Wingdings"/>
                        </a:rPr>
                        <a:t></a:t>
                      </a:r>
                    </a:p>
                    <a:p>
                      <a:pPr algn="ctr"/>
                      <a:r>
                        <a:rPr lang="en-US" sz="1200" dirty="0" smtClean="0">
                          <a:solidFill>
                            <a:srgbClr val="000000"/>
                          </a:solidFill>
                        </a:rPr>
                        <a:t>100-150</a:t>
                      </a: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sz="1200" dirty="0" smtClean="0">
                          <a:solidFill>
                            <a:srgbClr val="000000"/>
                          </a:solidFill>
                        </a:rPr>
                        <a:t>100-150</a:t>
                      </a:r>
                      <a:r>
                        <a:rPr lang="en-US" sz="1200" dirty="0" smtClean="0">
                          <a:solidFill>
                            <a:srgbClr val="000000"/>
                          </a:solidFill>
                          <a:latin typeface="Wingdings"/>
                          <a:ea typeface="Wingdings"/>
                          <a:cs typeface="Wingdings"/>
                          <a:sym typeface="Wingdings"/>
                        </a:rPr>
                        <a:t></a:t>
                      </a:r>
                    </a:p>
                    <a:p>
                      <a:pPr algn="ctr"/>
                      <a:r>
                        <a:rPr lang="en-US" sz="1200" dirty="0" smtClean="0">
                          <a:solidFill>
                            <a:srgbClr val="000000"/>
                          </a:solidFill>
                        </a:rPr>
                        <a:t>150-200</a:t>
                      </a: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278892">
                <a:tc>
                  <a:txBody>
                    <a:bodyPr/>
                    <a:lstStyle/>
                    <a:p>
                      <a:pPr algn="ctr"/>
                      <a:r>
                        <a:rPr lang="en-US" sz="1200" dirty="0" smtClean="0">
                          <a:solidFill>
                            <a:srgbClr val="000000"/>
                          </a:solidFill>
                        </a:rPr>
                        <a:t>6 m/s</a:t>
                      </a:r>
                      <a:r>
                        <a:rPr lang="en-US" sz="1200" baseline="30000" dirty="0" smtClean="0">
                          <a:solidFill>
                            <a:srgbClr val="000000"/>
                          </a:solidFill>
                        </a:rPr>
                        <a:t>2</a:t>
                      </a:r>
                      <a:endParaRPr lang="en-US" sz="1200" baseline="300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r>
                        <a:rPr lang="en-US" sz="1200" dirty="0" smtClean="0">
                          <a:solidFill>
                            <a:srgbClr val="000000"/>
                          </a:solidFill>
                        </a:rPr>
                        <a:t>2.8 m/s</a:t>
                      </a:r>
                      <a:r>
                        <a:rPr lang="en-US" sz="1200" baseline="30000" dirty="0" smtClean="0">
                          <a:solidFill>
                            <a:srgbClr val="000000"/>
                          </a:solidFill>
                        </a:rPr>
                        <a:t>2</a:t>
                      </a:r>
                      <a:endParaRPr lang="en-US" sz="1200" baseline="300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endParaRPr lang="en-US" sz="1200" dirty="0">
                        <a:solidFill>
                          <a:srgbClr val="000000"/>
                        </a:solidFill>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bl>
          </a:graphicData>
        </a:graphic>
      </p:graphicFrame>
      <p:sp>
        <p:nvSpPr>
          <p:cNvPr id="98" name="TextBox 97"/>
          <p:cNvSpPr txBox="1"/>
          <p:nvPr/>
        </p:nvSpPr>
        <p:spPr>
          <a:xfrm>
            <a:off x="1905000" y="3429000"/>
            <a:ext cx="6927309" cy="954107"/>
          </a:xfrm>
          <a:prstGeom prst="rect">
            <a:avLst/>
          </a:prstGeom>
          <a:noFill/>
        </p:spPr>
        <p:txBody>
          <a:bodyPr wrap="square" rtlCol="0">
            <a:spAutoFit/>
          </a:bodyPr>
          <a:lstStyle/>
          <a:p>
            <a:r>
              <a:rPr lang="en-US" sz="1400" dirty="0"/>
              <a:t>3</a:t>
            </a:r>
            <a:r>
              <a:rPr lang="en-US" sz="1400" dirty="0" smtClean="0"/>
              <a:t>. </a:t>
            </a:r>
            <a:r>
              <a:rPr lang="en-US" sz="1400" b="1" dirty="0" smtClean="0"/>
              <a:t>Acceleration</a:t>
            </a:r>
            <a:r>
              <a:rPr lang="en-US" sz="1400" dirty="0" smtClean="0"/>
              <a:t> tells us how something’s speed (velocity) changes over time. Once again, every two numbers in the above table (middle row – m/s) will go into one number here (again, subtract the right number from the left one, and the divide by the number of seconds, which is 50)</a:t>
            </a:r>
            <a:r>
              <a:rPr lang="en-US" sz="1400" dirty="0"/>
              <a:t>.</a:t>
            </a:r>
          </a:p>
        </p:txBody>
      </p:sp>
      <p:sp>
        <p:nvSpPr>
          <p:cNvPr id="99" name="Down Arrow 98"/>
          <p:cNvSpPr/>
          <p:nvPr/>
        </p:nvSpPr>
        <p:spPr>
          <a:xfrm rot="20509327">
            <a:off x="689535" y="3376448"/>
            <a:ext cx="304800" cy="104972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Down Arrow 99"/>
          <p:cNvSpPr/>
          <p:nvPr/>
        </p:nvSpPr>
        <p:spPr>
          <a:xfrm rot="1090673" flipH="1">
            <a:off x="1222935" y="3402072"/>
            <a:ext cx="304800" cy="104972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4179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686800" cy="1600438"/>
          </a:xfrm>
          <a:prstGeom prst="rect">
            <a:avLst/>
          </a:prstGeom>
          <a:noFill/>
        </p:spPr>
        <p:txBody>
          <a:bodyPr wrap="square" rtlCol="0">
            <a:spAutoFit/>
          </a:bodyPr>
          <a:lstStyle/>
          <a:p>
            <a:r>
              <a:rPr lang="en-US" sz="1400" dirty="0" smtClean="0"/>
              <a:t>A </a:t>
            </a:r>
            <a:r>
              <a:rPr lang="en-US" sz="1400" b="1" dirty="0" smtClean="0"/>
              <a:t>data structure</a:t>
            </a:r>
            <a:r>
              <a:rPr lang="en-US" sz="1400" dirty="0" smtClean="0"/>
              <a:t> is how computers store information in memory. A </a:t>
            </a:r>
            <a:r>
              <a:rPr lang="en-US" sz="1400" b="1" dirty="0" smtClean="0"/>
              <a:t>binary tree</a:t>
            </a:r>
            <a:r>
              <a:rPr lang="en-US" sz="1400" dirty="0" smtClean="0"/>
              <a:t> is a very common and important data structure. We’re going to learn about binary trees by playing a game called “</a:t>
            </a:r>
            <a:r>
              <a:rPr lang="en-US" sz="1400" b="1" dirty="0" smtClean="0"/>
              <a:t>Animals</a:t>
            </a:r>
            <a:r>
              <a:rPr lang="en-US" sz="1400" dirty="0" smtClean="0"/>
              <a:t>”. Here’s how it goes:</a:t>
            </a:r>
          </a:p>
          <a:p>
            <a:endParaRPr lang="en-US" sz="1400" dirty="0"/>
          </a:p>
          <a:p>
            <a:pPr marL="342900" indent="-342900">
              <a:buAutoNum type="arabicPeriod"/>
            </a:pPr>
            <a:r>
              <a:rPr lang="en-US" sz="1400" dirty="0" smtClean="0"/>
              <a:t>Ask a friend to think of an animal but not tell you what it is.</a:t>
            </a:r>
            <a:endParaRPr lang="en-US" sz="1400" dirty="0"/>
          </a:p>
          <a:p>
            <a:pPr marL="342900" indent="-342900">
              <a:buAutoNum type="arabicPeriod"/>
            </a:pPr>
            <a:r>
              <a:rPr lang="en-US" sz="1400" dirty="0" smtClean="0"/>
              <a:t>Start at the top of the tree (this is called the “root”), and ask the question there. (“Does it live on land?”) </a:t>
            </a:r>
          </a:p>
          <a:p>
            <a:pPr marL="342900" indent="-342900">
              <a:buAutoNum type="arabicPeriod"/>
            </a:pPr>
            <a:r>
              <a:rPr lang="en-US" sz="1400" dirty="0" smtClean="0"/>
              <a:t>Follow the branches according to the answers, until you get to an animal (this is called a “leaf”).</a:t>
            </a:r>
          </a:p>
          <a:p>
            <a:pPr marL="342900" indent="-342900">
              <a:buAutoNum type="arabicPeriod"/>
            </a:pPr>
            <a:r>
              <a:rPr lang="en-US" sz="1400" dirty="0" smtClean="0"/>
              <a:t>Say the animal at that point.</a:t>
            </a:r>
          </a:p>
        </p:txBody>
      </p:sp>
      <p:sp>
        <p:nvSpPr>
          <p:cNvPr id="5" name="TextBox 4"/>
          <p:cNvSpPr txBox="1"/>
          <p:nvPr/>
        </p:nvSpPr>
        <p:spPr>
          <a:xfrm>
            <a:off x="228600" y="4535031"/>
            <a:ext cx="8686800" cy="2246769"/>
          </a:xfrm>
          <a:prstGeom prst="rect">
            <a:avLst/>
          </a:prstGeom>
          <a:noFill/>
        </p:spPr>
        <p:txBody>
          <a:bodyPr wrap="square" rtlCol="0">
            <a:spAutoFit/>
          </a:bodyPr>
          <a:lstStyle/>
          <a:p>
            <a:r>
              <a:rPr lang="en-US" sz="1400" dirty="0" smtClean="0"/>
              <a:t>If you’re lucky, you’ll have guessed the right animal.  If not, </a:t>
            </a:r>
            <a:r>
              <a:rPr lang="en-US" sz="1400" dirty="0"/>
              <a:t>h</a:t>
            </a:r>
            <a:r>
              <a:rPr lang="en-US" sz="1400" dirty="0" smtClean="0"/>
              <a:t>ere’s what to do:</a:t>
            </a:r>
          </a:p>
          <a:p>
            <a:endParaRPr lang="en-US" sz="1400" dirty="0"/>
          </a:p>
          <a:p>
            <a:pPr marL="342900" indent="-342900">
              <a:buAutoNum type="arabicPeriod"/>
            </a:pPr>
            <a:r>
              <a:rPr lang="en-US" sz="1400" dirty="0" smtClean="0"/>
              <a:t>Ask your friend what the right answer is. (For example, you might have guessed dog, but it was really a lion.)</a:t>
            </a:r>
          </a:p>
          <a:p>
            <a:pPr marL="342900" indent="-342900">
              <a:buAutoNum type="arabicPeriod"/>
            </a:pPr>
            <a:r>
              <a:rPr lang="en-US" sz="1400" dirty="0" smtClean="0"/>
              <a:t>Ask for a yes/no question that can tell the different between a lion and a dog. For example: “Does it eat people?”</a:t>
            </a:r>
          </a:p>
          <a:p>
            <a:pPr marL="342900" indent="-342900">
              <a:buAutoNum type="arabicPeriod"/>
            </a:pPr>
            <a:r>
              <a:rPr lang="en-US" sz="1400" dirty="0" smtClean="0"/>
              <a:t>Cross out “Dog” and write in the question (“Eats people?”). </a:t>
            </a:r>
          </a:p>
          <a:p>
            <a:pPr marL="342900" indent="-342900">
              <a:buAutoNum type="arabicPeriod"/>
            </a:pPr>
            <a:r>
              <a:rPr lang="en-US" sz="1400" dirty="0" smtClean="0"/>
              <a:t>Make a “yes” and “no” branch, just like the rest of the tree, coming from that question.</a:t>
            </a:r>
          </a:p>
          <a:p>
            <a:pPr marL="342900" indent="-342900">
              <a:buAutoNum type="arabicPeriod"/>
            </a:pPr>
            <a:r>
              <a:rPr lang="en-US" sz="1400" dirty="0" smtClean="0"/>
              <a:t>Put “Lion” on the “yes” branch and “Dog” on the “no” branch (or the whichever way it goes for the question). </a:t>
            </a:r>
          </a:p>
          <a:p>
            <a:pPr marL="342900" indent="-342900">
              <a:buAutoNum type="arabicPeriod"/>
            </a:pPr>
            <a:r>
              <a:rPr lang="en-US" sz="1400" dirty="0" smtClean="0"/>
              <a:t>Now you’re ready to start again with a new animal. Maybe swap who guesses each next animal. </a:t>
            </a:r>
          </a:p>
          <a:p>
            <a:endParaRPr lang="en-US" sz="1400" dirty="0" smtClean="0"/>
          </a:p>
          <a:p>
            <a:r>
              <a:rPr lang="en-US" sz="1400" dirty="0" smtClean="0"/>
              <a:t>On the next page there’s a larger area to make your tree, and some fun questions about the game.</a:t>
            </a:r>
            <a:endParaRPr lang="en-US" sz="1400" dirty="0"/>
          </a:p>
        </p:txBody>
      </p:sp>
      <p:sp>
        <p:nvSpPr>
          <p:cNvPr id="6" name="TextBox 5"/>
          <p:cNvSpPr txBox="1"/>
          <p:nvPr/>
        </p:nvSpPr>
        <p:spPr>
          <a:xfrm>
            <a:off x="3659836" y="1780401"/>
            <a:ext cx="1064564" cy="276999"/>
          </a:xfrm>
          <a:prstGeom prst="rect">
            <a:avLst/>
          </a:prstGeom>
          <a:noFill/>
        </p:spPr>
        <p:txBody>
          <a:bodyPr wrap="none" rtlCol="0">
            <a:spAutoFit/>
          </a:bodyPr>
          <a:lstStyle/>
          <a:p>
            <a:r>
              <a:rPr lang="en-US" sz="1200" dirty="0" smtClean="0"/>
              <a:t>Lives on land?</a:t>
            </a:r>
            <a:endParaRPr lang="en-US" sz="1200" dirty="0"/>
          </a:p>
        </p:txBody>
      </p:sp>
      <p:sp>
        <p:nvSpPr>
          <p:cNvPr id="7" name="TextBox 6"/>
          <p:cNvSpPr txBox="1"/>
          <p:nvPr/>
        </p:nvSpPr>
        <p:spPr>
          <a:xfrm>
            <a:off x="5579779" y="2216750"/>
            <a:ext cx="1062460" cy="276999"/>
          </a:xfrm>
          <a:prstGeom prst="rect">
            <a:avLst/>
          </a:prstGeom>
          <a:noFill/>
        </p:spPr>
        <p:txBody>
          <a:bodyPr wrap="none" rtlCol="0">
            <a:spAutoFit/>
          </a:bodyPr>
          <a:lstStyle/>
          <a:p>
            <a:r>
              <a:rPr lang="en-US" sz="1200" dirty="0" smtClean="0"/>
              <a:t>Has four legs?</a:t>
            </a:r>
            <a:endParaRPr lang="en-US" sz="1200" dirty="0"/>
          </a:p>
        </p:txBody>
      </p:sp>
      <p:sp>
        <p:nvSpPr>
          <p:cNvPr id="8" name="TextBox 7"/>
          <p:cNvSpPr txBox="1"/>
          <p:nvPr/>
        </p:nvSpPr>
        <p:spPr>
          <a:xfrm>
            <a:off x="1893848" y="2216750"/>
            <a:ext cx="700432" cy="276999"/>
          </a:xfrm>
          <a:prstGeom prst="rect">
            <a:avLst/>
          </a:prstGeom>
          <a:noFill/>
        </p:spPr>
        <p:txBody>
          <a:bodyPr wrap="none" rtlCol="0">
            <a:spAutoFit/>
          </a:bodyPr>
          <a:lstStyle/>
          <a:p>
            <a:r>
              <a:rPr lang="en-US" sz="1200" dirty="0" smtClean="0"/>
              <a:t>Is huge?</a:t>
            </a:r>
            <a:endParaRPr lang="en-US" sz="1200" dirty="0"/>
          </a:p>
        </p:txBody>
      </p:sp>
      <p:cxnSp>
        <p:nvCxnSpPr>
          <p:cNvPr id="10" name="Straight Arrow Connector 9"/>
          <p:cNvCxnSpPr>
            <a:stCxn id="6" idx="3"/>
            <a:endCxn id="7" idx="0"/>
          </p:cNvCxnSpPr>
          <p:nvPr/>
        </p:nvCxnSpPr>
        <p:spPr>
          <a:xfrm>
            <a:off x="4724400" y="1918901"/>
            <a:ext cx="1386609" cy="2978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6" idx="1"/>
            <a:endCxn id="8" idx="0"/>
          </p:cNvCxnSpPr>
          <p:nvPr/>
        </p:nvCxnSpPr>
        <p:spPr>
          <a:xfrm flipH="1">
            <a:off x="2244064" y="1918901"/>
            <a:ext cx="1415772" cy="2978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7187069" y="2753185"/>
            <a:ext cx="432931" cy="276999"/>
          </a:xfrm>
          <a:prstGeom prst="rect">
            <a:avLst/>
          </a:prstGeom>
          <a:noFill/>
        </p:spPr>
        <p:txBody>
          <a:bodyPr wrap="none" rtlCol="0">
            <a:spAutoFit/>
          </a:bodyPr>
          <a:lstStyle/>
          <a:p>
            <a:r>
              <a:rPr lang="en-US" sz="1200" strike="sngStrike" dirty="0" smtClean="0"/>
              <a:t>Dog</a:t>
            </a:r>
            <a:endParaRPr lang="en-US" sz="1200" strike="sngStrike" dirty="0"/>
          </a:p>
        </p:txBody>
      </p:sp>
      <p:cxnSp>
        <p:nvCxnSpPr>
          <p:cNvPr id="17" name="Straight Arrow Connector 16"/>
          <p:cNvCxnSpPr>
            <a:stCxn id="7" idx="3"/>
            <a:endCxn id="16" idx="0"/>
          </p:cNvCxnSpPr>
          <p:nvPr/>
        </p:nvCxnSpPr>
        <p:spPr>
          <a:xfrm>
            <a:off x="6642239" y="2355250"/>
            <a:ext cx="761296" cy="3979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876800" y="2753185"/>
            <a:ext cx="616575" cy="276999"/>
          </a:xfrm>
          <a:prstGeom prst="rect">
            <a:avLst/>
          </a:prstGeom>
          <a:noFill/>
        </p:spPr>
        <p:txBody>
          <a:bodyPr wrap="none" rtlCol="0">
            <a:spAutoFit/>
          </a:bodyPr>
          <a:lstStyle/>
          <a:p>
            <a:r>
              <a:rPr lang="en-US" sz="1200" dirty="0"/>
              <a:t>P</a:t>
            </a:r>
            <a:r>
              <a:rPr lang="en-US" sz="1200" dirty="0" smtClean="0"/>
              <a:t>erson</a:t>
            </a:r>
            <a:endParaRPr lang="en-US" sz="1200" dirty="0"/>
          </a:p>
        </p:txBody>
      </p:sp>
      <p:cxnSp>
        <p:nvCxnSpPr>
          <p:cNvPr id="20" name="Straight Arrow Connector 19"/>
          <p:cNvCxnSpPr>
            <a:stCxn id="7" idx="1"/>
            <a:endCxn id="19" idx="0"/>
          </p:cNvCxnSpPr>
          <p:nvPr/>
        </p:nvCxnSpPr>
        <p:spPr>
          <a:xfrm flipH="1">
            <a:off x="5185088" y="2355250"/>
            <a:ext cx="394691" cy="3979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069578" y="2753185"/>
            <a:ext cx="588022" cy="276999"/>
          </a:xfrm>
          <a:prstGeom prst="rect">
            <a:avLst/>
          </a:prstGeom>
          <a:noFill/>
        </p:spPr>
        <p:txBody>
          <a:bodyPr wrap="none" rtlCol="0">
            <a:spAutoFit/>
          </a:bodyPr>
          <a:lstStyle/>
          <a:p>
            <a:r>
              <a:rPr lang="en-US" sz="1200" dirty="0" smtClean="0"/>
              <a:t>Whale</a:t>
            </a:r>
            <a:endParaRPr lang="en-US" sz="1200" dirty="0"/>
          </a:p>
        </p:txBody>
      </p:sp>
      <p:cxnSp>
        <p:nvCxnSpPr>
          <p:cNvPr id="24" name="Straight Arrow Connector 23"/>
          <p:cNvCxnSpPr>
            <a:stCxn id="8" idx="3"/>
            <a:endCxn id="23" idx="0"/>
          </p:cNvCxnSpPr>
          <p:nvPr/>
        </p:nvCxnSpPr>
        <p:spPr>
          <a:xfrm>
            <a:off x="2594280" y="2355250"/>
            <a:ext cx="769309" cy="3979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952041" y="2753185"/>
            <a:ext cx="431729" cy="276999"/>
          </a:xfrm>
          <a:prstGeom prst="rect">
            <a:avLst/>
          </a:prstGeom>
          <a:noFill/>
        </p:spPr>
        <p:txBody>
          <a:bodyPr wrap="none" rtlCol="0">
            <a:spAutoFit/>
          </a:bodyPr>
          <a:lstStyle/>
          <a:p>
            <a:r>
              <a:rPr lang="en-US" sz="1200" dirty="0" smtClean="0"/>
              <a:t>Fish</a:t>
            </a:r>
            <a:endParaRPr lang="en-US" sz="1200" dirty="0"/>
          </a:p>
        </p:txBody>
      </p:sp>
      <p:cxnSp>
        <p:nvCxnSpPr>
          <p:cNvPr id="26" name="Straight Arrow Connector 25"/>
          <p:cNvCxnSpPr>
            <a:stCxn id="8" idx="1"/>
            <a:endCxn id="25" idx="0"/>
          </p:cNvCxnSpPr>
          <p:nvPr/>
        </p:nvCxnSpPr>
        <p:spPr>
          <a:xfrm flipH="1">
            <a:off x="1167906" y="2355250"/>
            <a:ext cx="725942" cy="3979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937302" y="2377955"/>
            <a:ext cx="415498" cy="276999"/>
          </a:xfrm>
          <a:prstGeom prst="rect">
            <a:avLst/>
          </a:prstGeom>
          <a:noFill/>
        </p:spPr>
        <p:txBody>
          <a:bodyPr wrap="none" rtlCol="0">
            <a:spAutoFit/>
          </a:bodyPr>
          <a:lstStyle/>
          <a:p>
            <a:r>
              <a:rPr lang="en-US" sz="1200" dirty="0" smtClean="0"/>
              <a:t>Yes</a:t>
            </a:r>
            <a:endParaRPr lang="en-US" sz="1200" dirty="0"/>
          </a:p>
        </p:txBody>
      </p:sp>
      <p:sp>
        <p:nvSpPr>
          <p:cNvPr id="31" name="TextBox 30"/>
          <p:cNvSpPr txBox="1"/>
          <p:nvPr/>
        </p:nvSpPr>
        <p:spPr>
          <a:xfrm>
            <a:off x="2895600" y="1804601"/>
            <a:ext cx="365154" cy="276999"/>
          </a:xfrm>
          <a:prstGeom prst="rect">
            <a:avLst/>
          </a:prstGeom>
          <a:noFill/>
        </p:spPr>
        <p:txBody>
          <a:bodyPr wrap="none" rtlCol="0">
            <a:spAutoFit/>
          </a:bodyPr>
          <a:lstStyle/>
          <a:p>
            <a:r>
              <a:rPr lang="en-US" sz="1200" dirty="0" smtClean="0"/>
              <a:t>No</a:t>
            </a:r>
            <a:endParaRPr lang="en-US" sz="1200" dirty="0"/>
          </a:p>
        </p:txBody>
      </p:sp>
      <p:sp>
        <p:nvSpPr>
          <p:cNvPr id="32" name="TextBox 31"/>
          <p:cNvSpPr txBox="1"/>
          <p:nvPr/>
        </p:nvSpPr>
        <p:spPr>
          <a:xfrm>
            <a:off x="5366376" y="1804601"/>
            <a:ext cx="415498" cy="276999"/>
          </a:xfrm>
          <a:prstGeom prst="rect">
            <a:avLst/>
          </a:prstGeom>
          <a:noFill/>
        </p:spPr>
        <p:txBody>
          <a:bodyPr wrap="none" rtlCol="0">
            <a:spAutoFit/>
          </a:bodyPr>
          <a:lstStyle/>
          <a:p>
            <a:r>
              <a:rPr lang="en-US" sz="1200" dirty="0" smtClean="0"/>
              <a:t>Yes</a:t>
            </a:r>
            <a:endParaRPr lang="en-US" sz="1200" dirty="0"/>
          </a:p>
        </p:txBody>
      </p:sp>
      <p:sp>
        <p:nvSpPr>
          <p:cNvPr id="33" name="TextBox 32"/>
          <p:cNvSpPr txBox="1"/>
          <p:nvPr/>
        </p:nvSpPr>
        <p:spPr>
          <a:xfrm>
            <a:off x="1006446" y="2377955"/>
            <a:ext cx="365154" cy="276999"/>
          </a:xfrm>
          <a:prstGeom prst="rect">
            <a:avLst/>
          </a:prstGeom>
          <a:noFill/>
        </p:spPr>
        <p:txBody>
          <a:bodyPr wrap="none" rtlCol="0">
            <a:spAutoFit/>
          </a:bodyPr>
          <a:lstStyle/>
          <a:p>
            <a:r>
              <a:rPr lang="en-US" sz="1200" dirty="0" smtClean="0"/>
              <a:t>No</a:t>
            </a:r>
            <a:endParaRPr lang="en-US" sz="1200" dirty="0"/>
          </a:p>
        </p:txBody>
      </p:sp>
      <p:sp>
        <p:nvSpPr>
          <p:cNvPr id="34" name="TextBox 33"/>
          <p:cNvSpPr txBox="1"/>
          <p:nvPr/>
        </p:nvSpPr>
        <p:spPr>
          <a:xfrm>
            <a:off x="8042702" y="3152001"/>
            <a:ext cx="415498" cy="276999"/>
          </a:xfrm>
          <a:prstGeom prst="rect">
            <a:avLst/>
          </a:prstGeom>
          <a:noFill/>
        </p:spPr>
        <p:txBody>
          <a:bodyPr wrap="none" rtlCol="0">
            <a:spAutoFit/>
          </a:bodyPr>
          <a:lstStyle/>
          <a:p>
            <a:r>
              <a:rPr lang="en-US" sz="1200" dirty="0" smtClean="0"/>
              <a:t>Yes</a:t>
            </a:r>
            <a:endParaRPr lang="en-US" sz="1200" dirty="0"/>
          </a:p>
        </p:txBody>
      </p:sp>
      <p:sp>
        <p:nvSpPr>
          <p:cNvPr id="35" name="TextBox 34"/>
          <p:cNvSpPr txBox="1"/>
          <p:nvPr/>
        </p:nvSpPr>
        <p:spPr>
          <a:xfrm>
            <a:off x="6340446" y="3152001"/>
            <a:ext cx="365154" cy="276999"/>
          </a:xfrm>
          <a:prstGeom prst="rect">
            <a:avLst/>
          </a:prstGeom>
          <a:noFill/>
        </p:spPr>
        <p:txBody>
          <a:bodyPr wrap="none" rtlCol="0">
            <a:spAutoFit/>
          </a:bodyPr>
          <a:lstStyle/>
          <a:p>
            <a:r>
              <a:rPr lang="en-US" sz="1200" dirty="0" smtClean="0"/>
              <a:t>No</a:t>
            </a:r>
            <a:endParaRPr lang="en-US" sz="1200" dirty="0"/>
          </a:p>
        </p:txBody>
      </p:sp>
      <p:sp>
        <p:nvSpPr>
          <p:cNvPr id="37" name="TextBox 36"/>
          <p:cNvSpPr txBox="1"/>
          <p:nvPr/>
        </p:nvSpPr>
        <p:spPr>
          <a:xfrm>
            <a:off x="6942139" y="3048000"/>
            <a:ext cx="982661" cy="276999"/>
          </a:xfrm>
          <a:prstGeom prst="rect">
            <a:avLst/>
          </a:prstGeom>
          <a:noFill/>
        </p:spPr>
        <p:txBody>
          <a:bodyPr wrap="none" rtlCol="0">
            <a:spAutoFit/>
          </a:bodyPr>
          <a:lstStyle/>
          <a:p>
            <a:r>
              <a:rPr lang="en-US" sz="1200" dirty="0" smtClean="0"/>
              <a:t>Eats people?</a:t>
            </a:r>
            <a:endParaRPr lang="en-US" sz="1200" dirty="0"/>
          </a:p>
        </p:txBody>
      </p:sp>
      <p:sp>
        <p:nvSpPr>
          <p:cNvPr id="38" name="TextBox 37"/>
          <p:cNvSpPr txBox="1"/>
          <p:nvPr/>
        </p:nvSpPr>
        <p:spPr>
          <a:xfrm>
            <a:off x="8240118" y="3623354"/>
            <a:ext cx="446682" cy="276999"/>
          </a:xfrm>
          <a:prstGeom prst="rect">
            <a:avLst/>
          </a:prstGeom>
          <a:noFill/>
        </p:spPr>
        <p:txBody>
          <a:bodyPr wrap="none" rtlCol="0">
            <a:spAutoFit/>
          </a:bodyPr>
          <a:lstStyle/>
          <a:p>
            <a:r>
              <a:rPr lang="en-US" sz="1200" dirty="0" smtClean="0"/>
              <a:t>Lion</a:t>
            </a:r>
            <a:endParaRPr lang="en-US" sz="1200" dirty="0"/>
          </a:p>
        </p:txBody>
      </p:sp>
      <p:cxnSp>
        <p:nvCxnSpPr>
          <p:cNvPr id="39" name="Straight Arrow Connector 38"/>
          <p:cNvCxnSpPr>
            <a:stCxn id="37" idx="3"/>
            <a:endCxn id="38" idx="0"/>
          </p:cNvCxnSpPr>
          <p:nvPr/>
        </p:nvCxnSpPr>
        <p:spPr>
          <a:xfrm>
            <a:off x="7924800" y="3186500"/>
            <a:ext cx="538659" cy="4368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6111009" y="3623354"/>
            <a:ext cx="432931" cy="276999"/>
          </a:xfrm>
          <a:prstGeom prst="rect">
            <a:avLst/>
          </a:prstGeom>
          <a:noFill/>
        </p:spPr>
        <p:txBody>
          <a:bodyPr wrap="none" rtlCol="0">
            <a:spAutoFit/>
          </a:bodyPr>
          <a:lstStyle/>
          <a:p>
            <a:r>
              <a:rPr lang="en-US" sz="1200" dirty="0" smtClean="0"/>
              <a:t>Dog</a:t>
            </a:r>
            <a:endParaRPr lang="en-US" sz="1200" dirty="0"/>
          </a:p>
        </p:txBody>
      </p:sp>
      <p:cxnSp>
        <p:nvCxnSpPr>
          <p:cNvPr id="41" name="Straight Arrow Connector 40"/>
          <p:cNvCxnSpPr>
            <a:stCxn id="37" idx="1"/>
            <a:endCxn id="40" idx="0"/>
          </p:cNvCxnSpPr>
          <p:nvPr/>
        </p:nvCxnSpPr>
        <p:spPr>
          <a:xfrm flipH="1">
            <a:off x="6327475" y="3186500"/>
            <a:ext cx="614664" cy="4368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7052102" y="2377955"/>
            <a:ext cx="415498" cy="276999"/>
          </a:xfrm>
          <a:prstGeom prst="rect">
            <a:avLst/>
          </a:prstGeom>
          <a:noFill/>
        </p:spPr>
        <p:txBody>
          <a:bodyPr wrap="none" rtlCol="0">
            <a:spAutoFit/>
          </a:bodyPr>
          <a:lstStyle/>
          <a:p>
            <a:r>
              <a:rPr lang="en-US" sz="1200" dirty="0" smtClean="0"/>
              <a:t>Yes</a:t>
            </a:r>
            <a:endParaRPr lang="en-US" sz="1200" dirty="0"/>
          </a:p>
        </p:txBody>
      </p:sp>
      <p:sp>
        <p:nvSpPr>
          <p:cNvPr id="43" name="TextBox 42"/>
          <p:cNvSpPr txBox="1"/>
          <p:nvPr/>
        </p:nvSpPr>
        <p:spPr>
          <a:xfrm>
            <a:off x="4876800" y="2377955"/>
            <a:ext cx="365154" cy="276999"/>
          </a:xfrm>
          <a:prstGeom prst="rect">
            <a:avLst/>
          </a:prstGeom>
          <a:noFill/>
        </p:spPr>
        <p:txBody>
          <a:bodyPr wrap="none" rtlCol="0">
            <a:spAutoFit/>
          </a:bodyPr>
          <a:lstStyle/>
          <a:p>
            <a:r>
              <a:rPr lang="en-US" sz="1200" dirty="0" smtClean="0"/>
              <a:t>No</a:t>
            </a:r>
            <a:endParaRPr lang="en-US" sz="1200" dirty="0"/>
          </a:p>
        </p:txBody>
      </p:sp>
      <p:sp>
        <p:nvSpPr>
          <p:cNvPr id="45" name="Donut 44"/>
          <p:cNvSpPr/>
          <p:nvPr/>
        </p:nvSpPr>
        <p:spPr>
          <a:xfrm>
            <a:off x="5824778" y="3062883"/>
            <a:ext cx="3090622" cy="1051917"/>
          </a:xfrm>
          <a:prstGeom prst="donut">
            <a:avLst>
              <a:gd name="adj" fmla="val 229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6" name="TextBox 45"/>
          <p:cNvSpPr txBox="1"/>
          <p:nvPr/>
        </p:nvSpPr>
        <p:spPr>
          <a:xfrm>
            <a:off x="3505200" y="3657600"/>
            <a:ext cx="4552679" cy="738664"/>
          </a:xfrm>
          <a:prstGeom prst="rect">
            <a:avLst/>
          </a:prstGeom>
          <a:noFill/>
        </p:spPr>
        <p:txBody>
          <a:bodyPr wrap="square" rtlCol="0">
            <a:spAutoFit/>
          </a:bodyPr>
          <a:lstStyle/>
          <a:p>
            <a:r>
              <a:rPr lang="en-US" sz="1400" i="1" dirty="0" smtClean="0"/>
              <a:t>This part was added</a:t>
            </a:r>
            <a:br>
              <a:rPr lang="en-US" sz="1400" i="1" dirty="0" smtClean="0"/>
            </a:br>
            <a:r>
              <a:rPr lang="en-US" sz="1400" i="1" dirty="0" smtClean="0"/>
              <a:t>       when we guessed “dog”, </a:t>
            </a:r>
            <a:br>
              <a:rPr lang="en-US" sz="1400" i="1" dirty="0" smtClean="0"/>
            </a:br>
            <a:r>
              <a:rPr lang="en-US" sz="1400" i="1" dirty="0" smtClean="0"/>
              <a:t>              but they were thinking of a lion instead. </a:t>
            </a:r>
            <a:endParaRPr lang="en-US" sz="1400" i="1" dirty="0"/>
          </a:p>
        </p:txBody>
      </p:sp>
      <p:sp>
        <p:nvSpPr>
          <p:cNvPr id="80" name="Bent Arrow 79"/>
          <p:cNvSpPr/>
          <p:nvPr/>
        </p:nvSpPr>
        <p:spPr>
          <a:xfrm>
            <a:off x="5241954" y="3505200"/>
            <a:ext cx="539920" cy="312003"/>
          </a:xfrm>
          <a:prstGeom prst="ben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13708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8686800" cy="523220"/>
          </a:xfrm>
          <a:prstGeom prst="rect">
            <a:avLst/>
          </a:prstGeom>
          <a:noFill/>
        </p:spPr>
        <p:txBody>
          <a:bodyPr wrap="square" rtlCol="0">
            <a:spAutoFit/>
          </a:bodyPr>
          <a:lstStyle/>
          <a:p>
            <a:r>
              <a:rPr lang="en-US" sz="1400" dirty="0" smtClean="0"/>
              <a:t>Here’s the animals binary tree from the previous page. Go ahead and play with a friend until you get to the line at the bottom. (Try write small and neatly so you get a bunch more animals into the tree.)</a:t>
            </a:r>
          </a:p>
        </p:txBody>
      </p:sp>
      <p:sp>
        <p:nvSpPr>
          <p:cNvPr id="5" name="TextBox 4"/>
          <p:cNvSpPr txBox="1"/>
          <p:nvPr/>
        </p:nvSpPr>
        <p:spPr>
          <a:xfrm>
            <a:off x="228600" y="4826675"/>
            <a:ext cx="8686800" cy="2031325"/>
          </a:xfrm>
          <a:prstGeom prst="rect">
            <a:avLst/>
          </a:prstGeom>
          <a:noFill/>
        </p:spPr>
        <p:txBody>
          <a:bodyPr wrap="square" rtlCol="0">
            <a:spAutoFit/>
          </a:bodyPr>
          <a:lstStyle/>
          <a:p>
            <a:pPr marL="342900" indent="-342900">
              <a:buFontTx/>
              <a:buAutoNum type="arabicPeriod"/>
            </a:pPr>
            <a:r>
              <a:rPr lang="en-US" sz="1400" dirty="0"/>
              <a:t>Why do you think </a:t>
            </a:r>
            <a:r>
              <a:rPr lang="en-US" sz="1400" dirty="0" smtClean="0"/>
              <a:t>this is called a </a:t>
            </a:r>
            <a:r>
              <a:rPr lang="en-US" sz="1400" b="1" dirty="0"/>
              <a:t>binary tree</a:t>
            </a:r>
            <a:r>
              <a:rPr lang="en-US" sz="1400" dirty="0"/>
              <a:t>? (Hint: Think about “Yes/No” and “1/0”)</a:t>
            </a:r>
          </a:p>
          <a:p>
            <a:pPr marL="342900" indent="-342900">
              <a:buAutoNum type="arabicPeriod"/>
            </a:pPr>
            <a:r>
              <a:rPr lang="en-US" sz="1400" dirty="0" smtClean="0"/>
              <a:t>We started out with 5 animals. How many are there in your final tree? ___</a:t>
            </a:r>
          </a:p>
          <a:p>
            <a:pPr marL="342900" indent="-342900">
              <a:buAutoNum type="arabicPeriod"/>
            </a:pPr>
            <a:r>
              <a:rPr lang="en-US" sz="1400" dirty="0" smtClean="0"/>
              <a:t>The length of a </a:t>
            </a:r>
            <a:r>
              <a:rPr lang="en-US" sz="1400" b="1" dirty="0" smtClean="0"/>
              <a:t>path</a:t>
            </a:r>
            <a:r>
              <a:rPr lang="en-US" sz="1400" dirty="0" smtClean="0"/>
              <a:t> through the tree is how many questions it takes to get to a leaf (animal)? </a:t>
            </a:r>
            <a:br>
              <a:rPr lang="en-US" sz="1400" dirty="0" smtClean="0"/>
            </a:br>
            <a:r>
              <a:rPr lang="en-US" sz="1400" dirty="0" smtClean="0"/>
              <a:t>For example, the path lengths at the start are:</a:t>
            </a:r>
            <a:r>
              <a:rPr lang="en-US" sz="1400" dirty="0"/>
              <a:t> </a:t>
            </a:r>
            <a:r>
              <a:rPr lang="en-US" sz="1400" dirty="0" smtClean="0"/>
              <a:t>Fish:2, Person:2, Whale:2, Dog:3, Lion:3.</a:t>
            </a:r>
            <a:br>
              <a:rPr lang="en-US" sz="1400" dirty="0" smtClean="0"/>
            </a:br>
            <a:r>
              <a:rPr lang="en-US" sz="1400" dirty="0" smtClean="0"/>
              <a:t>Final lengths (just the numbers):  __,__,__,</a:t>
            </a:r>
            <a:r>
              <a:rPr lang="en-US" sz="1400" dirty="0"/>
              <a:t> __,__,__</a:t>
            </a:r>
            <a:r>
              <a:rPr lang="en-US" sz="1400" dirty="0" smtClean="0"/>
              <a:t>,__</a:t>
            </a:r>
            <a:r>
              <a:rPr lang="en-US" sz="1400" dirty="0"/>
              <a:t>,__,__</a:t>
            </a:r>
            <a:r>
              <a:rPr lang="en-US" sz="1400" dirty="0" smtClean="0"/>
              <a:t>,__</a:t>
            </a:r>
            <a:r>
              <a:rPr lang="en-US" sz="1400" dirty="0"/>
              <a:t>,__,__</a:t>
            </a:r>
            <a:r>
              <a:rPr lang="en-US" sz="1400" dirty="0" smtClean="0"/>
              <a:t>,__</a:t>
            </a:r>
            <a:r>
              <a:rPr lang="en-US" sz="1400" dirty="0"/>
              <a:t>,__,__</a:t>
            </a:r>
            <a:r>
              <a:rPr lang="en-US" sz="1400" dirty="0" smtClean="0"/>
              <a:t>,__</a:t>
            </a:r>
            <a:r>
              <a:rPr lang="en-US" sz="1400" dirty="0"/>
              <a:t>,__,__,</a:t>
            </a:r>
            <a:r>
              <a:rPr lang="en-US" sz="1400" dirty="0" smtClean="0"/>
              <a:t> </a:t>
            </a:r>
          </a:p>
          <a:p>
            <a:pPr marL="342900" indent="-342900">
              <a:buAutoNum type="arabicPeriod"/>
            </a:pPr>
            <a:r>
              <a:rPr lang="en-US" sz="1400" dirty="0" smtClean="0"/>
              <a:t>What is the average path length?  (Starting out it’s: (2+2+2+3+3)÷5=12÷5=2.4): Yours:_____</a:t>
            </a:r>
          </a:p>
          <a:p>
            <a:pPr marL="342900" indent="-342900">
              <a:buAutoNum type="arabicPeriod"/>
            </a:pPr>
            <a:r>
              <a:rPr lang="en-US" sz="1400" dirty="0" smtClean="0"/>
              <a:t>Weird fact: 2 to the power of 2.4 (2</a:t>
            </a:r>
            <a:r>
              <a:rPr lang="en-US" sz="1400" baseline="30000" dirty="0" smtClean="0"/>
              <a:t>2.4</a:t>
            </a:r>
            <a:r>
              <a:rPr lang="en-US" sz="1400" dirty="0" smtClean="0"/>
              <a:t>) is approximately 5 (2</a:t>
            </a:r>
            <a:r>
              <a:rPr lang="en-US" sz="1400" baseline="30000" dirty="0" smtClean="0"/>
              <a:t>2.4</a:t>
            </a:r>
            <a:r>
              <a:rPr lang="en-US" sz="1400" dirty="0" smtClean="0"/>
              <a:t> = 5.3). </a:t>
            </a:r>
            <a:br>
              <a:rPr lang="en-US" sz="1400" dirty="0" smtClean="0"/>
            </a:br>
            <a:r>
              <a:rPr lang="en-US" sz="1400" dirty="0" smtClean="0"/>
              <a:t>Your result: 2</a:t>
            </a:r>
            <a:r>
              <a:rPr lang="en-US" sz="1400" baseline="30000" dirty="0"/>
              <a:t> </a:t>
            </a:r>
            <a:r>
              <a:rPr lang="en-US" sz="1400" baseline="30000" dirty="0" smtClean="0"/>
              <a:t>to</a:t>
            </a:r>
            <a:r>
              <a:rPr lang="en-US" sz="1400" dirty="0" smtClean="0"/>
              <a:t> the ____ =_______ (Use a calculator). This should be about the number of animals in the tree.</a:t>
            </a:r>
          </a:p>
          <a:p>
            <a:r>
              <a:rPr lang="en-US" sz="1400" dirty="0" smtClean="0"/>
              <a:t>What this means is that you can store many more animals in the tree, than it takes questions to find them again!</a:t>
            </a:r>
          </a:p>
        </p:txBody>
      </p:sp>
      <p:sp>
        <p:nvSpPr>
          <p:cNvPr id="6" name="TextBox 5"/>
          <p:cNvSpPr txBox="1"/>
          <p:nvPr/>
        </p:nvSpPr>
        <p:spPr>
          <a:xfrm>
            <a:off x="3659836" y="838200"/>
            <a:ext cx="1064564" cy="276999"/>
          </a:xfrm>
          <a:prstGeom prst="rect">
            <a:avLst/>
          </a:prstGeom>
          <a:noFill/>
        </p:spPr>
        <p:txBody>
          <a:bodyPr wrap="none" rtlCol="0">
            <a:spAutoFit/>
          </a:bodyPr>
          <a:lstStyle/>
          <a:p>
            <a:r>
              <a:rPr lang="en-US" sz="1200" dirty="0" smtClean="0"/>
              <a:t>Lives on land?</a:t>
            </a:r>
            <a:endParaRPr lang="en-US" sz="1200" dirty="0"/>
          </a:p>
        </p:txBody>
      </p:sp>
      <p:sp>
        <p:nvSpPr>
          <p:cNvPr id="7" name="TextBox 6"/>
          <p:cNvSpPr txBox="1"/>
          <p:nvPr/>
        </p:nvSpPr>
        <p:spPr>
          <a:xfrm>
            <a:off x="5579779" y="1274549"/>
            <a:ext cx="1062460" cy="276999"/>
          </a:xfrm>
          <a:prstGeom prst="rect">
            <a:avLst/>
          </a:prstGeom>
          <a:noFill/>
        </p:spPr>
        <p:txBody>
          <a:bodyPr wrap="none" rtlCol="0">
            <a:spAutoFit/>
          </a:bodyPr>
          <a:lstStyle/>
          <a:p>
            <a:r>
              <a:rPr lang="en-US" sz="1200" dirty="0" smtClean="0"/>
              <a:t>Has four legs?</a:t>
            </a:r>
            <a:endParaRPr lang="en-US" sz="1200" dirty="0"/>
          </a:p>
        </p:txBody>
      </p:sp>
      <p:sp>
        <p:nvSpPr>
          <p:cNvPr id="8" name="TextBox 7"/>
          <p:cNvSpPr txBox="1"/>
          <p:nvPr/>
        </p:nvSpPr>
        <p:spPr>
          <a:xfrm>
            <a:off x="1893848" y="1274549"/>
            <a:ext cx="700432" cy="276999"/>
          </a:xfrm>
          <a:prstGeom prst="rect">
            <a:avLst/>
          </a:prstGeom>
          <a:noFill/>
        </p:spPr>
        <p:txBody>
          <a:bodyPr wrap="none" rtlCol="0">
            <a:spAutoFit/>
          </a:bodyPr>
          <a:lstStyle/>
          <a:p>
            <a:r>
              <a:rPr lang="en-US" sz="1200" dirty="0" smtClean="0"/>
              <a:t>Is huge?</a:t>
            </a:r>
            <a:endParaRPr lang="en-US" sz="1200" dirty="0"/>
          </a:p>
        </p:txBody>
      </p:sp>
      <p:cxnSp>
        <p:nvCxnSpPr>
          <p:cNvPr id="10" name="Straight Arrow Connector 9"/>
          <p:cNvCxnSpPr>
            <a:stCxn id="6" idx="3"/>
            <a:endCxn id="7" idx="0"/>
          </p:cNvCxnSpPr>
          <p:nvPr/>
        </p:nvCxnSpPr>
        <p:spPr>
          <a:xfrm>
            <a:off x="4724400" y="976700"/>
            <a:ext cx="1386609" cy="2978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6" idx="1"/>
            <a:endCxn id="8" idx="0"/>
          </p:cNvCxnSpPr>
          <p:nvPr/>
        </p:nvCxnSpPr>
        <p:spPr>
          <a:xfrm flipH="1">
            <a:off x="2244064" y="976700"/>
            <a:ext cx="1415772" cy="2978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3"/>
            <a:endCxn id="37" idx="0"/>
          </p:cNvCxnSpPr>
          <p:nvPr/>
        </p:nvCxnSpPr>
        <p:spPr>
          <a:xfrm>
            <a:off x="6642239" y="1413049"/>
            <a:ext cx="791231" cy="464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876800" y="1810984"/>
            <a:ext cx="616575" cy="276999"/>
          </a:xfrm>
          <a:prstGeom prst="rect">
            <a:avLst/>
          </a:prstGeom>
          <a:noFill/>
        </p:spPr>
        <p:txBody>
          <a:bodyPr wrap="none" rtlCol="0">
            <a:spAutoFit/>
          </a:bodyPr>
          <a:lstStyle/>
          <a:p>
            <a:r>
              <a:rPr lang="en-US" sz="1200" dirty="0"/>
              <a:t>P</a:t>
            </a:r>
            <a:r>
              <a:rPr lang="en-US" sz="1200" dirty="0" smtClean="0"/>
              <a:t>erson</a:t>
            </a:r>
            <a:endParaRPr lang="en-US" sz="1200" dirty="0"/>
          </a:p>
        </p:txBody>
      </p:sp>
      <p:cxnSp>
        <p:nvCxnSpPr>
          <p:cNvPr id="20" name="Straight Arrow Connector 19"/>
          <p:cNvCxnSpPr>
            <a:stCxn id="7" idx="1"/>
            <a:endCxn id="19" idx="0"/>
          </p:cNvCxnSpPr>
          <p:nvPr/>
        </p:nvCxnSpPr>
        <p:spPr>
          <a:xfrm flipH="1">
            <a:off x="5185088" y="1413049"/>
            <a:ext cx="394691" cy="3979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3069578" y="1810984"/>
            <a:ext cx="588022" cy="276999"/>
          </a:xfrm>
          <a:prstGeom prst="rect">
            <a:avLst/>
          </a:prstGeom>
          <a:noFill/>
        </p:spPr>
        <p:txBody>
          <a:bodyPr wrap="none" rtlCol="0">
            <a:spAutoFit/>
          </a:bodyPr>
          <a:lstStyle/>
          <a:p>
            <a:r>
              <a:rPr lang="en-US" sz="1200" dirty="0" smtClean="0"/>
              <a:t>Whale</a:t>
            </a:r>
            <a:endParaRPr lang="en-US" sz="1200" dirty="0"/>
          </a:p>
        </p:txBody>
      </p:sp>
      <p:cxnSp>
        <p:nvCxnSpPr>
          <p:cNvPr id="24" name="Straight Arrow Connector 23"/>
          <p:cNvCxnSpPr>
            <a:stCxn id="8" idx="3"/>
            <a:endCxn id="23" idx="0"/>
          </p:cNvCxnSpPr>
          <p:nvPr/>
        </p:nvCxnSpPr>
        <p:spPr>
          <a:xfrm>
            <a:off x="2594280" y="1413049"/>
            <a:ext cx="769309" cy="3979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952041" y="1810984"/>
            <a:ext cx="431729" cy="276999"/>
          </a:xfrm>
          <a:prstGeom prst="rect">
            <a:avLst/>
          </a:prstGeom>
          <a:noFill/>
        </p:spPr>
        <p:txBody>
          <a:bodyPr wrap="none" rtlCol="0">
            <a:spAutoFit/>
          </a:bodyPr>
          <a:lstStyle/>
          <a:p>
            <a:r>
              <a:rPr lang="en-US" sz="1200" dirty="0" smtClean="0"/>
              <a:t>Fish</a:t>
            </a:r>
            <a:endParaRPr lang="en-US" sz="1200" dirty="0"/>
          </a:p>
        </p:txBody>
      </p:sp>
      <p:cxnSp>
        <p:nvCxnSpPr>
          <p:cNvPr id="26" name="Straight Arrow Connector 25"/>
          <p:cNvCxnSpPr>
            <a:stCxn id="8" idx="1"/>
            <a:endCxn id="25" idx="0"/>
          </p:cNvCxnSpPr>
          <p:nvPr/>
        </p:nvCxnSpPr>
        <p:spPr>
          <a:xfrm flipH="1">
            <a:off x="1167906" y="1413049"/>
            <a:ext cx="725942" cy="3979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937302" y="1435754"/>
            <a:ext cx="415498" cy="276999"/>
          </a:xfrm>
          <a:prstGeom prst="rect">
            <a:avLst/>
          </a:prstGeom>
          <a:noFill/>
        </p:spPr>
        <p:txBody>
          <a:bodyPr wrap="none" rtlCol="0">
            <a:spAutoFit/>
          </a:bodyPr>
          <a:lstStyle/>
          <a:p>
            <a:r>
              <a:rPr lang="en-US" sz="1200" dirty="0" smtClean="0"/>
              <a:t>Yes</a:t>
            </a:r>
            <a:endParaRPr lang="en-US" sz="1200" dirty="0"/>
          </a:p>
        </p:txBody>
      </p:sp>
      <p:sp>
        <p:nvSpPr>
          <p:cNvPr id="31" name="TextBox 30"/>
          <p:cNvSpPr txBox="1"/>
          <p:nvPr/>
        </p:nvSpPr>
        <p:spPr>
          <a:xfrm>
            <a:off x="2895600" y="862400"/>
            <a:ext cx="365154" cy="276999"/>
          </a:xfrm>
          <a:prstGeom prst="rect">
            <a:avLst/>
          </a:prstGeom>
          <a:noFill/>
        </p:spPr>
        <p:txBody>
          <a:bodyPr wrap="none" rtlCol="0">
            <a:spAutoFit/>
          </a:bodyPr>
          <a:lstStyle/>
          <a:p>
            <a:r>
              <a:rPr lang="en-US" sz="1200" dirty="0" smtClean="0"/>
              <a:t>No</a:t>
            </a:r>
            <a:endParaRPr lang="en-US" sz="1200" dirty="0"/>
          </a:p>
        </p:txBody>
      </p:sp>
      <p:sp>
        <p:nvSpPr>
          <p:cNvPr id="32" name="TextBox 31"/>
          <p:cNvSpPr txBox="1"/>
          <p:nvPr/>
        </p:nvSpPr>
        <p:spPr>
          <a:xfrm>
            <a:off x="5366376" y="862400"/>
            <a:ext cx="415498" cy="276999"/>
          </a:xfrm>
          <a:prstGeom prst="rect">
            <a:avLst/>
          </a:prstGeom>
          <a:noFill/>
        </p:spPr>
        <p:txBody>
          <a:bodyPr wrap="none" rtlCol="0">
            <a:spAutoFit/>
          </a:bodyPr>
          <a:lstStyle/>
          <a:p>
            <a:r>
              <a:rPr lang="en-US" sz="1200" dirty="0" smtClean="0"/>
              <a:t>Yes</a:t>
            </a:r>
            <a:endParaRPr lang="en-US" sz="1200" dirty="0"/>
          </a:p>
        </p:txBody>
      </p:sp>
      <p:sp>
        <p:nvSpPr>
          <p:cNvPr id="33" name="TextBox 32"/>
          <p:cNvSpPr txBox="1"/>
          <p:nvPr/>
        </p:nvSpPr>
        <p:spPr>
          <a:xfrm>
            <a:off x="1006446" y="1435754"/>
            <a:ext cx="365154" cy="276999"/>
          </a:xfrm>
          <a:prstGeom prst="rect">
            <a:avLst/>
          </a:prstGeom>
          <a:noFill/>
        </p:spPr>
        <p:txBody>
          <a:bodyPr wrap="none" rtlCol="0">
            <a:spAutoFit/>
          </a:bodyPr>
          <a:lstStyle/>
          <a:p>
            <a:r>
              <a:rPr lang="en-US" sz="1200" dirty="0" smtClean="0"/>
              <a:t>No</a:t>
            </a:r>
            <a:endParaRPr lang="en-US" sz="1200" dirty="0"/>
          </a:p>
        </p:txBody>
      </p:sp>
      <p:sp>
        <p:nvSpPr>
          <p:cNvPr id="34" name="TextBox 33"/>
          <p:cNvSpPr txBox="1"/>
          <p:nvPr/>
        </p:nvSpPr>
        <p:spPr>
          <a:xfrm>
            <a:off x="8042702" y="1981200"/>
            <a:ext cx="415498" cy="276999"/>
          </a:xfrm>
          <a:prstGeom prst="rect">
            <a:avLst/>
          </a:prstGeom>
          <a:noFill/>
        </p:spPr>
        <p:txBody>
          <a:bodyPr wrap="none" rtlCol="0">
            <a:spAutoFit/>
          </a:bodyPr>
          <a:lstStyle/>
          <a:p>
            <a:r>
              <a:rPr lang="en-US" sz="1200" dirty="0" smtClean="0"/>
              <a:t>Yes</a:t>
            </a:r>
            <a:endParaRPr lang="en-US" sz="1200" dirty="0"/>
          </a:p>
        </p:txBody>
      </p:sp>
      <p:sp>
        <p:nvSpPr>
          <p:cNvPr id="35" name="TextBox 34"/>
          <p:cNvSpPr txBox="1"/>
          <p:nvPr/>
        </p:nvSpPr>
        <p:spPr>
          <a:xfrm>
            <a:off x="6340446" y="1981200"/>
            <a:ext cx="365154" cy="276999"/>
          </a:xfrm>
          <a:prstGeom prst="rect">
            <a:avLst/>
          </a:prstGeom>
          <a:noFill/>
        </p:spPr>
        <p:txBody>
          <a:bodyPr wrap="none" rtlCol="0">
            <a:spAutoFit/>
          </a:bodyPr>
          <a:lstStyle/>
          <a:p>
            <a:r>
              <a:rPr lang="en-US" sz="1200" dirty="0" smtClean="0"/>
              <a:t>No</a:t>
            </a:r>
            <a:endParaRPr lang="en-US" sz="1200" dirty="0"/>
          </a:p>
        </p:txBody>
      </p:sp>
      <p:sp>
        <p:nvSpPr>
          <p:cNvPr id="37" name="TextBox 36"/>
          <p:cNvSpPr txBox="1"/>
          <p:nvPr/>
        </p:nvSpPr>
        <p:spPr>
          <a:xfrm>
            <a:off x="6942139" y="1877199"/>
            <a:ext cx="982661" cy="276999"/>
          </a:xfrm>
          <a:prstGeom prst="rect">
            <a:avLst/>
          </a:prstGeom>
          <a:noFill/>
        </p:spPr>
        <p:txBody>
          <a:bodyPr wrap="none" rtlCol="0">
            <a:spAutoFit/>
          </a:bodyPr>
          <a:lstStyle/>
          <a:p>
            <a:r>
              <a:rPr lang="en-US" sz="1200" dirty="0" smtClean="0"/>
              <a:t>Eats people?</a:t>
            </a:r>
            <a:endParaRPr lang="en-US" sz="1200" dirty="0"/>
          </a:p>
        </p:txBody>
      </p:sp>
      <p:sp>
        <p:nvSpPr>
          <p:cNvPr id="38" name="TextBox 37"/>
          <p:cNvSpPr txBox="1"/>
          <p:nvPr/>
        </p:nvSpPr>
        <p:spPr>
          <a:xfrm>
            <a:off x="8240118" y="2452553"/>
            <a:ext cx="446682" cy="276999"/>
          </a:xfrm>
          <a:prstGeom prst="rect">
            <a:avLst/>
          </a:prstGeom>
          <a:noFill/>
        </p:spPr>
        <p:txBody>
          <a:bodyPr wrap="none" rtlCol="0">
            <a:spAutoFit/>
          </a:bodyPr>
          <a:lstStyle/>
          <a:p>
            <a:r>
              <a:rPr lang="en-US" sz="1200" dirty="0" smtClean="0"/>
              <a:t>Lion</a:t>
            </a:r>
            <a:endParaRPr lang="en-US" sz="1200" dirty="0"/>
          </a:p>
        </p:txBody>
      </p:sp>
      <p:cxnSp>
        <p:nvCxnSpPr>
          <p:cNvPr id="39" name="Straight Arrow Connector 38"/>
          <p:cNvCxnSpPr>
            <a:stCxn id="37" idx="3"/>
            <a:endCxn id="38" idx="0"/>
          </p:cNvCxnSpPr>
          <p:nvPr/>
        </p:nvCxnSpPr>
        <p:spPr>
          <a:xfrm>
            <a:off x="7924800" y="2015699"/>
            <a:ext cx="538659" cy="4368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6111009" y="2452553"/>
            <a:ext cx="432931" cy="276999"/>
          </a:xfrm>
          <a:prstGeom prst="rect">
            <a:avLst/>
          </a:prstGeom>
          <a:noFill/>
        </p:spPr>
        <p:txBody>
          <a:bodyPr wrap="none" rtlCol="0">
            <a:spAutoFit/>
          </a:bodyPr>
          <a:lstStyle/>
          <a:p>
            <a:r>
              <a:rPr lang="en-US" sz="1200" dirty="0" smtClean="0"/>
              <a:t>Dog</a:t>
            </a:r>
            <a:endParaRPr lang="en-US" sz="1200" dirty="0"/>
          </a:p>
        </p:txBody>
      </p:sp>
      <p:cxnSp>
        <p:nvCxnSpPr>
          <p:cNvPr id="41" name="Straight Arrow Connector 40"/>
          <p:cNvCxnSpPr>
            <a:stCxn id="37" idx="1"/>
            <a:endCxn id="40" idx="0"/>
          </p:cNvCxnSpPr>
          <p:nvPr/>
        </p:nvCxnSpPr>
        <p:spPr>
          <a:xfrm flipH="1">
            <a:off x="6327475" y="2015699"/>
            <a:ext cx="614664" cy="43685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7052102" y="1435754"/>
            <a:ext cx="415498" cy="276999"/>
          </a:xfrm>
          <a:prstGeom prst="rect">
            <a:avLst/>
          </a:prstGeom>
          <a:noFill/>
        </p:spPr>
        <p:txBody>
          <a:bodyPr wrap="none" rtlCol="0">
            <a:spAutoFit/>
          </a:bodyPr>
          <a:lstStyle/>
          <a:p>
            <a:r>
              <a:rPr lang="en-US" sz="1200" dirty="0" smtClean="0"/>
              <a:t>Yes</a:t>
            </a:r>
            <a:endParaRPr lang="en-US" sz="1200" dirty="0"/>
          </a:p>
        </p:txBody>
      </p:sp>
      <p:sp>
        <p:nvSpPr>
          <p:cNvPr id="43" name="TextBox 42"/>
          <p:cNvSpPr txBox="1"/>
          <p:nvPr/>
        </p:nvSpPr>
        <p:spPr>
          <a:xfrm>
            <a:off x="4876800" y="1435754"/>
            <a:ext cx="365154" cy="276999"/>
          </a:xfrm>
          <a:prstGeom prst="rect">
            <a:avLst/>
          </a:prstGeom>
          <a:noFill/>
        </p:spPr>
        <p:txBody>
          <a:bodyPr wrap="none" rtlCol="0">
            <a:spAutoFit/>
          </a:bodyPr>
          <a:lstStyle/>
          <a:p>
            <a:r>
              <a:rPr lang="en-US" sz="1200" dirty="0" smtClean="0"/>
              <a:t>No</a:t>
            </a:r>
            <a:endParaRPr lang="en-US" sz="1200" dirty="0"/>
          </a:p>
        </p:txBody>
      </p:sp>
      <p:cxnSp>
        <p:nvCxnSpPr>
          <p:cNvPr id="9" name="Straight Connector 8"/>
          <p:cNvCxnSpPr/>
          <p:nvPr/>
        </p:nvCxnSpPr>
        <p:spPr>
          <a:xfrm>
            <a:off x="76200" y="4800600"/>
            <a:ext cx="89154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0248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sosceles Triangle 3"/>
          <p:cNvSpPr/>
          <p:nvPr/>
        </p:nvSpPr>
        <p:spPr>
          <a:xfrm>
            <a:off x="228600" y="381000"/>
            <a:ext cx="2590800" cy="175260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srgbClr val="000000"/>
                </a:solidFill>
              </a:rPr>
              <a:t>A+B+C=18</a:t>
            </a:r>
            <a:endParaRPr lang="en-US" dirty="0">
              <a:solidFill>
                <a:srgbClr val="000000"/>
              </a:solidFill>
            </a:endParaRPr>
          </a:p>
        </p:txBody>
      </p:sp>
      <p:sp>
        <p:nvSpPr>
          <p:cNvPr id="5" name="TextBox 4"/>
          <p:cNvSpPr txBox="1"/>
          <p:nvPr/>
        </p:nvSpPr>
        <p:spPr>
          <a:xfrm>
            <a:off x="338435" y="1786924"/>
            <a:ext cx="542186" cy="369332"/>
          </a:xfrm>
          <a:prstGeom prst="rect">
            <a:avLst/>
          </a:prstGeom>
          <a:noFill/>
        </p:spPr>
        <p:txBody>
          <a:bodyPr wrap="none" rtlCol="0">
            <a:spAutoFit/>
          </a:bodyPr>
          <a:lstStyle/>
          <a:p>
            <a:r>
              <a:rPr lang="en-US" dirty="0" smtClean="0"/>
              <a:t>B=5</a:t>
            </a:r>
          </a:p>
        </p:txBody>
      </p:sp>
      <p:sp>
        <p:nvSpPr>
          <p:cNvPr id="6" name="TextBox 5"/>
          <p:cNvSpPr txBox="1"/>
          <p:nvPr/>
        </p:nvSpPr>
        <p:spPr>
          <a:xfrm>
            <a:off x="1203110" y="545068"/>
            <a:ext cx="778090" cy="369332"/>
          </a:xfrm>
          <a:prstGeom prst="rect">
            <a:avLst/>
          </a:prstGeom>
          <a:noFill/>
        </p:spPr>
        <p:txBody>
          <a:bodyPr wrap="none" rtlCol="0">
            <a:spAutoFit/>
          </a:bodyPr>
          <a:lstStyle/>
          <a:p>
            <a:r>
              <a:rPr lang="en-US" dirty="0" smtClean="0"/>
              <a:t>A=___</a:t>
            </a:r>
          </a:p>
        </p:txBody>
      </p:sp>
      <p:sp>
        <p:nvSpPr>
          <p:cNvPr id="7" name="TextBox 6"/>
          <p:cNvSpPr txBox="1"/>
          <p:nvPr/>
        </p:nvSpPr>
        <p:spPr>
          <a:xfrm>
            <a:off x="2148165" y="1761181"/>
            <a:ext cx="539706" cy="369332"/>
          </a:xfrm>
          <a:prstGeom prst="rect">
            <a:avLst/>
          </a:prstGeom>
          <a:noFill/>
        </p:spPr>
        <p:txBody>
          <a:bodyPr wrap="none" rtlCol="0">
            <a:spAutoFit/>
          </a:bodyPr>
          <a:lstStyle/>
          <a:p>
            <a:r>
              <a:rPr lang="en-US" dirty="0"/>
              <a:t>C</a:t>
            </a:r>
            <a:r>
              <a:rPr lang="en-US" dirty="0" smtClean="0"/>
              <a:t>=7</a:t>
            </a:r>
          </a:p>
        </p:txBody>
      </p:sp>
      <p:sp>
        <p:nvSpPr>
          <p:cNvPr id="8" name="Isosceles Triangle 7"/>
          <p:cNvSpPr/>
          <p:nvPr/>
        </p:nvSpPr>
        <p:spPr>
          <a:xfrm>
            <a:off x="228600" y="2514600"/>
            <a:ext cx="2590800" cy="175260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srgbClr val="000000"/>
                </a:solidFill>
              </a:rPr>
              <a:t>A+2B=24</a:t>
            </a:r>
            <a:endParaRPr lang="en-US" dirty="0">
              <a:solidFill>
                <a:srgbClr val="000000"/>
              </a:solidFill>
            </a:endParaRPr>
          </a:p>
        </p:txBody>
      </p:sp>
      <p:sp>
        <p:nvSpPr>
          <p:cNvPr id="9" name="TextBox 8"/>
          <p:cNvSpPr txBox="1"/>
          <p:nvPr/>
        </p:nvSpPr>
        <p:spPr>
          <a:xfrm>
            <a:off x="338435" y="3920524"/>
            <a:ext cx="889987" cy="369332"/>
          </a:xfrm>
          <a:prstGeom prst="rect">
            <a:avLst/>
          </a:prstGeom>
          <a:noFill/>
        </p:spPr>
        <p:txBody>
          <a:bodyPr wrap="none" rtlCol="0">
            <a:spAutoFit/>
          </a:bodyPr>
          <a:lstStyle/>
          <a:p>
            <a:r>
              <a:rPr lang="en-US" dirty="0" smtClean="0"/>
              <a:t>B=____</a:t>
            </a:r>
          </a:p>
        </p:txBody>
      </p:sp>
      <p:sp>
        <p:nvSpPr>
          <p:cNvPr id="10" name="TextBox 9"/>
          <p:cNvSpPr txBox="1"/>
          <p:nvPr/>
        </p:nvSpPr>
        <p:spPr>
          <a:xfrm>
            <a:off x="1248906" y="2819400"/>
            <a:ext cx="550188" cy="369332"/>
          </a:xfrm>
          <a:prstGeom prst="rect">
            <a:avLst/>
          </a:prstGeom>
          <a:noFill/>
        </p:spPr>
        <p:txBody>
          <a:bodyPr wrap="none" rtlCol="0">
            <a:spAutoFit/>
          </a:bodyPr>
          <a:lstStyle/>
          <a:p>
            <a:r>
              <a:rPr lang="en-US" dirty="0" smtClean="0"/>
              <a:t>A=6</a:t>
            </a:r>
          </a:p>
        </p:txBody>
      </p:sp>
      <p:sp>
        <p:nvSpPr>
          <p:cNvPr id="12" name="TextBox 11"/>
          <p:cNvSpPr txBox="1"/>
          <p:nvPr/>
        </p:nvSpPr>
        <p:spPr>
          <a:xfrm>
            <a:off x="1797884" y="3906449"/>
            <a:ext cx="889987" cy="369332"/>
          </a:xfrm>
          <a:prstGeom prst="rect">
            <a:avLst/>
          </a:prstGeom>
          <a:noFill/>
        </p:spPr>
        <p:txBody>
          <a:bodyPr wrap="none" rtlCol="0">
            <a:spAutoFit/>
          </a:bodyPr>
          <a:lstStyle/>
          <a:p>
            <a:r>
              <a:rPr lang="en-US" dirty="0" smtClean="0"/>
              <a:t>B=____</a:t>
            </a:r>
          </a:p>
        </p:txBody>
      </p:sp>
      <p:sp>
        <p:nvSpPr>
          <p:cNvPr id="29" name="Isosceles Triangle 28"/>
          <p:cNvSpPr/>
          <p:nvPr/>
        </p:nvSpPr>
        <p:spPr>
          <a:xfrm>
            <a:off x="228600" y="4648200"/>
            <a:ext cx="2590800" cy="175260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srgbClr val="000000"/>
                </a:solidFill>
              </a:rPr>
              <a:t>3A=45</a:t>
            </a:r>
            <a:endParaRPr lang="en-US" dirty="0">
              <a:solidFill>
                <a:srgbClr val="000000"/>
              </a:solidFill>
            </a:endParaRPr>
          </a:p>
        </p:txBody>
      </p:sp>
      <p:sp>
        <p:nvSpPr>
          <p:cNvPr id="31" name="TextBox 30"/>
          <p:cNvSpPr txBox="1"/>
          <p:nvPr/>
        </p:nvSpPr>
        <p:spPr>
          <a:xfrm>
            <a:off x="1077473" y="4953000"/>
            <a:ext cx="893055" cy="369332"/>
          </a:xfrm>
          <a:prstGeom prst="rect">
            <a:avLst/>
          </a:prstGeom>
          <a:noFill/>
        </p:spPr>
        <p:txBody>
          <a:bodyPr wrap="none" rtlCol="0">
            <a:spAutoFit/>
          </a:bodyPr>
          <a:lstStyle/>
          <a:p>
            <a:r>
              <a:rPr lang="en-US" dirty="0" smtClean="0"/>
              <a:t>A=____</a:t>
            </a:r>
          </a:p>
        </p:txBody>
      </p:sp>
      <p:sp>
        <p:nvSpPr>
          <p:cNvPr id="33" name="TextBox 32"/>
          <p:cNvSpPr txBox="1"/>
          <p:nvPr/>
        </p:nvSpPr>
        <p:spPr>
          <a:xfrm>
            <a:off x="338435" y="6037594"/>
            <a:ext cx="893055" cy="369332"/>
          </a:xfrm>
          <a:prstGeom prst="rect">
            <a:avLst/>
          </a:prstGeom>
          <a:noFill/>
        </p:spPr>
        <p:txBody>
          <a:bodyPr wrap="none" rtlCol="0">
            <a:spAutoFit/>
          </a:bodyPr>
          <a:lstStyle/>
          <a:p>
            <a:r>
              <a:rPr lang="en-US" dirty="0" smtClean="0"/>
              <a:t>A=____</a:t>
            </a:r>
          </a:p>
        </p:txBody>
      </p:sp>
      <p:sp>
        <p:nvSpPr>
          <p:cNvPr id="34" name="TextBox 33"/>
          <p:cNvSpPr txBox="1"/>
          <p:nvPr/>
        </p:nvSpPr>
        <p:spPr>
          <a:xfrm>
            <a:off x="1794816" y="6040049"/>
            <a:ext cx="893055" cy="369332"/>
          </a:xfrm>
          <a:prstGeom prst="rect">
            <a:avLst/>
          </a:prstGeom>
          <a:noFill/>
        </p:spPr>
        <p:txBody>
          <a:bodyPr wrap="none" rtlCol="0">
            <a:spAutoFit/>
          </a:bodyPr>
          <a:lstStyle/>
          <a:p>
            <a:r>
              <a:rPr lang="en-US" dirty="0" smtClean="0"/>
              <a:t>A=____</a:t>
            </a:r>
          </a:p>
        </p:txBody>
      </p:sp>
      <p:sp>
        <p:nvSpPr>
          <p:cNvPr id="47" name="Isosceles Triangle 46"/>
          <p:cNvSpPr/>
          <p:nvPr/>
        </p:nvSpPr>
        <p:spPr>
          <a:xfrm>
            <a:off x="3124200" y="381000"/>
            <a:ext cx="2590800" cy="175260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srgbClr val="000000"/>
                </a:solidFill>
              </a:rPr>
              <a:t>A</a:t>
            </a:r>
            <a:r>
              <a:rPr lang="en-US" baseline="30000" dirty="0" smtClean="0">
                <a:solidFill>
                  <a:srgbClr val="000000"/>
                </a:solidFill>
              </a:rPr>
              <a:t>2</a:t>
            </a:r>
            <a:r>
              <a:rPr lang="en-US" dirty="0" smtClean="0">
                <a:solidFill>
                  <a:srgbClr val="000000"/>
                </a:solidFill>
              </a:rPr>
              <a:t>+B</a:t>
            </a:r>
            <a:r>
              <a:rPr lang="en-US" baseline="30000" dirty="0" smtClean="0">
                <a:solidFill>
                  <a:srgbClr val="000000"/>
                </a:solidFill>
              </a:rPr>
              <a:t>2</a:t>
            </a:r>
            <a:r>
              <a:rPr lang="en-US" dirty="0" smtClean="0">
                <a:solidFill>
                  <a:srgbClr val="000000"/>
                </a:solidFill>
              </a:rPr>
              <a:t>=C</a:t>
            </a:r>
            <a:r>
              <a:rPr lang="en-US" baseline="30000" dirty="0" smtClean="0">
                <a:solidFill>
                  <a:srgbClr val="000000"/>
                </a:solidFill>
              </a:rPr>
              <a:t>2</a:t>
            </a:r>
            <a:endParaRPr lang="en-US" baseline="30000" dirty="0">
              <a:solidFill>
                <a:srgbClr val="000000"/>
              </a:solidFill>
            </a:endParaRPr>
          </a:p>
        </p:txBody>
      </p:sp>
      <p:sp>
        <p:nvSpPr>
          <p:cNvPr id="48" name="TextBox 47"/>
          <p:cNvSpPr txBox="1"/>
          <p:nvPr/>
        </p:nvSpPr>
        <p:spPr>
          <a:xfrm>
            <a:off x="3234035" y="1786924"/>
            <a:ext cx="542186" cy="369332"/>
          </a:xfrm>
          <a:prstGeom prst="rect">
            <a:avLst/>
          </a:prstGeom>
          <a:noFill/>
        </p:spPr>
        <p:txBody>
          <a:bodyPr wrap="none" rtlCol="0">
            <a:spAutoFit/>
          </a:bodyPr>
          <a:lstStyle/>
          <a:p>
            <a:r>
              <a:rPr lang="en-US" dirty="0" smtClean="0"/>
              <a:t>B=4</a:t>
            </a:r>
          </a:p>
        </p:txBody>
      </p:sp>
      <p:sp>
        <p:nvSpPr>
          <p:cNvPr id="51" name="Isosceles Triangle 50"/>
          <p:cNvSpPr/>
          <p:nvPr/>
        </p:nvSpPr>
        <p:spPr>
          <a:xfrm>
            <a:off x="3124200" y="2514600"/>
            <a:ext cx="2590800" cy="175260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srgbClr val="000000"/>
                </a:solidFill>
              </a:rPr>
              <a:t>_+_-_=12</a:t>
            </a:r>
            <a:endParaRPr lang="en-US" dirty="0">
              <a:solidFill>
                <a:srgbClr val="000000"/>
              </a:solidFill>
            </a:endParaRPr>
          </a:p>
        </p:txBody>
      </p:sp>
      <p:sp>
        <p:nvSpPr>
          <p:cNvPr id="52" name="TextBox 51"/>
          <p:cNvSpPr txBox="1"/>
          <p:nvPr/>
        </p:nvSpPr>
        <p:spPr>
          <a:xfrm>
            <a:off x="3234035" y="3920524"/>
            <a:ext cx="543739" cy="369332"/>
          </a:xfrm>
          <a:prstGeom prst="rect">
            <a:avLst/>
          </a:prstGeom>
          <a:noFill/>
        </p:spPr>
        <p:txBody>
          <a:bodyPr wrap="none" rtlCol="0">
            <a:spAutoFit/>
          </a:bodyPr>
          <a:lstStyle/>
          <a:p>
            <a:r>
              <a:rPr lang="en-US" dirty="0" smtClean="0"/>
              <a:t>B=4</a:t>
            </a:r>
          </a:p>
        </p:txBody>
      </p:sp>
      <p:sp>
        <p:nvSpPr>
          <p:cNvPr id="53" name="TextBox 52"/>
          <p:cNvSpPr txBox="1"/>
          <p:nvPr/>
        </p:nvSpPr>
        <p:spPr>
          <a:xfrm>
            <a:off x="4144506" y="2819400"/>
            <a:ext cx="550188" cy="369332"/>
          </a:xfrm>
          <a:prstGeom prst="rect">
            <a:avLst/>
          </a:prstGeom>
          <a:noFill/>
        </p:spPr>
        <p:txBody>
          <a:bodyPr wrap="none" rtlCol="0">
            <a:spAutoFit/>
          </a:bodyPr>
          <a:lstStyle/>
          <a:p>
            <a:r>
              <a:rPr lang="en-US" dirty="0" smtClean="0"/>
              <a:t>A=9</a:t>
            </a:r>
          </a:p>
        </p:txBody>
      </p:sp>
      <p:sp>
        <p:nvSpPr>
          <p:cNvPr id="54" name="TextBox 53"/>
          <p:cNvSpPr txBox="1"/>
          <p:nvPr/>
        </p:nvSpPr>
        <p:spPr>
          <a:xfrm>
            <a:off x="4693484" y="3906449"/>
            <a:ext cx="539706" cy="369332"/>
          </a:xfrm>
          <a:prstGeom prst="rect">
            <a:avLst/>
          </a:prstGeom>
          <a:noFill/>
        </p:spPr>
        <p:txBody>
          <a:bodyPr wrap="none" rtlCol="0">
            <a:spAutoFit/>
          </a:bodyPr>
          <a:lstStyle/>
          <a:p>
            <a:r>
              <a:rPr lang="en-US" dirty="0"/>
              <a:t>C</a:t>
            </a:r>
            <a:r>
              <a:rPr lang="en-US" dirty="0" smtClean="0"/>
              <a:t>=7</a:t>
            </a:r>
          </a:p>
        </p:txBody>
      </p:sp>
      <p:sp>
        <p:nvSpPr>
          <p:cNvPr id="59" name="TextBox 58"/>
          <p:cNvSpPr txBox="1"/>
          <p:nvPr/>
        </p:nvSpPr>
        <p:spPr>
          <a:xfrm>
            <a:off x="4724400" y="1752600"/>
            <a:ext cx="882573" cy="369332"/>
          </a:xfrm>
          <a:prstGeom prst="rect">
            <a:avLst/>
          </a:prstGeom>
          <a:noFill/>
        </p:spPr>
        <p:txBody>
          <a:bodyPr wrap="none" rtlCol="0">
            <a:spAutoFit/>
          </a:bodyPr>
          <a:lstStyle/>
          <a:p>
            <a:r>
              <a:rPr lang="en-US" dirty="0"/>
              <a:t>C</a:t>
            </a:r>
            <a:r>
              <a:rPr lang="en-US" dirty="0" smtClean="0"/>
              <a:t>=____</a:t>
            </a:r>
          </a:p>
        </p:txBody>
      </p:sp>
      <p:sp>
        <p:nvSpPr>
          <p:cNvPr id="60" name="TextBox 59"/>
          <p:cNvSpPr txBox="1"/>
          <p:nvPr/>
        </p:nvSpPr>
        <p:spPr>
          <a:xfrm>
            <a:off x="4147888" y="565666"/>
            <a:ext cx="550188" cy="369332"/>
          </a:xfrm>
          <a:prstGeom prst="rect">
            <a:avLst/>
          </a:prstGeom>
          <a:noFill/>
        </p:spPr>
        <p:txBody>
          <a:bodyPr wrap="none" rtlCol="0">
            <a:spAutoFit/>
          </a:bodyPr>
          <a:lstStyle/>
          <a:p>
            <a:r>
              <a:rPr lang="en-US" dirty="0" smtClean="0"/>
              <a:t>A=3</a:t>
            </a:r>
          </a:p>
        </p:txBody>
      </p:sp>
      <p:sp>
        <p:nvSpPr>
          <p:cNvPr id="61" name="Isosceles Triangle 60"/>
          <p:cNvSpPr/>
          <p:nvPr/>
        </p:nvSpPr>
        <p:spPr>
          <a:xfrm>
            <a:off x="3124200" y="4648200"/>
            <a:ext cx="2590800" cy="175260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srgbClr val="000000"/>
                </a:solidFill>
              </a:rPr>
              <a:t>(B_C)_A=19</a:t>
            </a:r>
            <a:endParaRPr lang="en-US" dirty="0">
              <a:solidFill>
                <a:srgbClr val="000000"/>
              </a:solidFill>
            </a:endParaRPr>
          </a:p>
        </p:txBody>
      </p:sp>
      <p:sp>
        <p:nvSpPr>
          <p:cNvPr id="62" name="TextBox 61"/>
          <p:cNvSpPr txBox="1"/>
          <p:nvPr/>
        </p:nvSpPr>
        <p:spPr>
          <a:xfrm>
            <a:off x="3234035" y="6054124"/>
            <a:ext cx="542186" cy="369332"/>
          </a:xfrm>
          <a:prstGeom prst="rect">
            <a:avLst/>
          </a:prstGeom>
          <a:noFill/>
        </p:spPr>
        <p:txBody>
          <a:bodyPr wrap="none" rtlCol="0">
            <a:spAutoFit/>
          </a:bodyPr>
          <a:lstStyle/>
          <a:p>
            <a:r>
              <a:rPr lang="en-US" dirty="0" smtClean="0"/>
              <a:t>B=6</a:t>
            </a:r>
          </a:p>
        </p:txBody>
      </p:sp>
      <p:sp>
        <p:nvSpPr>
          <p:cNvPr id="63" name="TextBox 62"/>
          <p:cNvSpPr txBox="1"/>
          <p:nvPr/>
        </p:nvSpPr>
        <p:spPr>
          <a:xfrm>
            <a:off x="4144506" y="4953000"/>
            <a:ext cx="550188" cy="369332"/>
          </a:xfrm>
          <a:prstGeom prst="rect">
            <a:avLst/>
          </a:prstGeom>
          <a:noFill/>
        </p:spPr>
        <p:txBody>
          <a:bodyPr wrap="none" rtlCol="0">
            <a:spAutoFit/>
          </a:bodyPr>
          <a:lstStyle/>
          <a:p>
            <a:r>
              <a:rPr lang="en-US" dirty="0" smtClean="0"/>
              <a:t>A=5</a:t>
            </a:r>
          </a:p>
        </p:txBody>
      </p:sp>
      <p:sp>
        <p:nvSpPr>
          <p:cNvPr id="64" name="TextBox 63"/>
          <p:cNvSpPr txBox="1"/>
          <p:nvPr/>
        </p:nvSpPr>
        <p:spPr>
          <a:xfrm>
            <a:off x="4693484" y="6040049"/>
            <a:ext cx="543739" cy="369332"/>
          </a:xfrm>
          <a:prstGeom prst="rect">
            <a:avLst/>
          </a:prstGeom>
          <a:noFill/>
        </p:spPr>
        <p:txBody>
          <a:bodyPr wrap="none" rtlCol="0">
            <a:spAutoFit/>
          </a:bodyPr>
          <a:lstStyle/>
          <a:p>
            <a:r>
              <a:rPr lang="en-US" dirty="0"/>
              <a:t>C</a:t>
            </a:r>
            <a:r>
              <a:rPr lang="en-US" dirty="0" smtClean="0"/>
              <a:t>=4</a:t>
            </a:r>
          </a:p>
        </p:txBody>
      </p:sp>
      <p:sp>
        <p:nvSpPr>
          <p:cNvPr id="65" name="Isosceles Triangle 64"/>
          <p:cNvSpPr/>
          <p:nvPr/>
        </p:nvSpPr>
        <p:spPr>
          <a:xfrm>
            <a:off x="6019800" y="381000"/>
            <a:ext cx="2590800" cy="175260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a:solidFill>
                  <a:srgbClr val="000000"/>
                </a:solidFill>
              </a:rPr>
              <a:t>____</a:t>
            </a:r>
            <a:r>
              <a:rPr lang="en-US" dirty="0" smtClean="0">
                <a:solidFill>
                  <a:srgbClr val="000000"/>
                </a:solidFill>
              </a:rPr>
              <a:t>=C</a:t>
            </a:r>
            <a:endParaRPr lang="en-US" baseline="30000" dirty="0">
              <a:solidFill>
                <a:srgbClr val="000000"/>
              </a:solidFill>
            </a:endParaRPr>
          </a:p>
        </p:txBody>
      </p:sp>
      <p:sp>
        <p:nvSpPr>
          <p:cNvPr id="66" name="TextBox 65"/>
          <p:cNvSpPr txBox="1"/>
          <p:nvPr/>
        </p:nvSpPr>
        <p:spPr>
          <a:xfrm>
            <a:off x="6129635" y="1786924"/>
            <a:ext cx="542186" cy="369332"/>
          </a:xfrm>
          <a:prstGeom prst="rect">
            <a:avLst/>
          </a:prstGeom>
          <a:noFill/>
        </p:spPr>
        <p:txBody>
          <a:bodyPr wrap="none" rtlCol="0">
            <a:spAutoFit/>
          </a:bodyPr>
          <a:lstStyle/>
          <a:p>
            <a:r>
              <a:rPr lang="en-US" dirty="0" smtClean="0"/>
              <a:t>B=4</a:t>
            </a:r>
          </a:p>
        </p:txBody>
      </p:sp>
      <p:sp>
        <p:nvSpPr>
          <p:cNvPr id="67" name="Isosceles Triangle 66"/>
          <p:cNvSpPr/>
          <p:nvPr/>
        </p:nvSpPr>
        <p:spPr>
          <a:xfrm>
            <a:off x="5994400" y="4625544"/>
            <a:ext cx="2590800" cy="175260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srgbClr val="000000"/>
                </a:solidFill>
              </a:rPr>
              <a:t>_____=A</a:t>
            </a:r>
            <a:endParaRPr lang="en-US" dirty="0">
              <a:solidFill>
                <a:srgbClr val="000000"/>
              </a:solidFill>
            </a:endParaRPr>
          </a:p>
        </p:txBody>
      </p:sp>
      <p:sp>
        <p:nvSpPr>
          <p:cNvPr id="68" name="TextBox 67"/>
          <p:cNvSpPr txBox="1"/>
          <p:nvPr/>
        </p:nvSpPr>
        <p:spPr>
          <a:xfrm>
            <a:off x="6104235" y="6031468"/>
            <a:ext cx="542186" cy="369332"/>
          </a:xfrm>
          <a:prstGeom prst="rect">
            <a:avLst/>
          </a:prstGeom>
          <a:noFill/>
        </p:spPr>
        <p:txBody>
          <a:bodyPr wrap="none" rtlCol="0">
            <a:spAutoFit/>
          </a:bodyPr>
          <a:lstStyle/>
          <a:p>
            <a:r>
              <a:rPr lang="en-US" dirty="0" smtClean="0"/>
              <a:t>B=2</a:t>
            </a:r>
          </a:p>
        </p:txBody>
      </p:sp>
      <p:sp>
        <p:nvSpPr>
          <p:cNvPr id="69" name="TextBox 68"/>
          <p:cNvSpPr txBox="1"/>
          <p:nvPr/>
        </p:nvSpPr>
        <p:spPr>
          <a:xfrm>
            <a:off x="7014706" y="4930344"/>
            <a:ext cx="667182" cy="369332"/>
          </a:xfrm>
          <a:prstGeom prst="rect">
            <a:avLst/>
          </a:prstGeom>
          <a:noFill/>
        </p:spPr>
        <p:txBody>
          <a:bodyPr wrap="none" rtlCol="0">
            <a:spAutoFit/>
          </a:bodyPr>
          <a:lstStyle/>
          <a:p>
            <a:r>
              <a:rPr lang="en-US" dirty="0" smtClean="0"/>
              <a:t>A=11</a:t>
            </a:r>
          </a:p>
        </p:txBody>
      </p:sp>
      <p:sp>
        <p:nvSpPr>
          <p:cNvPr id="70" name="TextBox 69"/>
          <p:cNvSpPr txBox="1"/>
          <p:nvPr/>
        </p:nvSpPr>
        <p:spPr>
          <a:xfrm>
            <a:off x="7699900" y="6017393"/>
            <a:ext cx="773694" cy="369332"/>
          </a:xfrm>
          <a:prstGeom prst="rect">
            <a:avLst/>
          </a:prstGeom>
          <a:noFill/>
        </p:spPr>
        <p:txBody>
          <a:bodyPr wrap="none" rtlCol="0">
            <a:spAutoFit/>
          </a:bodyPr>
          <a:lstStyle/>
          <a:p>
            <a:r>
              <a:rPr lang="en-US" dirty="0"/>
              <a:t>C</a:t>
            </a:r>
            <a:r>
              <a:rPr lang="en-US" dirty="0" smtClean="0"/>
              <a:t>=121</a:t>
            </a:r>
          </a:p>
        </p:txBody>
      </p:sp>
      <p:sp>
        <p:nvSpPr>
          <p:cNvPr id="71" name="TextBox 70"/>
          <p:cNvSpPr txBox="1"/>
          <p:nvPr/>
        </p:nvSpPr>
        <p:spPr>
          <a:xfrm>
            <a:off x="7725300" y="1752600"/>
            <a:ext cx="656700" cy="369332"/>
          </a:xfrm>
          <a:prstGeom prst="rect">
            <a:avLst/>
          </a:prstGeom>
          <a:noFill/>
        </p:spPr>
        <p:txBody>
          <a:bodyPr wrap="none" rtlCol="0">
            <a:spAutoFit/>
          </a:bodyPr>
          <a:lstStyle/>
          <a:p>
            <a:r>
              <a:rPr lang="en-US" dirty="0"/>
              <a:t>C</a:t>
            </a:r>
            <a:r>
              <a:rPr lang="en-US" dirty="0" smtClean="0"/>
              <a:t>=12</a:t>
            </a:r>
          </a:p>
        </p:txBody>
      </p:sp>
      <p:sp>
        <p:nvSpPr>
          <p:cNvPr id="72" name="TextBox 71"/>
          <p:cNvSpPr txBox="1"/>
          <p:nvPr/>
        </p:nvSpPr>
        <p:spPr>
          <a:xfrm>
            <a:off x="7043488" y="565666"/>
            <a:ext cx="550188" cy="369332"/>
          </a:xfrm>
          <a:prstGeom prst="rect">
            <a:avLst/>
          </a:prstGeom>
          <a:noFill/>
        </p:spPr>
        <p:txBody>
          <a:bodyPr wrap="none" rtlCol="0">
            <a:spAutoFit/>
          </a:bodyPr>
          <a:lstStyle/>
          <a:p>
            <a:r>
              <a:rPr lang="en-US" dirty="0" smtClean="0"/>
              <a:t>A=3</a:t>
            </a:r>
          </a:p>
        </p:txBody>
      </p:sp>
      <p:sp>
        <p:nvSpPr>
          <p:cNvPr id="73" name="Isosceles Triangle 72"/>
          <p:cNvSpPr/>
          <p:nvPr/>
        </p:nvSpPr>
        <p:spPr>
          <a:xfrm>
            <a:off x="5994400" y="2523181"/>
            <a:ext cx="2590800" cy="175260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srgbClr val="000000"/>
                </a:solidFill>
              </a:rPr>
              <a:t>_____=__</a:t>
            </a:r>
            <a:endParaRPr lang="en-US" dirty="0">
              <a:solidFill>
                <a:srgbClr val="000000"/>
              </a:solidFill>
            </a:endParaRPr>
          </a:p>
        </p:txBody>
      </p:sp>
      <p:sp>
        <p:nvSpPr>
          <p:cNvPr id="74" name="TextBox 73"/>
          <p:cNvSpPr txBox="1"/>
          <p:nvPr/>
        </p:nvSpPr>
        <p:spPr>
          <a:xfrm>
            <a:off x="6104235" y="3929105"/>
            <a:ext cx="542186" cy="369332"/>
          </a:xfrm>
          <a:prstGeom prst="rect">
            <a:avLst/>
          </a:prstGeom>
          <a:noFill/>
        </p:spPr>
        <p:txBody>
          <a:bodyPr wrap="none" rtlCol="0">
            <a:spAutoFit/>
          </a:bodyPr>
          <a:lstStyle/>
          <a:p>
            <a:r>
              <a:rPr lang="en-US" dirty="0" smtClean="0"/>
              <a:t>B=3</a:t>
            </a:r>
          </a:p>
        </p:txBody>
      </p:sp>
      <p:sp>
        <p:nvSpPr>
          <p:cNvPr id="75" name="TextBox 74"/>
          <p:cNvSpPr txBox="1"/>
          <p:nvPr/>
        </p:nvSpPr>
        <p:spPr>
          <a:xfrm>
            <a:off x="7014706" y="2827981"/>
            <a:ext cx="667182" cy="369332"/>
          </a:xfrm>
          <a:prstGeom prst="rect">
            <a:avLst/>
          </a:prstGeom>
          <a:noFill/>
        </p:spPr>
        <p:txBody>
          <a:bodyPr wrap="none" rtlCol="0">
            <a:spAutoFit/>
          </a:bodyPr>
          <a:lstStyle/>
          <a:p>
            <a:r>
              <a:rPr lang="en-US" dirty="0" smtClean="0"/>
              <a:t>A=10</a:t>
            </a:r>
          </a:p>
        </p:txBody>
      </p:sp>
      <p:sp>
        <p:nvSpPr>
          <p:cNvPr id="76" name="TextBox 75"/>
          <p:cNvSpPr txBox="1"/>
          <p:nvPr/>
        </p:nvSpPr>
        <p:spPr>
          <a:xfrm>
            <a:off x="7563684" y="3915030"/>
            <a:ext cx="890689" cy="369332"/>
          </a:xfrm>
          <a:prstGeom prst="rect">
            <a:avLst/>
          </a:prstGeom>
          <a:noFill/>
        </p:spPr>
        <p:txBody>
          <a:bodyPr wrap="none" rtlCol="0">
            <a:spAutoFit/>
          </a:bodyPr>
          <a:lstStyle/>
          <a:p>
            <a:r>
              <a:rPr lang="en-US" dirty="0"/>
              <a:t>C</a:t>
            </a:r>
            <a:r>
              <a:rPr lang="en-US" dirty="0" smtClean="0"/>
              <a:t>=1000</a:t>
            </a:r>
          </a:p>
        </p:txBody>
      </p:sp>
    </p:spTree>
    <p:extLst>
      <p:ext uri="{BB962C8B-B14F-4D97-AF65-F5344CB8AC3E}">
        <p14:creationId xmlns:p14="http://schemas.microsoft.com/office/powerpoint/2010/main" val="4016577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rallelogram 1"/>
          <p:cNvSpPr/>
          <p:nvPr/>
        </p:nvSpPr>
        <p:spPr>
          <a:xfrm>
            <a:off x="168490" y="317466"/>
            <a:ext cx="3336710" cy="1100109"/>
          </a:xfrm>
          <a:prstGeom prst="parallelogram">
            <a:avLst>
              <a:gd name="adj" fmla="val 2583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39508" y="273332"/>
            <a:ext cx="667182" cy="369332"/>
          </a:xfrm>
          <a:prstGeom prst="rect">
            <a:avLst/>
          </a:prstGeom>
          <a:noFill/>
        </p:spPr>
        <p:txBody>
          <a:bodyPr wrap="none" rtlCol="0">
            <a:spAutoFit/>
          </a:bodyPr>
          <a:lstStyle/>
          <a:p>
            <a:r>
              <a:rPr lang="en-US" dirty="0" smtClean="0"/>
              <a:t>A=10</a:t>
            </a:r>
          </a:p>
        </p:txBody>
      </p:sp>
      <p:sp>
        <p:nvSpPr>
          <p:cNvPr id="39" name="TextBox 38"/>
          <p:cNvSpPr txBox="1"/>
          <p:nvPr/>
        </p:nvSpPr>
        <p:spPr>
          <a:xfrm>
            <a:off x="854290" y="654332"/>
            <a:ext cx="1915909" cy="369332"/>
          </a:xfrm>
          <a:prstGeom prst="rect">
            <a:avLst/>
          </a:prstGeom>
          <a:noFill/>
        </p:spPr>
        <p:txBody>
          <a:bodyPr wrap="none" rtlCol="0">
            <a:spAutoFit/>
          </a:bodyPr>
          <a:lstStyle/>
          <a:p>
            <a:r>
              <a:rPr lang="en-US" dirty="0" smtClean="0"/>
              <a:t>_______=_______</a:t>
            </a:r>
          </a:p>
        </p:txBody>
      </p:sp>
      <p:sp>
        <p:nvSpPr>
          <p:cNvPr id="40" name="TextBox 39"/>
          <p:cNvSpPr txBox="1"/>
          <p:nvPr/>
        </p:nvSpPr>
        <p:spPr>
          <a:xfrm>
            <a:off x="2835490" y="273332"/>
            <a:ext cx="542186" cy="369332"/>
          </a:xfrm>
          <a:prstGeom prst="rect">
            <a:avLst/>
          </a:prstGeom>
          <a:noFill/>
        </p:spPr>
        <p:txBody>
          <a:bodyPr wrap="none" rtlCol="0">
            <a:spAutoFit/>
          </a:bodyPr>
          <a:lstStyle/>
          <a:p>
            <a:r>
              <a:rPr lang="en-US" dirty="0"/>
              <a:t>B</a:t>
            </a:r>
            <a:r>
              <a:rPr lang="en-US" dirty="0" smtClean="0"/>
              <a:t>=2</a:t>
            </a:r>
          </a:p>
        </p:txBody>
      </p:sp>
      <p:sp>
        <p:nvSpPr>
          <p:cNvPr id="41" name="TextBox 40"/>
          <p:cNvSpPr txBox="1"/>
          <p:nvPr/>
        </p:nvSpPr>
        <p:spPr>
          <a:xfrm>
            <a:off x="168490" y="1047000"/>
            <a:ext cx="656700" cy="369332"/>
          </a:xfrm>
          <a:prstGeom prst="rect">
            <a:avLst/>
          </a:prstGeom>
          <a:noFill/>
        </p:spPr>
        <p:txBody>
          <a:bodyPr wrap="none" rtlCol="0">
            <a:spAutoFit/>
          </a:bodyPr>
          <a:lstStyle/>
          <a:p>
            <a:r>
              <a:rPr lang="en-US" dirty="0"/>
              <a:t>C</a:t>
            </a:r>
            <a:r>
              <a:rPr lang="en-US" dirty="0" smtClean="0"/>
              <a:t>=10</a:t>
            </a:r>
          </a:p>
        </p:txBody>
      </p:sp>
      <p:sp>
        <p:nvSpPr>
          <p:cNvPr id="42" name="TextBox 41"/>
          <p:cNvSpPr txBox="1"/>
          <p:nvPr/>
        </p:nvSpPr>
        <p:spPr>
          <a:xfrm>
            <a:off x="2633510" y="1035332"/>
            <a:ext cx="675636" cy="369332"/>
          </a:xfrm>
          <a:prstGeom prst="rect">
            <a:avLst/>
          </a:prstGeom>
          <a:noFill/>
        </p:spPr>
        <p:txBody>
          <a:bodyPr wrap="none" rtlCol="0">
            <a:spAutoFit/>
          </a:bodyPr>
          <a:lstStyle/>
          <a:p>
            <a:r>
              <a:rPr lang="en-US" dirty="0" smtClean="0"/>
              <a:t>D=10</a:t>
            </a:r>
          </a:p>
        </p:txBody>
      </p:sp>
      <p:sp>
        <p:nvSpPr>
          <p:cNvPr id="43" name="Parallelogram 42"/>
          <p:cNvSpPr/>
          <p:nvPr/>
        </p:nvSpPr>
        <p:spPr>
          <a:xfrm>
            <a:off x="168490" y="1947891"/>
            <a:ext cx="3336710" cy="1100109"/>
          </a:xfrm>
          <a:prstGeom prst="parallelogram">
            <a:avLst>
              <a:gd name="adj" fmla="val 2583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TextBox 43"/>
          <p:cNvSpPr txBox="1"/>
          <p:nvPr/>
        </p:nvSpPr>
        <p:spPr>
          <a:xfrm>
            <a:off x="339508" y="1903757"/>
            <a:ext cx="667182" cy="369332"/>
          </a:xfrm>
          <a:prstGeom prst="rect">
            <a:avLst/>
          </a:prstGeom>
          <a:noFill/>
        </p:spPr>
        <p:txBody>
          <a:bodyPr wrap="none" rtlCol="0">
            <a:spAutoFit/>
          </a:bodyPr>
          <a:lstStyle/>
          <a:p>
            <a:r>
              <a:rPr lang="en-US" dirty="0" smtClean="0"/>
              <a:t>A=60</a:t>
            </a:r>
          </a:p>
        </p:txBody>
      </p:sp>
      <p:sp>
        <p:nvSpPr>
          <p:cNvPr id="45" name="TextBox 44"/>
          <p:cNvSpPr txBox="1"/>
          <p:nvPr/>
        </p:nvSpPr>
        <p:spPr>
          <a:xfrm>
            <a:off x="854290" y="2284757"/>
            <a:ext cx="1915909" cy="369332"/>
          </a:xfrm>
          <a:prstGeom prst="rect">
            <a:avLst/>
          </a:prstGeom>
          <a:noFill/>
        </p:spPr>
        <p:txBody>
          <a:bodyPr wrap="none" rtlCol="0">
            <a:spAutoFit/>
          </a:bodyPr>
          <a:lstStyle/>
          <a:p>
            <a:r>
              <a:rPr lang="en-US" dirty="0" smtClean="0"/>
              <a:t>_______=_______</a:t>
            </a:r>
          </a:p>
        </p:txBody>
      </p:sp>
      <p:sp>
        <p:nvSpPr>
          <p:cNvPr id="46" name="TextBox 45"/>
          <p:cNvSpPr txBox="1"/>
          <p:nvPr/>
        </p:nvSpPr>
        <p:spPr>
          <a:xfrm>
            <a:off x="2835490" y="1903757"/>
            <a:ext cx="543739" cy="369332"/>
          </a:xfrm>
          <a:prstGeom prst="rect">
            <a:avLst/>
          </a:prstGeom>
          <a:noFill/>
        </p:spPr>
        <p:txBody>
          <a:bodyPr wrap="none" rtlCol="0">
            <a:spAutoFit/>
          </a:bodyPr>
          <a:lstStyle/>
          <a:p>
            <a:r>
              <a:rPr lang="en-US" dirty="0"/>
              <a:t>B</a:t>
            </a:r>
            <a:r>
              <a:rPr lang="en-US" dirty="0" smtClean="0"/>
              <a:t>=4</a:t>
            </a:r>
          </a:p>
        </p:txBody>
      </p:sp>
      <p:sp>
        <p:nvSpPr>
          <p:cNvPr id="49" name="TextBox 48"/>
          <p:cNvSpPr txBox="1"/>
          <p:nvPr/>
        </p:nvSpPr>
        <p:spPr>
          <a:xfrm>
            <a:off x="168490" y="2677425"/>
            <a:ext cx="543739" cy="369332"/>
          </a:xfrm>
          <a:prstGeom prst="rect">
            <a:avLst/>
          </a:prstGeom>
          <a:noFill/>
        </p:spPr>
        <p:txBody>
          <a:bodyPr wrap="none" rtlCol="0">
            <a:spAutoFit/>
          </a:bodyPr>
          <a:lstStyle/>
          <a:p>
            <a:r>
              <a:rPr lang="en-US" dirty="0"/>
              <a:t>C</a:t>
            </a:r>
            <a:r>
              <a:rPr lang="en-US" dirty="0" smtClean="0"/>
              <a:t>=4</a:t>
            </a:r>
          </a:p>
        </p:txBody>
      </p:sp>
      <p:sp>
        <p:nvSpPr>
          <p:cNvPr id="50" name="TextBox 49"/>
          <p:cNvSpPr txBox="1"/>
          <p:nvPr/>
        </p:nvSpPr>
        <p:spPr>
          <a:xfrm>
            <a:off x="2734048" y="2665757"/>
            <a:ext cx="558642" cy="369332"/>
          </a:xfrm>
          <a:prstGeom prst="rect">
            <a:avLst/>
          </a:prstGeom>
          <a:noFill/>
        </p:spPr>
        <p:txBody>
          <a:bodyPr wrap="none" rtlCol="0">
            <a:spAutoFit/>
          </a:bodyPr>
          <a:lstStyle/>
          <a:p>
            <a:r>
              <a:rPr lang="en-US" dirty="0" smtClean="0"/>
              <a:t>D=3</a:t>
            </a:r>
          </a:p>
        </p:txBody>
      </p:sp>
      <p:sp>
        <p:nvSpPr>
          <p:cNvPr id="55" name="Parallelogram 54"/>
          <p:cNvSpPr/>
          <p:nvPr/>
        </p:nvSpPr>
        <p:spPr>
          <a:xfrm>
            <a:off x="168490" y="3699248"/>
            <a:ext cx="3336710" cy="1100109"/>
          </a:xfrm>
          <a:prstGeom prst="parallelogram">
            <a:avLst>
              <a:gd name="adj" fmla="val 2583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TextBox 55"/>
          <p:cNvSpPr txBox="1"/>
          <p:nvPr/>
        </p:nvSpPr>
        <p:spPr>
          <a:xfrm>
            <a:off x="339508" y="3655114"/>
            <a:ext cx="667182" cy="369332"/>
          </a:xfrm>
          <a:prstGeom prst="rect">
            <a:avLst/>
          </a:prstGeom>
          <a:noFill/>
        </p:spPr>
        <p:txBody>
          <a:bodyPr wrap="none" rtlCol="0">
            <a:spAutoFit/>
          </a:bodyPr>
          <a:lstStyle/>
          <a:p>
            <a:r>
              <a:rPr lang="en-US" dirty="0" smtClean="0"/>
              <a:t>A=30</a:t>
            </a:r>
          </a:p>
        </p:txBody>
      </p:sp>
      <p:sp>
        <p:nvSpPr>
          <p:cNvPr id="57" name="TextBox 56"/>
          <p:cNvSpPr txBox="1"/>
          <p:nvPr/>
        </p:nvSpPr>
        <p:spPr>
          <a:xfrm>
            <a:off x="854290" y="4036114"/>
            <a:ext cx="1915909" cy="369332"/>
          </a:xfrm>
          <a:prstGeom prst="rect">
            <a:avLst/>
          </a:prstGeom>
          <a:noFill/>
        </p:spPr>
        <p:txBody>
          <a:bodyPr wrap="none" rtlCol="0">
            <a:spAutoFit/>
          </a:bodyPr>
          <a:lstStyle/>
          <a:p>
            <a:r>
              <a:rPr lang="en-US" dirty="0" smtClean="0"/>
              <a:t>_______=_______</a:t>
            </a:r>
          </a:p>
        </p:txBody>
      </p:sp>
      <p:sp>
        <p:nvSpPr>
          <p:cNvPr id="58" name="TextBox 57"/>
          <p:cNvSpPr txBox="1"/>
          <p:nvPr/>
        </p:nvSpPr>
        <p:spPr>
          <a:xfrm>
            <a:off x="2835490" y="3655114"/>
            <a:ext cx="543739" cy="369332"/>
          </a:xfrm>
          <a:prstGeom prst="rect">
            <a:avLst/>
          </a:prstGeom>
          <a:noFill/>
        </p:spPr>
        <p:txBody>
          <a:bodyPr wrap="none" rtlCol="0">
            <a:spAutoFit/>
          </a:bodyPr>
          <a:lstStyle/>
          <a:p>
            <a:r>
              <a:rPr lang="en-US" dirty="0"/>
              <a:t>B</a:t>
            </a:r>
            <a:r>
              <a:rPr lang="en-US" dirty="0" smtClean="0"/>
              <a:t>=5</a:t>
            </a:r>
          </a:p>
        </p:txBody>
      </p:sp>
      <p:sp>
        <p:nvSpPr>
          <p:cNvPr id="77" name="TextBox 76"/>
          <p:cNvSpPr txBox="1"/>
          <p:nvPr/>
        </p:nvSpPr>
        <p:spPr>
          <a:xfrm>
            <a:off x="168490" y="4431268"/>
            <a:ext cx="714972" cy="369332"/>
          </a:xfrm>
          <a:prstGeom prst="rect">
            <a:avLst/>
          </a:prstGeom>
          <a:noFill/>
        </p:spPr>
        <p:txBody>
          <a:bodyPr wrap="none" rtlCol="0">
            <a:spAutoFit/>
          </a:bodyPr>
          <a:lstStyle/>
          <a:p>
            <a:r>
              <a:rPr lang="en-US" dirty="0"/>
              <a:t>C</a:t>
            </a:r>
            <a:r>
              <a:rPr lang="en-US" dirty="0" smtClean="0"/>
              <a:t>=0.5</a:t>
            </a:r>
          </a:p>
        </p:txBody>
      </p:sp>
      <p:sp>
        <p:nvSpPr>
          <p:cNvPr id="78" name="TextBox 77"/>
          <p:cNvSpPr txBox="1"/>
          <p:nvPr/>
        </p:nvSpPr>
        <p:spPr>
          <a:xfrm>
            <a:off x="2734048" y="4419600"/>
            <a:ext cx="558642" cy="369332"/>
          </a:xfrm>
          <a:prstGeom prst="rect">
            <a:avLst/>
          </a:prstGeom>
          <a:noFill/>
        </p:spPr>
        <p:txBody>
          <a:bodyPr wrap="none" rtlCol="0">
            <a:spAutoFit/>
          </a:bodyPr>
          <a:lstStyle/>
          <a:p>
            <a:r>
              <a:rPr lang="en-US" dirty="0" smtClean="0"/>
              <a:t>D=3</a:t>
            </a:r>
          </a:p>
        </p:txBody>
      </p:sp>
      <p:sp>
        <p:nvSpPr>
          <p:cNvPr id="79" name="Parallelogram 78"/>
          <p:cNvSpPr/>
          <p:nvPr/>
        </p:nvSpPr>
        <p:spPr>
          <a:xfrm>
            <a:off x="168490" y="5376891"/>
            <a:ext cx="3336710" cy="1100109"/>
          </a:xfrm>
          <a:prstGeom prst="parallelogram">
            <a:avLst>
              <a:gd name="adj" fmla="val 2583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TextBox 79"/>
          <p:cNvSpPr txBox="1"/>
          <p:nvPr/>
        </p:nvSpPr>
        <p:spPr>
          <a:xfrm>
            <a:off x="339508" y="5332757"/>
            <a:ext cx="550188" cy="369332"/>
          </a:xfrm>
          <a:prstGeom prst="rect">
            <a:avLst/>
          </a:prstGeom>
          <a:noFill/>
        </p:spPr>
        <p:txBody>
          <a:bodyPr wrap="none" rtlCol="0">
            <a:spAutoFit/>
          </a:bodyPr>
          <a:lstStyle/>
          <a:p>
            <a:r>
              <a:rPr lang="en-US" dirty="0" smtClean="0"/>
              <a:t>A=3</a:t>
            </a:r>
          </a:p>
        </p:txBody>
      </p:sp>
      <p:sp>
        <p:nvSpPr>
          <p:cNvPr id="81" name="TextBox 80"/>
          <p:cNvSpPr txBox="1"/>
          <p:nvPr/>
        </p:nvSpPr>
        <p:spPr>
          <a:xfrm>
            <a:off x="854290" y="5713757"/>
            <a:ext cx="1915909" cy="369332"/>
          </a:xfrm>
          <a:prstGeom prst="rect">
            <a:avLst/>
          </a:prstGeom>
          <a:noFill/>
        </p:spPr>
        <p:txBody>
          <a:bodyPr wrap="none" rtlCol="0">
            <a:spAutoFit/>
          </a:bodyPr>
          <a:lstStyle/>
          <a:p>
            <a:r>
              <a:rPr lang="en-US" dirty="0" smtClean="0"/>
              <a:t>_______=_______</a:t>
            </a:r>
          </a:p>
        </p:txBody>
      </p:sp>
      <p:sp>
        <p:nvSpPr>
          <p:cNvPr id="82" name="TextBox 81"/>
          <p:cNvSpPr txBox="1"/>
          <p:nvPr/>
        </p:nvSpPr>
        <p:spPr>
          <a:xfrm>
            <a:off x="2835490" y="5332757"/>
            <a:ext cx="659180" cy="369332"/>
          </a:xfrm>
          <a:prstGeom prst="rect">
            <a:avLst/>
          </a:prstGeom>
          <a:noFill/>
        </p:spPr>
        <p:txBody>
          <a:bodyPr wrap="none" rtlCol="0">
            <a:spAutoFit/>
          </a:bodyPr>
          <a:lstStyle/>
          <a:p>
            <a:r>
              <a:rPr lang="en-US" dirty="0"/>
              <a:t>B</a:t>
            </a:r>
            <a:r>
              <a:rPr lang="en-US" dirty="0" smtClean="0"/>
              <a:t>=81</a:t>
            </a:r>
          </a:p>
        </p:txBody>
      </p:sp>
      <p:sp>
        <p:nvSpPr>
          <p:cNvPr id="83" name="TextBox 82"/>
          <p:cNvSpPr txBox="1"/>
          <p:nvPr/>
        </p:nvSpPr>
        <p:spPr>
          <a:xfrm>
            <a:off x="168490" y="6106425"/>
            <a:ext cx="539706" cy="369332"/>
          </a:xfrm>
          <a:prstGeom prst="rect">
            <a:avLst/>
          </a:prstGeom>
          <a:noFill/>
        </p:spPr>
        <p:txBody>
          <a:bodyPr wrap="none" rtlCol="0">
            <a:spAutoFit/>
          </a:bodyPr>
          <a:lstStyle/>
          <a:p>
            <a:r>
              <a:rPr lang="en-US" dirty="0"/>
              <a:t>C</a:t>
            </a:r>
            <a:r>
              <a:rPr lang="en-US" dirty="0" smtClean="0"/>
              <a:t>=2</a:t>
            </a:r>
          </a:p>
        </p:txBody>
      </p:sp>
      <p:sp>
        <p:nvSpPr>
          <p:cNvPr id="84" name="TextBox 83"/>
          <p:cNvSpPr txBox="1"/>
          <p:nvPr/>
        </p:nvSpPr>
        <p:spPr>
          <a:xfrm>
            <a:off x="2734048" y="6094757"/>
            <a:ext cx="558642" cy="369332"/>
          </a:xfrm>
          <a:prstGeom prst="rect">
            <a:avLst/>
          </a:prstGeom>
          <a:noFill/>
        </p:spPr>
        <p:txBody>
          <a:bodyPr wrap="none" rtlCol="0">
            <a:spAutoFit/>
          </a:bodyPr>
          <a:lstStyle/>
          <a:p>
            <a:r>
              <a:rPr lang="en-US" dirty="0" smtClean="0"/>
              <a:t>D=2</a:t>
            </a:r>
          </a:p>
        </p:txBody>
      </p:sp>
      <p:sp>
        <p:nvSpPr>
          <p:cNvPr id="85" name="Parallelogram 84"/>
          <p:cNvSpPr/>
          <p:nvPr/>
        </p:nvSpPr>
        <p:spPr>
          <a:xfrm>
            <a:off x="5654890" y="272734"/>
            <a:ext cx="3336710" cy="1100109"/>
          </a:xfrm>
          <a:prstGeom prst="parallelogram">
            <a:avLst>
              <a:gd name="adj" fmla="val 2583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TextBox 85"/>
          <p:cNvSpPr txBox="1"/>
          <p:nvPr/>
        </p:nvSpPr>
        <p:spPr>
          <a:xfrm>
            <a:off x="5825908" y="228600"/>
            <a:ext cx="550188" cy="369332"/>
          </a:xfrm>
          <a:prstGeom prst="rect">
            <a:avLst/>
          </a:prstGeom>
          <a:noFill/>
        </p:spPr>
        <p:txBody>
          <a:bodyPr wrap="none" rtlCol="0">
            <a:spAutoFit/>
          </a:bodyPr>
          <a:lstStyle/>
          <a:p>
            <a:r>
              <a:rPr lang="en-US" dirty="0" smtClean="0"/>
              <a:t>A=3</a:t>
            </a:r>
          </a:p>
        </p:txBody>
      </p:sp>
      <p:sp>
        <p:nvSpPr>
          <p:cNvPr id="87" name="TextBox 86"/>
          <p:cNvSpPr txBox="1"/>
          <p:nvPr/>
        </p:nvSpPr>
        <p:spPr>
          <a:xfrm>
            <a:off x="6340690" y="609600"/>
            <a:ext cx="1915909" cy="369332"/>
          </a:xfrm>
          <a:prstGeom prst="rect">
            <a:avLst/>
          </a:prstGeom>
          <a:noFill/>
        </p:spPr>
        <p:txBody>
          <a:bodyPr wrap="none" rtlCol="0">
            <a:spAutoFit/>
          </a:bodyPr>
          <a:lstStyle/>
          <a:p>
            <a:r>
              <a:rPr lang="en-US" dirty="0" smtClean="0"/>
              <a:t>_______=_______</a:t>
            </a:r>
          </a:p>
        </p:txBody>
      </p:sp>
      <p:sp>
        <p:nvSpPr>
          <p:cNvPr id="88" name="TextBox 87"/>
          <p:cNvSpPr txBox="1"/>
          <p:nvPr/>
        </p:nvSpPr>
        <p:spPr>
          <a:xfrm>
            <a:off x="8321890" y="228600"/>
            <a:ext cx="659180" cy="369332"/>
          </a:xfrm>
          <a:prstGeom prst="rect">
            <a:avLst/>
          </a:prstGeom>
          <a:noFill/>
        </p:spPr>
        <p:txBody>
          <a:bodyPr wrap="none" rtlCol="0">
            <a:spAutoFit/>
          </a:bodyPr>
          <a:lstStyle/>
          <a:p>
            <a:r>
              <a:rPr lang="en-US" dirty="0"/>
              <a:t>B</a:t>
            </a:r>
            <a:r>
              <a:rPr lang="en-US" dirty="0" smtClean="0"/>
              <a:t>=30</a:t>
            </a:r>
          </a:p>
        </p:txBody>
      </p:sp>
      <p:sp>
        <p:nvSpPr>
          <p:cNvPr id="89" name="TextBox 88"/>
          <p:cNvSpPr txBox="1"/>
          <p:nvPr/>
        </p:nvSpPr>
        <p:spPr>
          <a:xfrm>
            <a:off x="5654890" y="1002268"/>
            <a:ext cx="714972" cy="369332"/>
          </a:xfrm>
          <a:prstGeom prst="rect">
            <a:avLst/>
          </a:prstGeom>
          <a:noFill/>
        </p:spPr>
        <p:txBody>
          <a:bodyPr wrap="none" rtlCol="0">
            <a:spAutoFit/>
          </a:bodyPr>
          <a:lstStyle/>
          <a:p>
            <a:r>
              <a:rPr lang="en-US" dirty="0" smtClean="0"/>
              <a:t>C=0.2</a:t>
            </a:r>
          </a:p>
        </p:txBody>
      </p:sp>
      <p:sp>
        <p:nvSpPr>
          <p:cNvPr id="90" name="TextBox 89"/>
          <p:cNvSpPr txBox="1"/>
          <p:nvPr/>
        </p:nvSpPr>
        <p:spPr>
          <a:xfrm>
            <a:off x="8093290" y="990600"/>
            <a:ext cx="675636" cy="369332"/>
          </a:xfrm>
          <a:prstGeom prst="rect">
            <a:avLst/>
          </a:prstGeom>
          <a:noFill/>
        </p:spPr>
        <p:txBody>
          <a:bodyPr wrap="none" rtlCol="0">
            <a:spAutoFit/>
          </a:bodyPr>
          <a:lstStyle/>
          <a:p>
            <a:r>
              <a:rPr lang="en-US" dirty="0" smtClean="0"/>
              <a:t>D=18</a:t>
            </a:r>
          </a:p>
        </p:txBody>
      </p:sp>
      <p:sp>
        <p:nvSpPr>
          <p:cNvPr id="127" name="Parallelogram 126"/>
          <p:cNvSpPr/>
          <p:nvPr/>
        </p:nvSpPr>
        <p:spPr>
          <a:xfrm>
            <a:off x="5627970" y="1949134"/>
            <a:ext cx="3336710" cy="1100109"/>
          </a:xfrm>
          <a:prstGeom prst="parallelogram">
            <a:avLst>
              <a:gd name="adj" fmla="val 2583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8" name="TextBox 127"/>
          <p:cNvSpPr txBox="1"/>
          <p:nvPr/>
        </p:nvSpPr>
        <p:spPr>
          <a:xfrm>
            <a:off x="5798988" y="1905000"/>
            <a:ext cx="842448" cy="369332"/>
          </a:xfrm>
          <a:prstGeom prst="rect">
            <a:avLst/>
          </a:prstGeom>
          <a:noFill/>
        </p:spPr>
        <p:txBody>
          <a:bodyPr wrap="none" rtlCol="0">
            <a:spAutoFit/>
          </a:bodyPr>
          <a:lstStyle/>
          <a:p>
            <a:r>
              <a:rPr lang="en-US" dirty="0" smtClean="0"/>
              <a:t>A=0.25</a:t>
            </a:r>
          </a:p>
        </p:txBody>
      </p:sp>
      <p:sp>
        <p:nvSpPr>
          <p:cNvPr id="129" name="TextBox 128"/>
          <p:cNvSpPr txBox="1"/>
          <p:nvPr/>
        </p:nvSpPr>
        <p:spPr>
          <a:xfrm>
            <a:off x="6313770" y="2286000"/>
            <a:ext cx="1915909" cy="369332"/>
          </a:xfrm>
          <a:prstGeom prst="rect">
            <a:avLst/>
          </a:prstGeom>
          <a:noFill/>
        </p:spPr>
        <p:txBody>
          <a:bodyPr wrap="none" rtlCol="0">
            <a:spAutoFit/>
          </a:bodyPr>
          <a:lstStyle/>
          <a:p>
            <a:r>
              <a:rPr lang="en-US" dirty="0" smtClean="0"/>
              <a:t>_______=_______</a:t>
            </a:r>
          </a:p>
        </p:txBody>
      </p:sp>
      <p:sp>
        <p:nvSpPr>
          <p:cNvPr id="130" name="TextBox 129"/>
          <p:cNvSpPr txBox="1"/>
          <p:nvPr/>
        </p:nvSpPr>
        <p:spPr>
          <a:xfrm>
            <a:off x="8294970" y="1905000"/>
            <a:ext cx="543739" cy="369332"/>
          </a:xfrm>
          <a:prstGeom prst="rect">
            <a:avLst/>
          </a:prstGeom>
          <a:noFill/>
        </p:spPr>
        <p:txBody>
          <a:bodyPr wrap="none" rtlCol="0">
            <a:spAutoFit/>
          </a:bodyPr>
          <a:lstStyle/>
          <a:p>
            <a:r>
              <a:rPr lang="en-US" dirty="0"/>
              <a:t>B</a:t>
            </a:r>
            <a:r>
              <a:rPr lang="en-US" dirty="0" smtClean="0"/>
              <a:t>=4</a:t>
            </a:r>
          </a:p>
        </p:txBody>
      </p:sp>
      <p:sp>
        <p:nvSpPr>
          <p:cNvPr id="131" name="TextBox 130"/>
          <p:cNvSpPr txBox="1"/>
          <p:nvPr/>
        </p:nvSpPr>
        <p:spPr>
          <a:xfrm>
            <a:off x="5627970" y="2678668"/>
            <a:ext cx="543739" cy="369332"/>
          </a:xfrm>
          <a:prstGeom prst="rect">
            <a:avLst/>
          </a:prstGeom>
          <a:noFill/>
        </p:spPr>
        <p:txBody>
          <a:bodyPr wrap="none" rtlCol="0">
            <a:spAutoFit/>
          </a:bodyPr>
          <a:lstStyle/>
          <a:p>
            <a:r>
              <a:rPr lang="en-US" dirty="0"/>
              <a:t>C</a:t>
            </a:r>
            <a:r>
              <a:rPr lang="en-US" dirty="0" smtClean="0"/>
              <a:t>=4</a:t>
            </a:r>
          </a:p>
        </p:txBody>
      </p:sp>
      <p:sp>
        <p:nvSpPr>
          <p:cNvPr id="132" name="TextBox 131"/>
          <p:cNvSpPr txBox="1"/>
          <p:nvPr/>
        </p:nvSpPr>
        <p:spPr>
          <a:xfrm>
            <a:off x="8193528" y="2667000"/>
            <a:ext cx="558642" cy="369332"/>
          </a:xfrm>
          <a:prstGeom prst="rect">
            <a:avLst/>
          </a:prstGeom>
          <a:noFill/>
        </p:spPr>
        <p:txBody>
          <a:bodyPr wrap="none" rtlCol="0">
            <a:spAutoFit/>
          </a:bodyPr>
          <a:lstStyle/>
          <a:p>
            <a:r>
              <a:rPr lang="en-US" dirty="0" smtClean="0"/>
              <a:t>D=4</a:t>
            </a:r>
          </a:p>
        </p:txBody>
      </p:sp>
      <p:sp>
        <p:nvSpPr>
          <p:cNvPr id="133" name="Parallelogram 132"/>
          <p:cNvSpPr/>
          <p:nvPr/>
        </p:nvSpPr>
        <p:spPr>
          <a:xfrm>
            <a:off x="5627970" y="3700491"/>
            <a:ext cx="3336710" cy="1100109"/>
          </a:xfrm>
          <a:prstGeom prst="parallelogram">
            <a:avLst>
              <a:gd name="adj" fmla="val 2583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4" name="TextBox 133"/>
          <p:cNvSpPr txBox="1"/>
          <p:nvPr/>
        </p:nvSpPr>
        <p:spPr>
          <a:xfrm>
            <a:off x="5798988" y="3656357"/>
            <a:ext cx="550188" cy="369332"/>
          </a:xfrm>
          <a:prstGeom prst="rect">
            <a:avLst/>
          </a:prstGeom>
          <a:noFill/>
        </p:spPr>
        <p:txBody>
          <a:bodyPr wrap="none" rtlCol="0">
            <a:spAutoFit/>
          </a:bodyPr>
          <a:lstStyle/>
          <a:p>
            <a:r>
              <a:rPr lang="en-US" dirty="0" smtClean="0"/>
              <a:t>A=3</a:t>
            </a:r>
          </a:p>
        </p:txBody>
      </p:sp>
      <p:sp>
        <p:nvSpPr>
          <p:cNvPr id="135" name="TextBox 134"/>
          <p:cNvSpPr txBox="1"/>
          <p:nvPr/>
        </p:nvSpPr>
        <p:spPr>
          <a:xfrm>
            <a:off x="6313770" y="4037357"/>
            <a:ext cx="1915909" cy="369332"/>
          </a:xfrm>
          <a:prstGeom prst="rect">
            <a:avLst/>
          </a:prstGeom>
          <a:noFill/>
        </p:spPr>
        <p:txBody>
          <a:bodyPr wrap="none" rtlCol="0">
            <a:spAutoFit/>
          </a:bodyPr>
          <a:lstStyle/>
          <a:p>
            <a:r>
              <a:rPr lang="en-US" dirty="0" smtClean="0"/>
              <a:t>_______=_______</a:t>
            </a:r>
          </a:p>
        </p:txBody>
      </p:sp>
      <p:sp>
        <p:nvSpPr>
          <p:cNvPr id="136" name="TextBox 135"/>
          <p:cNvSpPr txBox="1"/>
          <p:nvPr/>
        </p:nvSpPr>
        <p:spPr>
          <a:xfrm>
            <a:off x="8294970" y="3656357"/>
            <a:ext cx="659180" cy="369332"/>
          </a:xfrm>
          <a:prstGeom prst="rect">
            <a:avLst/>
          </a:prstGeom>
          <a:noFill/>
        </p:spPr>
        <p:txBody>
          <a:bodyPr wrap="none" rtlCol="0">
            <a:spAutoFit/>
          </a:bodyPr>
          <a:lstStyle/>
          <a:p>
            <a:r>
              <a:rPr lang="en-US" dirty="0"/>
              <a:t>B</a:t>
            </a:r>
            <a:r>
              <a:rPr lang="en-US" dirty="0" smtClean="0"/>
              <a:t>=27</a:t>
            </a:r>
          </a:p>
        </p:txBody>
      </p:sp>
      <p:sp>
        <p:nvSpPr>
          <p:cNvPr id="137" name="TextBox 136"/>
          <p:cNvSpPr txBox="1"/>
          <p:nvPr/>
        </p:nvSpPr>
        <p:spPr>
          <a:xfrm>
            <a:off x="5627970" y="4432511"/>
            <a:ext cx="714972" cy="369332"/>
          </a:xfrm>
          <a:prstGeom prst="rect">
            <a:avLst/>
          </a:prstGeom>
          <a:noFill/>
        </p:spPr>
        <p:txBody>
          <a:bodyPr wrap="none" rtlCol="0">
            <a:spAutoFit/>
          </a:bodyPr>
          <a:lstStyle/>
          <a:p>
            <a:r>
              <a:rPr lang="en-US" dirty="0"/>
              <a:t>C</a:t>
            </a:r>
            <a:r>
              <a:rPr lang="en-US" dirty="0" smtClean="0"/>
              <a:t>=0.2</a:t>
            </a:r>
          </a:p>
        </p:txBody>
      </p:sp>
      <p:sp>
        <p:nvSpPr>
          <p:cNvPr id="138" name="TextBox 137"/>
          <p:cNvSpPr txBox="1"/>
          <p:nvPr/>
        </p:nvSpPr>
        <p:spPr>
          <a:xfrm>
            <a:off x="8017090" y="4420843"/>
            <a:ext cx="675636" cy="369332"/>
          </a:xfrm>
          <a:prstGeom prst="rect">
            <a:avLst/>
          </a:prstGeom>
          <a:noFill/>
        </p:spPr>
        <p:txBody>
          <a:bodyPr wrap="none" rtlCol="0">
            <a:spAutoFit/>
          </a:bodyPr>
          <a:lstStyle/>
          <a:p>
            <a:r>
              <a:rPr lang="en-US" dirty="0" smtClean="0"/>
              <a:t>D=15</a:t>
            </a:r>
          </a:p>
        </p:txBody>
      </p:sp>
      <p:sp>
        <p:nvSpPr>
          <p:cNvPr id="139" name="Parallelogram 138"/>
          <p:cNvSpPr/>
          <p:nvPr/>
        </p:nvSpPr>
        <p:spPr>
          <a:xfrm>
            <a:off x="5627970" y="5378134"/>
            <a:ext cx="3336710" cy="1100109"/>
          </a:xfrm>
          <a:prstGeom prst="parallelogram">
            <a:avLst>
              <a:gd name="adj" fmla="val 25831"/>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0" name="TextBox 139"/>
          <p:cNvSpPr txBox="1"/>
          <p:nvPr/>
        </p:nvSpPr>
        <p:spPr>
          <a:xfrm>
            <a:off x="5798988" y="5334000"/>
            <a:ext cx="1369147" cy="369332"/>
          </a:xfrm>
          <a:prstGeom prst="rect">
            <a:avLst/>
          </a:prstGeom>
          <a:noFill/>
        </p:spPr>
        <p:txBody>
          <a:bodyPr wrap="none" rtlCol="0">
            <a:spAutoFit/>
          </a:bodyPr>
          <a:lstStyle/>
          <a:p>
            <a:r>
              <a:rPr lang="en-US" dirty="0" smtClean="0"/>
              <a:t>A=45000000</a:t>
            </a:r>
          </a:p>
        </p:txBody>
      </p:sp>
      <p:sp>
        <p:nvSpPr>
          <p:cNvPr id="141" name="TextBox 140"/>
          <p:cNvSpPr txBox="1"/>
          <p:nvPr/>
        </p:nvSpPr>
        <p:spPr>
          <a:xfrm>
            <a:off x="6313770" y="5715000"/>
            <a:ext cx="1915909" cy="369332"/>
          </a:xfrm>
          <a:prstGeom prst="rect">
            <a:avLst/>
          </a:prstGeom>
          <a:noFill/>
        </p:spPr>
        <p:txBody>
          <a:bodyPr wrap="none" rtlCol="0">
            <a:spAutoFit/>
          </a:bodyPr>
          <a:lstStyle/>
          <a:p>
            <a:r>
              <a:rPr lang="en-US" dirty="0" smtClean="0"/>
              <a:t>_______=_______</a:t>
            </a:r>
          </a:p>
        </p:txBody>
      </p:sp>
      <p:sp>
        <p:nvSpPr>
          <p:cNvPr id="142" name="TextBox 141"/>
          <p:cNvSpPr txBox="1"/>
          <p:nvPr/>
        </p:nvSpPr>
        <p:spPr>
          <a:xfrm>
            <a:off x="8245690" y="5334000"/>
            <a:ext cx="717452" cy="369332"/>
          </a:xfrm>
          <a:prstGeom prst="rect">
            <a:avLst/>
          </a:prstGeom>
          <a:noFill/>
        </p:spPr>
        <p:txBody>
          <a:bodyPr wrap="none" rtlCol="0">
            <a:spAutoFit/>
          </a:bodyPr>
          <a:lstStyle/>
          <a:p>
            <a:r>
              <a:rPr lang="en-US" dirty="0"/>
              <a:t>B</a:t>
            </a:r>
            <a:r>
              <a:rPr lang="en-US" dirty="0" smtClean="0"/>
              <a:t>=4.5</a:t>
            </a:r>
          </a:p>
        </p:txBody>
      </p:sp>
      <p:sp>
        <p:nvSpPr>
          <p:cNvPr id="143" name="TextBox 142"/>
          <p:cNvSpPr txBox="1"/>
          <p:nvPr/>
        </p:nvSpPr>
        <p:spPr>
          <a:xfrm>
            <a:off x="5627970" y="6107668"/>
            <a:ext cx="656700" cy="369332"/>
          </a:xfrm>
          <a:prstGeom prst="rect">
            <a:avLst/>
          </a:prstGeom>
          <a:noFill/>
        </p:spPr>
        <p:txBody>
          <a:bodyPr wrap="none" rtlCol="0">
            <a:spAutoFit/>
          </a:bodyPr>
          <a:lstStyle/>
          <a:p>
            <a:r>
              <a:rPr lang="en-US" dirty="0"/>
              <a:t>C</a:t>
            </a:r>
            <a:r>
              <a:rPr lang="en-US" dirty="0" smtClean="0"/>
              <a:t>=10</a:t>
            </a:r>
          </a:p>
        </p:txBody>
      </p:sp>
      <p:sp>
        <p:nvSpPr>
          <p:cNvPr id="144" name="TextBox 143"/>
          <p:cNvSpPr txBox="1"/>
          <p:nvPr/>
        </p:nvSpPr>
        <p:spPr>
          <a:xfrm>
            <a:off x="8193528" y="6096000"/>
            <a:ext cx="558642" cy="369332"/>
          </a:xfrm>
          <a:prstGeom prst="rect">
            <a:avLst/>
          </a:prstGeom>
          <a:noFill/>
        </p:spPr>
        <p:txBody>
          <a:bodyPr wrap="none" rtlCol="0">
            <a:spAutoFit/>
          </a:bodyPr>
          <a:lstStyle/>
          <a:p>
            <a:r>
              <a:rPr lang="en-US" dirty="0" smtClean="0"/>
              <a:t>D=7</a:t>
            </a:r>
          </a:p>
        </p:txBody>
      </p:sp>
      <p:sp>
        <p:nvSpPr>
          <p:cNvPr id="145" name="Isosceles Triangle 144"/>
          <p:cNvSpPr/>
          <p:nvPr/>
        </p:nvSpPr>
        <p:spPr>
          <a:xfrm>
            <a:off x="3235108" y="1802368"/>
            <a:ext cx="2590800" cy="1752600"/>
          </a:xfrm>
          <a:prstGeom prst="triangle">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t"/>
          <a:lstStyle/>
          <a:p>
            <a:pPr algn="ctr"/>
            <a:r>
              <a:rPr lang="en-US" dirty="0" smtClean="0">
                <a:solidFill>
                  <a:srgbClr val="000000"/>
                </a:solidFill>
              </a:rPr>
              <a:t>__</a:t>
            </a:r>
            <a:r>
              <a:rPr lang="en-US" baseline="30000" dirty="0" smtClean="0">
                <a:solidFill>
                  <a:srgbClr val="000000"/>
                </a:solidFill>
              </a:rPr>
              <a:t>__</a:t>
            </a:r>
            <a:r>
              <a:rPr lang="en-US" dirty="0">
                <a:solidFill>
                  <a:srgbClr val="000000"/>
                </a:solidFill>
              </a:rPr>
              <a:t> </a:t>
            </a:r>
            <a:r>
              <a:rPr lang="en-US" dirty="0" smtClean="0">
                <a:solidFill>
                  <a:srgbClr val="000000"/>
                </a:solidFill>
              </a:rPr>
              <a:t>=C</a:t>
            </a:r>
            <a:endParaRPr lang="en-US" dirty="0">
              <a:solidFill>
                <a:srgbClr val="000000"/>
              </a:solidFill>
            </a:endParaRPr>
          </a:p>
        </p:txBody>
      </p:sp>
      <p:sp>
        <p:nvSpPr>
          <p:cNvPr id="146" name="TextBox 145"/>
          <p:cNvSpPr txBox="1"/>
          <p:nvPr/>
        </p:nvSpPr>
        <p:spPr>
          <a:xfrm>
            <a:off x="3344943" y="3208292"/>
            <a:ext cx="542186" cy="369332"/>
          </a:xfrm>
          <a:prstGeom prst="rect">
            <a:avLst/>
          </a:prstGeom>
          <a:noFill/>
        </p:spPr>
        <p:txBody>
          <a:bodyPr wrap="none" rtlCol="0">
            <a:spAutoFit/>
          </a:bodyPr>
          <a:lstStyle/>
          <a:p>
            <a:r>
              <a:rPr lang="en-US" dirty="0" smtClean="0"/>
              <a:t>B=2</a:t>
            </a:r>
          </a:p>
        </p:txBody>
      </p:sp>
      <p:sp>
        <p:nvSpPr>
          <p:cNvPr id="147" name="TextBox 146"/>
          <p:cNvSpPr txBox="1"/>
          <p:nvPr/>
        </p:nvSpPr>
        <p:spPr>
          <a:xfrm>
            <a:off x="4272940" y="1966436"/>
            <a:ext cx="529813" cy="369332"/>
          </a:xfrm>
          <a:prstGeom prst="rect">
            <a:avLst/>
          </a:prstGeom>
          <a:noFill/>
        </p:spPr>
        <p:txBody>
          <a:bodyPr wrap="none" rtlCol="0">
            <a:spAutoFit/>
          </a:bodyPr>
          <a:lstStyle/>
          <a:p>
            <a:r>
              <a:rPr lang="en-US" dirty="0" smtClean="0"/>
              <a:t>A=</a:t>
            </a:r>
            <a:r>
              <a:rPr lang="en-US" i="1" dirty="0" err="1" smtClean="0"/>
              <a:t>i</a:t>
            </a:r>
            <a:endParaRPr lang="en-US" i="1" dirty="0" smtClean="0"/>
          </a:p>
        </p:txBody>
      </p:sp>
      <p:sp>
        <p:nvSpPr>
          <p:cNvPr id="148" name="TextBox 147"/>
          <p:cNvSpPr txBox="1"/>
          <p:nvPr/>
        </p:nvSpPr>
        <p:spPr>
          <a:xfrm>
            <a:off x="5063908" y="3182549"/>
            <a:ext cx="610376" cy="369332"/>
          </a:xfrm>
          <a:prstGeom prst="rect">
            <a:avLst/>
          </a:prstGeom>
          <a:noFill/>
        </p:spPr>
        <p:txBody>
          <a:bodyPr wrap="none" rtlCol="0">
            <a:spAutoFit/>
          </a:bodyPr>
          <a:lstStyle/>
          <a:p>
            <a:r>
              <a:rPr lang="en-US" dirty="0"/>
              <a:t>C</a:t>
            </a:r>
            <a:r>
              <a:rPr lang="en-US" dirty="0" smtClean="0"/>
              <a:t>=-1</a:t>
            </a:r>
          </a:p>
        </p:txBody>
      </p:sp>
    </p:spTree>
    <p:extLst>
      <p:ext uri="{BB962C8B-B14F-4D97-AF65-F5344CB8AC3E}">
        <p14:creationId xmlns:p14="http://schemas.microsoft.com/office/powerpoint/2010/main" val="126619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228600"/>
            <a:ext cx="6934200" cy="3108544"/>
          </a:xfrm>
          <a:prstGeom prst="rect">
            <a:avLst/>
          </a:prstGeom>
          <a:noFill/>
        </p:spPr>
        <p:txBody>
          <a:bodyPr wrap="square" rtlCol="0">
            <a:spAutoFit/>
          </a:bodyPr>
          <a:lstStyle/>
          <a:p>
            <a:r>
              <a:rPr lang="en-US" sz="1400" dirty="0" smtClean="0"/>
              <a:t>Part 3: Newton’s second law of motion is</a:t>
            </a:r>
          </a:p>
          <a:p>
            <a:endParaRPr lang="en-US" sz="1400" dirty="0"/>
          </a:p>
          <a:p>
            <a:r>
              <a:rPr lang="en-US" sz="1400" dirty="0"/>
              <a:t>	</a:t>
            </a:r>
            <a:r>
              <a:rPr lang="en-US" sz="1400" dirty="0" smtClean="0"/>
              <a:t>	Acceleration = Force ÷ Mass</a:t>
            </a:r>
            <a:r>
              <a:rPr lang="en-US" sz="1400" dirty="0"/>
              <a:t> </a:t>
            </a:r>
            <a:r>
              <a:rPr lang="en-US" sz="1400" dirty="0" smtClean="0"/>
              <a:t>                   or, in letters: A=</a:t>
            </a:r>
            <a:r>
              <a:rPr lang="en-US" sz="1400" dirty="0"/>
              <a:t>F÷</a:t>
            </a:r>
            <a:r>
              <a:rPr lang="en-US" sz="1400" dirty="0" smtClean="0"/>
              <a:t>M </a:t>
            </a:r>
            <a:r>
              <a:rPr lang="en-US" sz="1400" dirty="0"/>
              <a:t>or A=F/M</a:t>
            </a:r>
            <a:endParaRPr lang="en-US" sz="1400" dirty="0" smtClean="0"/>
          </a:p>
          <a:p>
            <a:endParaRPr lang="en-US" sz="1400" dirty="0"/>
          </a:p>
          <a:p>
            <a:r>
              <a:rPr lang="en-US" sz="1400" dirty="0" smtClean="0"/>
              <a:t>1 </a:t>
            </a:r>
            <a:r>
              <a:rPr lang="en-US" sz="1400" dirty="0" err="1" smtClean="0"/>
              <a:t>MineForce</a:t>
            </a:r>
            <a:r>
              <a:rPr lang="en-US" sz="1400" dirty="0" smtClean="0"/>
              <a:t> (MF) creates an acceleration of 2 blocks per second per second (2b/s/s or 2b/s</a:t>
            </a:r>
            <a:r>
              <a:rPr lang="en-US" sz="1400" baseline="30000" dirty="0" smtClean="0"/>
              <a:t>2</a:t>
            </a:r>
            <a:r>
              <a:rPr lang="en-US" sz="1400" dirty="0" smtClean="0"/>
              <a:t>) for a mass of 1 wood block equivalent </a:t>
            </a:r>
            <a:r>
              <a:rPr lang="en-US" sz="1400" dirty="0"/>
              <a:t>mass </a:t>
            </a:r>
            <a:r>
              <a:rPr lang="en-US" sz="1400" dirty="0" smtClean="0"/>
              <a:t>(1 WBE  – all wood blocks have the same mass). </a:t>
            </a:r>
          </a:p>
          <a:p>
            <a:endParaRPr lang="en-US" sz="1400" dirty="0"/>
          </a:p>
          <a:p>
            <a:r>
              <a:rPr lang="en-US" sz="1400" dirty="0" smtClean="0"/>
              <a:t>Question: If you were to push one wood block (1 WBE) with one unit of MF for one second, from rest (that is, it starts out not moving at all), how fast (what Velocity, V) will it be moving after one second: V</a:t>
            </a:r>
            <a:r>
              <a:rPr lang="en-US" sz="1400" baseline="-25000" dirty="0" smtClean="0"/>
              <a:t>1</a:t>
            </a:r>
            <a:r>
              <a:rPr lang="en-US" sz="1400" dirty="0" smtClean="0"/>
              <a:t>=_____ Blocks/Second (blocks per second, or: b/s). If we keep pushing with 1MF for another second, how fast will be be moving: V</a:t>
            </a:r>
            <a:r>
              <a:rPr lang="en-US" sz="1400" baseline="-25000" dirty="0" smtClean="0"/>
              <a:t>2</a:t>
            </a:r>
            <a:r>
              <a:rPr lang="en-US" sz="1400" dirty="0" smtClean="0"/>
              <a:t>=_____ Blocks/Sec, and V</a:t>
            </a:r>
            <a:r>
              <a:rPr lang="en-US" sz="1400" baseline="-25000" dirty="0" smtClean="0"/>
              <a:t>3</a:t>
            </a:r>
            <a:r>
              <a:rPr lang="en-US" sz="1400" dirty="0" smtClean="0"/>
              <a:t>=_______b/s. The little number under the V, as: V</a:t>
            </a:r>
            <a:r>
              <a:rPr lang="en-US" sz="1400" baseline="-25000" dirty="0" smtClean="0"/>
              <a:t>5</a:t>
            </a:r>
            <a:r>
              <a:rPr lang="en-US" sz="1400" dirty="0" smtClean="0"/>
              <a:t> is the number of seconds of acceleration. What is the general equation for this? </a:t>
            </a:r>
            <a:r>
              <a:rPr lang="en-US" sz="1400" dirty="0" err="1" smtClean="0"/>
              <a:t>V</a:t>
            </a:r>
            <a:r>
              <a:rPr lang="en-US" sz="1400" baseline="-25000" dirty="0" err="1" smtClean="0"/>
              <a:t>t</a:t>
            </a:r>
            <a:r>
              <a:rPr lang="en-US" sz="1400" dirty="0" smtClean="0"/>
              <a:t>= _____________ (the equation will use “t”, the number of seconds, and “A” for the acceleration in b/s</a:t>
            </a:r>
            <a:r>
              <a:rPr lang="en-US" sz="1400" baseline="30000" dirty="0" smtClean="0"/>
              <a:t>2</a:t>
            </a:r>
            <a:r>
              <a:rPr lang="en-US" sz="1400" dirty="0" smtClean="0"/>
              <a:t> units)?   </a:t>
            </a:r>
          </a:p>
        </p:txBody>
      </p:sp>
      <p:pic>
        <p:nvPicPr>
          <p:cNvPr id="5" name="Picture 4" descr="Screen Shot 2016-12-08 at 9.19.12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7081" y="199985"/>
            <a:ext cx="1638300" cy="3352800"/>
          </a:xfrm>
          <a:prstGeom prst="rect">
            <a:avLst/>
          </a:prstGeom>
        </p:spPr>
      </p:pic>
      <p:sp>
        <p:nvSpPr>
          <p:cNvPr id="13" name="TextBox 12"/>
          <p:cNvSpPr txBox="1"/>
          <p:nvPr/>
        </p:nvSpPr>
        <p:spPr>
          <a:xfrm>
            <a:off x="221176" y="3570744"/>
            <a:ext cx="8648719" cy="2677656"/>
          </a:xfrm>
          <a:prstGeom prst="rect">
            <a:avLst/>
          </a:prstGeom>
          <a:noFill/>
        </p:spPr>
        <p:txBody>
          <a:bodyPr wrap="square" rtlCol="0">
            <a:spAutoFit/>
          </a:bodyPr>
          <a:lstStyle/>
          <a:p>
            <a:r>
              <a:rPr lang="en-US" sz="1400" dirty="0" smtClean="0"/>
              <a:t>Let’s suppose that the masses of mobs in WBE units are: Cows=2 WBE, Pigs=3, and any kind of rock block = 10 WBE. </a:t>
            </a:r>
          </a:p>
          <a:p>
            <a:endParaRPr lang="en-US" sz="1400" dirty="0" smtClean="0"/>
          </a:p>
          <a:p>
            <a:r>
              <a:rPr lang="en-US" sz="1400" dirty="0" smtClean="0"/>
              <a:t>Use another piece of paper to work these problems:</a:t>
            </a:r>
          </a:p>
          <a:p>
            <a:endParaRPr lang="en-US" sz="1400" dirty="0"/>
          </a:p>
          <a:p>
            <a:r>
              <a:rPr lang="en-US" sz="1400" dirty="0" smtClean="0"/>
              <a:t>If you were to launch a cow with an REB loaded with 10RF, how fast would its “final velocity” be, that is, how fast would it be going when the REB stopped firing after ten seconds?</a:t>
            </a:r>
          </a:p>
          <a:p>
            <a:endParaRPr lang="en-US" sz="1400" dirty="0" smtClean="0"/>
          </a:p>
          <a:p>
            <a:r>
              <a:rPr lang="en-US" sz="1400" dirty="0" smtClean="0"/>
              <a:t>What is the final velocity of a rocket made of a pig and a cow standing on a stone block, launched by an REB that was loaded for 15 minutes from a source 5 units away (with no repeaters)?</a:t>
            </a:r>
          </a:p>
          <a:p>
            <a:endParaRPr lang="en-US" sz="1400" dirty="0"/>
          </a:p>
          <a:p>
            <a:r>
              <a:rPr lang="en-US" sz="1400" dirty="0" smtClean="0"/>
              <a:t>How long would you have to load that same RBE (from 5 units away, as above) in order to get the same rocket to reach a final velocity of 120 blocks/second?</a:t>
            </a:r>
          </a:p>
        </p:txBody>
      </p:sp>
    </p:spTree>
    <p:extLst>
      <p:ext uri="{BB962C8B-B14F-4D97-AF65-F5344CB8AC3E}">
        <p14:creationId xmlns:p14="http://schemas.microsoft.com/office/powerpoint/2010/main" val="403330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76200"/>
            <a:ext cx="8763000" cy="307777"/>
          </a:xfrm>
          <a:prstGeom prst="rect">
            <a:avLst/>
          </a:prstGeom>
          <a:noFill/>
        </p:spPr>
        <p:txBody>
          <a:bodyPr wrap="square" rtlCol="0">
            <a:spAutoFit/>
          </a:bodyPr>
          <a:lstStyle/>
          <a:p>
            <a:r>
              <a:rPr lang="en-US" sz="1400" dirty="0" smtClean="0"/>
              <a:t>Use the equations from the previous page to complete these </a:t>
            </a:r>
            <a:r>
              <a:rPr lang="en-US" sz="1400" dirty="0" smtClean="0"/>
              <a:t>tables (</a:t>
            </a:r>
            <a:r>
              <a:rPr lang="en-US" sz="1400" dirty="0" err="1" smtClean="0"/>
              <a:t>D</a:t>
            </a:r>
            <a:r>
              <a:rPr lang="en-US" sz="1400" baseline="-25000" dirty="0" err="1" smtClean="0"/>
              <a:t>t</a:t>
            </a:r>
            <a:r>
              <a:rPr lang="en-US" sz="1400" dirty="0" smtClean="0"/>
              <a:t> in the second table is distance from the start):</a:t>
            </a:r>
            <a:endParaRPr lang="en-US" sz="1400" dirty="0" smtClean="0"/>
          </a:p>
        </p:txBody>
      </p:sp>
      <p:graphicFrame>
        <p:nvGraphicFramePr>
          <p:cNvPr id="2" name="Table 1"/>
          <p:cNvGraphicFramePr>
            <a:graphicFrameLocks noGrp="1"/>
          </p:cNvGraphicFramePr>
          <p:nvPr>
            <p:extLst>
              <p:ext uri="{D42A27DB-BD31-4B8C-83A1-F6EECF244321}">
                <p14:modId xmlns:p14="http://schemas.microsoft.com/office/powerpoint/2010/main" val="2525521861"/>
              </p:ext>
            </p:extLst>
          </p:nvPr>
        </p:nvGraphicFramePr>
        <p:xfrm>
          <a:off x="152400" y="457200"/>
          <a:ext cx="8839199" cy="2697480"/>
        </p:xfrm>
        <a:graphic>
          <a:graphicData uri="http://schemas.openxmlformats.org/drawingml/2006/table">
            <a:tbl>
              <a:tblPr firstRow="1" bandRow="1">
                <a:tableStyleId>{2D5ABB26-0587-4C30-8999-92F81FD0307C}</a:tableStyleId>
              </a:tblPr>
              <a:tblGrid>
                <a:gridCol w="2057400"/>
                <a:gridCol w="609600"/>
                <a:gridCol w="990600"/>
                <a:gridCol w="1371600"/>
                <a:gridCol w="1066800"/>
                <a:gridCol w="914400"/>
                <a:gridCol w="1828799"/>
              </a:tblGrid>
              <a:tr h="370840">
                <a:tc>
                  <a:txBody>
                    <a:bodyPr/>
                    <a:lstStyle/>
                    <a:p>
                      <a:r>
                        <a:rPr lang="en-US" sz="1000" dirty="0" smtClean="0"/>
                        <a:t>Payload</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t>1 cow</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t>1 cow</a:t>
                      </a:r>
                      <a:r>
                        <a:rPr lang="en-US" sz="1000" baseline="0" dirty="0" smtClean="0"/>
                        <a:t> and </a:t>
                      </a:r>
                      <a:r>
                        <a:rPr lang="en-US" sz="1000" dirty="0" smtClean="0"/>
                        <a:t>1 pig</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t>1 cow,</a:t>
                      </a:r>
                      <a:r>
                        <a:rPr lang="en-US" sz="1000" baseline="0" dirty="0" smtClean="0"/>
                        <a:t> 1 pig, and 1 stone block</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t>1 cow</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t>1 cow</a:t>
                      </a:r>
                      <a:r>
                        <a:rPr lang="en-US" sz="1000" baseline="0" dirty="0" smtClean="0"/>
                        <a:t> and </a:t>
                      </a:r>
                      <a:r>
                        <a:rPr lang="en-US" sz="1000" dirty="0" smtClean="0"/>
                        <a:t>1 pig</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t>1 cow,</a:t>
                      </a:r>
                      <a:r>
                        <a:rPr lang="en-US" sz="1000" baseline="0" dirty="0" smtClean="0"/>
                        <a:t> 1 pig, and a 1 stone block</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000" dirty="0" smtClean="0"/>
                        <a:t>Total</a:t>
                      </a:r>
                      <a:r>
                        <a:rPr lang="en-US" sz="1000" baseline="0" dirty="0" smtClean="0"/>
                        <a:t> mass (M)</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000" dirty="0" smtClean="0"/>
                        <a:t>Charge </a:t>
                      </a:r>
                      <a:r>
                        <a:rPr lang="en-US" sz="1000" dirty="0" smtClean="0"/>
                        <a:t>time (convert</a:t>
                      </a:r>
                      <a:r>
                        <a:rPr lang="en-US" sz="1000" baseline="0" dirty="0" smtClean="0"/>
                        <a:t> to minutes!)</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t>1 hour</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t>2</a:t>
                      </a:r>
                      <a:r>
                        <a:rPr lang="en-US" sz="1000" baseline="0" dirty="0" smtClean="0"/>
                        <a:t> hours</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t>3 hours</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t>2 hours</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baseline="0" dirty="0" smtClean="0"/>
                        <a:t>3 </a:t>
                      </a:r>
                      <a:r>
                        <a:rPr lang="en-US" sz="1000" baseline="0" dirty="0" smtClean="0"/>
                        <a:t>hours</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t>3 hours</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000" dirty="0" smtClean="0"/>
                        <a:t>Charge </a:t>
                      </a:r>
                      <a:r>
                        <a:rPr lang="en-US" sz="1000" dirty="0" smtClean="0"/>
                        <a:t>distance (no repeaters); figure RF/minute = _____________</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t>10 </a:t>
                      </a:r>
                      <a:r>
                        <a:rPr lang="en-US" sz="1000" dirty="0" smtClean="0"/>
                        <a:t>blocks</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t>5 blocks</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t>10</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t>5</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t>5 blocks</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r>
                        <a:rPr lang="en-US" sz="1000" dirty="0" smtClean="0"/>
                        <a:t>5</a:t>
                      </a:r>
                      <a:r>
                        <a:rPr lang="en-US" sz="1000" baseline="0" dirty="0" smtClean="0"/>
                        <a:t> blocks</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000" dirty="0" smtClean="0"/>
                        <a:t>Total</a:t>
                      </a:r>
                      <a:r>
                        <a:rPr lang="en-US" sz="1000" baseline="0" dirty="0" smtClean="0"/>
                        <a:t> RF (</a:t>
                      </a:r>
                      <a:r>
                        <a:rPr lang="en-US" sz="1000" baseline="0" dirty="0" err="1" smtClean="0"/>
                        <a:t>tRF</a:t>
                      </a:r>
                      <a:r>
                        <a:rPr lang="en-US" sz="1000" baseline="0" dirty="0" smtClean="0"/>
                        <a:t>) </a:t>
                      </a:r>
                      <a:r>
                        <a:rPr lang="en-US" sz="1000" baseline="0" dirty="0" smtClean="0"/>
                        <a:t>based on the page 1 equation:  </a:t>
                      </a:r>
                      <a:r>
                        <a:rPr lang="en-US" sz="1000" baseline="0" dirty="0" err="1" smtClean="0"/>
                        <a:t>tRF</a:t>
                      </a:r>
                      <a:r>
                        <a:rPr lang="en-US" sz="1000" baseline="0" dirty="0" smtClean="0"/>
                        <a:t>=____________</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000" dirty="0" smtClean="0"/>
                        <a:t>Force (</a:t>
                      </a:r>
                      <a:r>
                        <a:rPr lang="en-US" sz="1000" baseline="0" dirty="0" smtClean="0"/>
                        <a:t>MF/sec, same as </a:t>
                      </a:r>
                      <a:r>
                        <a:rPr lang="en-US" sz="1000" dirty="0" smtClean="0"/>
                        <a:t>RF</a:t>
                      </a:r>
                      <a:r>
                        <a:rPr lang="en-US" sz="1000" dirty="0" smtClean="0"/>
                        <a:t>/</a:t>
                      </a:r>
                      <a:r>
                        <a:rPr lang="en-US" sz="1000" dirty="0" smtClean="0"/>
                        <a:t>sec</a:t>
                      </a:r>
                      <a:r>
                        <a:rPr lang="en-US" sz="1000" baseline="0" dirty="0" smtClean="0"/>
                        <a:t>) </a:t>
                      </a:r>
                      <a:endParaRPr lang="en-US" sz="1000" baseline="0" dirty="0" smtClean="0"/>
                    </a:p>
                    <a:p>
                      <a:r>
                        <a:rPr lang="en-US" sz="1000" baseline="0" dirty="0" smtClean="0"/>
                        <a:t>F </a:t>
                      </a:r>
                      <a:r>
                        <a:rPr lang="en-US" sz="1000" baseline="0" dirty="0" smtClean="0"/>
                        <a:t>= _________________</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000" dirty="0" smtClean="0"/>
                        <a:t>A (Acceleration, in b/s</a:t>
                      </a:r>
                      <a:r>
                        <a:rPr lang="en-US" sz="1000" baseline="30000" dirty="0" smtClean="0"/>
                        <a:t>2</a:t>
                      </a:r>
                      <a:r>
                        <a:rPr lang="en-US" sz="1000" dirty="0" smtClean="0"/>
                        <a:t>) A=F/M</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7398310"/>
              </p:ext>
            </p:extLst>
          </p:nvPr>
        </p:nvGraphicFramePr>
        <p:xfrm>
          <a:off x="152400" y="3296920"/>
          <a:ext cx="8839199" cy="3027680"/>
        </p:xfrm>
        <a:graphic>
          <a:graphicData uri="http://schemas.openxmlformats.org/drawingml/2006/table">
            <a:tbl>
              <a:tblPr firstRow="1" bandRow="1">
                <a:tableStyleId>{2D5ABB26-0587-4C30-8999-92F81FD0307C}</a:tableStyleId>
              </a:tblPr>
              <a:tblGrid>
                <a:gridCol w="1159003"/>
                <a:gridCol w="446860"/>
                <a:gridCol w="661887"/>
                <a:gridCol w="613335"/>
                <a:gridCol w="613335"/>
                <a:gridCol w="613335"/>
                <a:gridCol w="700955"/>
                <a:gridCol w="613335"/>
                <a:gridCol w="700955"/>
                <a:gridCol w="613335"/>
                <a:gridCol w="613335"/>
                <a:gridCol w="700955"/>
                <a:gridCol w="788574"/>
              </a:tblGrid>
              <a:tr h="370840">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t>A</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t>V</a:t>
                      </a:r>
                      <a:r>
                        <a:rPr lang="en-US" sz="1000" baseline="-25000" dirty="0" smtClean="0"/>
                        <a:t>0</a:t>
                      </a:r>
                      <a:r>
                        <a:rPr lang="en-US" sz="1000" dirty="0" smtClean="0"/>
                        <a:t>, D</a:t>
                      </a:r>
                      <a:r>
                        <a:rPr lang="en-US" sz="1000" baseline="-25000" dirty="0" smtClean="0"/>
                        <a:t>0</a:t>
                      </a:r>
                      <a:endParaRPr lang="en-US" sz="1000" baseline="-25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t>V</a:t>
                      </a:r>
                      <a:r>
                        <a:rPr lang="en-US" sz="1000" baseline="-25000" dirty="0" smtClean="0"/>
                        <a:t>1</a:t>
                      </a:r>
                      <a:r>
                        <a:rPr lang="en-US" sz="1000" baseline="0" dirty="0" smtClean="0"/>
                        <a:t>/</a:t>
                      </a:r>
                      <a:r>
                        <a:rPr lang="en-US" sz="1000" dirty="0" smtClean="0"/>
                        <a:t>D</a:t>
                      </a:r>
                      <a:r>
                        <a:rPr lang="en-US" sz="1000" baseline="-25000" dirty="0" smtClean="0"/>
                        <a:t>1</a:t>
                      </a:r>
                      <a:endParaRPr lang="en-US" sz="1000" baseline="-25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t>V</a:t>
                      </a:r>
                      <a:r>
                        <a:rPr lang="en-US" sz="1000" baseline="-25000" dirty="0" smtClean="0"/>
                        <a:t>2</a:t>
                      </a:r>
                      <a:r>
                        <a:rPr lang="en-US" sz="1000" baseline="0" dirty="0" smtClean="0"/>
                        <a:t>/</a:t>
                      </a:r>
                      <a:r>
                        <a:rPr lang="en-US" sz="1000" dirty="0" smtClean="0"/>
                        <a:t>D</a:t>
                      </a:r>
                      <a:r>
                        <a:rPr lang="en-US" sz="1000" baseline="-25000" dirty="0" smtClean="0"/>
                        <a:t>2</a:t>
                      </a:r>
                      <a:endParaRPr lang="en-US" sz="1000" baseline="-25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t>V</a:t>
                      </a:r>
                      <a:r>
                        <a:rPr lang="en-US" sz="1000" baseline="-25000" dirty="0" smtClean="0"/>
                        <a:t>3</a:t>
                      </a:r>
                      <a:r>
                        <a:rPr lang="en-US" sz="1000" baseline="0" dirty="0" smtClean="0"/>
                        <a:t>/</a:t>
                      </a:r>
                      <a:r>
                        <a:rPr lang="en-US" sz="1000" dirty="0" smtClean="0"/>
                        <a:t>D</a:t>
                      </a:r>
                      <a:r>
                        <a:rPr lang="en-US" sz="1000" baseline="-25000" dirty="0" smtClean="0"/>
                        <a:t>3</a:t>
                      </a:r>
                      <a:endParaRPr lang="en-US" sz="1000" baseline="-25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t>V</a:t>
                      </a:r>
                      <a:r>
                        <a:rPr lang="en-US" sz="1000" baseline="-25000" dirty="0" smtClean="0"/>
                        <a:t>4</a:t>
                      </a:r>
                      <a:r>
                        <a:rPr lang="en-US" sz="1000" baseline="0" dirty="0" smtClean="0"/>
                        <a:t>/</a:t>
                      </a:r>
                      <a:r>
                        <a:rPr lang="en-US" sz="1000" dirty="0" smtClean="0"/>
                        <a:t>D</a:t>
                      </a:r>
                      <a:r>
                        <a:rPr lang="en-US" sz="1000" baseline="-25000" dirty="0" smtClean="0"/>
                        <a:t>4</a:t>
                      </a:r>
                      <a:endParaRPr lang="en-US" sz="1000" baseline="-25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t>V</a:t>
                      </a:r>
                      <a:r>
                        <a:rPr lang="en-US" sz="1000" baseline="-25000" dirty="0" smtClean="0"/>
                        <a:t>5</a:t>
                      </a:r>
                      <a:r>
                        <a:rPr lang="en-US" sz="1000" baseline="0" dirty="0" smtClean="0"/>
                        <a:t>/</a:t>
                      </a:r>
                      <a:r>
                        <a:rPr lang="en-US" sz="1000" dirty="0" smtClean="0"/>
                        <a:t>D</a:t>
                      </a:r>
                      <a:r>
                        <a:rPr lang="en-US" sz="1000" baseline="-25000" dirty="0" smtClean="0"/>
                        <a:t>5</a:t>
                      </a:r>
                      <a:endParaRPr lang="en-US" sz="1000" baseline="-25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t>V</a:t>
                      </a:r>
                      <a:r>
                        <a:rPr lang="en-US" sz="1000" baseline="-25000" dirty="0" smtClean="0"/>
                        <a:t>6</a:t>
                      </a:r>
                      <a:r>
                        <a:rPr lang="en-US" sz="1000" baseline="0" dirty="0" smtClean="0"/>
                        <a:t>/</a:t>
                      </a:r>
                      <a:r>
                        <a:rPr lang="en-US" sz="1000" dirty="0" smtClean="0"/>
                        <a:t>D</a:t>
                      </a:r>
                      <a:r>
                        <a:rPr lang="en-US" sz="1000" baseline="-25000" dirty="0" smtClean="0"/>
                        <a:t>6</a:t>
                      </a:r>
                      <a:endParaRPr lang="en-US" sz="1000" baseline="-25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t>V</a:t>
                      </a:r>
                      <a:r>
                        <a:rPr lang="en-US" sz="1000" baseline="-25000" dirty="0" smtClean="0"/>
                        <a:t>7</a:t>
                      </a:r>
                      <a:r>
                        <a:rPr lang="en-US" sz="1000" baseline="0" dirty="0" smtClean="0"/>
                        <a:t>/</a:t>
                      </a:r>
                      <a:r>
                        <a:rPr lang="en-US" sz="1000" dirty="0" smtClean="0"/>
                        <a:t>D</a:t>
                      </a:r>
                      <a:r>
                        <a:rPr lang="en-US" sz="1000" baseline="-25000" dirty="0" smtClean="0"/>
                        <a:t>7</a:t>
                      </a:r>
                      <a:endParaRPr lang="en-US" sz="1000" baseline="-25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t>V</a:t>
                      </a:r>
                      <a:r>
                        <a:rPr lang="en-US" sz="1000" baseline="-25000" dirty="0" smtClean="0"/>
                        <a:t>8</a:t>
                      </a:r>
                      <a:r>
                        <a:rPr lang="en-US" sz="1000" baseline="0" dirty="0" smtClean="0"/>
                        <a:t>/</a:t>
                      </a:r>
                      <a:r>
                        <a:rPr lang="en-US" sz="1000" dirty="0" smtClean="0"/>
                        <a:t>D</a:t>
                      </a:r>
                      <a:r>
                        <a:rPr lang="en-US" sz="1000" baseline="-25000" dirty="0" smtClean="0"/>
                        <a:t>8</a:t>
                      </a:r>
                      <a:endParaRPr lang="en-US" sz="1000" baseline="-25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t>V</a:t>
                      </a:r>
                      <a:r>
                        <a:rPr lang="en-US" sz="1000" baseline="-25000" dirty="0" smtClean="0"/>
                        <a:t>9</a:t>
                      </a:r>
                      <a:r>
                        <a:rPr lang="en-US" sz="1000" baseline="0" dirty="0" smtClean="0"/>
                        <a:t>/</a:t>
                      </a:r>
                      <a:r>
                        <a:rPr lang="en-US" sz="1000" dirty="0" smtClean="0"/>
                        <a:t>D</a:t>
                      </a:r>
                      <a:r>
                        <a:rPr lang="en-US" sz="1000" baseline="-25000" dirty="0" smtClean="0"/>
                        <a:t>9</a:t>
                      </a:r>
                      <a:endParaRPr lang="en-US" sz="1000" baseline="-25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smtClean="0"/>
                        <a:t>V</a:t>
                      </a:r>
                      <a:r>
                        <a:rPr lang="en-US" sz="1000" baseline="-25000" smtClean="0"/>
                        <a:t>10</a:t>
                      </a:r>
                      <a:r>
                        <a:rPr lang="en-US" sz="1000" baseline="0" dirty="0" smtClean="0"/>
                        <a:t>/</a:t>
                      </a:r>
                      <a:r>
                        <a:rPr lang="en-US" sz="1000" smtClean="0"/>
                        <a:t>D</a:t>
                      </a:r>
                      <a:r>
                        <a:rPr lang="en-US" sz="1000" baseline="-25000" smtClean="0"/>
                        <a:t>10</a:t>
                      </a:r>
                      <a:endParaRPr lang="en-US" sz="1000" baseline="-25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a:txBody>
                    <a:bodyPr/>
                    <a:lstStyle/>
                    <a:p>
                      <a:r>
                        <a:rPr lang="en-US" sz="1000" dirty="0" smtClean="0"/>
                        <a:t>1 cow</a:t>
                      </a:r>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000" dirty="0" smtClean="0"/>
                        <a:t>0,0</a:t>
                      </a:r>
                      <a:endParaRPr lang="en-US" sz="1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1 cow</a:t>
                      </a:r>
                      <a:r>
                        <a:rPr lang="en-US" sz="1000" baseline="0" dirty="0" smtClean="0"/>
                        <a:t> and </a:t>
                      </a:r>
                      <a:r>
                        <a:rPr lang="en-US" sz="1000" dirty="0" smtClean="0"/>
                        <a:t>1 pig</a:t>
                      </a:r>
                    </a:p>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t>0,0</a:t>
                      </a:r>
                    </a:p>
                    <a:p>
                      <a:pPr algn="ctr"/>
                      <a:endParaRPr lang="en-US" sz="1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1 cow,</a:t>
                      </a:r>
                      <a:r>
                        <a:rPr lang="en-US" sz="1000" baseline="0" dirty="0" smtClean="0"/>
                        <a:t> 1 pig, and 1 stone block</a:t>
                      </a:r>
                      <a:endParaRPr lang="en-US" sz="1000" dirty="0" smtClean="0"/>
                    </a:p>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t>0,0</a:t>
                      </a:r>
                    </a:p>
                    <a:p>
                      <a:pPr algn="ctr"/>
                      <a:endParaRPr lang="en-US" sz="1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1 cow</a:t>
                      </a:r>
                    </a:p>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t>0,0</a:t>
                      </a:r>
                    </a:p>
                    <a:p>
                      <a:pPr algn="ctr"/>
                      <a:endParaRPr lang="en-US" sz="1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1 cow</a:t>
                      </a:r>
                      <a:r>
                        <a:rPr lang="en-US" sz="1000" baseline="0" dirty="0" smtClean="0"/>
                        <a:t> and </a:t>
                      </a:r>
                      <a:r>
                        <a:rPr lang="en-US" sz="1000" dirty="0" smtClean="0"/>
                        <a:t>1 pig</a:t>
                      </a:r>
                    </a:p>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t>0,0</a:t>
                      </a:r>
                    </a:p>
                    <a:p>
                      <a:pPr algn="ctr"/>
                      <a:endParaRPr lang="en-US" sz="1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r>
              <a:tr h="41656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dirty="0" smtClean="0"/>
                        <a:t>1 cow,</a:t>
                      </a:r>
                      <a:r>
                        <a:rPr lang="en-US" sz="1000" baseline="0" dirty="0" smtClean="0"/>
                        <a:t> 1 pig, and a 1 stone block</a:t>
                      </a:r>
                      <a:endParaRPr lang="en-US" sz="1000" dirty="0" smtClean="0"/>
                    </a:p>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1000" dirty="0" smtClean="0"/>
                        <a:t>0,0</a:t>
                      </a:r>
                    </a:p>
                    <a:p>
                      <a:pPr algn="ctr"/>
                      <a:endParaRPr lang="en-US" sz="1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c>
                  <a:txBody>
                    <a:bodyPr/>
                    <a:lstStyle/>
                    <a:p>
                      <a:endParaRPr lang="en-US" sz="10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BlToTr w="12700" cap="flat" cmpd="sng" algn="ctr">
                      <a:solidFill>
                        <a:scrgbClr r="0" g="0" b="0"/>
                      </a:solidFill>
                      <a:prstDash val="solid"/>
                      <a:round/>
                      <a:headEnd type="none" w="med" len="med"/>
                      <a:tailEnd type="none" w="med" len="med"/>
                    </a:lnBlToTr>
                  </a:tcPr>
                </a:tc>
              </a:tr>
            </a:tbl>
          </a:graphicData>
        </a:graphic>
      </p:graphicFrame>
      <p:sp>
        <p:nvSpPr>
          <p:cNvPr id="7" name="TextBox 6"/>
          <p:cNvSpPr txBox="1"/>
          <p:nvPr/>
        </p:nvSpPr>
        <p:spPr>
          <a:xfrm>
            <a:off x="136445" y="6400800"/>
            <a:ext cx="8763000" cy="307777"/>
          </a:xfrm>
          <a:prstGeom prst="rect">
            <a:avLst/>
          </a:prstGeom>
          <a:noFill/>
        </p:spPr>
        <p:txBody>
          <a:bodyPr wrap="square" rtlCol="0">
            <a:spAutoFit/>
          </a:bodyPr>
          <a:lstStyle/>
          <a:p>
            <a:r>
              <a:rPr lang="en-US" sz="1400" dirty="0" smtClean="0"/>
              <a:t>Can you guess what the equation is for the distance from the start after each time? </a:t>
            </a:r>
            <a:r>
              <a:rPr lang="en-US" sz="1400" dirty="0" err="1" smtClean="0"/>
              <a:t>D</a:t>
            </a:r>
            <a:r>
              <a:rPr lang="en-US" sz="1400" baseline="-25000" dirty="0" err="1" smtClean="0"/>
              <a:t>t</a:t>
            </a:r>
            <a:r>
              <a:rPr lang="en-US" sz="1400" dirty="0"/>
              <a:t>=</a:t>
            </a:r>
            <a:endParaRPr lang="en-US" sz="1400" dirty="0" smtClean="0"/>
          </a:p>
        </p:txBody>
      </p:sp>
      <p:sp>
        <p:nvSpPr>
          <p:cNvPr id="8" name="Frame 7"/>
          <p:cNvSpPr/>
          <p:nvPr/>
        </p:nvSpPr>
        <p:spPr>
          <a:xfrm>
            <a:off x="6553200" y="6399148"/>
            <a:ext cx="2438400" cy="381000"/>
          </a:xfrm>
          <a:prstGeom prst="frame">
            <a:avLst>
              <a:gd name="adj1" fmla="val 509"/>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43690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10-25 at 11.55.2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8165" y="-17579"/>
            <a:ext cx="3733800" cy="3708400"/>
          </a:xfrm>
          <a:prstGeom prst="rect">
            <a:avLst/>
          </a:prstGeom>
        </p:spPr>
      </p:pic>
      <p:sp>
        <p:nvSpPr>
          <p:cNvPr id="5" name="TextBox 4"/>
          <p:cNvSpPr txBox="1"/>
          <p:nvPr/>
        </p:nvSpPr>
        <p:spPr>
          <a:xfrm>
            <a:off x="126999" y="246186"/>
            <a:ext cx="5225549" cy="3293209"/>
          </a:xfrm>
          <a:prstGeom prst="rect">
            <a:avLst/>
          </a:prstGeom>
          <a:noFill/>
        </p:spPr>
        <p:txBody>
          <a:bodyPr wrap="square" rtlCol="0">
            <a:spAutoFit/>
          </a:bodyPr>
          <a:lstStyle/>
          <a:p>
            <a:r>
              <a:rPr lang="en-US" sz="1600" dirty="0" smtClean="0"/>
              <a:t>One day some animals raced to the top of Haystack Hill: </a:t>
            </a:r>
          </a:p>
          <a:p>
            <a:endParaRPr lang="en-US" sz="1600" dirty="0" smtClean="0"/>
          </a:p>
          <a:p>
            <a:pPr marL="285750" indent="-285750">
              <a:buFont typeface="Arial"/>
              <a:buChar char="•"/>
            </a:pPr>
            <a:r>
              <a:rPr lang="en-US" sz="1600" dirty="0" smtClean="0"/>
              <a:t>Mary Mouse started from the base (0 feet)  and reached the top (10 feet) in 10 minutes. </a:t>
            </a:r>
          </a:p>
          <a:p>
            <a:pPr marL="285750" indent="-285750">
              <a:buFont typeface="Arial"/>
              <a:buChar char="•"/>
            </a:pPr>
            <a:r>
              <a:rPr lang="en-US" sz="1600" dirty="0" smtClean="0"/>
              <a:t>Benny Bunny also started at the base, but reached the top in only 5 minutes. </a:t>
            </a:r>
          </a:p>
          <a:p>
            <a:pPr marL="285750" indent="-285750">
              <a:buFont typeface="Arial"/>
              <a:buChar char="•"/>
            </a:pPr>
            <a:r>
              <a:rPr lang="en-US" sz="1600" dirty="0" smtClean="0"/>
              <a:t>Anita Ant started from her ant hole 7 feet up the hill, and reached the top in </a:t>
            </a:r>
            <a:r>
              <a:rPr lang="en-US" sz="1600" dirty="0"/>
              <a:t>9</a:t>
            </a:r>
            <a:r>
              <a:rPr lang="en-US" sz="1600" dirty="0" smtClean="0"/>
              <a:t> minutes.</a:t>
            </a:r>
          </a:p>
          <a:p>
            <a:pPr marL="285750" indent="-285750">
              <a:buFont typeface="Arial"/>
              <a:buChar char="•"/>
            </a:pPr>
            <a:r>
              <a:rPr lang="en-US" sz="1600" dirty="0" smtClean="0"/>
              <a:t>Wanda Worm started way up at 9 feet, but took 10 minutes to reach the top.</a:t>
            </a:r>
            <a:endParaRPr lang="en-US" sz="1600" dirty="0"/>
          </a:p>
          <a:p>
            <a:pPr marL="285750" indent="-285750">
              <a:buFont typeface="Arial"/>
              <a:buChar char="•"/>
            </a:pPr>
            <a:r>
              <a:rPr lang="en-US" sz="1600" dirty="0" smtClean="0"/>
              <a:t>Tommy Turtle was asleep when everyone else started, so didn’t get started until 3 minutes into the race, but got to the top at the same time as Benny.</a:t>
            </a:r>
            <a:endParaRPr lang="en-US" sz="1600" dirty="0"/>
          </a:p>
        </p:txBody>
      </p:sp>
      <p:sp>
        <p:nvSpPr>
          <p:cNvPr id="6" name="Rectangle 5"/>
          <p:cNvSpPr/>
          <p:nvPr/>
        </p:nvSpPr>
        <p:spPr>
          <a:xfrm>
            <a:off x="166073" y="3650800"/>
            <a:ext cx="6340236" cy="3046988"/>
          </a:xfrm>
          <a:prstGeom prst="rect">
            <a:avLst/>
          </a:prstGeom>
        </p:spPr>
        <p:txBody>
          <a:bodyPr wrap="square">
            <a:spAutoFit/>
          </a:bodyPr>
          <a:lstStyle/>
          <a:p>
            <a:pPr marL="342900" indent="-342900">
              <a:buAutoNum type="arabicPeriod"/>
            </a:pPr>
            <a:r>
              <a:rPr lang="en-US" sz="1600" dirty="0" smtClean="0"/>
              <a:t>Mark the points described in the story on the chart, </a:t>
            </a:r>
            <a:r>
              <a:rPr lang="en-US" sz="1600" dirty="0"/>
              <a:t>t</a:t>
            </a:r>
            <a:r>
              <a:rPr lang="en-US" sz="1600" dirty="0" smtClean="0"/>
              <a:t>hen draw a line representing each animal’s journey up Haystack Hill. </a:t>
            </a:r>
          </a:p>
          <a:p>
            <a:pPr marL="342900" indent="-342900">
              <a:buAutoNum type="arabicPeriod"/>
            </a:pPr>
            <a:r>
              <a:rPr lang="en-US" sz="1600" dirty="0" smtClean="0"/>
              <a:t>The equation of a straight line is: Y = </a:t>
            </a:r>
            <a:r>
              <a:rPr lang="en-US" sz="1600" dirty="0" err="1"/>
              <a:t>s</a:t>
            </a:r>
            <a:r>
              <a:rPr lang="en-US" sz="1600" dirty="0" err="1" smtClean="0"/>
              <a:t>X+I</a:t>
            </a:r>
            <a:r>
              <a:rPr lang="en-US" sz="1600" dirty="0" smtClean="0"/>
              <a:t>. In this case, Y is the altitude and X is the time. s is the SLOPE, and </a:t>
            </a:r>
            <a:r>
              <a:rPr lang="en-US" sz="1600" dirty="0" err="1" smtClean="0"/>
              <a:t>i</a:t>
            </a:r>
            <a:r>
              <a:rPr lang="en-US" sz="1600" dirty="0" smtClean="0"/>
              <a:t> is called the “y intercept”: Where the line starts on the Y axis. The SLOPE (s) is calculated by dividing the “rise” (change in Y) by the “run” (change in X) of the (“rise-over-run”). For example, Anita went from 7 to 10 feet so her “rise” is 3 feet. She did this in 9 minutes (that’s her run): rise-over-run = 3/9 = ⅓</a:t>
            </a:r>
            <a:r>
              <a:rPr lang="en-US" sz="1600" baseline="30000" dirty="0" err="1" smtClean="0"/>
              <a:t>rd</a:t>
            </a:r>
            <a:r>
              <a:rPr lang="en-US" sz="1600" dirty="0" smtClean="0"/>
              <a:t>, so her slope (s) is ⅓</a:t>
            </a:r>
            <a:r>
              <a:rPr lang="en-US" sz="1600" baseline="30000" dirty="0" err="1" smtClean="0"/>
              <a:t>rd</a:t>
            </a:r>
            <a:r>
              <a:rPr lang="en-US" sz="1600" dirty="0" smtClean="0"/>
              <a:t>, and Anita started (</a:t>
            </a:r>
            <a:r>
              <a:rPr lang="en-US" sz="1600" dirty="0" err="1" smtClean="0"/>
              <a:t>i</a:t>
            </a:r>
            <a:r>
              <a:rPr lang="en-US" sz="1600" dirty="0" smtClean="0"/>
              <a:t>) at 7 feet, so the equation of her line is: Y = ⅓X+7.</a:t>
            </a:r>
          </a:p>
          <a:p>
            <a:pPr marL="342900" indent="-342900">
              <a:buAutoNum type="arabicPeriod"/>
            </a:pPr>
            <a:r>
              <a:rPr lang="en-US" sz="1600" dirty="0" smtClean="0"/>
              <a:t>Figure out the equations of the other four animals at the right. (Tommy’s </a:t>
            </a:r>
            <a:r>
              <a:rPr lang="en-US" sz="1600" dirty="0" err="1" smtClean="0"/>
              <a:t>i</a:t>
            </a:r>
            <a:r>
              <a:rPr lang="en-US" sz="1600" dirty="0" smtClean="0"/>
              <a:t> value is a little tricky – just try to estimate it!)</a:t>
            </a:r>
            <a:endParaRPr lang="en-US" sz="1600" dirty="0"/>
          </a:p>
        </p:txBody>
      </p:sp>
      <p:sp>
        <p:nvSpPr>
          <p:cNvPr id="7" name="TextBox 6"/>
          <p:cNvSpPr txBox="1"/>
          <p:nvPr/>
        </p:nvSpPr>
        <p:spPr>
          <a:xfrm>
            <a:off x="6994749" y="3301006"/>
            <a:ext cx="960006" cy="369332"/>
          </a:xfrm>
          <a:prstGeom prst="rect">
            <a:avLst/>
          </a:prstGeom>
          <a:noFill/>
        </p:spPr>
        <p:txBody>
          <a:bodyPr wrap="none" rtlCol="0">
            <a:spAutoFit/>
          </a:bodyPr>
          <a:lstStyle/>
          <a:p>
            <a:r>
              <a:rPr lang="en-US" dirty="0" smtClean="0"/>
              <a:t>Minutes</a:t>
            </a:r>
            <a:endParaRPr lang="en-US" dirty="0"/>
          </a:p>
        </p:txBody>
      </p:sp>
      <p:sp>
        <p:nvSpPr>
          <p:cNvPr id="8" name="TextBox 7"/>
          <p:cNvSpPr txBox="1"/>
          <p:nvPr/>
        </p:nvSpPr>
        <p:spPr>
          <a:xfrm>
            <a:off x="5838062" y="3102212"/>
            <a:ext cx="485830" cy="276999"/>
          </a:xfrm>
          <a:prstGeom prst="rect">
            <a:avLst/>
          </a:prstGeom>
          <a:solidFill>
            <a:schemeClr val="bg1"/>
          </a:solidFill>
        </p:spPr>
        <p:txBody>
          <a:bodyPr wrap="none" rtlCol="0">
            <a:spAutoFit/>
          </a:bodyPr>
          <a:lstStyle/>
          <a:p>
            <a:r>
              <a:rPr lang="en-US" sz="1200" dirty="0" smtClean="0"/>
              <a:t>Start</a:t>
            </a:r>
            <a:endParaRPr lang="en-US" sz="1200" dirty="0"/>
          </a:p>
        </p:txBody>
      </p:sp>
      <p:sp>
        <p:nvSpPr>
          <p:cNvPr id="9" name="TextBox 8"/>
          <p:cNvSpPr txBox="1"/>
          <p:nvPr/>
        </p:nvSpPr>
        <p:spPr>
          <a:xfrm>
            <a:off x="5877138" y="2623460"/>
            <a:ext cx="288661" cy="338554"/>
          </a:xfrm>
          <a:prstGeom prst="rect">
            <a:avLst/>
          </a:prstGeom>
          <a:solidFill>
            <a:schemeClr val="bg1"/>
          </a:solidFill>
        </p:spPr>
        <p:txBody>
          <a:bodyPr wrap="none" rtlCol="0">
            <a:spAutoFit/>
          </a:bodyPr>
          <a:lstStyle/>
          <a:p>
            <a:r>
              <a:rPr lang="en-US" sz="1600" dirty="0" smtClean="0"/>
              <a:t>1</a:t>
            </a:r>
            <a:endParaRPr lang="en-US" sz="1600" dirty="0"/>
          </a:p>
        </p:txBody>
      </p:sp>
      <p:sp>
        <p:nvSpPr>
          <p:cNvPr id="10" name="TextBox 9"/>
          <p:cNvSpPr txBox="1"/>
          <p:nvPr/>
        </p:nvSpPr>
        <p:spPr>
          <a:xfrm rot="16200000">
            <a:off x="5238339" y="1298977"/>
            <a:ext cx="597752" cy="369332"/>
          </a:xfrm>
          <a:prstGeom prst="rect">
            <a:avLst/>
          </a:prstGeom>
          <a:noFill/>
        </p:spPr>
        <p:txBody>
          <a:bodyPr wrap="none" rtlCol="0">
            <a:spAutoFit/>
          </a:bodyPr>
          <a:lstStyle/>
          <a:p>
            <a:r>
              <a:rPr lang="en-US" dirty="0" smtClean="0"/>
              <a:t>Feet</a:t>
            </a:r>
            <a:endParaRPr lang="en-US" dirty="0"/>
          </a:p>
        </p:txBody>
      </p:sp>
      <p:sp>
        <p:nvSpPr>
          <p:cNvPr id="11" name="Rectangle 10"/>
          <p:cNvSpPr/>
          <p:nvPr/>
        </p:nvSpPr>
        <p:spPr>
          <a:xfrm>
            <a:off x="6736594" y="4055187"/>
            <a:ext cx="1755296" cy="369332"/>
          </a:xfrm>
          <a:prstGeom prst="rect">
            <a:avLst/>
          </a:prstGeom>
        </p:spPr>
        <p:txBody>
          <a:bodyPr wrap="none">
            <a:spAutoFit/>
          </a:bodyPr>
          <a:lstStyle/>
          <a:p>
            <a:r>
              <a:rPr lang="en-US" dirty="0" err="1" smtClean="0"/>
              <a:t>Aninta</a:t>
            </a:r>
            <a:r>
              <a:rPr lang="en-US" dirty="0"/>
              <a:t>:</a:t>
            </a:r>
            <a:r>
              <a:rPr lang="en-US" dirty="0" smtClean="0"/>
              <a:t> Y = ⅓X+7</a:t>
            </a:r>
            <a:endParaRPr lang="en-US" dirty="0"/>
          </a:p>
        </p:txBody>
      </p:sp>
      <p:sp>
        <p:nvSpPr>
          <p:cNvPr id="12" name="Rectangle 11"/>
          <p:cNvSpPr/>
          <p:nvPr/>
        </p:nvSpPr>
        <p:spPr>
          <a:xfrm>
            <a:off x="6736594" y="4607406"/>
            <a:ext cx="1817963" cy="369332"/>
          </a:xfrm>
          <a:prstGeom prst="rect">
            <a:avLst/>
          </a:prstGeom>
        </p:spPr>
        <p:txBody>
          <a:bodyPr wrap="none">
            <a:spAutoFit/>
          </a:bodyPr>
          <a:lstStyle/>
          <a:p>
            <a:r>
              <a:rPr lang="en-US" dirty="0" smtClean="0"/>
              <a:t>Mary: Y = __X+__</a:t>
            </a:r>
            <a:endParaRPr lang="en-US" dirty="0"/>
          </a:p>
        </p:txBody>
      </p:sp>
      <p:sp>
        <p:nvSpPr>
          <p:cNvPr id="13" name="Rectangle 12"/>
          <p:cNvSpPr/>
          <p:nvPr/>
        </p:nvSpPr>
        <p:spPr>
          <a:xfrm>
            <a:off x="6736594" y="5159625"/>
            <a:ext cx="1915909" cy="369332"/>
          </a:xfrm>
          <a:prstGeom prst="rect">
            <a:avLst/>
          </a:prstGeom>
        </p:spPr>
        <p:txBody>
          <a:bodyPr wrap="none">
            <a:spAutoFit/>
          </a:bodyPr>
          <a:lstStyle/>
          <a:p>
            <a:r>
              <a:rPr lang="en-US" dirty="0" smtClean="0"/>
              <a:t>Benny: Y = __X+__</a:t>
            </a:r>
            <a:endParaRPr lang="en-US" dirty="0"/>
          </a:p>
        </p:txBody>
      </p:sp>
      <p:sp>
        <p:nvSpPr>
          <p:cNvPr id="14" name="Rectangle 13"/>
          <p:cNvSpPr/>
          <p:nvPr/>
        </p:nvSpPr>
        <p:spPr>
          <a:xfrm>
            <a:off x="6736594" y="5711844"/>
            <a:ext cx="1994131" cy="369332"/>
          </a:xfrm>
          <a:prstGeom prst="rect">
            <a:avLst/>
          </a:prstGeom>
        </p:spPr>
        <p:txBody>
          <a:bodyPr wrap="none">
            <a:spAutoFit/>
          </a:bodyPr>
          <a:lstStyle/>
          <a:p>
            <a:r>
              <a:rPr lang="en-US" dirty="0" smtClean="0"/>
              <a:t>Wanda: Y = __X+__</a:t>
            </a:r>
            <a:endParaRPr lang="en-US" dirty="0"/>
          </a:p>
        </p:txBody>
      </p:sp>
      <p:sp>
        <p:nvSpPr>
          <p:cNvPr id="16" name="Rectangle 15"/>
          <p:cNvSpPr/>
          <p:nvPr/>
        </p:nvSpPr>
        <p:spPr>
          <a:xfrm>
            <a:off x="6736594" y="6264064"/>
            <a:ext cx="2032565" cy="369332"/>
          </a:xfrm>
          <a:prstGeom prst="rect">
            <a:avLst/>
          </a:prstGeom>
        </p:spPr>
        <p:txBody>
          <a:bodyPr wrap="none">
            <a:spAutoFit/>
          </a:bodyPr>
          <a:lstStyle/>
          <a:p>
            <a:r>
              <a:rPr lang="en-US" dirty="0" smtClean="0"/>
              <a:t>Tommy: Y = __X+__</a:t>
            </a:r>
            <a:endParaRPr lang="en-US" dirty="0"/>
          </a:p>
        </p:txBody>
      </p:sp>
      <p:sp>
        <p:nvSpPr>
          <p:cNvPr id="15" name="TextBox 14"/>
          <p:cNvSpPr txBox="1"/>
          <p:nvPr/>
        </p:nvSpPr>
        <p:spPr>
          <a:xfrm>
            <a:off x="5686167" y="2864815"/>
            <a:ext cx="288661" cy="338554"/>
          </a:xfrm>
          <a:prstGeom prst="rect">
            <a:avLst/>
          </a:prstGeom>
          <a:solidFill>
            <a:schemeClr val="bg1"/>
          </a:solidFill>
        </p:spPr>
        <p:txBody>
          <a:bodyPr wrap="none" rtlCol="0">
            <a:spAutoFit/>
          </a:bodyPr>
          <a:lstStyle/>
          <a:p>
            <a:r>
              <a:rPr lang="en-US" sz="1600" dirty="0" smtClean="0"/>
              <a:t>0 </a:t>
            </a:r>
            <a:endParaRPr lang="en-US" sz="1600" dirty="0"/>
          </a:p>
        </p:txBody>
      </p:sp>
    </p:spTree>
    <p:extLst>
      <p:ext uri="{BB962C8B-B14F-4D97-AF65-F5344CB8AC3E}">
        <p14:creationId xmlns:p14="http://schemas.microsoft.com/office/powerpoint/2010/main" val="162960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6999" y="80113"/>
            <a:ext cx="8811847" cy="6986530"/>
          </a:xfrm>
          <a:prstGeom prst="rect">
            <a:avLst/>
          </a:prstGeom>
          <a:noFill/>
        </p:spPr>
        <p:txBody>
          <a:bodyPr wrap="square" rtlCol="0">
            <a:spAutoFit/>
          </a:bodyPr>
          <a:lstStyle/>
          <a:p>
            <a:r>
              <a:rPr lang="en-US" sz="1600" dirty="0" smtClean="0"/>
              <a:t>The universe is big. Really REALLY big! In fact, it’s infinite, which is even bigger than Really REALLY </a:t>
            </a:r>
            <a:r>
              <a:rPr lang="en-US" sz="1600" dirty="0" err="1" smtClean="0"/>
              <a:t>big!Just</a:t>
            </a:r>
            <a:r>
              <a:rPr lang="en-US" sz="1600" dirty="0" smtClean="0"/>
              <a:t> the part we can see, called the </a:t>
            </a:r>
            <a:r>
              <a:rPr lang="en-US" sz="1600" b="1" dirty="0" smtClean="0"/>
              <a:t>visible universe, </a:t>
            </a:r>
            <a:r>
              <a:rPr lang="en-US" sz="1600" dirty="0" smtClean="0"/>
              <a:t>is 15 billion parsecs across. Each parsec is about 3 light years, </a:t>
            </a:r>
            <a:r>
              <a:rPr lang="en-US" sz="1600" dirty="0"/>
              <a:t>s</a:t>
            </a:r>
            <a:r>
              <a:rPr lang="en-US" sz="1600" dirty="0" smtClean="0"/>
              <a:t>o the visible universe is about ______ billion light years across! In scientific notation, that’s 15x10</a:t>
            </a:r>
            <a:r>
              <a:rPr lang="en-US" sz="1600" baseline="30000" dirty="0" smtClean="0"/>
              <a:t>9</a:t>
            </a:r>
            <a:r>
              <a:rPr lang="en-US" sz="1600" dirty="0" smtClean="0"/>
              <a:t> light years! (15 followed by 9 zeros!)</a:t>
            </a:r>
          </a:p>
          <a:p>
            <a:endParaRPr lang="en-US" sz="1600" dirty="0" smtClean="0"/>
          </a:p>
          <a:p>
            <a:r>
              <a:rPr lang="en-US" sz="1600" dirty="0" smtClean="0"/>
              <a:t>The visible universe contains at least 100 billion (100,000,000,000 = 1x10</a:t>
            </a:r>
            <a:r>
              <a:rPr lang="en-US" sz="1600" baseline="30000" dirty="0" smtClean="0"/>
              <a:t>11</a:t>
            </a:r>
            <a:r>
              <a:rPr lang="en-US" sz="1600" dirty="0" smtClean="0"/>
              <a:t>) galaxies and the Milky Way, our galaxy is about 100 thousand (100,000 = 1x10</a:t>
            </a:r>
            <a:r>
              <a:rPr lang="en-US" sz="1600" baseline="30000" dirty="0" smtClean="0"/>
              <a:t>5</a:t>
            </a:r>
            <a:r>
              <a:rPr lang="en-US" sz="1600" dirty="0" smtClean="0"/>
              <a:t>) light years across.</a:t>
            </a:r>
          </a:p>
          <a:p>
            <a:endParaRPr lang="en-US" sz="1600" dirty="0"/>
          </a:p>
          <a:p>
            <a:r>
              <a:rPr lang="en-US" sz="1600" dirty="0" smtClean="0"/>
              <a:t>Light travels at about 300 thousand (300,000 = 3x10</a:t>
            </a:r>
            <a:r>
              <a:rPr lang="en-US" sz="1600" baseline="30000" dirty="0" smtClean="0"/>
              <a:t>5</a:t>
            </a:r>
            <a:r>
              <a:rPr lang="en-US" sz="1600" dirty="0" smtClean="0"/>
              <a:t>) kilometers per second.</a:t>
            </a:r>
          </a:p>
          <a:p>
            <a:endParaRPr lang="en-US" sz="1600" dirty="0"/>
          </a:p>
          <a:p>
            <a:r>
              <a:rPr lang="en-US" sz="1600" dirty="0" smtClean="0"/>
              <a:t>When you multiply numbers in scientific notation, you multiply the bases, and add the exponents. For example, you can multiply 300 by 4000 (which is: _______________) by representing 300 as 3x10</a:t>
            </a:r>
            <a:r>
              <a:rPr lang="en-US" sz="1600" baseline="30000" dirty="0" smtClean="0"/>
              <a:t>2</a:t>
            </a:r>
            <a:r>
              <a:rPr lang="en-US" sz="1600" dirty="0" smtClean="0"/>
              <a:t> and 4000 as 4x10</a:t>
            </a:r>
            <a:r>
              <a:rPr lang="en-US" sz="1600" baseline="30000" dirty="0" smtClean="0"/>
              <a:t>3</a:t>
            </a:r>
            <a:r>
              <a:rPr lang="en-US" sz="1600" dirty="0" smtClean="0"/>
              <a:t>. Then all you need to do is multiply the bases: 3x4=12, and add the exponents: 2+3=5, to get 12x10</a:t>
            </a:r>
            <a:r>
              <a:rPr lang="en-US" sz="1600" baseline="30000" dirty="0" smtClean="0"/>
              <a:t>5 </a:t>
            </a:r>
            <a:r>
              <a:rPr lang="en-US" sz="1600" dirty="0" smtClean="0"/>
              <a:t>(which is the same as 1.2x10</a:t>
            </a:r>
            <a:r>
              <a:rPr lang="en-US" sz="1600" baseline="30000" dirty="0" smtClean="0"/>
              <a:t>6</a:t>
            </a:r>
            <a:r>
              <a:rPr lang="en-US" sz="1600" dirty="0" smtClean="0"/>
              <a:t>), which is 1,200,000. Is that what you got too?  Great! So...</a:t>
            </a:r>
          </a:p>
          <a:p>
            <a:endParaRPr lang="en-US" sz="1600" dirty="0"/>
          </a:p>
          <a:p>
            <a:r>
              <a:rPr lang="en-US" sz="1600" dirty="0" smtClean="0"/>
              <a:t>For each of these, write down the multiplication using scientific notation, and then solve:</a:t>
            </a:r>
            <a:endParaRPr lang="en-US" sz="1600" dirty="0"/>
          </a:p>
          <a:p>
            <a:endParaRPr lang="en-US" sz="1600" dirty="0"/>
          </a:p>
          <a:p>
            <a:r>
              <a:rPr lang="en-US" sz="1600" dirty="0" smtClean="0"/>
              <a:t>How far does light travel in a minute: _________________________________________ kilometers.</a:t>
            </a:r>
          </a:p>
          <a:p>
            <a:endParaRPr lang="en-US" sz="1600" dirty="0"/>
          </a:p>
          <a:p>
            <a:r>
              <a:rPr lang="en-US" sz="1600" dirty="0" smtClean="0"/>
              <a:t>How far does light travel in a day: ____________________________________________ kilometers.</a:t>
            </a:r>
          </a:p>
          <a:p>
            <a:endParaRPr lang="en-US" sz="1600" dirty="0"/>
          </a:p>
          <a:p>
            <a:r>
              <a:rPr lang="en-US" sz="1600" dirty="0" smtClean="0"/>
              <a:t>How far does light travel in a week: ___________________________________________ kilometers.</a:t>
            </a:r>
          </a:p>
          <a:p>
            <a:endParaRPr lang="en-US" sz="1600" dirty="0"/>
          </a:p>
          <a:p>
            <a:r>
              <a:rPr lang="en-US" sz="1600" dirty="0" smtClean="0"/>
              <a:t>How far does light travel in a year: ___________________________________________ kilometers.</a:t>
            </a:r>
          </a:p>
          <a:p>
            <a:r>
              <a:rPr lang="en-US" sz="1600" dirty="0" smtClean="0"/>
              <a:t>(You can do this from days – 365 days per year – but it’s easier from weeks: 50 weeks per year.)</a:t>
            </a:r>
            <a:endParaRPr lang="en-US" sz="1600" dirty="0"/>
          </a:p>
          <a:p>
            <a:endParaRPr lang="en-US" sz="1600" dirty="0" smtClean="0"/>
          </a:p>
          <a:p>
            <a:r>
              <a:rPr lang="en-US" sz="1600" dirty="0" smtClean="0"/>
              <a:t>So, finally, how many kilometers across is the whole visible universe?  ___________________________</a:t>
            </a:r>
            <a:endParaRPr lang="en-US" sz="1600" dirty="0"/>
          </a:p>
          <a:p>
            <a:endParaRPr lang="en-US" sz="1600" dirty="0" smtClean="0"/>
          </a:p>
        </p:txBody>
      </p:sp>
    </p:spTree>
    <p:extLst>
      <p:ext uri="{BB962C8B-B14F-4D97-AF65-F5344CB8AC3E}">
        <p14:creationId xmlns:p14="http://schemas.microsoft.com/office/powerpoint/2010/main" val="167667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7001" y="80113"/>
            <a:ext cx="5894380" cy="6401750"/>
          </a:xfrm>
          <a:prstGeom prst="rect">
            <a:avLst/>
          </a:prstGeom>
          <a:noFill/>
        </p:spPr>
        <p:txBody>
          <a:bodyPr wrap="square" rtlCol="0">
            <a:spAutoFit/>
          </a:bodyPr>
          <a:lstStyle/>
          <a:p>
            <a:r>
              <a:rPr lang="en-US" sz="1400" dirty="0" smtClean="0"/>
              <a:t>		</a:t>
            </a:r>
            <a:r>
              <a:rPr lang="en-US" b="1" dirty="0" smtClean="0"/>
              <a:t>How to send pictures by secret code!</a:t>
            </a:r>
          </a:p>
          <a:p>
            <a:endParaRPr lang="en-US" sz="1400" dirty="0"/>
          </a:p>
          <a:p>
            <a:r>
              <a:rPr lang="en-US" sz="1400" dirty="0" smtClean="0"/>
              <a:t>Tear the following page in half, and give one half to a friend. </a:t>
            </a:r>
          </a:p>
          <a:p>
            <a:endParaRPr lang="en-US" sz="1400" dirty="0"/>
          </a:p>
          <a:p>
            <a:r>
              <a:rPr lang="en-US" sz="1400" dirty="0" smtClean="0"/>
              <a:t>In the upper left grid, secretly draw a block picture by filling in some of the boxes with a pencil, leaving the rest white. Your friend does the same on his page. </a:t>
            </a:r>
          </a:p>
          <a:p>
            <a:endParaRPr lang="en-US" sz="1400" dirty="0"/>
          </a:p>
          <a:p>
            <a:r>
              <a:rPr lang="en-US" sz="1400" dirty="0" smtClean="0"/>
              <a:t>You will each encode your pictures and transmit them to the other to be decoded.</a:t>
            </a:r>
          </a:p>
          <a:p>
            <a:endParaRPr lang="en-US" sz="1400" dirty="0"/>
          </a:p>
          <a:p>
            <a:r>
              <a:rPr lang="en-US" sz="1400" dirty="0" smtClean="0"/>
              <a:t>Complete the hexadecimal table to the right. You will each use it to encode your pictures into hexadecimal code. </a:t>
            </a:r>
          </a:p>
          <a:p>
            <a:endParaRPr lang="en-US" sz="1400" dirty="0"/>
          </a:p>
          <a:p>
            <a:r>
              <a:rPr lang="en-US" sz="1400" dirty="0" smtClean="0"/>
              <a:t>Note that each hex digit encodes four bits. Let a filled in block be 1, and a white block be a 0. You should have two hex digits for each row of the picture. Here’s an example:</a:t>
            </a:r>
          </a:p>
          <a:p>
            <a:endParaRPr lang="en-US" sz="1400" dirty="0"/>
          </a:p>
          <a:p>
            <a:endParaRPr lang="en-US" sz="1400" dirty="0" smtClean="0"/>
          </a:p>
          <a:p>
            <a:endParaRPr lang="en-US" sz="1400" dirty="0"/>
          </a:p>
          <a:p>
            <a:endParaRPr lang="en-US" sz="1400" dirty="0" smtClean="0"/>
          </a:p>
          <a:p>
            <a:r>
              <a:rPr lang="en-US" sz="1400" dirty="0" smtClean="0"/>
              <a:t>Now string all the hex digits into a single long string, and trade it with your friend.</a:t>
            </a:r>
          </a:p>
          <a:p>
            <a:endParaRPr lang="en-US" sz="1400" dirty="0"/>
          </a:p>
          <a:p>
            <a:r>
              <a:rPr lang="en-US" sz="1400" dirty="0" smtClean="0"/>
              <a:t>Write the string you got into the table on the bottom left of your page, and then use the hex table in the other direction to decode your friend’s picture into the lower left grid. </a:t>
            </a:r>
            <a:r>
              <a:rPr lang="en-US" sz="1400" dirty="0"/>
              <a:t>H</a:t>
            </a:r>
            <a:r>
              <a:rPr lang="en-US" sz="1400" dirty="0" smtClean="0"/>
              <a:t>e’ll do the same with yours.</a:t>
            </a:r>
          </a:p>
          <a:p>
            <a:endParaRPr lang="en-US" sz="1400" dirty="0"/>
          </a:p>
          <a:p>
            <a:r>
              <a:rPr lang="en-US" sz="1400" dirty="0" smtClean="0"/>
              <a:t>Finally, compare your pictures to see if you got them right!</a:t>
            </a:r>
          </a:p>
        </p:txBody>
      </p:sp>
      <p:cxnSp>
        <p:nvCxnSpPr>
          <p:cNvPr id="12" name="Straight Connector 11"/>
          <p:cNvCxnSpPr/>
          <p:nvPr/>
        </p:nvCxnSpPr>
        <p:spPr>
          <a:xfrm>
            <a:off x="6096000" y="457200"/>
            <a:ext cx="2743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6096000" y="457200"/>
            <a:ext cx="0" cy="4876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6097581" y="118393"/>
            <a:ext cx="2970219" cy="338554"/>
          </a:xfrm>
          <a:prstGeom prst="rect">
            <a:avLst/>
          </a:prstGeom>
          <a:noFill/>
        </p:spPr>
        <p:txBody>
          <a:bodyPr wrap="square" rtlCol="0">
            <a:spAutoFit/>
          </a:bodyPr>
          <a:lstStyle/>
          <a:p>
            <a:r>
              <a:rPr lang="en-US" sz="1600" dirty="0" smtClean="0"/>
              <a:t>    Binary           Decimal        Hex</a:t>
            </a:r>
          </a:p>
        </p:txBody>
      </p:sp>
      <p:cxnSp>
        <p:nvCxnSpPr>
          <p:cNvPr id="30" name="Straight Connector 29"/>
          <p:cNvCxnSpPr/>
          <p:nvPr/>
        </p:nvCxnSpPr>
        <p:spPr>
          <a:xfrm>
            <a:off x="7315200" y="457200"/>
            <a:ext cx="0" cy="4876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8229600" y="457200"/>
            <a:ext cx="0" cy="4876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8839200" y="457200"/>
            <a:ext cx="0" cy="4876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6400800" y="457200"/>
            <a:ext cx="0" cy="4876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6705600" y="457200"/>
            <a:ext cx="0" cy="4876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7010400" y="457200"/>
            <a:ext cx="0" cy="4876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096000" y="4114800"/>
            <a:ext cx="2743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6096000" y="3810000"/>
            <a:ext cx="2743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6096000" y="3505200"/>
            <a:ext cx="2743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6096000" y="3200400"/>
            <a:ext cx="2743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6096000" y="2895600"/>
            <a:ext cx="2743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6096000" y="2590800"/>
            <a:ext cx="2743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6096000" y="2286000"/>
            <a:ext cx="2743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6096000" y="1981200"/>
            <a:ext cx="2743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6096000" y="1676400"/>
            <a:ext cx="2743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6096000" y="1371600"/>
            <a:ext cx="2743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6096000" y="1066800"/>
            <a:ext cx="2743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6096000" y="762000"/>
            <a:ext cx="2743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6096000" y="5334000"/>
            <a:ext cx="2743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6096000" y="5029200"/>
            <a:ext cx="2743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6096000" y="4724400"/>
            <a:ext cx="2743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6096000" y="4419600"/>
            <a:ext cx="2743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6019800" y="1027144"/>
            <a:ext cx="2970219" cy="338554"/>
          </a:xfrm>
          <a:prstGeom prst="rect">
            <a:avLst/>
          </a:prstGeom>
          <a:noFill/>
        </p:spPr>
        <p:txBody>
          <a:bodyPr wrap="square" rtlCol="0">
            <a:spAutoFit/>
          </a:bodyPr>
          <a:lstStyle/>
          <a:p>
            <a:r>
              <a:rPr lang="en-US" sz="1600" dirty="0" smtClean="0"/>
              <a:t>  0    0     1    0           2                2</a:t>
            </a:r>
          </a:p>
        </p:txBody>
      </p:sp>
      <p:sp>
        <p:nvSpPr>
          <p:cNvPr id="56" name="TextBox 55"/>
          <p:cNvSpPr txBox="1"/>
          <p:nvPr/>
        </p:nvSpPr>
        <p:spPr>
          <a:xfrm>
            <a:off x="6021381" y="1642646"/>
            <a:ext cx="2970219" cy="338554"/>
          </a:xfrm>
          <a:prstGeom prst="rect">
            <a:avLst/>
          </a:prstGeom>
          <a:noFill/>
        </p:spPr>
        <p:txBody>
          <a:bodyPr wrap="square" rtlCol="0">
            <a:spAutoFit/>
          </a:bodyPr>
          <a:lstStyle/>
          <a:p>
            <a:r>
              <a:rPr lang="en-US" sz="1600" dirty="0" smtClean="0"/>
              <a:t>  0    1     </a:t>
            </a:r>
            <a:r>
              <a:rPr lang="en-US" sz="1600" dirty="0"/>
              <a:t>0</a:t>
            </a:r>
            <a:r>
              <a:rPr lang="en-US" sz="1600" dirty="0" smtClean="0"/>
              <a:t>    0           4                </a:t>
            </a:r>
            <a:r>
              <a:rPr lang="en-US" sz="1600" dirty="0"/>
              <a:t>4</a:t>
            </a:r>
            <a:endParaRPr lang="en-US" sz="1600" dirty="0" smtClean="0"/>
          </a:p>
        </p:txBody>
      </p:sp>
      <p:sp>
        <p:nvSpPr>
          <p:cNvPr id="57" name="TextBox 56"/>
          <p:cNvSpPr txBox="1"/>
          <p:nvPr/>
        </p:nvSpPr>
        <p:spPr>
          <a:xfrm>
            <a:off x="6021381" y="2861846"/>
            <a:ext cx="2970219" cy="338554"/>
          </a:xfrm>
          <a:prstGeom prst="rect">
            <a:avLst/>
          </a:prstGeom>
          <a:noFill/>
        </p:spPr>
        <p:txBody>
          <a:bodyPr wrap="square" rtlCol="0">
            <a:spAutoFit/>
          </a:bodyPr>
          <a:lstStyle/>
          <a:p>
            <a:r>
              <a:rPr lang="en-US" sz="1600" dirty="0" smtClean="0"/>
              <a:t>  1    </a:t>
            </a:r>
            <a:r>
              <a:rPr lang="en-US" sz="1600" dirty="0"/>
              <a:t>0</a:t>
            </a:r>
            <a:r>
              <a:rPr lang="en-US" sz="1600" dirty="0" smtClean="0"/>
              <a:t>     </a:t>
            </a:r>
            <a:r>
              <a:rPr lang="en-US" sz="1600" dirty="0"/>
              <a:t>0</a:t>
            </a:r>
            <a:r>
              <a:rPr lang="en-US" sz="1600" dirty="0" smtClean="0"/>
              <a:t>    0           8                </a:t>
            </a:r>
            <a:r>
              <a:rPr lang="en-US" sz="1600" dirty="0"/>
              <a:t>8</a:t>
            </a:r>
            <a:endParaRPr lang="en-US" sz="1600" dirty="0" smtClean="0"/>
          </a:p>
        </p:txBody>
      </p:sp>
      <p:sp>
        <p:nvSpPr>
          <p:cNvPr id="58" name="TextBox 57"/>
          <p:cNvSpPr txBox="1"/>
          <p:nvPr/>
        </p:nvSpPr>
        <p:spPr>
          <a:xfrm>
            <a:off x="6019800" y="423446"/>
            <a:ext cx="2970219" cy="338554"/>
          </a:xfrm>
          <a:prstGeom prst="rect">
            <a:avLst/>
          </a:prstGeom>
          <a:noFill/>
        </p:spPr>
        <p:txBody>
          <a:bodyPr wrap="square" rtlCol="0">
            <a:spAutoFit/>
          </a:bodyPr>
          <a:lstStyle/>
          <a:p>
            <a:r>
              <a:rPr lang="en-US" sz="1600" dirty="0" smtClean="0"/>
              <a:t>  </a:t>
            </a:r>
            <a:r>
              <a:rPr lang="en-US" sz="1600" dirty="0"/>
              <a:t>0</a:t>
            </a:r>
            <a:r>
              <a:rPr lang="en-US" sz="1600" dirty="0" smtClean="0"/>
              <a:t>    0     </a:t>
            </a:r>
            <a:r>
              <a:rPr lang="en-US" sz="1600" dirty="0"/>
              <a:t>0</a:t>
            </a:r>
            <a:r>
              <a:rPr lang="en-US" sz="1600" dirty="0" smtClean="0"/>
              <a:t>    0           0                0</a:t>
            </a:r>
          </a:p>
        </p:txBody>
      </p:sp>
      <p:sp>
        <p:nvSpPr>
          <p:cNvPr id="59" name="TextBox 58"/>
          <p:cNvSpPr txBox="1"/>
          <p:nvPr/>
        </p:nvSpPr>
        <p:spPr>
          <a:xfrm>
            <a:off x="6019800" y="728246"/>
            <a:ext cx="2970219" cy="338554"/>
          </a:xfrm>
          <a:prstGeom prst="rect">
            <a:avLst/>
          </a:prstGeom>
          <a:noFill/>
        </p:spPr>
        <p:txBody>
          <a:bodyPr wrap="square" rtlCol="0">
            <a:spAutoFit/>
          </a:bodyPr>
          <a:lstStyle/>
          <a:p>
            <a:r>
              <a:rPr lang="en-US" sz="1600" dirty="0" smtClean="0"/>
              <a:t>  </a:t>
            </a:r>
            <a:r>
              <a:rPr lang="en-US" sz="1600" dirty="0"/>
              <a:t>0</a:t>
            </a:r>
            <a:r>
              <a:rPr lang="en-US" sz="1600" dirty="0" smtClean="0"/>
              <a:t>    0     </a:t>
            </a:r>
            <a:r>
              <a:rPr lang="en-US" sz="1600" dirty="0"/>
              <a:t>0</a:t>
            </a:r>
            <a:r>
              <a:rPr lang="en-US" sz="1600" dirty="0" smtClean="0"/>
              <a:t>    1           </a:t>
            </a:r>
            <a:r>
              <a:rPr lang="en-US" sz="1600" dirty="0"/>
              <a:t>1</a:t>
            </a:r>
            <a:r>
              <a:rPr lang="en-US" sz="1600" dirty="0" smtClean="0"/>
              <a:t>                </a:t>
            </a:r>
            <a:r>
              <a:rPr lang="en-US" sz="1600" dirty="0"/>
              <a:t>1</a:t>
            </a:r>
            <a:endParaRPr lang="en-US" sz="1600" dirty="0" smtClean="0"/>
          </a:p>
        </p:txBody>
      </p:sp>
      <p:sp>
        <p:nvSpPr>
          <p:cNvPr id="60" name="TextBox 59"/>
          <p:cNvSpPr txBox="1"/>
          <p:nvPr/>
        </p:nvSpPr>
        <p:spPr>
          <a:xfrm>
            <a:off x="6019800" y="1337846"/>
            <a:ext cx="2970219" cy="338554"/>
          </a:xfrm>
          <a:prstGeom prst="rect">
            <a:avLst/>
          </a:prstGeom>
          <a:noFill/>
        </p:spPr>
        <p:txBody>
          <a:bodyPr wrap="square" rtlCol="0">
            <a:spAutoFit/>
          </a:bodyPr>
          <a:lstStyle/>
          <a:p>
            <a:r>
              <a:rPr lang="en-US" sz="1600" dirty="0" smtClean="0"/>
              <a:t>  </a:t>
            </a:r>
            <a:r>
              <a:rPr lang="en-US" sz="1600" dirty="0"/>
              <a:t>0</a:t>
            </a:r>
            <a:r>
              <a:rPr lang="en-US" sz="1600" dirty="0" smtClean="0"/>
              <a:t>    0     1    1           </a:t>
            </a:r>
            <a:r>
              <a:rPr lang="en-US" sz="1600" dirty="0"/>
              <a:t>3</a:t>
            </a:r>
            <a:r>
              <a:rPr lang="en-US" sz="1600" dirty="0" smtClean="0"/>
              <a:t>                3</a:t>
            </a:r>
          </a:p>
        </p:txBody>
      </p:sp>
      <p:sp>
        <p:nvSpPr>
          <p:cNvPr id="61" name="TextBox 60"/>
          <p:cNvSpPr txBox="1"/>
          <p:nvPr/>
        </p:nvSpPr>
        <p:spPr>
          <a:xfrm>
            <a:off x="6021381" y="3776246"/>
            <a:ext cx="2970219" cy="338554"/>
          </a:xfrm>
          <a:prstGeom prst="rect">
            <a:avLst/>
          </a:prstGeom>
          <a:noFill/>
        </p:spPr>
        <p:txBody>
          <a:bodyPr wrap="square" rtlCol="0">
            <a:spAutoFit/>
          </a:bodyPr>
          <a:lstStyle/>
          <a:p>
            <a:r>
              <a:rPr lang="en-US" sz="1600" dirty="0" smtClean="0"/>
              <a:t>  1    0     1    </a:t>
            </a:r>
            <a:r>
              <a:rPr lang="en-US" sz="1600" dirty="0"/>
              <a:t>1</a:t>
            </a:r>
            <a:r>
              <a:rPr lang="en-US" sz="1600" dirty="0" smtClean="0"/>
              <a:t>          11              </a:t>
            </a:r>
            <a:r>
              <a:rPr lang="en-US" sz="1600" dirty="0"/>
              <a:t>B</a:t>
            </a:r>
            <a:endParaRPr lang="en-US" sz="1600" dirty="0" smtClean="0"/>
          </a:p>
        </p:txBody>
      </p:sp>
      <p:sp>
        <p:nvSpPr>
          <p:cNvPr id="70" name="TextBox 69"/>
          <p:cNvSpPr txBox="1"/>
          <p:nvPr/>
        </p:nvSpPr>
        <p:spPr>
          <a:xfrm>
            <a:off x="6019800" y="4385846"/>
            <a:ext cx="2970219" cy="338554"/>
          </a:xfrm>
          <a:prstGeom prst="rect">
            <a:avLst/>
          </a:prstGeom>
          <a:noFill/>
        </p:spPr>
        <p:txBody>
          <a:bodyPr wrap="square" rtlCol="0">
            <a:spAutoFit/>
          </a:bodyPr>
          <a:lstStyle/>
          <a:p>
            <a:r>
              <a:rPr lang="en-US" sz="1600" dirty="0" smtClean="0"/>
              <a:t>  1    1     </a:t>
            </a:r>
            <a:r>
              <a:rPr lang="en-US" sz="1600" dirty="0"/>
              <a:t>0</a:t>
            </a:r>
            <a:r>
              <a:rPr lang="en-US" sz="1600" dirty="0" smtClean="0"/>
              <a:t>    </a:t>
            </a:r>
            <a:r>
              <a:rPr lang="en-US" sz="1600" dirty="0"/>
              <a:t>1</a:t>
            </a:r>
            <a:r>
              <a:rPr lang="en-US" sz="1600" dirty="0" smtClean="0"/>
              <a:t>           13              D</a:t>
            </a:r>
          </a:p>
        </p:txBody>
      </p:sp>
      <p:sp>
        <p:nvSpPr>
          <p:cNvPr id="71" name="TextBox 70"/>
          <p:cNvSpPr txBox="1"/>
          <p:nvPr/>
        </p:nvSpPr>
        <p:spPr>
          <a:xfrm>
            <a:off x="6324600" y="5527756"/>
            <a:ext cx="2362201" cy="954107"/>
          </a:xfrm>
          <a:prstGeom prst="rect">
            <a:avLst/>
          </a:prstGeom>
          <a:noFill/>
        </p:spPr>
        <p:txBody>
          <a:bodyPr wrap="square" rtlCol="0">
            <a:spAutoFit/>
          </a:bodyPr>
          <a:lstStyle/>
          <a:p>
            <a:r>
              <a:rPr lang="en-US" sz="1400" dirty="0" smtClean="0"/>
              <a:t>(There’s a trick to filling this </a:t>
            </a:r>
          </a:p>
          <a:p>
            <a:r>
              <a:rPr lang="en-US" sz="1400" dirty="0"/>
              <a:t> </a:t>
            </a:r>
            <a:r>
              <a:rPr lang="en-US" sz="1400" dirty="0" smtClean="0"/>
              <a:t> table out quickly. See if you </a:t>
            </a:r>
          </a:p>
          <a:p>
            <a:r>
              <a:rPr lang="en-US" sz="1400" dirty="0"/>
              <a:t> </a:t>
            </a:r>
            <a:r>
              <a:rPr lang="en-US" sz="1400" dirty="0" smtClean="0"/>
              <a:t> can see the vertical patterns </a:t>
            </a:r>
          </a:p>
          <a:p>
            <a:r>
              <a:rPr lang="en-US" sz="1400"/>
              <a:t> </a:t>
            </a:r>
            <a:r>
              <a:rPr lang="en-US" sz="1400" smtClean="0"/>
              <a:t> in </a:t>
            </a:r>
            <a:r>
              <a:rPr lang="en-US" sz="1400" dirty="0" smtClean="0"/>
              <a:t>the binary columns!)</a:t>
            </a:r>
          </a:p>
        </p:txBody>
      </p:sp>
      <p:pic>
        <p:nvPicPr>
          <p:cNvPr id="2" name="Picture 1" descr="Screen Shot 2016-11-07 at 1.21.2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886200"/>
            <a:ext cx="5308600" cy="647700"/>
          </a:xfrm>
          <a:prstGeom prst="rect">
            <a:avLst/>
          </a:prstGeom>
        </p:spPr>
      </p:pic>
      <p:sp>
        <p:nvSpPr>
          <p:cNvPr id="3" name="Right Arrow 2"/>
          <p:cNvSpPr/>
          <p:nvPr/>
        </p:nvSpPr>
        <p:spPr>
          <a:xfrm>
            <a:off x="3599674" y="4114800"/>
            <a:ext cx="381000" cy="228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533400" y="4061440"/>
            <a:ext cx="304800" cy="3048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1313674" y="4061440"/>
            <a:ext cx="304800" cy="3048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Rectangle 49"/>
          <p:cNvSpPr/>
          <p:nvPr/>
        </p:nvSpPr>
        <p:spPr>
          <a:xfrm>
            <a:off x="1703811" y="4061440"/>
            <a:ext cx="304800" cy="3048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Rectangle 61"/>
          <p:cNvSpPr/>
          <p:nvPr/>
        </p:nvSpPr>
        <p:spPr>
          <a:xfrm>
            <a:off x="2462882" y="4061440"/>
            <a:ext cx="304800" cy="3048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p:nvSpPr>
        <p:spPr>
          <a:xfrm>
            <a:off x="3243156" y="4061440"/>
            <a:ext cx="304800" cy="3048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p:nvSpPr>
        <p:spPr>
          <a:xfrm>
            <a:off x="2085336" y="4061440"/>
            <a:ext cx="304800" cy="304800"/>
          </a:xfrm>
          <a:prstGeom prst="rect">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TextBox 65"/>
          <p:cNvSpPr txBox="1"/>
          <p:nvPr/>
        </p:nvSpPr>
        <p:spPr>
          <a:xfrm>
            <a:off x="458781" y="4343400"/>
            <a:ext cx="3198819" cy="338554"/>
          </a:xfrm>
          <a:prstGeom prst="rect">
            <a:avLst/>
          </a:prstGeom>
          <a:noFill/>
        </p:spPr>
        <p:txBody>
          <a:bodyPr wrap="square" rtlCol="0">
            <a:spAutoFit/>
          </a:bodyPr>
          <a:lstStyle/>
          <a:p>
            <a:r>
              <a:rPr lang="en-US" sz="1600" dirty="0" smtClean="0"/>
              <a:t>  </a:t>
            </a:r>
            <a:r>
              <a:rPr lang="en-US" sz="1600" dirty="0"/>
              <a:t>1</a:t>
            </a:r>
            <a:r>
              <a:rPr lang="en-US" sz="1600" dirty="0" smtClean="0"/>
              <a:t>      0     </a:t>
            </a:r>
            <a:r>
              <a:rPr lang="en-US" sz="1600" dirty="0"/>
              <a:t> </a:t>
            </a:r>
            <a:r>
              <a:rPr lang="en-US" sz="1600" dirty="0" smtClean="0"/>
              <a:t>1      1       1      1      0      1</a:t>
            </a:r>
          </a:p>
        </p:txBody>
      </p:sp>
      <p:sp>
        <p:nvSpPr>
          <p:cNvPr id="67" name="TextBox 66"/>
          <p:cNvSpPr txBox="1"/>
          <p:nvPr/>
        </p:nvSpPr>
        <p:spPr>
          <a:xfrm>
            <a:off x="4038600" y="4038600"/>
            <a:ext cx="1293819" cy="338554"/>
          </a:xfrm>
          <a:prstGeom prst="rect">
            <a:avLst/>
          </a:prstGeom>
          <a:noFill/>
        </p:spPr>
        <p:txBody>
          <a:bodyPr wrap="square" rtlCol="0">
            <a:spAutoFit/>
          </a:bodyPr>
          <a:lstStyle/>
          <a:p>
            <a:r>
              <a:rPr lang="en-US" sz="1600" dirty="0" smtClean="0"/>
              <a:t>    B           D    </a:t>
            </a:r>
          </a:p>
        </p:txBody>
      </p:sp>
    </p:spTree>
    <p:extLst>
      <p:ext uri="{BB962C8B-B14F-4D97-AF65-F5344CB8AC3E}">
        <p14:creationId xmlns:p14="http://schemas.microsoft.com/office/powerpoint/2010/main" val="513955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Shot 2016-10-25 at 11.55.29 AM.png"/>
          <p:cNvPicPr>
            <a:picLocks noChangeAspect="1"/>
          </p:cNvPicPr>
          <p:nvPr/>
        </p:nvPicPr>
        <p:blipFill rotWithShape="1">
          <a:blip r:embed="rId2">
            <a:extLst>
              <a:ext uri="{28A0092B-C50C-407E-A947-70E740481C1C}">
                <a14:useLocalDpi xmlns:a14="http://schemas.microsoft.com/office/drawing/2010/main" val="0"/>
              </a:ext>
            </a:extLst>
          </a:blip>
          <a:srcRect l="21262" t="7459" r="16581" b="30456"/>
          <a:stretch/>
        </p:blipFill>
        <p:spPr>
          <a:xfrm>
            <a:off x="228437" y="730911"/>
            <a:ext cx="2320835" cy="2302370"/>
          </a:xfrm>
          <a:prstGeom prst="rect">
            <a:avLst/>
          </a:prstGeom>
        </p:spPr>
      </p:pic>
      <p:sp>
        <p:nvSpPr>
          <p:cNvPr id="5" name="TextBox 4"/>
          <p:cNvSpPr txBox="1"/>
          <p:nvPr/>
        </p:nvSpPr>
        <p:spPr>
          <a:xfrm>
            <a:off x="228437" y="392357"/>
            <a:ext cx="1408041" cy="338554"/>
          </a:xfrm>
          <a:prstGeom prst="rect">
            <a:avLst/>
          </a:prstGeom>
          <a:noFill/>
        </p:spPr>
        <p:txBody>
          <a:bodyPr wrap="square" rtlCol="0">
            <a:spAutoFit/>
          </a:bodyPr>
          <a:lstStyle/>
          <a:p>
            <a:r>
              <a:rPr lang="en-US" sz="1600" dirty="0" smtClean="0"/>
              <a:t>Your Drawing</a:t>
            </a:r>
          </a:p>
        </p:txBody>
      </p:sp>
      <p:pic>
        <p:nvPicPr>
          <p:cNvPr id="6" name="Picture 5" descr="Screen Shot 2016-10-25 at 11.55.29 AM.png"/>
          <p:cNvPicPr>
            <a:picLocks noChangeAspect="1"/>
          </p:cNvPicPr>
          <p:nvPr/>
        </p:nvPicPr>
        <p:blipFill rotWithShape="1">
          <a:blip r:embed="rId2">
            <a:extLst>
              <a:ext uri="{28A0092B-C50C-407E-A947-70E740481C1C}">
                <a14:useLocalDpi xmlns:a14="http://schemas.microsoft.com/office/drawing/2010/main" val="0"/>
              </a:ext>
            </a:extLst>
          </a:blip>
          <a:srcRect l="21262" t="7459" r="16581" b="30456"/>
          <a:stretch/>
        </p:blipFill>
        <p:spPr>
          <a:xfrm>
            <a:off x="4757550" y="730911"/>
            <a:ext cx="2320835" cy="2302370"/>
          </a:xfrm>
          <a:prstGeom prst="rect">
            <a:avLst/>
          </a:prstGeom>
        </p:spPr>
      </p:pic>
      <p:pic>
        <p:nvPicPr>
          <p:cNvPr id="7" name="Picture 6" descr="Screen Shot 2016-10-25 at 11.55.29 AM.png"/>
          <p:cNvPicPr>
            <a:picLocks noChangeAspect="1"/>
          </p:cNvPicPr>
          <p:nvPr/>
        </p:nvPicPr>
        <p:blipFill rotWithShape="1">
          <a:blip r:embed="rId2">
            <a:extLst>
              <a:ext uri="{28A0092B-C50C-407E-A947-70E740481C1C}">
                <a14:useLocalDpi xmlns:a14="http://schemas.microsoft.com/office/drawing/2010/main" val="0"/>
              </a:ext>
            </a:extLst>
          </a:blip>
          <a:srcRect l="21262" t="7459" r="16581" b="30456"/>
          <a:stretch/>
        </p:blipFill>
        <p:spPr>
          <a:xfrm>
            <a:off x="228437" y="4391683"/>
            <a:ext cx="2320835" cy="2302370"/>
          </a:xfrm>
          <a:prstGeom prst="rect">
            <a:avLst/>
          </a:prstGeom>
        </p:spPr>
      </p:pic>
      <p:pic>
        <p:nvPicPr>
          <p:cNvPr id="8" name="Picture 7" descr="Screen Shot 2016-10-25 at 11.55.29 AM.png"/>
          <p:cNvPicPr>
            <a:picLocks noChangeAspect="1"/>
          </p:cNvPicPr>
          <p:nvPr/>
        </p:nvPicPr>
        <p:blipFill rotWithShape="1">
          <a:blip r:embed="rId2">
            <a:extLst>
              <a:ext uri="{28A0092B-C50C-407E-A947-70E740481C1C}">
                <a14:useLocalDpi xmlns:a14="http://schemas.microsoft.com/office/drawing/2010/main" val="0"/>
              </a:ext>
            </a:extLst>
          </a:blip>
          <a:srcRect l="21262" t="7459" r="16581" b="30456"/>
          <a:stretch/>
        </p:blipFill>
        <p:spPr>
          <a:xfrm>
            <a:off x="4757550" y="4391683"/>
            <a:ext cx="2320835" cy="2302370"/>
          </a:xfrm>
          <a:prstGeom prst="rect">
            <a:avLst/>
          </a:prstGeom>
        </p:spPr>
      </p:pic>
      <p:cxnSp>
        <p:nvCxnSpPr>
          <p:cNvPr id="10" name="Straight Connector 9"/>
          <p:cNvCxnSpPr/>
          <p:nvPr/>
        </p:nvCxnSpPr>
        <p:spPr>
          <a:xfrm>
            <a:off x="4486343" y="155319"/>
            <a:ext cx="36548" cy="6538734"/>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757550" y="392357"/>
            <a:ext cx="1408041" cy="338554"/>
          </a:xfrm>
          <a:prstGeom prst="rect">
            <a:avLst/>
          </a:prstGeom>
          <a:noFill/>
        </p:spPr>
        <p:txBody>
          <a:bodyPr wrap="square" rtlCol="0">
            <a:spAutoFit/>
          </a:bodyPr>
          <a:lstStyle/>
          <a:p>
            <a:r>
              <a:rPr lang="en-US" sz="1600" dirty="0" smtClean="0"/>
              <a:t>Your Drawing</a:t>
            </a:r>
          </a:p>
        </p:txBody>
      </p:sp>
      <p:sp>
        <p:nvSpPr>
          <p:cNvPr id="12" name="TextBox 11"/>
          <p:cNvSpPr txBox="1"/>
          <p:nvPr/>
        </p:nvSpPr>
        <p:spPr>
          <a:xfrm>
            <a:off x="4757550" y="4050211"/>
            <a:ext cx="1629316" cy="338554"/>
          </a:xfrm>
          <a:prstGeom prst="rect">
            <a:avLst/>
          </a:prstGeom>
          <a:noFill/>
        </p:spPr>
        <p:txBody>
          <a:bodyPr wrap="square" rtlCol="0">
            <a:spAutoFit/>
          </a:bodyPr>
          <a:lstStyle/>
          <a:p>
            <a:r>
              <a:rPr lang="en-US" sz="1600" dirty="0" smtClean="0"/>
              <a:t>Remote Drawing</a:t>
            </a:r>
          </a:p>
        </p:txBody>
      </p:sp>
      <p:sp>
        <p:nvSpPr>
          <p:cNvPr id="13" name="TextBox 12"/>
          <p:cNvSpPr txBox="1"/>
          <p:nvPr/>
        </p:nvSpPr>
        <p:spPr>
          <a:xfrm>
            <a:off x="228437" y="4033334"/>
            <a:ext cx="1629316" cy="338554"/>
          </a:xfrm>
          <a:prstGeom prst="rect">
            <a:avLst/>
          </a:prstGeom>
          <a:noFill/>
        </p:spPr>
        <p:txBody>
          <a:bodyPr wrap="square" rtlCol="0">
            <a:spAutoFit/>
          </a:bodyPr>
          <a:lstStyle/>
          <a:p>
            <a:r>
              <a:rPr lang="en-US" sz="1600" dirty="0" smtClean="0"/>
              <a:t>Remote Drawing</a:t>
            </a:r>
          </a:p>
        </p:txBody>
      </p:sp>
      <p:pic>
        <p:nvPicPr>
          <p:cNvPr id="14" name="Picture 13" descr="Screen Shot 2016-10-25 at 11.55.29 AM.png"/>
          <p:cNvPicPr>
            <a:picLocks noChangeAspect="1"/>
          </p:cNvPicPr>
          <p:nvPr/>
        </p:nvPicPr>
        <p:blipFill rotWithShape="1">
          <a:blip r:embed="rId2">
            <a:extLst>
              <a:ext uri="{28A0092B-C50C-407E-A947-70E740481C1C}">
                <a14:useLocalDpi xmlns:a14="http://schemas.microsoft.com/office/drawing/2010/main" val="0"/>
              </a:ext>
            </a:extLst>
          </a:blip>
          <a:srcRect l="21262" t="7459" r="61285" b="30456"/>
          <a:stretch/>
        </p:blipFill>
        <p:spPr>
          <a:xfrm>
            <a:off x="2701672" y="727993"/>
            <a:ext cx="1181616" cy="2302370"/>
          </a:xfrm>
          <a:prstGeom prst="rect">
            <a:avLst/>
          </a:prstGeom>
        </p:spPr>
      </p:pic>
      <p:sp>
        <p:nvSpPr>
          <p:cNvPr id="15" name="TextBox 14"/>
          <p:cNvSpPr txBox="1"/>
          <p:nvPr/>
        </p:nvSpPr>
        <p:spPr>
          <a:xfrm>
            <a:off x="2701672" y="389439"/>
            <a:ext cx="1016218" cy="338554"/>
          </a:xfrm>
          <a:prstGeom prst="rect">
            <a:avLst/>
          </a:prstGeom>
          <a:noFill/>
        </p:spPr>
        <p:txBody>
          <a:bodyPr wrap="square" rtlCol="0">
            <a:spAutoFit/>
          </a:bodyPr>
          <a:lstStyle/>
          <a:p>
            <a:r>
              <a:rPr lang="en-US" sz="1600" dirty="0" smtClean="0"/>
              <a:t>Hex Code</a:t>
            </a:r>
          </a:p>
        </p:txBody>
      </p:sp>
      <p:pic>
        <p:nvPicPr>
          <p:cNvPr id="16" name="Picture 15" descr="Screen Shot 2016-10-25 at 11.55.29 AM.png"/>
          <p:cNvPicPr>
            <a:picLocks noChangeAspect="1"/>
          </p:cNvPicPr>
          <p:nvPr/>
        </p:nvPicPr>
        <p:blipFill rotWithShape="1">
          <a:blip r:embed="rId2">
            <a:extLst>
              <a:ext uri="{28A0092B-C50C-407E-A947-70E740481C1C}">
                <a14:useLocalDpi xmlns:a14="http://schemas.microsoft.com/office/drawing/2010/main" val="0"/>
              </a:ext>
            </a:extLst>
          </a:blip>
          <a:srcRect l="21262" t="7459" r="61285" b="30456"/>
          <a:stretch/>
        </p:blipFill>
        <p:spPr>
          <a:xfrm>
            <a:off x="2711739" y="4399296"/>
            <a:ext cx="1181616" cy="2302370"/>
          </a:xfrm>
          <a:prstGeom prst="rect">
            <a:avLst/>
          </a:prstGeom>
        </p:spPr>
      </p:pic>
      <p:sp>
        <p:nvSpPr>
          <p:cNvPr id="17" name="TextBox 16"/>
          <p:cNvSpPr txBox="1"/>
          <p:nvPr/>
        </p:nvSpPr>
        <p:spPr>
          <a:xfrm>
            <a:off x="2701672" y="4033334"/>
            <a:ext cx="1016218" cy="338554"/>
          </a:xfrm>
          <a:prstGeom prst="rect">
            <a:avLst/>
          </a:prstGeom>
          <a:noFill/>
        </p:spPr>
        <p:txBody>
          <a:bodyPr wrap="square" rtlCol="0">
            <a:spAutoFit/>
          </a:bodyPr>
          <a:lstStyle/>
          <a:p>
            <a:r>
              <a:rPr lang="en-US" sz="1600" dirty="0" smtClean="0"/>
              <a:t>Hex Code</a:t>
            </a:r>
          </a:p>
        </p:txBody>
      </p:sp>
      <p:pic>
        <p:nvPicPr>
          <p:cNvPr id="18" name="Picture 17" descr="Screen Shot 2016-10-25 at 11.55.29 AM.png"/>
          <p:cNvPicPr>
            <a:picLocks noChangeAspect="1"/>
          </p:cNvPicPr>
          <p:nvPr/>
        </p:nvPicPr>
        <p:blipFill rotWithShape="1">
          <a:blip r:embed="rId2">
            <a:extLst>
              <a:ext uri="{28A0092B-C50C-407E-A947-70E740481C1C}">
                <a14:useLocalDpi xmlns:a14="http://schemas.microsoft.com/office/drawing/2010/main" val="0"/>
              </a:ext>
            </a:extLst>
          </a:blip>
          <a:srcRect l="21262" t="7459" r="61285" b="30456"/>
          <a:stretch/>
        </p:blipFill>
        <p:spPr>
          <a:xfrm>
            <a:off x="7249040" y="720380"/>
            <a:ext cx="1181616" cy="2302370"/>
          </a:xfrm>
          <a:prstGeom prst="rect">
            <a:avLst/>
          </a:prstGeom>
        </p:spPr>
      </p:pic>
      <p:sp>
        <p:nvSpPr>
          <p:cNvPr id="19" name="TextBox 18"/>
          <p:cNvSpPr txBox="1"/>
          <p:nvPr/>
        </p:nvSpPr>
        <p:spPr>
          <a:xfrm>
            <a:off x="7249040" y="381826"/>
            <a:ext cx="1016218" cy="338554"/>
          </a:xfrm>
          <a:prstGeom prst="rect">
            <a:avLst/>
          </a:prstGeom>
          <a:noFill/>
        </p:spPr>
        <p:txBody>
          <a:bodyPr wrap="square" rtlCol="0">
            <a:spAutoFit/>
          </a:bodyPr>
          <a:lstStyle/>
          <a:p>
            <a:r>
              <a:rPr lang="en-US" sz="1600" dirty="0" smtClean="0"/>
              <a:t>Hex Code</a:t>
            </a:r>
          </a:p>
        </p:txBody>
      </p:sp>
      <p:pic>
        <p:nvPicPr>
          <p:cNvPr id="20" name="Picture 19" descr="Screen Shot 2016-10-25 at 11.55.29 AM.png"/>
          <p:cNvPicPr>
            <a:picLocks noChangeAspect="1"/>
          </p:cNvPicPr>
          <p:nvPr/>
        </p:nvPicPr>
        <p:blipFill rotWithShape="1">
          <a:blip r:embed="rId2">
            <a:extLst>
              <a:ext uri="{28A0092B-C50C-407E-A947-70E740481C1C}">
                <a14:useLocalDpi xmlns:a14="http://schemas.microsoft.com/office/drawing/2010/main" val="0"/>
              </a:ext>
            </a:extLst>
          </a:blip>
          <a:srcRect l="21262" t="7459" r="61285" b="30456"/>
          <a:stretch/>
        </p:blipFill>
        <p:spPr>
          <a:xfrm>
            <a:off x="7259107" y="4391683"/>
            <a:ext cx="1181616" cy="2302370"/>
          </a:xfrm>
          <a:prstGeom prst="rect">
            <a:avLst/>
          </a:prstGeom>
        </p:spPr>
      </p:pic>
      <p:sp>
        <p:nvSpPr>
          <p:cNvPr id="21" name="TextBox 20"/>
          <p:cNvSpPr txBox="1"/>
          <p:nvPr/>
        </p:nvSpPr>
        <p:spPr>
          <a:xfrm>
            <a:off x="7249040" y="4025721"/>
            <a:ext cx="1016218" cy="338554"/>
          </a:xfrm>
          <a:prstGeom prst="rect">
            <a:avLst/>
          </a:prstGeom>
          <a:noFill/>
        </p:spPr>
        <p:txBody>
          <a:bodyPr wrap="square" rtlCol="0">
            <a:spAutoFit/>
          </a:bodyPr>
          <a:lstStyle/>
          <a:p>
            <a:r>
              <a:rPr lang="en-US" sz="1600" dirty="0" smtClean="0"/>
              <a:t>Hex Code</a:t>
            </a:r>
          </a:p>
        </p:txBody>
      </p:sp>
      <p:sp>
        <p:nvSpPr>
          <p:cNvPr id="22" name="Curved Up Arrow 21"/>
          <p:cNvSpPr/>
          <p:nvPr/>
        </p:nvSpPr>
        <p:spPr>
          <a:xfrm>
            <a:off x="1489355" y="3106375"/>
            <a:ext cx="1900527" cy="447683"/>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3" name="Curved Up Arrow 22"/>
          <p:cNvSpPr/>
          <p:nvPr/>
        </p:nvSpPr>
        <p:spPr>
          <a:xfrm>
            <a:off x="6061210" y="3106375"/>
            <a:ext cx="1900527" cy="447683"/>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4" name="Curved Up Arrow 23"/>
          <p:cNvSpPr/>
          <p:nvPr/>
        </p:nvSpPr>
        <p:spPr>
          <a:xfrm flipH="1" flipV="1">
            <a:off x="1431604" y="3615079"/>
            <a:ext cx="1900527" cy="447683"/>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5" name="Curved Up Arrow 24"/>
          <p:cNvSpPr/>
          <p:nvPr/>
        </p:nvSpPr>
        <p:spPr>
          <a:xfrm flipH="1" flipV="1">
            <a:off x="6003459" y="3615079"/>
            <a:ext cx="1900527" cy="447683"/>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6" name="TextBox 25"/>
          <p:cNvSpPr txBox="1"/>
          <p:nvPr/>
        </p:nvSpPr>
        <p:spPr>
          <a:xfrm rot="5400000">
            <a:off x="7484864" y="1638479"/>
            <a:ext cx="2528917" cy="461665"/>
          </a:xfrm>
          <a:prstGeom prst="rect">
            <a:avLst/>
          </a:prstGeom>
          <a:noFill/>
        </p:spPr>
        <p:txBody>
          <a:bodyPr wrap="square" rtlCol="0">
            <a:spAutoFit/>
          </a:bodyPr>
          <a:lstStyle/>
          <a:p>
            <a:r>
              <a:rPr lang="en-US" sz="1200" dirty="0" smtClean="0"/>
              <a:t>You fill this part in from your picture, and then send it to your friend</a:t>
            </a:r>
          </a:p>
        </p:txBody>
      </p:sp>
      <p:sp>
        <p:nvSpPr>
          <p:cNvPr id="27" name="TextBox 26"/>
          <p:cNvSpPr txBox="1"/>
          <p:nvPr/>
        </p:nvSpPr>
        <p:spPr>
          <a:xfrm rot="5400000">
            <a:off x="2872481" y="1644703"/>
            <a:ext cx="2528917" cy="461665"/>
          </a:xfrm>
          <a:prstGeom prst="rect">
            <a:avLst/>
          </a:prstGeom>
          <a:noFill/>
        </p:spPr>
        <p:txBody>
          <a:bodyPr wrap="square" rtlCol="0">
            <a:spAutoFit/>
          </a:bodyPr>
          <a:lstStyle/>
          <a:p>
            <a:r>
              <a:rPr lang="en-US" sz="1200" dirty="0" smtClean="0"/>
              <a:t>You fill this part in from your picture, and then send it to your friend</a:t>
            </a:r>
          </a:p>
        </p:txBody>
      </p:sp>
      <p:sp>
        <p:nvSpPr>
          <p:cNvPr id="28" name="TextBox 27"/>
          <p:cNvSpPr txBox="1"/>
          <p:nvPr/>
        </p:nvSpPr>
        <p:spPr>
          <a:xfrm rot="5400000">
            <a:off x="2999873" y="5313722"/>
            <a:ext cx="2323092" cy="461665"/>
          </a:xfrm>
          <a:prstGeom prst="rect">
            <a:avLst/>
          </a:prstGeom>
          <a:noFill/>
        </p:spPr>
        <p:txBody>
          <a:bodyPr wrap="square" rtlCol="0">
            <a:spAutoFit/>
          </a:bodyPr>
          <a:lstStyle/>
          <a:p>
            <a:r>
              <a:rPr lang="en-US" sz="1200" dirty="0" smtClean="0"/>
              <a:t>Your friend gives you these and you decode them into the picture.</a:t>
            </a:r>
          </a:p>
        </p:txBody>
      </p:sp>
      <p:sp>
        <p:nvSpPr>
          <p:cNvPr id="29" name="TextBox 28"/>
          <p:cNvSpPr txBox="1"/>
          <p:nvPr/>
        </p:nvSpPr>
        <p:spPr>
          <a:xfrm rot="5400000">
            <a:off x="7587776" y="5301675"/>
            <a:ext cx="2323092" cy="461665"/>
          </a:xfrm>
          <a:prstGeom prst="rect">
            <a:avLst/>
          </a:prstGeom>
          <a:noFill/>
        </p:spPr>
        <p:txBody>
          <a:bodyPr wrap="square" rtlCol="0">
            <a:spAutoFit/>
          </a:bodyPr>
          <a:lstStyle/>
          <a:p>
            <a:r>
              <a:rPr lang="en-US" sz="1200" dirty="0" smtClean="0"/>
              <a:t>Your friend gives you these and you decode them into the picture.</a:t>
            </a:r>
          </a:p>
        </p:txBody>
      </p:sp>
    </p:spTree>
    <p:extLst>
      <p:ext uri="{BB962C8B-B14F-4D97-AF65-F5344CB8AC3E}">
        <p14:creationId xmlns:p14="http://schemas.microsoft.com/office/powerpoint/2010/main" val="3466532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a:off x="760695" y="445532"/>
            <a:ext cx="81057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760695" y="701841"/>
            <a:ext cx="81057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60695" y="445532"/>
            <a:ext cx="0" cy="2563090"/>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113120" y="445532"/>
            <a:ext cx="0" cy="256309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465545" y="445532"/>
            <a:ext cx="0" cy="2560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1817970" y="445532"/>
            <a:ext cx="0" cy="2560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2170395" y="445532"/>
            <a:ext cx="0" cy="2560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2522820" y="445532"/>
            <a:ext cx="0" cy="2560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875245" y="445532"/>
            <a:ext cx="0" cy="2560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227670" y="445532"/>
            <a:ext cx="0" cy="2560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3580095" y="445532"/>
            <a:ext cx="0" cy="2560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3932520" y="445532"/>
            <a:ext cx="0" cy="2560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4284945" y="445532"/>
            <a:ext cx="0" cy="2560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4637370" y="445532"/>
            <a:ext cx="0" cy="2560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989795" y="445532"/>
            <a:ext cx="0" cy="2560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5342220" y="445532"/>
            <a:ext cx="0" cy="2560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5694645" y="445532"/>
            <a:ext cx="0" cy="2560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6047070" y="445532"/>
            <a:ext cx="0" cy="2560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6399495" y="445532"/>
            <a:ext cx="0" cy="2560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6751920" y="445532"/>
            <a:ext cx="0" cy="2560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p:cNvCxnSpPr/>
          <p:nvPr/>
        </p:nvCxnSpPr>
        <p:spPr>
          <a:xfrm>
            <a:off x="7104345" y="445532"/>
            <a:ext cx="0" cy="2560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p:cNvCxnSpPr/>
          <p:nvPr/>
        </p:nvCxnSpPr>
        <p:spPr>
          <a:xfrm>
            <a:off x="7456770" y="445532"/>
            <a:ext cx="0" cy="2560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7809195" y="445532"/>
            <a:ext cx="0" cy="2560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8161620" y="445532"/>
            <a:ext cx="0" cy="2560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8514045" y="445532"/>
            <a:ext cx="0" cy="2560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8866470" y="445532"/>
            <a:ext cx="0" cy="2560320"/>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457200" y="76200"/>
            <a:ext cx="8495647" cy="369332"/>
          </a:xfrm>
          <a:prstGeom prst="rect">
            <a:avLst/>
          </a:prstGeom>
          <a:noFill/>
        </p:spPr>
        <p:txBody>
          <a:bodyPr wrap="none" rtlCol="0">
            <a:spAutoFit/>
          </a:bodyPr>
          <a:lstStyle/>
          <a:p>
            <a:r>
              <a:rPr lang="en-US" dirty="0" smtClean="0"/>
              <a:t>Start    1     2     3     4    5    6     7     8    9   10  11   12  13   14  15  16  17   18  19  20  End   X</a:t>
            </a:r>
            <a:endParaRPr lang="en-US" dirty="0"/>
          </a:p>
        </p:txBody>
      </p:sp>
      <p:cxnSp>
        <p:nvCxnSpPr>
          <p:cNvPr id="62" name="Straight Connector 61"/>
          <p:cNvCxnSpPr/>
          <p:nvPr/>
        </p:nvCxnSpPr>
        <p:spPr>
          <a:xfrm>
            <a:off x="760695" y="958150"/>
            <a:ext cx="81057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760695" y="1214459"/>
            <a:ext cx="81057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760695" y="1727077"/>
            <a:ext cx="81057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760695" y="1470768"/>
            <a:ext cx="81057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760695" y="1983386"/>
            <a:ext cx="81057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760695" y="2496004"/>
            <a:ext cx="81057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760695" y="2239695"/>
            <a:ext cx="81057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760695" y="2752313"/>
            <a:ext cx="81057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760695" y="3008622"/>
            <a:ext cx="8105775" cy="0"/>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356345" y="381000"/>
            <a:ext cx="405655" cy="2708433"/>
          </a:xfrm>
          <a:prstGeom prst="rect">
            <a:avLst/>
          </a:prstGeom>
          <a:noFill/>
        </p:spPr>
        <p:txBody>
          <a:bodyPr wrap="none" rtlCol="0">
            <a:spAutoFit/>
          </a:bodyPr>
          <a:lstStyle/>
          <a:p>
            <a:r>
              <a:rPr lang="en-US" sz="1700" dirty="0" smtClean="0"/>
              <a:t>1</a:t>
            </a:r>
          </a:p>
          <a:p>
            <a:r>
              <a:rPr lang="en-US" sz="1700" dirty="0" smtClean="0"/>
              <a:t>2</a:t>
            </a:r>
          </a:p>
          <a:p>
            <a:r>
              <a:rPr lang="en-US" sz="1700" dirty="0" smtClean="0"/>
              <a:t>3</a:t>
            </a:r>
          </a:p>
          <a:p>
            <a:r>
              <a:rPr lang="en-US" sz="1700" dirty="0" smtClean="0"/>
              <a:t>4</a:t>
            </a:r>
          </a:p>
          <a:p>
            <a:r>
              <a:rPr lang="en-US" sz="1700" dirty="0" smtClean="0"/>
              <a:t>5</a:t>
            </a:r>
          </a:p>
          <a:p>
            <a:r>
              <a:rPr lang="en-US" sz="1700" dirty="0" smtClean="0"/>
              <a:t>6</a:t>
            </a:r>
          </a:p>
          <a:p>
            <a:r>
              <a:rPr lang="en-US" sz="1700" dirty="0" smtClean="0"/>
              <a:t>7</a:t>
            </a:r>
          </a:p>
          <a:p>
            <a:r>
              <a:rPr lang="en-US" sz="1700" dirty="0" smtClean="0"/>
              <a:t>8</a:t>
            </a:r>
          </a:p>
          <a:p>
            <a:r>
              <a:rPr lang="en-US" sz="1700" dirty="0" smtClean="0"/>
              <a:t>9</a:t>
            </a:r>
          </a:p>
          <a:p>
            <a:r>
              <a:rPr lang="en-US" sz="1700" dirty="0" smtClean="0"/>
              <a:t>10</a:t>
            </a:r>
            <a:endParaRPr lang="en-US" sz="1700" dirty="0"/>
          </a:p>
        </p:txBody>
      </p:sp>
      <p:cxnSp>
        <p:nvCxnSpPr>
          <p:cNvPr id="246" name="Straight Connector 245"/>
          <p:cNvCxnSpPr/>
          <p:nvPr/>
        </p:nvCxnSpPr>
        <p:spPr>
          <a:xfrm>
            <a:off x="709150" y="4137899"/>
            <a:ext cx="35204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7" name="Straight Connector 246"/>
          <p:cNvCxnSpPr/>
          <p:nvPr/>
        </p:nvCxnSpPr>
        <p:spPr>
          <a:xfrm>
            <a:off x="709150" y="4394208"/>
            <a:ext cx="35204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8" name="Straight Connector 247"/>
          <p:cNvCxnSpPr/>
          <p:nvPr/>
        </p:nvCxnSpPr>
        <p:spPr>
          <a:xfrm>
            <a:off x="709150" y="4137899"/>
            <a:ext cx="0" cy="256309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0" name="Straight Connector 249"/>
          <p:cNvCxnSpPr/>
          <p:nvPr/>
        </p:nvCxnSpPr>
        <p:spPr>
          <a:xfrm>
            <a:off x="1414000" y="4137899"/>
            <a:ext cx="0" cy="2560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2" name="Straight Connector 251"/>
          <p:cNvCxnSpPr/>
          <p:nvPr/>
        </p:nvCxnSpPr>
        <p:spPr>
          <a:xfrm>
            <a:off x="2118850" y="4137899"/>
            <a:ext cx="0" cy="2560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4" name="Straight Connector 253"/>
          <p:cNvCxnSpPr/>
          <p:nvPr/>
        </p:nvCxnSpPr>
        <p:spPr>
          <a:xfrm>
            <a:off x="2823700" y="4137899"/>
            <a:ext cx="0" cy="2560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6" name="Straight Connector 255"/>
          <p:cNvCxnSpPr/>
          <p:nvPr/>
        </p:nvCxnSpPr>
        <p:spPr>
          <a:xfrm>
            <a:off x="3528550" y="4137899"/>
            <a:ext cx="0" cy="2560320"/>
          </a:xfrm>
          <a:prstGeom prst="line">
            <a:avLst/>
          </a:prstGeom>
        </p:spPr>
        <p:style>
          <a:lnRef idx="2">
            <a:schemeClr val="accent1"/>
          </a:lnRef>
          <a:fillRef idx="0">
            <a:schemeClr val="accent1"/>
          </a:fillRef>
          <a:effectRef idx="1">
            <a:schemeClr val="accent1"/>
          </a:effectRef>
          <a:fontRef idx="minor">
            <a:schemeClr val="tx1"/>
          </a:fontRef>
        </p:style>
      </p:cxnSp>
      <p:sp>
        <p:nvSpPr>
          <p:cNvPr id="272" name="TextBox 271"/>
          <p:cNvSpPr txBox="1"/>
          <p:nvPr/>
        </p:nvSpPr>
        <p:spPr>
          <a:xfrm>
            <a:off x="804375" y="3657600"/>
            <a:ext cx="3520916" cy="461665"/>
          </a:xfrm>
          <a:prstGeom prst="rect">
            <a:avLst/>
          </a:prstGeom>
          <a:noFill/>
        </p:spPr>
        <p:txBody>
          <a:bodyPr wrap="none" rtlCol="0">
            <a:spAutoFit/>
          </a:bodyPr>
          <a:lstStyle/>
          <a:p>
            <a:r>
              <a:rPr lang="en-US" sz="1200" dirty="0" smtClean="0"/>
              <a:t>  Max 	      Modal        Sum of       Number       Average</a:t>
            </a:r>
          </a:p>
          <a:p>
            <a:r>
              <a:rPr lang="en-US" sz="1200" dirty="0" smtClean="0"/>
              <a:t>speed         speed         speeds        of Steps        speed</a:t>
            </a:r>
            <a:endParaRPr lang="en-US" sz="1200" dirty="0"/>
          </a:p>
        </p:txBody>
      </p:sp>
      <p:cxnSp>
        <p:nvCxnSpPr>
          <p:cNvPr id="273" name="Straight Connector 272"/>
          <p:cNvCxnSpPr/>
          <p:nvPr/>
        </p:nvCxnSpPr>
        <p:spPr>
          <a:xfrm>
            <a:off x="709150" y="4650517"/>
            <a:ext cx="35204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4" name="Straight Connector 273"/>
          <p:cNvCxnSpPr/>
          <p:nvPr/>
        </p:nvCxnSpPr>
        <p:spPr>
          <a:xfrm>
            <a:off x="709150" y="4906826"/>
            <a:ext cx="35204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5" name="Straight Connector 274"/>
          <p:cNvCxnSpPr/>
          <p:nvPr/>
        </p:nvCxnSpPr>
        <p:spPr>
          <a:xfrm>
            <a:off x="709150" y="5419444"/>
            <a:ext cx="35204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6" name="Straight Connector 275"/>
          <p:cNvCxnSpPr/>
          <p:nvPr/>
        </p:nvCxnSpPr>
        <p:spPr>
          <a:xfrm>
            <a:off x="709150" y="5163135"/>
            <a:ext cx="35204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7" name="Straight Connector 276"/>
          <p:cNvCxnSpPr/>
          <p:nvPr/>
        </p:nvCxnSpPr>
        <p:spPr>
          <a:xfrm>
            <a:off x="709150" y="5675753"/>
            <a:ext cx="35204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8" name="Straight Connector 277"/>
          <p:cNvCxnSpPr/>
          <p:nvPr/>
        </p:nvCxnSpPr>
        <p:spPr>
          <a:xfrm>
            <a:off x="709150" y="6188371"/>
            <a:ext cx="35204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9" name="Straight Connector 278"/>
          <p:cNvCxnSpPr/>
          <p:nvPr/>
        </p:nvCxnSpPr>
        <p:spPr>
          <a:xfrm>
            <a:off x="709150" y="5932062"/>
            <a:ext cx="35204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0" name="Straight Connector 279"/>
          <p:cNvCxnSpPr/>
          <p:nvPr/>
        </p:nvCxnSpPr>
        <p:spPr>
          <a:xfrm>
            <a:off x="709150" y="6444680"/>
            <a:ext cx="35204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1" name="Straight Connector 280"/>
          <p:cNvCxnSpPr/>
          <p:nvPr/>
        </p:nvCxnSpPr>
        <p:spPr>
          <a:xfrm>
            <a:off x="709150" y="6700989"/>
            <a:ext cx="3520440" cy="0"/>
          </a:xfrm>
          <a:prstGeom prst="line">
            <a:avLst/>
          </a:prstGeom>
        </p:spPr>
        <p:style>
          <a:lnRef idx="2">
            <a:schemeClr val="accent1"/>
          </a:lnRef>
          <a:fillRef idx="0">
            <a:schemeClr val="accent1"/>
          </a:fillRef>
          <a:effectRef idx="1">
            <a:schemeClr val="accent1"/>
          </a:effectRef>
          <a:fontRef idx="minor">
            <a:schemeClr val="tx1"/>
          </a:fontRef>
        </p:style>
      </p:cxnSp>
      <p:sp>
        <p:nvSpPr>
          <p:cNvPr id="282" name="TextBox 281"/>
          <p:cNvSpPr txBox="1"/>
          <p:nvPr/>
        </p:nvSpPr>
        <p:spPr>
          <a:xfrm>
            <a:off x="304800" y="4073367"/>
            <a:ext cx="405655" cy="2708433"/>
          </a:xfrm>
          <a:prstGeom prst="rect">
            <a:avLst/>
          </a:prstGeom>
          <a:noFill/>
        </p:spPr>
        <p:txBody>
          <a:bodyPr wrap="none" rtlCol="0">
            <a:spAutoFit/>
          </a:bodyPr>
          <a:lstStyle/>
          <a:p>
            <a:r>
              <a:rPr lang="en-US" sz="1700" dirty="0" smtClean="0"/>
              <a:t>1</a:t>
            </a:r>
          </a:p>
          <a:p>
            <a:r>
              <a:rPr lang="en-US" sz="1700" dirty="0" smtClean="0"/>
              <a:t>2</a:t>
            </a:r>
          </a:p>
          <a:p>
            <a:r>
              <a:rPr lang="en-US" sz="1700" dirty="0" smtClean="0"/>
              <a:t>3</a:t>
            </a:r>
          </a:p>
          <a:p>
            <a:r>
              <a:rPr lang="en-US" sz="1700" dirty="0" smtClean="0"/>
              <a:t>4</a:t>
            </a:r>
          </a:p>
          <a:p>
            <a:r>
              <a:rPr lang="en-US" sz="1700" dirty="0" smtClean="0"/>
              <a:t>5</a:t>
            </a:r>
          </a:p>
          <a:p>
            <a:r>
              <a:rPr lang="en-US" sz="1700" dirty="0" smtClean="0"/>
              <a:t>6</a:t>
            </a:r>
          </a:p>
          <a:p>
            <a:r>
              <a:rPr lang="en-US" sz="1700" dirty="0" smtClean="0"/>
              <a:t>7</a:t>
            </a:r>
          </a:p>
          <a:p>
            <a:r>
              <a:rPr lang="en-US" sz="1700" dirty="0" smtClean="0"/>
              <a:t>8</a:t>
            </a:r>
          </a:p>
          <a:p>
            <a:r>
              <a:rPr lang="en-US" sz="1700" dirty="0" smtClean="0"/>
              <a:t>9</a:t>
            </a:r>
          </a:p>
          <a:p>
            <a:r>
              <a:rPr lang="en-US" sz="1700" dirty="0" smtClean="0"/>
              <a:t>10</a:t>
            </a:r>
            <a:endParaRPr lang="en-US" sz="1700" dirty="0"/>
          </a:p>
        </p:txBody>
      </p:sp>
      <p:sp>
        <p:nvSpPr>
          <p:cNvPr id="283" name="TextBox 282"/>
          <p:cNvSpPr txBox="1"/>
          <p:nvPr/>
        </p:nvSpPr>
        <p:spPr>
          <a:xfrm>
            <a:off x="304800" y="3352800"/>
            <a:ext cx="1981200" cy="338554"/>
          </a:xfrm>
          <a:prstGeom prst="rect">
            <a:avLst/>
          </a:prstGeom>
          <a:noFill/>
        </p:spPr>
        <p:txBody>
          <a:bodyPr wrap="square" rtlCol="0">
            <a:spAutoFit/>
          </a:bodyPr>
          <a:lstStyle/>
          <a:p>
            <a:r>
              <a:rPr lang="en-US" sz="1600" dirty="0" smtClean="0"/>
              <a:t>Descriptive Statistics</a:t>
            </a:r>
            <a:r>
              <a:rPr lang="en-US" sz="1200" dirty="0" smtClean="0"/>
              <a:t>:</a:t>
            </a:r>
            <a:endParaRPr lang="en-US" sz="1600" dirty="0" smtClean="0"/>
          </a:p>
        </p:txBody>
      </p:sp>
      <p:cxnSp>
        <p:nvCxnSpPr>
          <p:cNvPr id="285" name="Straight Connector 284"/>
          <p:cNvCxnSpPr/>
          <p:nvPr/>
        </p:nvCxnSpPr>
        <p:spPr>
          <a:xfrm>
            <a:off x="3525538" y="4133204"/>
            <a:ext cx="0" cy="25603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86" name="Straight Connector 285"/>
          <p:cNvCxnSpPr/>
          <p:nvPr/>
        </p:nvCxnSpPr>
        <p:spPr>
          <a:xfrm>
            <a:off x="4230388" y="4133204"/>
            <a:ext cx="0" cy="2560320"/>
          </a:xfrm>
          <a:prstGeom prst="line">
            <a:avLst/>
          </a:prstGeom>
        </p:spPr>
        <p:style>
          <a:lnRef idx="2">
            <a:schemeClr val="accent1"/>
          </a:lnRef>
          <a:fillRef idx="0">
            <a:schemeClr val="accent1"/>
          </a:fillRef>
          <a:effectRef idx="1">
            <a:schemeClr val="accent1"/>
          </a:effectRef>
          <a:fontRef idx="minor">
            <a:schemeClr val="tx1"/>
          </a:fontRef>
        </p:style>
      </p:cxnSp>
      <p:sp>
        <p:nvSpPr>
          <p:cNvPr id="287" name="TextBox 286"/>
          <p:cNvSpPr txBox="1"/>
          <p:nvPr/>
        </p:nvSpPr>
        <p:spPr>
          <a:xfrm>
            <a:off x="4800600" y="3365212"/>
            <a:ext cx="4321289" cy="3539430"/>
          </a:xfrm>
          <a:prstGeom prst="rect">
            <a:avLst/>
          </a:prstGeom>
          <a:noFill/>
        </p:spPr>
        <p:txBody>
          <a:bodyPr wrap="square" rtlCol="0">
            <a:spAutoFit/>
          </a:bodyPr>
          <a:lstStyle/>
          <a:p>
            <a:r>
              <a:rPr lang="en-US" sz="1600" dirty="0" smtClean="0"/>
              <a:t>Drag Racing</a:t>
            </a:r>
          </a:p>
          <a:p>
            <a:endParaRPr lang="en-US" sz="1600" dirty="0"/>
          </a:p>
          <a:p>
            <a:r>
              <a:rPr lang="en-US" sz="1200" dirty="0" smtClean="0"/>
              <a:t>You and a friend are going to drag race. You start with car #1, and your friend starts with car #10. Put a zero in the start block for each car. Cars can only change their speed by plus or minus 1 on each move. So the next speed for all cars will always be 1, and so they will always end up with a 1 in location 1. After that, you may change your speed by plus or minus 1 at any time, but you MUST have a zero speed in the End box, or else you either stop short and lose, or crash. In either case, you end up in the X block.  We’ve already run one race of car 5 against car 6. Notice that car 6 went too fast and couldn’t get to zero speed by the end, so it crashed. (Your new speed is set before you move, so you end up with one less space between written numbers than your speed, which appears in the </a:t>
            </a:r>
            <a:r>
              <a:rPr lang="en-US" sz="1200" i="1" dirty="0" smtClean="0"/>
              <a:t>landing</a:t>
            </a:r>
            <a:r>
              <a:rPr lang="en-US" sz="1200" dirty="0" smtClean="0"/>
              <a:t> block. For example, car 5 sped up from 2 to 3 beginning at position 3, so it landed at position 6 with a speed of 3, which is why it jumped 3 forward.) Go ahead and race 1-4 against 10-7. See who can get there first without crashing!</a:t>
            </a:r>
          </a:p>
        </p:txBody>
      </p:sp>
      <p:sp>
        <p:nvSpPr>
          <p:cNvPr id="288" name="TextBox 287"/>
          <p:cNvSpPr txBox="1"/>
          <p:nvPr/>
        </p:nvSpPr>
        <p:spPr>
          <a:xfrm>
            <a:off x="762000" y="1383268"/>
            <a:ext cx="7838204" cy="369332"/>
          </a:xfrm>
          <a:prstGeom prst="rect">
            <a:avLst/>
          </a:prstGeom>
          <a:noFill/>
        </p:spPr>
        <p:txBody>
          <a:bodyPr wrap="none" rtlCol="0">
            <a:spAutoFit/>
          </a:bodyPr>
          <a:lstStyle/>
          <a:p>
            <a:r>
              <a:rPr lang="en-US" dirty="0" smtClean="0"/>
              <a:t>0     1           2                  3                   3                  3                  3            2          2     1      0</a:t>
            </a:r>
            <a:endParaRPr lang="en-US" dirty="0"/>
          </a:p>
        </p:txBody>
      </p:sp>
      <p:sp>
        <p:nvSpPr>
          <p:cNvPr id="289" name="TextBox 288"/>
          <p:cNvSpPr txBox="1"/>
          <p:nvPr/>
        </p:nvSpPr>
        <p:spPr>
          <a:xfrm>
            <a:off x="762000" y="1676400"/>
            <a:ext cx="8233256" cy="369332"/>
          </a:xfrm>
          <a:prstGeom prst="rect">
            <a:avLst/>
          </a:prstGeom>
          <a:noFill/>
        </p:spPr>
        <p:txBody>
          <a:bodyPr wrap="none" rtlCol="0">
            <a:spAutoFit/>
          </a:bodyPr>
          <a:lstStyle/>
          <a:p>
            <a:r>
              <a:rPr lang="en-US" dirty="0" smtClean="0"/>
              <a:t>0     1           2                  3                          4                               5                         </a:t>
            </a:r>
            <a:r>
              <a:rPr lang="en-US" dirty="0"/>
              <a:t> </a:t>
            </a:r>
            <a:r>
              <a:rPr lang="en-US" dirty="0" smtClean="0"/>
              <a:t>4                 3X</a:t>
            </a:r>
            <a:endParaRPr lang="en-US" dirty="0"/>
          </a:p>
        </p:txBody>
      </p:sp>
      <p:sp>
        <p:nvSpPr>
          <p:cNvPr id="290" name="TextBox 289"/>
          <p:cNvSpPr txBox="1"/>
          <p:nvPr/>
        </p:nvSpPr>
        <p:spPr>
          <a:xfrm>
            <a:off x="958823" y="5105400"/>
            <a:ext cx="3753251" cy="338554"/>
          </a:xfrm>
          <a:prstGeom prst="rect">
            <a:avLst/>
          </a:prstGeom>
          <a:noFill/>
        </p:spPr>
        <p:txBody>
          <a:bodyPr wrap="none" rtlCol="0">
            <a:spAutoFit/>
          </a:bodyPr>
          <a:lstStyle/>
          <a:p>
            <a:r>
              <a:rPr lang="en-US" sz="1600" dirty="0" smtClean="0"/>
              <a:t>3            3             20           10       20/11 = 1.8       </a:t>
            </a:r>
            <a:endParaRPr lang="en-US" sz="1600" dirty="0"/>
          </a:p>
        </p:txBody>
      </p:sp>
      <p:sp>
        <p:nvSpPr>
          <p:cNvPr id="291" name="TextBox 290"/>
          <p:cNvSpPr txBox="1"/>
          <p:nvPr/>
        </p:nvSpPr>
        <p:spPr>
          <a:xfrm>
            <a:off x="971149" y="5376446"/>
            <a:ext cx="3892412" cy="338554"/>
          </a:xfrm>
          <a:prstGeom prst="rect">
            <a:avLst/>
          </a:prstGeom>
          <a:noFill/>
        </p:spPr>
        <p:txBody>
          <a:bodyPr wrap="none" rtlCol="0">
            <a:spAutoFit/>
          </a:bodyPr>
          <a:lstStyle/>
          <a:p>
            <a:r>
              <a:rPr lang="en-US" sz="1600" dirty="0"/>
              <a:t>5</a:t>
            </a:r>
            <a:r>
              <a:rPr lang="en-US" sz="1600" dirty="0" smtClean="0"/>
              <a:t>           4              22            </a:t>
            </a:r>
            <a:r>
              <a:rPr lang="en-US" sz="1600" smtClean="0"/>
              <a:t>8        22/8   = 2.75       </a:t>
            </a:r>
            <a:endParaRPr lang="en-US" sz="1600" dirty="0"/>
          </a:p>
        </p:txBody>
      </p:sp>
    </p:spTree>
    <p:extLst>
      <p:ext uri="{BB962C8B-B14F-4D97-AF65-F5344CB8AC3E}">
        <p14:creationId xmlns:p14="http://schemas.microsoft.com/office/powerpoint/2010/main" val="1773139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8382000" y="2256089"/>
            <a:ext cx="683813" cy="4144711"/>
          </a:xfrm>
          <a:prstGeom prst="rect">
            <a:avLst/>
          </a:prstGeom>
        </p:spPr>
      </p:pic>
      <p:pic>
        <p:nvPicPr>
          <p:cNvPr id="5" name="Picture 4"/>
          <p:cNvPicPr>
            <a:picLocks noChangeAspect="1"/>
          </p:cNvPicPr>
          <p:nvPr/>
        </p:nvPicPr>
        <p:blipFill>
          <a:blip r:embed="rId3"/>
          <a:stretch>
            <a:fillRect/>
          </a:stretch>
        </p:blipFill>
        <p:spPr>
          <a:xfrm>
            <a:off x="228600" y="2114378"/>
            <a:ext cx="8085030" cy="4591222"/>
          </a:xfrm>
          <a:prstGeom prst="rect">
            <a:avLst/>
          </a:prstGeom>
        </p:spPr>
      </p:pic>
      <p:sp>
        <p:nvSpPr>
          <p:cNvPr id="7" name="Rectangle 6"/>
          <p:cNvSpPr/>
          <p:nvPr/>
        </p:nvSpPr>
        <p:spPr>
          <a:xfrm>
            <a:off x="152400" y="26075"/>
            <a:ext cx="8763000" cy="2031325"/>
          </a:xfrm>
          <a:prstGeom prst="rect">
            <a:avLst/>
          </a:prstGeom>
        </p:spPr>
        <p:txBody>
          <a:bodyPr wrap="square">
            <a:spAutoFit/>
          </a:bodyPr>
          <a:lstStyle/>
          <a:p>
            <a:r>
              <a:rPr lang="en-US" dirty="0"/>
              <a:t>The Saturn V </a:t>
            </a:r>
            <a:r>
              <a:rPr lang="en-US" dirty="0" smtClean="0"/>
              <a:t>("</a:t>
            </a:r>
            <a:r>
              <a:rPr lang="en-US" dirty="0"/>
              <a:t>Saturn five") </a:t>
            </a:r>
            <a:r>
              <a:rPr lang="en-US" dirty="0" smtClean="0"/>
              <a:t>is a </a:t>
            </a:r>
            <a:r>
              <a:rPr lang="en-US" dirty="0"/>
              <a:t>three-stage </a:t>
            </a:r>
            <a:r>
              <a:rPr lang="en-US" dirty="0" smtClean="0"/>
              <a:t>rocket </a:t>
            </a:r>
            <a:r>
              <a:rPr lang="en-US" dirty="0"/>
              <a:t>developed to support the Apollo program for human exploration of the </a:t>
            </a:r>
            <a:r>
              <a:rPr lang="en-US" dirty="0" smtClean="0"/>
              <a:t>Moon. It is the </a:t>
            </a:r>
            <a:r>
              <a:rPr lang="en-US" dirty="0"/>
              <a:t>tallest, heaviest, and most </a:t>
            </a:r>
            <a:r>
              <a:rPr lang="en-US" dirty="0" smtClean="0"/>
              <a:t>powerful </a:t>
            </a:r>
            <a:r>
              <a:rPr lang="en-US" dirty="0"/>
              <a:t>rocket ever </a:t>
            </a:r>
            <a:r>
              <a:rPr lang="en-US" dirty="0" smtClean="0"/>
              <a:t>built, </a:t>
            </a:r>
            <a:r>
              <a:rPr lang="en-US" dirty="0"/>
              <a:t>and </a:t>
            </a:r>
            <a:r>
              <a:rPr lang="en-US" dirty="0" smtClean="0"/>
              <a:t>holds the record </a:t>
            </a:r>
            <a:r>
              <a:rPr lang="en-US" dirty="0"/>
              <a:t>for </a:t>
            </a:r>
            <a:r>
              <a:rPr lang="en-US" dirty="0" smtClean="0"/>
              <a:t>heaviest </a:t>
            </a:r>
            <a:r>
              <a:rPr lang="en-US" dirty="0"/>
              <a:t>payload </a:t>
            </a:r>
            <a:r>
              <a:rPr lang="en-US" dirty="0" smtClean="0"/>
              <a:t>launched, at </a:t>
            </a:r>
            <a:r>
              <a:rPr lang="en-US" dirty="0"/>
              <a:t>140,000 kg (310,000 </a:t>
            </a:r>
            <a:r>
              <a:rPr lang="en-US" dirty="0" err="1"/>
              <a:t>lb</a:t>
            </a:r>
            <a:r>
              <a:rPr lang="en-US" dirty="0" smtClean="0"/>
              <a:t>), which is how heavy the payload was that sent </a:t>
            </a:r>
            <a:r>
              <a:rPr lang="en-US" dirty="0"/>
              <a:t>the Apollo </a:t>
            </a:r>
            <a:r>
              <a:rPr lang="en-US" dirty="0" smtClean="0"/>
              <a:t>mission to the </a:t>
            </a:r>
            <a:r>
              <a:rPr lang="en-US" dirty="0"/>
              <a:t>Moon</a:t>
            </a:r>
            <a:r>
              <a:rPr lang="en-US" dirty="0" smtClean="0"/>
              <a:t>.</a:t>
            </a:r>
          </a:p>
          <a:p>
            <a:endParaRPr lang="en-US" dirty="0"/>
          </a:p>
          <a:p>
            <a:r>
              <a:rPr lang="en-US" dirty="0" smtClean="0"/>
              <a:t>This graph shows a Saturn V’s flight plan into earth orbit. On the next page you’ll do some amazing calculations about the speed and acceleration of this massive rocket.</a:t>
            </a:r>
            <a:endParaRPr lang="en-US" dirty="0"/>
          </a:p>
        </p:txBody>
      </p:sp>
    </p:spTree>
    <p:extLst>
      <p:ext uri="{BB962C8B-B14F-4D97-AF65-F5344CB8AC3E}">
        <p14:creationId xmlns:p14="http://schemas.microsoft.com/office/powerpoint/2010/main" val="2556451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3647</TotalTime>
  <Words>3250</Words>
  <Application>Microsoft Macintosh PowerPoint</Application>
  <PresentationFormat>On-screen Show (4:3)</PresentationFormat>
  <Paragraphs>374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Stanford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Shrager</dc:creator>
  <cp:lastModifiedBy>Jeff Shrager</cp:lastModifiedBy>
  <cp:revision>159</cp:revision>
  <cp:lastPrinted>2016-12-08T19:36:57Z</cp:lastPrinted>
  <dcterms:created xsi:type="dcterms:W3CDTF">2016-10-25T18:54:52Z</dcterms:created>
  <dcterms:modified xsi:type="dcterms:W3CDTF">2016-12-09T18:59:32Z</dcterms:modified>
</cp:coreProperties>
</file>