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2EE4-0EC0-AB48-A108-1BE3421C3E1A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7550-ABC3-5343-8B17-39AD4EB7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9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2EE4-0EC0-AB48-A108-1BE3421C3E1A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7550-ABC3-5343-8B17-39AD4EB7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81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2EE4-0EC0-AB48-A108-1BE3421C3E1A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7550-ABC3-5343-8B17-39AD4EB7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2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2EE4-0EC0-AB48-A108-1BE3421C3E1A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7550-ABC3-5343-8B17-39AD4EB7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9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2EE4-0EC0-AB48-A108-1BE3421C3E1A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7550-ABC3-5343-8B17-39AD4EB7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8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2EE4-0EC0-AB48-A108-1BE3421C3E1A}" type="datetimeFigureOut">
              <a:rPr lang="en-US" smtClean="0"/>
              <a:t>8/8/16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7550-ABC3-5343-8B17-39AD4EB7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2EE4-0EC0-AB48-A108-1BE3421C3E1A}" type="datetimeFigureOut">
              <a:rPr lang="en-US" smtClean="0"/>
              <a:t>8/8/16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7550-ABC3-5343-8B17-39AD4EB7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3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2EE4-0EC0-AB48-A108-1BE3421C3E1A}" type="datetimeFigureOut">
              <a:rPr lang="en-US" smtClean="0"/>
              <a:t>8/8/16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7550-ABC3-5343-8B17-39AD4EB7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72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2EE4-0EC0-AB48-A108-1BE3421C3E1A}" type="datetimeFigureOut">
              <a:rPr lang="en-US" smtClean="0"/>
              <a:t>8/8/16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7550-ABC3-5343-8B17-39AD4EB7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4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2EE4-0EC0-AB48-A108-1BE3421C3E1A}" type="datetimeFigureOut">
              <a:rPr lang="en-US" smtClean="0"/>
              <a:t>8/8/16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7550-ABC3-5343-8B17-39AD4EB7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3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2EE4-0EC0-AB48-A108-1BE3421C3E1A}" type="datetimeFigureOut">
              <a:rPr lang="en-US" smtClean="0"/>
              <a:t>8/8/16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7550-ABC3-5343-8B17-39AD4EB7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7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72EE4-0EC0-AB48-A108-1BE3421C3E1A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07550-ABC3-5343-8B17-39AD4EB7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3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101" y="545037"/>
            <a:ext cx="8222918" cy="1470025"/>
          </a:xfrm>
        </p:spPr>
        <p:txBody>
          <a:bodyPr>
            <a:noAutofit/>
          </a:bodyPr>
          <a:lstStyle/>
          <a:p>
            <a:r>
              <a:rPr lang="en-US" sz="2800" dirty="0" smtClean="0"/>
              <a:t>Considerations Arising from an Updated Computational Model of Early Math Skills and Knowledge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4736" y="2621288"/>
            <a:ext cx="7523907" cy="1752600"/>
          </a:xfrm>
        </p:spPr>
        <p:txBody>
          <a:bodyPr>
            <a:noAutofit/>
          </a:bodyPr>
          <a:lstStyle/>
          <a:p>
            <a:pPr algn="l"/>
            <a:r>
              <a:rPr lang="en-US" sz="2800" dirty="0" err="1" smtClean="0">
                <a:solidFill>
                  <a:schemeClr val="tx1"/>
                </a:solidFill>
              </a:rPr>
              <a:t>Menon</a:t>
            </a:r>
            <a:r>
              <a:rPr lang="en-US" sz="2800" dirty="0" smtClean="0">
                <a:solidFill>
                  <a:schemeClr val="tx1"/>
                </a:solidFill>
              </a:rPr>
              <a:t> Lab: Christian, Lang, </a:t>
            </a:r>
            <a:r>
              <a:rPr lang="en-US" sz="2800" dirty="0" err="1" smtClean="0">
                <a:solidFill>
                  <a:schemeClr val="tx1"/>
                </a:solidFill>
              </a:rPr>
              <a:t>Shaozheng</a:t>
            </a:r>
            <a:r>
              <a:rPr lang="en-US" sz="2800" dirty="0" smtClean="0">
                <a:solidFill>
                  <a:schemeClr val="tx1"/>
                </a:solidFill>
              </a:rPr>
              <a:t>, Tanya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Interns: Archer, Eric, Myra, </a:t>
            </a:r>
            <a:r>
              <a:rPr lang="en-US" sz="2800" dirty="0" err="1" smtClean="0">
                <a:solidFill>
                  <a:schemeClr val="tx1"/>
                </a:solidFill>
              </a:rPr>
              <a:t>Roujia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SymSys: Jeff</a:t>
            </a:r>
          </a:p>
        </p:txBody>
      </p:sp>
    </p:spTree>
    <p:extLst>
      <p:ext uri="{BB962C8B-B14F-4D97-AF65-F5344CB8AC3E}">
        <p14:creationId xmlns:p14="http://schemas.microsoft.com/office/powerpoint/2010/main" val="376795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Goals: </a:t>
            </a:r>
          </a:p>
          <a:p>
            <a:pPr lvl="1"/>
            <a:r>
              <a:rPr lang="en-US" dirty="0" smtClean="0"/>
              <a:t>Insight on early math from computational modeling</a:t>
            </a:r>
          </a:p>
          <a:p>
            <a:r>
              <a:rPr lang="en-US" dirty="0" smtClean="0"/>
              <a:t>Why early math? </a:t>
            </a:r>
          </a:p>
          <a:p>
            <a:pPr lvl="1"/>
            <a:r>
              <a:rPr lang="en-US" dirty="0" smtClean="0"/>
              <a:t>It’s universal and clear.</a:t>
            </a:r>
          </a:p>
          <a:p>
            <a:r>
              <a:rPr lang="en-US" dirty="0" smtClean="0"/>
              <a:t>Interaction between brain and math development</a:t>
            </a:r>
          </a:p>
          <a:p>
            <a:r>
              <a:rPr lang="en-US" dirty="0" smtClean="0"/>
              <a:t>A brief </a:t>
            </a:r>
            <a:r>
              <a:rPr lang="en-US" dirty="0"/>
              <a:t>(biased) </a:t>
            </a:r>
            <a:r>
              <a:rPr lang="en-US" dirty="0" smtClean="0"/>
              <a:t>history of computational models of math development</a:t>
            </a:r>
          </a:p>
          <a:p>
            <a:r>
              <a:rPr lang="en-US" dirty="0" smtClean="0"/>
              <a:t>Approach: </a:t>
            </a:r>
          </a:p>
          <a:p>
            <a:pPr lvl="1"/>
            <a:r>
              <a:rPr lang="en-US" dirty="0" smtClean="0"/>
              <a:t>Dual Neural Nets: Linguistic and Mathematical</a:t>
            </a:r>
          </a:p>
          <a:p>
            <a:r>
              <a:rPr lang="en-US" dirty="0" smtClean="0"/>
              <a:t>Method </a:t>
            </a:r>
            <a:r>
              <a:rPr lang="en-US" dirty="0"/>
              <a:t>D</a:t>
            </a:r>
            <a:r>
              <a:rPr lang="en-US" dirty="0" smtClean="0"/>
              <a:t>etails and Results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10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Update computational models of mathematical development that have languished since the mid 1990s, and so haven’t benefited from two decades of brain science, esp. </a:t>
            </a:r>
            <a:r>
              <a:rPr lang="en-US" i="1" dirty="0" smtClean="0"/>
              <a:t>systems neuroscience </a:t>
            </a:r>
            <a:r>
              <a:rPr lang="en-US" dirty="0" smtClean="0"/>
              <a:t>and </a:t>
            </a:r>
            <a:r>
              <a:rPr lang="en-US" i="1" dirty="0" smtClean="0"/>
              <a:t>deep learning</a:t>
            </a:r>
            <a:r>
              <a:rPr lang="en-US" dirty="0" smtClean="0"/>
              <a:t> (esp. re timing).</a:t>
            </a:r>
          </a:p>
          <a:p>
            <a:r>
              <a:rPr lang="en-US" dirty="0" smtClean="0"/>
              <a:t>See what insights into early math we can gain from trying a NN approach, and also by carefully thinking through the systems neuroscience and developmental timing of the problem (i.e., deep learning).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9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Early Math?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Math is universal.</a:t>
            </a:r>
          </a:p>
          <a:p>
            <a:r>
              <a:rPr lang="en-US" dirty="0" smtClean="0"/>
              <a:t>Math has relatively clear correctness criteria and is easily measurable. (3+4=7!)</a:t>
            </a:r>
          </a:p>
          <a:p>
            <a:r>
              <a:rPr lang="en-US" dirty="0" smtClean="0"/>
              <a:t>Math has relatively clear semantics.</a:t>
            </a:r>
          </a:p>
          <a:p>
            <a:r>
              <a:rPr lang="en-US" dirty="0" smtClean="0"/>
              <a:t>Tons of data around just ten symbols!</a:t>
            </a:r>
          </a:p>
          <a:p>
            <a:r>
              <a:rPr lang="en-US" dirty="0" smtClean="0"/>
              <a:t>However: Math comes in so early that it interacts with language and brain development in complex and interesting ways.</a:t>
            </a:r>
            <a:r>
              <a:rPr lang="en-US" dirty="0"/>
              <a:t> </a:t>
            </a:r>
            <a:r>
              <a:rPr lang="en-US" dirty="0" smtClean="0"/>
              <a:t>(Both a blessing and a curse! Hard to do brain work!)</a:t>
            </a:r>
          </a:p>
        </p:txBody>
      </p:sp>
    </p:spTree>
    <p:extLst>
      <p:ext uri="{BB962C8B-B14F-4D97-AF65-F5344CB8AC3E}">
        <p14:creationId xmlns:p14="http://schemas.microsoft.com/office/powerpoint/2010/main" val="282698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Interaction between math and brain development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40740" y="3593621"/>
            <a:ext cx="68862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01725" y="3612455"/>
            <a:ext cx="105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0-2 Years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48585" y="3612455"/>
            <a:ext cx="105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2-4 Years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95445" y="3612455"/>
            <a:ext cx="105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4-6 Years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74368" y="2955853"/>
            <a:ext cx="17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Naming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69287" y="2438446"/>
            <a:ext cx="103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86624" y="1968399"/>
            <a:ext cx="2036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digit addition</a:t>
            </a:r>
          </a:p>
          <a:p>
            <a:r>
              <a:rPr lang="en-US" dirty="0" smtClean="0"/>
              <a:t>        (up to 5+5)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 rot="20990559">
            <a:off x="3530311" y="1734448"/>
            <a:ext cx="4505278" cy="1429897"/>
          </a:xfrm>
          <a:prstGeom prst="ellipse">
            <a:avLst/>
          </a:prstGeom>
          <a:solidFill>
            <a:schemeClr val="accent2">
              <a:lumMod val="40000"/>
              <a:lumOff val="60000"/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20990559">
            <a:off x="746352" y="2152880"/>
            <a:ext cx="4505278" cy="1429897"/>
          </a:xfrm>
          <a:prstGeom prst="ellipse">
            <a:avLst/>
          </a:prstGeom>
          <a:solidFill>
            <a:schemeClr val="accent2">
              <a:lumMod val="40000"/>
              <a:lumOff val="60000"/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creen Shot 2016-08-05 at 4.41.2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15408" r="13937" b="22541"/>
          <a:stretch/>
        </p:blipFill>
        <p:spPr>
          <a:xfrm>
            <a:off x="6213585" y="4168375"/>
            <a:ext cx="2264069" cy="1320704"/>
          </a:xfrm>
          <a:prstGeom prst="rect">
            <a:avLst/>
          </a:prstGeom>
        </p:spPr>
      </p:pic>
      <p:pic>
        <p:nvPicPr>
          <p:cNvPr id="16" name="Picture 15" descr="Screen Shot 2016-08-05 at 4.40.59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 t="24154" r="11201" b="8121"/>
          <a:stretch/>
        </p:blipFill>
        <p:spPr>
          <a:xfrm>
            <a:off x="5486624" y="5928773"/>
            <a:ext cx="3525854" cy="847485"/>
          </a:xfrm>
          <a:prstGeom prst="rect">
            <a:avLst/>
          </a:prstGeom>
        </p:spPr>
      </p:pic>
      <p:pic>
        <p:nvPicPr>
          <p:cNvPr id="4" name="Picture 3" descr="F4.medium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78" y="3991367"/>
            <a:ext cx="3724474" cy="278489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289984" y="6164966"/>
            <a:ext cx="2608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Functional </a:t>
            </a:r>
            <a:r>
              <a:rPr lang="en-US" dirty="0" smtClean="0"/>
              <a:t>Connectivity Plastic </a:t>
            </a:r>
            <a:r>
              <a:rPr lang="en-US" dirty="0"/>
              <a:t>and Modifiable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262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882" y="132580"/>
            <a:ext cx="3286651" cy="62570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6701" y="5216080"/>
            <a:ext cx="2559087" cy="5686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Words (including both number and non-number)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46432" y="3792164"/>
            <a:ext cx="2559087" cy="5686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Number  and Language Association Layer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484884" y="2370848"/>
            <a:ext cx="1041092" cy="5686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Non-number </a:t>
            </a:r>
            <a:r>
              <a:rPr lang="en-US" sz="1200" dirty="0" err="1" smtClean="0"/>
              <a:t>semanrtics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536204" y="2368247"/>
            <a:ext cx="1060798" cy="5686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Number semantics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376" y="5875195"/>
            <a:ext cx="2108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“Language” network</a:t>
            </a:r>
          </a:p>
          <a:p>
            <a:r>
              <a:rPr lang="en-US" dirty="0" smtClean="0"/>
              <a:t>Trained Early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12868" y="3875932"/>
            <a:ext cx="2559087" cy="5686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Addition </a:t>
            </a:r>
            <a:r>
              <a:rPr lang="en-US" sz="1200" dirty="0"/>
              <a:t>A</a:t>
            </a:r>
            <a:r>
              <a:rPr lang="en-US" sz="1200" dirty="0" smtClean="0"/>
              <a:t>ssociation Layer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4712868" y="2452016"/>
            <a:ext cx="2559087" cy="5686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Addition Results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4817128" y="5295205"/>
            <a:ext cx="1041092" cy="5686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Addend 1 number </a:t>
            </a:r>
            <a:r>
              <a:rPr lang="en-US" sz="1200" dirty="0" err="1" smtClean="0"/>
              <a:t>semanrtics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6163767" y="5295205"/>
            <a:ext cx="1041092" cy="5686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Addend 2 number </a:t>
            </a:r>
            <a:r>
              <a:rPr lang="en-US" sz="1200" dirty="0" err="1" smtClean="0"/>
              <a:t>semanrtics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027427" y="6198360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“Addition” Network</a:t>
            </a:r>
          </a:p>
          <a:p>
            <a:r>
              <a:rPr lang="en-US" dirty="0" smtClean="0"/>
              <a:t>Train Later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/>
          <a:srcRect l="70173" t="30609" r="20473" b="6879"/>
          <a:stretch/>
        </p:blipFill>
        <p:spPr>
          <a:xfrm rot="16200000">
            <a:off x="5573125" y="2353666"/>
            <a:ext cx="855279" cy="218925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/>
          <a:srcRect l="70173" t="30609" r="20473" b="6879"/>
          <a:stretch/>
        </p:blipFill>
        <p:spPr>
          <a:xfrm rot="16200000">
            <a:off x="5573125" y="3777582"/>
            <a:ext cx="855279" cy="2189253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5858220" y="4815988"/>
            <a:ext cx="320006" cy="56863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7402399" y="3876973"/>
            <a:ext cx="1545682" cy="5686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Strategy Association Layer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7555550" y="2452015"/>
            <a:ext cx="1060798" cy="5686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Strategies</a:t>
            </a:r>
            <a:endParaRPr lang="en-US" sz="1200" dirty="0"/>
          </a:p>
        </p:txBody>
      </p:sp>
      <p:cxnSp>
        <p:nvCxnSpPr>
          <p:cNvPr id="29" name="Elbow Connector 28"/>
          <p:cNvCxnSpPr>
            <a:stCxn id="7" idx="3"/>
            <a:endCxn id="11" idx="2"/>
          </p:cNvCxnSpPr>
          <p:nvPr/>
        </p:nvCxnSpPr>
        <p:spPr>
          <a:xfrm>
            <a:off x="2597002" y="2652566"/>
            <a:ext cx="2740672" cy="3211276"/>
          </a:xfrm>
          <a:prstGeom prst="bentConnector4">
            <a:avLst>
              <a:gd name="adj1" fmla="val 40503"/>
              <a:gd name="adj2" fmla="val 10711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7" idx="3"/>
            <a:endCxn id="18" idx="2"/>
          </p:cNvCxnSpPr>
          <p:nvPr/>
        </p:nvCxnSpPr>
        <p:spPr>
          <a:xfrm>
            <a:off x="2597002" y="2652566"/>
            <a:ext cx="4087311" cy="3211276"/>
          </a:xfrm>
          <a:prstGeom prst="bentConnector4">
            <a:avLst>
              <a:gd name="adj1" fmla="val 43632"/>
              <a:gd name="adj2" fmla="val 10711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368189" y="1515306"/>
            <a:ext cx="17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Naming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964068" y="1047543"/>
            <a:ext cx="103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Counting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365664" y="758283"/>
            <a:ext cx="2036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digit addition</a:t>
            </a:r>
          </a:p>
          <a:p>
            <a:r>
              <a:rPr lang="en-US" dirty="0" smtClean="0"/>
              <a:t>        (up to 5+5)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 rot="20990559">
            <a:off x="3521409" y="386051"/>
            <a:ext cx="4505278" cy="1429897"/>
          </a:xfrm>
          <a:prstGeom prst="ellipse">
            <a:avLst/>
          </a:prstGeom>
          <a:solidFill>
            <a:schemeClr val="accent2">
              <a:lumMod val="40000"/>
              <a:lumOff val="60000"/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20990559">
            <a:off x="776327" y="817441"/>
            <a:ext cx="4505278" cy="1429897"/>
          </a:xfrm>
          <a:prstGeom prst="ellipse">
            <a:avLst/>
          </a:prstGeom>
          <a:solidFill>
            <a:schemeClr val="accent2">
              <a:lumMod val="40000"/>
              <a:lumOff val="60000"/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2"/>
          <a:srcRect l="70173" t="30609" r="20473" b="6879"/>
          <a:stretch/>
        </p:blipFill>
        <p:spPr>
          <a:xfrm rot="16200000">
            <a:off x="1151871" y="2269897"/>
            <a:ext cx="855279" cy="218925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/>
          <a:srcRect l="70173" t="30609" r="20473" b="6879"/>
          <a:stretch/>
        </p:blipFill>
        <p:spPr>
          <a:xfrm rot="16200000">
            <a:off x="1098336" y="3693814"/>
            <a:ext cx="855279" cy="218925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2"/>
          <a:srcRect l="70173" t="30609" r="20473" b="6879"/>
          <a:stretch/>
        </p:blipFill>
        <p:spPr>
          <a:xfrm rot="18876480">
            <a:off x="6844402" y="4605404"/>
            <a:ext cx="1432182" cy="683827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 rot="2501037">
            <a:off x="7178144" y="4958667"/>
            <a:ext cx="130525" cy="56863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62844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Basic representation (-1</a:t>
            </a:r>
            <a:r>
              <a:rPr lang="en-US" dirty="0" smtClean="0">
                <a:sym typeface="Wingdings"/>
              </a:rPr>
              <a:t>1), </a:t>
            </a:r>
            <a:r>
              <a:rPr lang="en-US" dirty="0" err="1" smtClean="0">
                <a:sym typeface="Wingdings"/>
              </a:rPr>
              <a:t>tanh</a:t>
            </a:r>
            <a:r>
              <a:rPr lang="en-US" dirty="0" smtClean="0">
                <a:sym typeface="Wingdings"/>
              </a:rPr>
              <a:t> asymptote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Diff. representations/orthogonality</a:t>
            </a:r>
          </a:p>
          <a:p>
            <a:pPr marL="0" indent="0">
              <a:buNone/>
            </a:pPr>
            <a:r>
              <a:rPr lang="en-US" dirty="0" smtClean="0"/>
              <a:t>Language training (250 set v. 20 set v. </a:t>
            </a:r>
          </a:p>
          <a:p>
            <a:pPr marL="0" indent="0">
              <a:buNone/>
            </a:pPr>
            <a:r>
              <a:rPr lang="en-US" dirty="0" smtClean="0"/>
              <a:t>Counting pretraining</a:t>
            </a:r>
          </a:p>
          <a:p>
            <a:pPr marL="0" indent="0">
              <a:buNone/>
            </a:pPr>
            <a:r>
              <a:rPr lang="en-US" dirty="0" smtClean="0"/>
              <a:t>Parameter search method</a:t>
            </a:r>
          </a:p>
          <a:p>
            <a:pPr marL="0" indent="0">
              <a:buNone/>
            </a:pPr>
            <a:r>
              <a:rPr lang="en-US" dirty="0" smtClean="0"/>
              <a:t>Analysis methods</a:t>
            </a:r>
          </a:p>
          <a:p>
            <a:pPr marL="0" indent="0">
              <a:buNone/>
            </a:pPr>
            <a:r>
              <a:rPr lang="en-US" dirty="0" smtClean="0"/>
              <a:t>How language training is moved to addition addends</a:t>
            </a:r>
          </a:p>
          <a:p>
            <a:pPr marL="0" indent="0">
              <a:buNone/>
            </a:pPr>
            <a:r>
              <a:rPr lang="en-US" dirty="0" smtClean="0"/>
              <a:t>The problem of individual identity (starting with random </a:t>
            </a:r>
            <a:r>
              <a:rPr lang="en-US" smtClean="0"/>
              <a:t>values)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9869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Basic learning</a:t>
            </a:r>
          </a:p>
          <a:p>
            <a:pPr lvl="1"/>
            <a:r>
              <a:rPr lang="en-US" dirty="0" smtClean="0"/>
              <a:t>Different representation/orthogonality</a:t>
            </a:r>
          </a:p>
          <a:p>
            <a:r>
              <a:rPr lang="en-US" dirty="0" smtClean="0"/>
              <a:t>Non-Language Addition</a:t>
            </a:r>
            <a:endParaRPr lang="en-US" dirty="0"/>
          </a:p>
          <a:p>
            <a:pPr lvl="1"/>
            <a:r>
              <a:rPr lang="en-US" dirty="0" smtClean="0"/>
              <a:t>Basic learning</a:t>
            </a:r>
          </a:p>
          <a:p>
            <a:pPr lvl="1"/>
            <a:r>
              <a:rPr lang="en-US" dirty="0" smtClean="0"/>
              <a:t>Counting pretraining effect</a:t>
            </a:r>
          </a:p>
          <a:p>
            <a:pPr lvl="1"/>
            <a:r>
              <a:rPr lang="en-US" dirty="0" smtClean="0"/>
              <a:t>Error effect</a:t>
            </a:r>
            <a:endParaRPr lang="en-US" dirty="0"/>
          </a:p>
          <a:p>
            <a:r>
              <a:rPr lang="en-US" dirty="0" smtClean="0"/>
              <a:t>Combined Language </a:t>
            </a:r>
            <a:r>
              <a:rPr lang="en-US" dirty="0" smtClean="0">
                <a:sym typeface="Wingdings"/>
              </a:rPr>
              <a:t> Addition</a:t>
            </a:r>
          </a:p>
          <a:p>
            <a:pPr lvl="1"/>
            <a:r>
              <a:rPr lang="en-US" dirty="0" smtClean="0"/>
              <a:t>Same set of experiments with pre-trained language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55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431</Words>
  <Application>Microsoft Macintosh PowerPoint</Application>
  <PresentationFormat>On-screen Show (4:3)</PresentationFormat>
  <Paragraphs>70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Considerations Arising from an Updated Computational Model of Early Math Skills and Knowledge</vt:lpstr>
      <vt:lpstr>Outline</vt:lpstr>
      <vt:lpstr>Goals</vt:lpstr>
      <vt:lpstr>Why Early Math?</vt:lpstr>
      <vt:lpstr>Interaction between math and brain development</vt:lpstr>
      <vt:lpstr>Our Approach</vt:lpstr>
      <vt:lpstr>Method Details</vt:lpstr>
      <vt:lpstr>Results</vt:lpstr>
    </vt:vector>
  </TitlesOfParts>
  <Company>Stanford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Aspects of Early Arithmetic Skills and Knowledge</dc:title>
  <dc:creator>Jeff Shrager</dc:creator>
  <cp:lastModifiedBy>Myra Cheng</cp:lastModifiedBy>
  <cp:revision>26</cp:revision>
  <dcterms:created xsi:type="dcterms:W3CDTF">2016-08-05T21:29:30Z</dcterms:created>
  <dcterms:modified xsi:type="dcterms:W3CDTF">2016-08-09T15:22:11Z</dcterms:modified>
</cp:coreProperties>
</file>