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2" d="100"/>
          <a:sy n="72" d="100"/>
        </p:scale>
        <p:origin x="2092" y="8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94B4CC-E386-49AE-A801-E97DE4764521}"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B0682FA-5DA1-42A2-A2DA-50FAC2DACFFC}">
      <dgm:prSet/>
      <dgm:spPr/>
      <dgm:t>
        <a:bodyPr/>
        <a:lstStyle/>
        <a:p>
          <a:r>
            <a:rPr lang="en-US"/>
            <a:t>Dr. Elena Chavez, AI Ethics Specialist</a:t>
          </a:r>
        </a:p>
      </dgm:t>
    </dgm:pt>
    <dgm:pt modelId="{AB4FBCE1-F410-4665-9F4D-E27D6F6BAC8A}" type="parTrans" cxnId="{A2EF2DC3-44C0-49DD-B568-2428B483A1B7}">
      <dgm:prSet/>
      <dgm:spPr/>
      <dgm:t>
        <a:bodyPr/>
        <a:lstStyle/>
        <a:p>
          <a:endParaRPr lang="en-US"/>
        </a:p>
      </dgm:t>
    </dgm:pt>
    <dgm:pt modelId="{EFE744FC-66C9-4459-9A3A-41371EE8B552}" type="sibTrans" cxnId="{A2EF2DC3-44C0-49DD-B568-2428B483A1B7}">
      <dgm:prSet/>
      <dgm:spPr/>
      <dgm:t>
        <a:bodyPr/>
        <a:lstStyle/>
        <a:p>
          <a:endParaRPr lang="en-US"/>
        </a:p>
      </dgm:t>
    </dgm:pt>
    <dgm:pt modelId="{42393337-8092-4B63-BCD9-24ECA7BFDBA1}">
      <dgm:prSet/>
      <dgm:spPr/>
      <dgm:t>
        <a:bodyPr/>
        <a:lstStyle/>
        <a:p>
          <a:r>
            <a:rPr lang="en-US"/>
            <a:t>The Interactive Loop allows the AI to adjust in real-time based on user feedback, helping manage biases and maintaining ethical transparency. This is especially important for applications in education or healthcare, where unbiased guidance is crucial. This adaptive design ensures that interactions remain aligned with user expectations and psychological well-being.</a:t>
          </a:r>
        </a:p>
      </dgm:t>
    </dgm:pt>
    <dgm:pt modelId="{400EB4BF-1E5B-4C0E-8B23-9CF8EF09FEF7}" type="parTrans" cxnId="{6A4F3FAB-29E8-4B4A-9F65-7281DB7511D4}">
      <dgm:prSet/>
      <dgm:spPr/>
      <dgm:t>
        <a:bodyPr/>
        <a:lstStyle/>
        <a:p>
          <a:endParaRPr lang="en-US"/>
        </a:p>
      </dgm:t>
    </dgm:pt>
    <dgm:pt modelId="{0ED8552B-B4AC-48B5-99FC-FF4E70AA48D1}" type="sibTrans" cxnId="{6A4F3FAB-29E8-4B4A-9F65-7281DB7511D4}">
      <dgm:prSet/>
      <dgm:spPr/>
      <dgm:t>
        <a:bodyPr/>
        <a:lstStyle/>
        <a:p>
          <a:endParaRPr lang="en-US"/>
        </a:p>
      </dgm:t>
    </dgm:pt>
    <dgm:pt modelId="{C023F838-7D71-4CC9-B8BE-98161C8F4740}" type="pres">
      <dgm:prSet presAssocID="{D994B4CC-E386-49AE-A801-E97DE4764521}" presName="root" presStyleCnt="0">
        <dgm:presLayoutVars>
          <dgm:dir/>
          <dgm:resizeHandles val="exact"/>
        </dgm:presLayoutVars>
      </dgm:prSet>
      <dgm:spPr/>
    </dgm:pt>
    <dgm:pt modelId="{777B1626-4755-48C0-A5F6-E8381C4E8C5F}" type="pres">
      <dgm:prSet presAssocID="{D994B4CC-E386-49AE-A801-E97DE4764521}" presName="container" presStyleCnt="0">
        <dgm:presLayoutVars>
          <dgm:dir/>
          <dgm:resizeHandles val="exact"/>
        </dgm:presLayoutVars>
      </dgm:prSet>
      <dgm:spPr/>
    </dgm:pt>
    <dgm:pt modelId="{9602D05A-A6FF-44C4-A8F3-43C77F83C182}" type="pres">
      <dgm:prSet presAssocID="{8B0682FA-5DA1-42A2-A2DA-50FAC2DACFFC}" presName="compNode" presStyleCnt="0"/>
      <dgm:spPr/>
    </dgm:pt>
    <dgm:pt modelId="{A9BBDB1C-631D-41A4-8655-170A9B3FD868}" type="pres">
      <dgm:prSet presAssocID="{8B0682FA-5DA1-42A2-A2DA-50FAC2DACFFC}" presName="iconBgRect" presStyleLbl="bgShp" presStyleIdx="0" presStyleCnt="2"/>
      <dgm:spPr/>
    </dgm:pt>
    <dgm:pt modelId="{6EF2F9DC-F173-49F9-A788-E90A32C953AE}" type="pres">
      <dgm:prSet presAssocID="{8B0682FA-5DA1-42A2-A2DA-50FAC2DACF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0F6E6DD3-5B41-4674-B81E-A71A8BB4B3A7}" type="pres">
      <dgm:prSet presAssocID="{8B0682FA-5DA1-42A2-A2DA-50FAC2DACFFC}" presName="spaceRect" presStyleCnt="0"/>
      <dgm:spPr/>
    </dgm:pt>
    <dgm:pt modelId="{845EAB42-376E-41BC-A1D6-1071FA57D466}" type="pres">
      <dgm:prSet presAssocID="{8B0682FA-5DA1-42A2-A2DA-50FAC2DACFFC}" presName="textRect" presStyleLbl="revTx" presStyleIdx="0" presStyleCnt="2">
        <dgm:presLayoutVars>
          <dgm:chMax val="1"/>
          <dgm:chPref val="1"/>
        </dgm:presLayoutVars>
      </dgm:prSet>
      <dgm:spPr/>
    </dgm:pt>
    <dgm:pt modelId="{303DCDD0-79DD-4A3C-9517-1FAE88DD92F9}" type="pres">
      <dgm:prSet presAssocID="{EFE744FC-66C9-4459-9A3A-41371EE8B552}" presName="sibTrans" presStyleLbl="sibTrans2D1" presStyleIdx="0" presStyleCnt="0"/>
      <dgm:spPr/>
    </dgm:pt>
    <dgm:pt modelId="{5BCACAD4-3A5D-4B8E-875E-30F22E2FF8ED}" type="pres">
      <dgm:prSet presAssocID="{42393337-8092-4B63-BCD9-24ECA7BFDBA1}" presName="compNode" presStyleCnt="0"/>
      <dgm:spPr/>
    </dgm:pt>
    <dgm:pt modelId="{D2810216-8D9F-4434-95FD-DBEC2DED30F5}" type="pres">
      <dgm:prSet presAssocID="{42393337-8092-4B63-BCD9-24ECA7BFDBA1}" presName="iconBgRect" presStyleLbl="bgShp" presStyleIdx="1" presStyleCnt="2"/>
      <dgm:spPr/>
    </dgm:pt>
    <dgm:pt modelId="{FEA95192-1C94-4160-95C8-E719912B1EA4}" type="pres">
      <dgm:prSet presAssocID="{42393337-8092-4B63-BCD9-24ECA7BFDB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rson with Idea"/>
        </a:ext>
      </dgm:extLst>
    </dgm:pt>
    <dgm:pt modelId="{CC9D5AFD-23CD-4DFC-A61E-22B0D8405DCF}" type="pres">
      <dgm:prSet presAssocID="{42393337-8092-4B63-BCD9-24ECA7BFDBA1}" presName="spaceRect" presStyleCnt="0"/>
      <dgm:spPr/>
    </dgm:pt>
    <dgm:pt modelId="{422954CA-0D70-4829-8906-2ECEDE168C59}" type="pres">
      <dgm:prSet presAssocID="{42393337-8092-4B63-BCD9-24ECA7BFDBA1}" presName="textRect" presStyleLbl="revTx" presStyleIdx="1" presStyleCnt="2">
        <dgm:presLayoutVars>
          <dgm:chMax val="1"/>
          <dgm:chPref val="1"/>
        </dgm:presLayoutVars>
      </dgm:prSet>
      <dgm:spPr/>
    </dgm:pt>
  </dgm:ptLst>
  <dgm:cxnLst>
    <dgm:cxn modelId="{7B2CAC61-CDD4-4769-AE4C-F453C1521CE3}" type="presOf" srcId="{8B0682FA-5DA1-42A2-A2DA-50FAC2DACFFC}" destId="{845EAB42-376E-41BC-A1D6-1071FA57D466}" srcOrd="0" destOrd="0" presId="urn:microsoft.com/office/officeart/2018/2/layout/IconCircleList"/>
    <dgm:cxn modelId="{6A4F3FAB-29E8-4B4A-9F65-7281DB7511D4}" srcId="{D994B4CC-E386-49AE-A801-E97DE4764521}" destId="{42393337-8092-4B63-BCD9-24ECA7BFDBA1}" srcOrd="1" destOrd="0" parTransId="{400EB4BF-1E5B-4C0E-8B23-9CF8EF09FEF7}" sibTransId="{0ED8552B-B4AC-48B5-99FC-FF4E70AA48D1}"/>
    <dgm:cxn modelId="{C3934FB4-AC68-49A3-851E-703E749E03CB}" type="presOf" srcId="{42393337-8092-4B63-BCD9-24ECA7BFDBA1}" destId="{422954CA-0D70-4829-8906-2ECEDE168C59}" srcOrd="0" destOrd="0" presId="urn:microsoft.com/office/officeart/2018/2/layout/IconCircleList"/>
    <dgm:cxn modelId="{AC54ECB5-9C29-478B-9256-51A0DB54F043}" type="presOf" srcId="{D994B4CC-E386-49AE-A801-E97DE4764521}" destId="{C023F838-7D71-4CC9-B8BE-98161C8F4740}" srcOrd="0" destOrd="0" presId="urn:microsoft.com/office/officeart/2018/2/layout/IconCircleList"/>
    <dgm:cxn modelId="{A2EF2DC3-44C0-49DD-B568-2428B483A1B7}" srcId="{D994B4CC-E386-49AE-A801-E97DE4764521}" destId="{8B0682FA-5DA1-42A2-A2DA-50FAC2DACFFC}" srcOrd="0" destOrd="0" parTransId="{AB4FBCE1-F410-4665-9F4D-E27D6F6BAC8A}" sibTransId="{EFE744FC-66C9-4459-9A3A-41371EE8B552}"/>
    <dgm:cxn modelId="{8EA421FD-8624-4CFD-8D7B-DEA8076D53D0}" type="presOf" srcId="{EFE744FC-66C9-4459-9A3A-41371EE8B552}" destId="{303DCDD0-79DD-4A3C-9517-1FAE88DD92F9}" srcOrd="0" destOrd="0" presId="urn:microsoft.com/office/officeart/2018/2/layout/IconCircleList"/>
    <dgm:cxn modelId="{67B0844B-3C2A-4D5D-BB4D-3586C3A02B37}" type="presParOf" srcId="{C023F838-7D71-4CC9-B8BE-98161C8F4740}" destId="{777B1626-4755-48C0-A5F6-E8381C4E8C5F}" srcOrd="0" destOrd="0" presId="urn:microsoft.com/office/officeart/2018/2/layout/IconCircleList"/>
    <dgm:cxn modelId="{1D3C673E-67BE-4D77-AD81-6C35325815BA}" type="presParOf" srcId="{777B1626-4755-48C0-A5F6-E8381C4E8C5F}" destId="{9602D05A-A6FF-44C4-A8F3-43C77F83C182}" srcOrd="0" destOrd="0" presId="urn:microsoft.com/office/officeart/2018/2/layout/IconCircleList"/>
    <dgm:cxn modelId="{F91ADE96-B39E-4BD9-8700-17820434141C}" type="presParOf" srcId="{9602D05A-A6FF-44C4-A8F3-43C77F83C182}" destId="{A9BBDB1C-631D-41A4-8655-170A9B3FD868}" srcOrd="0" destOrd="0" presId="urn:microsoft.com/office/officeart/2018/2/layout/IconCircleList"/>
    <dgm:cxn modelId="{5C85D931-341C-4AA3-B33D-8DD133A9C97F}" type="presParOf" srcId="{9602D05A-A6FF-44C4-A8F3-43C77F83C182}" destId="{6EF2F9DC-F173-49F9-A788-E90A32C953AE}" srcOrd="1" destOrd="0" presId="urn:microsoft.com/office/officeart/2018/2/layout/IconCircleList"/>
    <dgm:cxn modelId="{01B81108-1FA4-4C45-92EA-3EBC597DFF88}" type="presParOf" srcId="{9602D05A-A6FF-44C4-A8F3-43C77F83C182}" destId="{0F6E6DD3-5B41-4674-B81E-A71A8BB4B3A7}" srcOrd="2" destOrd="0" presId="urn:microsoft.com/office/officeart/2018/2/layout/IconCircleList"/>
    <dgm:cxn modelId="{16975541-C99F-4473-BC0F-440CB8A0F990}" type="presParOf" srcId="{9602D05A-A6FF-44C4-A8F3-43C77F83C182}" destId="{845EAB42-376E-41BC-A1D6-1071FA57D466}" srcOrd="3" destOrd="0" presId="urn:microsoft.com/office/officeart/2018/2/layout/IconCircleList"/>
    <dgm:cxn modelId="{B487CB60-9BDE-48DF-9564-CE932B3BD66F}" type="presParOf" srcId="{777B1626-4755-48C0-A5F6-E8381C4E8C5F}" destId="{303DCDD0-79DD-4A3C-9517-1FAE88DD92F9}" srcOrd="1" destOrd="0" presId="urn:microsoft.com/office/officeart/2018/2/layout/IconCircleList"/>
    <dgm:cxn modelId="{31102D44-5A8B-43A5-B185-AE71663027D8}" type="presParOf" srcId="{777B1626-4755-48C0-A5F6-E8381C4E8C5F}" destId="{5BCACAD4-3A5D-4B8E-875E-30F22E2FF8ED}" srcOrd="2" destOrd="0" presId="urn:microsoft.com/office/officeart/2018/2/layout/IconCircleList"/>
    <dgm:cxn modelId="{5D1657C3-057F-46D8-BB4C-64CDA4EA4FD0}" type="presParOf" srcId="{5BCACAD4-3A5D-4B8E-875E-30F22E2FF8ED}" destId="{D2810216-8D9F-4434-95FD-DBEC2DED30F5}" srcOrd="0" destOrd="0" presId="urn:microsoft.com/office/officeart/2018/2/layout/IconCircleList"/>
    <dgm:cxn modelId="{B3109F29-5555-42DE-A682-E0F30F7CA712}" type="presParOf" srcId="{5BCACAD4-3A5D-4B8E-875E-30F22E2FF8ED}" destId="{FEA95192-1C94-4160-95C8-E719912B1EA4}" srcOrd="1" destOrd="0" presId="urn:microsoft.com/office/officeart/2018/2/layout/IconCircleList"/>
    <dgm:cxn modelId="{C5D8ED95-F4FC-40CC-8DAB-F03DBB23DE2F}" type="presParOf" srcId="{5BCACAD4-3A5D-4B8E-875E-30F22E2FF8ED}" destId="{CC9D5AFD-23CD-4DFC-A61E-22B0D8405DCF}" srcOrd="2" destOrd="0" presId="urn:microsoft.com/office/officeart/2018/2/layout/IconCircleList"/>
    <dgm:cxn modelId="{070E2A30-3F08-4DF9-B838-0E8A81BC4E28}" type="presParOf" srcId="{5BCACAD4-3A5D-4B8E-875E-30F22E2FF8ED}" destId="{422954CA-0D70-4829-8906-2ECEDE168C59}"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724380-E063-435E-A8AD-4471E60E249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C8A016A-A459-43D4-B04D-215C92D9A2AB}">
      <dgm:prSet/>
      <dgm:spPr/>
      <dgm:t>
        <a:bodyPr/>
        <a:lstStyle/>
        <a:p>
          <a:r>
            <a:rPr lang="en-US"/>
            <a:t>John Smith, Technical Venture Capitalist</a:t>
          </a:r>
        </a:p>
      </dgm:t>
    </dgm:pt>
    <dgm:pt modelId="{DCD994B9-EED8-404F-A325-87342643B80D}" type="parTrans" cxnId="{654B010D-E35D-468A-9AAF-E43486881B7F}">
      <dgm:prSet/>
      <dgm:spPr/>
      <dgm:t>
        <a:bodyPr/>
        <a:lstStyle/>
        <a:p>
          <a:endParaRPr lang="en-US"/>
        </a:p>
      </dgm:t>
    </dgm:pt>
    <dgm:pt modelId="{66C15237-86B5-4DF3-963A-16FE021AD920}" type="sibTrans" cxnId="{654B010D-E35D-468A-9AAF-E43486881B7F}">
      <dgm:prSet/>
      <dgm:spPr/>
      <dgm:t>
        <a:bodyPr/>
        <a:lstStyle/>
        <a:p>
          <a:endParaRPr lang="en-US"/>
        </a:p>
      </dgm:t>
    </dgm:pt>
    <dgm:pt modelId="{1B6D48AC-DB82-4969-983E-B42520E91329}">
      <dgm:prSet/>
      <dgm:spPr/>
      <dgm:t>
        <a:bodyPr/>
        <a:lstStyle/>
        <a:p>
          <a:r>
            <a:rPr lang="en-US"/>
            <a:t>The modular architecture allows for scalability and ease of innovation, making it a strong fit for high-growth startups. This model supports technical consulting, decision-support tools, and any environment where user interactions evolve continuously, making it an ideal choice for investor-backed growth.</a:t>
          </a:r>
        </a:p>
      </dgm:t>
    </dgm:pt>
    <dgm:pt modelId="{9DA9EF7C-1D63-493B-A89B-AD4287FC3C77}" type="parTrans" cxnId="{081478BA-9575-498E-AB6A-D2C8147F6632}">
      <dgm:prSet/>
      <dgm:spPr/>
      <dgm:t>
        <a:bodyPr/>
        <a:lstStyle/>
        <a:p>
          <a:endParaRPr lang="en-US"/>
        </a:p>
      </dgm:t>
    </dgm:pt>
    <dgm:pt modelId="{EEEB8DCB-9D84-4C2B-898A-D54DA2FBD4D1}" type="sibTrans" cxnId="{081478BA-9575-498E-AB6A-D2C8147F6632}">
      <dgm:prSet/>
      <dgm:spPr/>
      <dgm:t>
        <a:bodyPr/>
        <a:lstStyle/>
        <a:p>
          <a:endParaRPr lang="en-US"/>
        </a:p>
      </dgm:t>
    </dgm:pt>
    <dgm:pt modelId="{2A66F6A6-B8C4-450B-AF18-A2E946651B8D}" type="pres">
      <dgm:prSet presAssocID="{37724380-E063-435E-A8AD-4471E60E2498}" presName="hierChild1" presStyleCnt="0">
        <dgm:presLayoutVars>
          <dgm:chPref val="1"/>
          <dgm:dir/>
          <dgm:animOne val="branch"/>
          <dgm:animLvl val="lvl"/>
          <dgm:resizeHandles/>
        </dgm:presLayoutVars>
      </dgm:prSet>
      <dgm:spPr/>
    </dgm:pt>
    <dgm:pt modelId="{5E6CA93D-7B17-475A-AF15-AA242E1C43C4}" type="pres">
      <dgm:prSet presAssocID="{FC8A016A-A459-43D4-B04D-215C92D9A2AB}" presName="hierRoot1" presStyleCnt="0"/>
      <dgm:spPr/>
    </dgm:pt>
    <dgm:pt modelId="{1907CEF8-1D93-4B1F-9CD3-35D0B4BEC644}" type="pres">
      <dgm:prSet presAssocID="{FC8A016A-A459-43D4-B04D-215C92D9A2AB}" presName="composite" presStyleCnt="0"/>
      <dgm:spPr/>
    </dgm:pt>
    <dgm:pt modelId="{4346E210-E8EB-4821-81A1-22D3B1966E9B}" type="pres">
      <dgm:prSet presAssocID="{FC8A016A-A459-43D4-B04D-215C92D9A2AB}" presName="background" presStyleLbl="node0" presStyleIdx="0" presStyleCnt="2"/>
      <dgm:spPr/>
    </dgm:pt>
    <dgm:pt modelId="{E7036380-1042-45D6-9031-12D48DC2D503}" type="pres">
      <dgm:prSet presAssocID="{FC8A016A-A459-43D4-B04D-215C92D9A2AB}" presName="text" presStyleLbl="fgAcc0" presStyleIdx="0" presStyleCnt="2">
        <dgm:presLayoutVars>
          <dgm:chPref val="3"/>
        </dgm:presLayoutVars>
      </dgm:prSet>
      <dgm:spPr/>
    </dgm:pt>
    <dgm:pt modelId="{FDC6B495-4ACC-4005-8721-69AE9431AFB5}" type="pres">
      <dgm:prSet presAssocID="{FC8A016A-A459-43D4-B04D-215C92D9A2AB}" presName="hierChild2" presStyleCnt="0"/>
      <dgm:spPr/>
    </dgm:pt>
    <dgm:pt modelId="{2B809BC4-96DF-4C68-898F-B1BDF6BA4F16}" type="pres">
      <dgm:prSet presAssocID="{1B6D48AC-DB82-4969-983E-B42520E91329}" presName="hierRoot1" presStyleCnt="0"/>
      <dgm:spPr/>
    </dgm:pt>
    <dgm:pt modelId="{3EE9A040-6412-4DE1-8A8B-9E400E7D8E35}" type="pres">
      <dgm:prSet presAssocID="{1B6D48AC-DB82-4969-983E-B42520E91329}" presName="composite" presStyleCnt="0"/>
      <dgm:spPr/>
    </dgm:pt>
    <dgm:pt modelId="{221E597C-7E91-4CAC-89C0-50E64EEFE00D}" type="pres">
      <dgm:prSet presAssocID="{1B6D48AC-DB82-4969-983E-B42520E91329}" presName="background" presStyleLbl="node0" presStyleIdx="1" presStyleCnt="2"/>
      <dgm:spPr/>
    </dgm:pt>
    <dgm:pt modelId="{86F42579-3689-44E8-9F20-FB5BABB70779}" type="pres">
      <dgm:prSet presAssocID="{1B6D48AC-DB82-4969-983E-B42520E91329}" presName="text" presStyleLbl="fgAcc0" presStyleIdx="1" presStyleCnt="2">
        <dgm:presLayoutVars>
          <dgm:chPref val="3"/>
        </dgm:presLayoutVars>
      </dgm:prSet>
      <dgm:spPr/>
    </dgm:pt>
    <dgm:pt modelId="{41E71BD7-4A44-4626-9ACF-D65A01EABCB6}" type="pres">
      <dgm:prSet presAssocID="{1B6D48AC-DB82-4969-983E-B42520E91329}" presName="hierChild2" presStyleCnt="0"/>
      <dgm:spPr/>
    </dgm:pt>
  </dgm:ptLst>
  <dgm:cxnLst>
    <dgm:cxn modelId="{654B010D-E35D-468A-9AAF-E43486881B7F}" srcId="{37724380-E063-435E-A8AD-4471E60E2498}" destId="{FC8A016A-A459-43D4-B04D-215C92D9A2AB}" srcOrd="0" destOrd="0" parTransId="{DCD994B9-EED8-404F-A325-87342643B80D}" sibTransId="{66C15237-86B5-4DF3-963A-16FE021AD920}"/>
    <dgm:cxn modelId="{96BC5C2B-6846-4EC7-BBE5-391932C0AC77}" type="presOf" srcId="{FC8A016A-A459-43D4-B04D-215C92D9A2AB}" destId="{E7036380-1042-45D6-9031-12D48DC2D503}" srcOrd="0" destOrd="0" presId="urn:microsoft.com/office/officeart/2005/8/layout/hierarchy1"/>
    <dgm:cxn modelId="{486D4081-830A-4499-9160-26D175CA51DF}" type="presOf" srcId="{1B6D48AC-DB82-4969-983E-B42520E91329}" destId="{86F42579-3689-44E8-9F20-FB5BABB70779}" srcOrd="0" destOrd="0" presId="urn:microsoft.com/office/officeart/2005/8/layout/hierarchy1"/>
    <dgm:cxn modelId="{081478BA-9575-498E-AB6A-D2C8147F6632}" srcId="{37724380-E063-435E-A8AD-4471E60E2498}" destId="{1B6D48AC-DB82-4969-983E-B42520E91329}" srcOrd="1" destOrd="0" parTransId="{9DA9EF7C-1D63-493B-A89B-AD4287FC3C77}" sibTransId="{EEEB8DCB-9D84-4C2B-898A-D54DA2FBD4D1}"/>
    <dgm:cxn modelId="{9EC81CDF-CFF8-41E8-89CA-280A4CD87344}" type="presOf" srcId="{37724380-E063-435E-A8AD-4471E60E2498}" destId="{2A66F6A6-B8C4-450B-AF18-A2E946651B8D}" srcOrd="0" destOrd="0" presId="urn:microsoft.com/office/officeart/2005/8/layout/hierarchy1"/>
    <dgm:cxn modelId="{68B3EA4F-1B5B-440B-AACF-BCF429022C8E}" type="presParOf" srcId="{2A66F6A6-B8C4-450B-AF18-A2E946651B8D}" destId="{5E6CA93D-7B17-475A-AF15-AA242E1C43C4}" srcOrd="0" destOrd="0" presId="urn:microsoft.com/office/officeart/2005/8/layout/hierarchy1"/>
    <dgm:cxn modelId="{C53AE90C-F43F-428F-A2E3-01B84CCA1DA8}" type="presParOf" srcId="{5E6CA93D-7B17-475A-AF15-AA242E1C43C4}" destId="{1907CEF8-1D93-4B1F-9CD3-35D0B4BEC644}" srcOrd="0" destOrd="0" presId="urn:microsoft.com/office/officeart/2005/8/layout/hierarchy1"/>
    <dgm:cxn modelId="{ACA4C94A-2101-4BF3-BD96-83A239BC5185}" type="presParOf" srcId="{1907CEF8-1D93-4B1F-9CD3-35D0B4BEC644}" destId="{4346E210-E8EB-4821-81A1-22D3B1966E9B}" srcOrd="0" destOrd="0" presId="urn:microsoft.com/office/officeart/2005/8/layout/hierarchy1"/>
    <dgm:cxn modelId="{1578850D-EBE3-4855-8FD2-D9C68AD3B3D3}" type="presParOf" srcId="{1907CEF8-1D93-4B1F-9CD3-35D0B4BEC644}" destId="{E7036380-1042-45D6-9031-12D48DC2D503}" srcOrd="1" destOrd="0" presId="urn:microsoft.com/office/officeart/2005/8/layout/hierarchy1"/>
    <dgm:cxn modelId="{9DE31288-A395-41DA-8B06-473D9F49CBE6}" type="presParOf" srcId="{5E6CA93D-7B17-475A-AF15-AA242E1C43C4}" destId="{FDC6B495-4ACC-4005-8721-69AE9431AFB5}" srcOrd="1" destOrd="0" presId="urn:microsoft.com/office/officeart/2005/8/layout/hierarchy1"/>
    <dgm:cxn modelId="{D0C363E4-16CB-46E3-9C63-30B1F1343317}" type="presParOf" srcId="{2A66F6A6-B8C4-450B-AF18-A2E946651B8D}" destId="{2B809BC4-96DF-4C68-898F-B1BDF6BA4F16}" srcOrd="1" destOrd="0" presId="urn:microsoft.com/office/officeart/2005/8/layout/hierarchy1"/>
    <dgm:cxn modelId="{E767FB69-2581-49B0-A1B5-575B1EF112B2}" type="presParOf" srcId="{2B809BC4-96DF-4C68-898F-B1BDF6BA4F16}" destId="{3EE9A040-6412-4DE1-8A8B-9E400E7D8E35}" srcOrd="0" destOrd="0" presId="urn:microsoft.com/office/officeart/2005/8/layout/hierarchy1"/>
    <dgm:cxn modelId="{A0107416-8166-48EA-B40D-905134EE6BB6}" type="presParOf" srcId="{3EE9A040-6412-4DE1-8A8B-9E400E7D8E35}" destId="{221E597C-7E91-4CAC-89C0-50E64EEFE00D}" srcOrd="0" destOrd="0" presId="urn:microsoft.com/office/officeart/2005/8/layout/hierarchy1"/>
    <dgm:cxn modelId="{05A4ED29-D512-4A8F-B80F-66F957580B79}" type="presParOf" srcId="{3EE9A040-6412-4DE1-8A8B-9E400E7D8E35}" destId="{86F42579-3689-44E8-9F20-FB5BABB70779}" srcOrd="1" destOrd="0" presId="urn:microsoft.com/office/officeart/2005/8/layout/hierarchy1"/>
    <dgm:cxn modelId="{2A28F493-4C46-4340-86CC-19DE07C81624}" type="presParOf" srcId="{2B809BC4-96DF-4C68-898F-B1BDF6BA4F16}" destId="{41E71BD7-4A44-4626-9ACF-D65A01EABCB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31761DC-6D33-4E1F-80DF-846AAD7FA53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925C65-5052-4AFD-8A1C-A67518AA709D}">
      <dgm:prSet/>
      <dgm:spPr/>
      <dgm:t>
        <a:bodyPr/>
        <a:lstStyle/>
        <a:p>
          <a:r>
            <a:rPr lang="en-US"/>
            <a:t>Jessica Lee, Account Executive</a:t>
          </a:r>
        </a:p>
      </dgm:t>
    </dgm:pt>
    <dgm:pt modelId="{651B408A-B834-4D07-A745-0E5F6F199320}" type="parTrans" cxnId="{A4021CC5-D80D-4C80-9E3A-D1BBFEB434D0}">
      <dgm:prSet/>
      <dgm:spPr/>
      <dgm:t>
        <a:bodyPr/>
        <a:lstStyle/>
        <a:p>
          <a:endParaRPr lang="en-US"/>
        </a:p>
      </dgm:t>
    </dgm:pt>
    <dgm:pt modelId="{BEAB8549-74B0-45F8-8B80-CB61402D0C7A}" type="sibTrans" cxnId="{A4021CC5-D80D-4C80-9E3A-D1BBFEB434D0}">
      <dgm:prSet/>
      <dgm:spPr/>
      <dgm:t>
        <a:bodyPr/>
        <a:lstStyle/>
        <a:p>
          <a:endParaRPr lang="en-US"/>
        </a:p>
      </dgm:t>
    </dgm:pt>
    <dgm:pt modelId="{3872B6D6-FC05-4325-89E5-DEDA5AFD0947}">
      <dgm:prSet/>
      <dgm:spPr/>
      <dgm:t>
        <a:bodyPr/>
        <a:lstStyle/>
        <a:p>
          <a:r>
            <a:rPr lang="en-US"/>
            <a:t>The User Feedback Prompt enables a personalized experience by allowing users to control interaction flow. This reduces friction, supporting customer retention and satisfaction, especially in SaaS models where customer success drives long-term engagement and account expansion opportunities.</a:t>
          </a:r>
        </a:p>
      </dgm:t>
    </dgm:pt>
    <dgm:pt modelId="{A882570D-535E-4A08-8A46-29092B51724D}" type="parTrans" cxnId="{33C06305-53FA-4213-BAEC-547456D85853}">
      <dgm:prSet/>
      <dgm:spPr/>
      <dgm:t>
        <a:bodyPr/>
        <a:lstStyle/>
        <a:p>
          <a:endParaRPr lang="en-US"/>
        </a:p>
      </dgm:t>
    </dgm:pt>
    <dgm:pt modelId="{799A0663-862B-41F5-BA31-EA5A2D131D23}" type="sibTrans" cxnId="{33C06305-53FA-4213-BAEC-547456D85853}">
      <dgm:prSet/>
      <dgm:spPr/>
      <dgm:t>
        <a:bodyPr/>
        <a:lstStyle/>
        <a:p>
          <a:endParaRPr lang="en-US"/>
        </a:p>
      </dgm:t>
    </dgm:pt>
    <dgm:pt modelId="{BCDEC2A7-E347-49B7-9D63-289E10DCDD68}" type="pres">
      <dgm:prSet presAssocID="{D31761DC-6D33-4E1F-80DF-846AAD7FA539}" presName="root" presStyleCnt="0">
        <dgm:presLayoutVars>
          <dgm:dir/>
          <dgm:resizeHandles val="exact"/>
        </dgm:presLayoutVars>
      </dgm:prSet>
      <dgm:spPr/>
    </dgm:pt>
    <dgm:pt modelId="{04500886-136E-499A-AFBE-926C0CA5C9F6}" type="pres">
      <dgm:prSet presAssocID="{D5925C65-5052-4AFD-8A1C-A67518AA709D}" presName="compNode" presStyleCnt="0"/>
      <dgm:spPr/>
    </dgm:pt>
    <dgm:pt modelId="{5E0EBE06-8600-4E6E-A2F9-FD2319DE5768}" type="pres">
      <dgm:prSet presAssocID="{D5925C65-5052-4AFD-8A1C-A67518AA70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955EFCAA-4EA3-483F-8DE0-50C484CD36C2}" type="pres">
      <dgm:prSet presAssocID="{D5925C65-5052-4AFD-8A1C-A67518AA709D}" presName="spaceRect" presStyleCnt="0"/>
      <dgm:spPr/>
    </dgm:pt>
    <dgm:pt modelId="{69500AFC-576E-4FC6-AB41-E83610C56923}" type="pres">
      <dgm:prSet presAssocID="{D5925C65-5052-4AFD-8A1C-A67518AA709D}" presName="textRect" presStyleLbl="revTx" presStyleIdx="0" presStyleCnt="2">
        <dgm:presLayoutVars>
          <dgm:chMax val="1"/>
          <dgm:chPref val="1"/>
        </dgm:presLayoutVars>
      </dgm:prSet>
      <dgm:spPr/>
    </dgm:pt>
    <dgm:pt modelId="{C31E7D03-217D-4CD2-94D4-FDFF0EB3ECDA}" type="pres">
      <dgm:prSet presAssocID="{BEAB8549-74B0-45F8-8B80-CB61402D0C7A}" presName="sibTrans" presStyleCnt="0"/>
      <dgm:spPr/>
    </dgm:pt>
    <dgm:pt modelId="{126AED94-CF6D-46E1-91D4-871188CBB935}" type="pres">
      <dgm:prSet presAssocID="{3872B6D6-FC05-4325-89E5-DEDA5AFD0947}" presName="compNode" presStyleCnt="0"/>
      <dgm:spPr/>
    </dgm:pt>
    <dgm:pt modelId="{6F100E19-13F5-4202-99F5-4CCF72270A66}" type="pres">
      <dgm:prSet presAssocID="{3872B6D6-FC05-4325-89E5-DEDA5AFD094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557E74A7-C6C3-4125-8B6E-6B16DF88969E}" type="pres">
      <dgm:prSet presAssocID="{3872B6D6-FC05-4325-89E5-DEDA5AFD0947}" presName="spaceRect" presStyleCnt="0"/>
      <dgm:spPr/>
    </dgm:pt>
    <dgm:pt modelId="{7A9DD4D6-D38F-4531-89F7-5481FB218E5F}" type="pres">
      <dgm:prSet presAssocID="{3872B6D6-FC05-4325-89E5-DEDA5AFD0947}" presName="textRect" presStyleLbl="revTx" presStyleIdx="1" presStyleCnt="2">
        <dgm:presLayoutVars>
          <dgm:chMax val="1"/>
          <dgm:chPref val="1"/>
        </dgm:presLayoutVars>
      </dgm:prSet>
      <dgm:spPr/>
    </dgm:pt>
  </dgm:ptLst>
  <dgm:cxnLst>
    <dgm:cxn modelId="{33C06305-53FA-4213-BAEC-547456D85853}" srcId="{D31761DC-6D33-4E1F-80DF-846AAD7FA539}" destId="{3872B6D6-FC05-4325-89E5-DEDA5AFD0947}" srcOrd="1" destOrd="0" parTransId="{A882570D-535E-4A08-8A46-29092B51724D}" sibTransId="{799A0663-862B-41F5-BA31-EA5A2D131D23}"/>
    <dgm:cxn modelId="{539E7496-135F-45BD-AC4B-787BB4A3476F}" type="presOf" srcId="{3872B6D6-FC05-4325-89E5-DEDA5AFD0947}" destId="{7A9DD4D6-D38F-4531-89F7-5481FB218E5F}" srcOrd="0" destOrd="0" presId="urn:microsoft.com/office/officeart/2018/2/layout/IconLabelList"/>
    <dgm:cxn modelId="{177F06AC-1A84-40DC-8638-C1CEFEB368C6}" type="presOf" srcId="{D31761DC-6D33-4E1F-80DF-846AAD7FA539}" destId="{BCDEC2A7-E347-49B7-9D63-289E10DCDD68}" srcOrd="0" destOrd="0" presId="urn:microsoft.com/office/officeart/2018/2/layout/IconLabelList"/>
    <dgm:cxn modelId="{1FEEB4C1-4478-4DA7-AB72-580F2F6E59D6}" type="presOf" srcId="{D5925C65-5052-4AFD-8A1C-A67518AA709D}" destId="{69500AFC-576E-4FC6-AB41-E83610C56923}" srcOrd="0" destOrd="0" presId="urn:microsoft.com/office/officeart/2018/2/layout/IconLabelList"/>
    <dgm:cxn modelId="{A4021CC5-D80D-4C80-9E3A-D1BBFEB434D0}" srcId="{D31761DC-6D33-4E1F-80DF-846AAD7FA539}" destId="{D5925C65-5052-4AFD-8A1C-A67518AA709D}" srcOrd="0" destOrd="0" parTransId="{651B408A-B834-4D07-A745-0E5F6F199320}" sibTransId="{BEAB8549-74B0-45F8-8B80-CB61402D0C7A}"/>
    <dgm:cxn modelId="{BCC3162B-8F35-49BA-8D18-1A90A4A1102E}" type="presParOf" srcId="{BCDEC2A7-E347-49B7-9D63-289E10DCDD68}" destId="{04500886-136E-499A-AFBE-926C0CA5C9F6}" srcOrd="0" destOrd="0" presId="urn:microsoft.com/office/officeart/2018/2/layout/IconLabelList"/>
    <dgm:cxn modelId="{608A8811-844E-4845-A74D-2C510F25702C}" type="presParOf" srcId="{04500886-136E-499A-AFBE-926C0CA5C9F6}" destId="{5E0EBE06-8600-4E6E-A2F9-FD2319DE5768}" srcOrd="0" destOrd="0" presId="urn:microsoft.com/office/officeart/2018/2/layout/IconLabelList"/>
    <dgm:cxn modelId="{4AC9AFD9-3DC2-4202-ADD4-1EA3C49E6A4A}" type="presParOf" srcId="{04500886-136E-499A-AFBE-926C0CA5C9F6}" destId="{955EFCAA-4EA3-483F-8DE0-50C484CD36C2}" srcOrd="1" destOrd="0" presId="urn:microsoft.com/office/officeart/2018/2/layout/IconLabelList"/>
    <dgm:cxn modelId="{9DC8B140-7299-4912-B78C-C06B44B3B0C2}" type="presParOf" srcId="{04500886-136E-499A-AFBE-926C0CA5C9F6}" destId="{69500AFC-576E-4FC6-AB41-E83610C56923}" srcOrd="2" destOrd="0" presId="urn:microsoft.com/office/officeart/2018/2/layout/IconLabelList"/>
    <dgm:cxn modelId="{33C39E82-5503-44EA-8597-A1BFDE7DAF1A}" type="presParOf" srcId="{BCDEC2A7-E347-49B7-9D63-289E10DCDD68}" destId="{C31E7D03-217D-4CD2-94D4-FDFF0EB3ECDA}" srcOrd="1" destOrd="0" presId="urn:microsoft.com/office/officeart/2018/2/layout/IconLabelList"/>
    <dgm:cxn modelId="{16A15570-CA3E-4826-921E-35042CBB4810}" type="presParOf" srcId="{BCDEC2A7-E347-49B7-9D63-289E10DCDD68}" destId="{126AED94-CF6D-46E1-91D4-871188CBB935}" srcOrd="2" destOrd="0" presId="urn:microsoft.com/office/officeart/2018/2/layout/IconLabelList"/>
    <dgm:cxn modelId="{893B60FB-CE0F-42C5-A44C-18D46863EDA0}" type="presParOf" srcId="{126AED94-CF6D-46E1-91D4-871188CBB935}" destId="{6F100E19-13F5-4202-99F5-4CCF72270A66}" srcOrd="0" destOrd="0" presId="urn:microsoft.com/office/officeart/2018/2/layout/IconLabelList"/>
    <dgm:cxn modelId="{3A7364AE-A8D0-4A8B-95E5-323ED38ACEE0}" type="presParOf" srcId="{126AED94-CF6D-46E1-91D4-871188CBB935}" destId="{557E74A7-C6C3-4125-8B6E-6B16DF88969E}" srcOrd="1" destOrd="0" presId="urn:microsoft.com/office/officeart/2018/2/layout/IconLabelList"/>
    <dgm:cxn modelId="{85C57ECC-65D5-4009-B586-44799D6903A0}" type="presParOf" srcId="{126AED94-CF6D-46E1-91D4-871188CBB935}" destId="{7A9DD4D6-D38F-4531-89F7-5481FB218E5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BDB1C-631D-41A4-8655-170A9B3FD868}">
      <dsp:nvSpPr>
        <dsp:cNvPr id="0" name=""/>
        <dsp:cNvSpPr/>
      </dsp:nvSpPr>
      <dsp:spPr>
        <a:xfrm>
          <a:off x="116538" y="1153360"/>
          <a:ext cx="997167" cy="9971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F2F9DC-F173-49F9-A788-E90A32C953AE}">
      <dsp:nvSpPr>
        <dsp:cNvPr id="0" name=""/>
        <dsp:cNvSpPr/>
      </dsp:nvSpPr>
      <dsp:spPr>
        <a:xfrm>
          <a:off x="325943" y="1362765"/>
          <a:ext cx="578357" cy="5783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5EAB42-376E-41BC-A1D6-1071FA57D466}">
      <dsp:nvSpPr>
        <dsp:cNvPr id="0" name=""/>
        <dsp:cNvSpPr/>
      </dsp:nvSpPr>
      <dsp:spPr>
        <a:xfrm>
          <a:off x="1327385" y="1153360"/>
          <a:ext cx="2350467" cy="99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Dr. Elena Chavez, AI Ethics Specialist</a:t>
          </a:r>
        </a:p>
      </dsp:txBody>
      <dsp:txXfrm>
        <a:off x="1327385" y="1153360"/>
        <a:ext cx="2350467" cy="997167"/>
      </dsp:txXfrm>
    </dsp:sp>
    <dsp:sp modelId="{D2810216-8D9F-4434-95FD-DBEC2DED30F5}">
      <dsp:nvSpPr>
        <dsp:cNvPr id="0" name=""/>
        <dsp:cNvSpPr/>
      </dsp:nvSpPr>
      <dsp:spPr>
        <a:xfrm>
          <a:off x="4087403" y="1153360"/>
          <a:ext cx="997167" cy="9971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A95192-1C94-4160-95C8-E719912B1EA4}">
      <dsp:nvSpPr>
        <dsp:cNvPr id="0" name=""/>
        <dsp:cNvSpPr/>
      </dsp:nvSpPr>
      <dsp:spPr>
        <a:xfrm>
          <a:off x="4296808" y="1362765"/>
          <a:ext cx="578357" cy="5783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2954CA-0D70-4829-8906-2ECEDE168C59}">
      <dsp:nvSpPr>
        <dsp:cNvPr id="0" name=""/>
        <dsp:cNvSpPr/>
      </dsp:nvSpPr>
      <dsp:spPr>
        <a:xfrm>
          <a:off x="5298250" y="1153360"/>
          <a:ext cx="2350467" cy="99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kern="1200"/>
            <a:t>The Interactive Loop allows the AI to adjust in real-time based on user feedback, helping manage biases and maintaining ethical transparency. This is especially important for applications in education or healthcare, where unbiased guidance is crucial. This adaptive design ensures that interactions remain aligned with user expectations and psychological well-being.</a:t>
          </a:r>
        </a:p>
      </dsp:txBody>
      <dsp:txXfrm>
        <a:off x="5298250" y="1153360"/>
        <a:ext cx="2350467" cy="9971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6E210-E8EB-4821-81A1-22D3B1966E9B}">
      <dsp:nvSpPr>
        <dsp:cNvPr id="0" name=""/>
        <dsp:cNvSpPr/>
      </dsp:nvSpPr>
      <dsp:spPr>
        <a:xfrm>
          <a:off x="947" y="420938"/>
          <a:ext cx="3327154" cy="21127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036380-1042-45D6-9031-12D48DC2D503}">
      <dsp:nvSpPr>
        <dsp:cNvPr id="0" name=""/>
        <dsp:cNvSpPr/>
      </dsp:nvSpPr>
      <dsp:spPr>
        <a:xfrm>
          <a:off x="370631" y="772138"/>
          <a:ext cx="3327154" cy="211274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John Smith, Technical Venture Capitalist</a:t>
          </a:r>
        </a:p>
      </dsp:txBody>
      <dsp:txXfrm>
        <a:off x="432511" y="834018"/>
        <a:ext cx="3203394" cy="1988983"/>
      </dsp:txXfrm>
    </dsp:sp>
    <dsp:sp modelId="{221E597C-7E91-4CAC-89C0-50E64EEFE00D}">
      <dsp:nvSpPr>
        <dsp:cNvPr id="0" name=""/>
        <dsp:cNvSpPr/>
      </dsp:nvSpPr>
      <dsp:spPr>
        <a:xfrm>
          <a:off x="4067469" y="420938"/>
          <a:ext cx="3327154" cy="211274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F42579-3689-44E8-9F20-FB5BABB70779}">
      <dsp:nvSpPr>
        <dsp:cNvPr id="0" name=""/>
        <dsp:cNvSpPr/>
      </dsp:nvSpPr>
      <dsp:spPr>
        <a:xfrm>
          <a:off x="4437153" y="772138"/>
          <a:ext cx="3327154" cy="211274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modular architecture allows for scalability and ease of innovation, making it a strong fit for high-growth startups. This model supports technical consulting, decision-support tools, and any environment where user interactions evolve continuously, making it an ideal choice for investor-backed growth.</a:t>
          </a:r>
        </a:p>
      </dsp:txBody>
      <dsp:txXfrm>
        <a:off x="4499033" y="834018"/>
        <a:ext cx="3203394" cy="1988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EBE06-8600-4E6E-A2F9-FD2319DE5768}">
      <dsp:nvSpPr>
        <dsp:cNvPr id="0" name=""/>
        <dsp:cNvSpPr/>
      </dsp:nvSpPr>
      <dsp:spPr>
        <a:xfrm>
          <a:off x="1012471" y="187430"/>
          <a:ext cx="1589625" cy="1589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00AFC-576E-4FC6-AB41-E83610C56923}">
      <dsp:nvSpPr>
        <dsp:cNvPr id="0" name=""/>
        <dsp:cNvSpPr/>
      </dsp:nvSpPr>
      <dsp:spPr>
        <a:xfrm>
          <a:off x="41034" y="2216457"/>
          <a:ext cx="35325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Jessica Lee, Account Executive</a:t>
          </a:r>
        </a:p>
      </dsp:txBody>
      <dsp:txXfrm>
        <a:off x="41034" y="2216457"/>
        <a:ext cx="3532500" cy="900000"/>
      </dsp:txXfrm>
    </dsp:sp>
    <dsp:sp modelId="{6F100E19-13F5-4202-99F5-4CCF72270A66}">
      <dsp:nvSpPr>
        <dsp:cNvPr id="0" name=""/>
        <dsp:cNvSpPr/>
      </dsp:nvSpPr>
      <dsp:spPr>
        <a:xfrm>
          <a:off x="5163159" y="187430"/>
          <a:ext cx="1589625" cy="1589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9DD4D6-D38F-4531-89F7-5481FB218E5F}">
      <dsp:nvSpPr>
        <dsp:cNvPr id="0" name=""/>
        <dsp:cNvSpPr/>
      </dsp:nvSpPr>
      <dsp:spPr>
        <a:xfrm>
          <a:off x="4191721" y="2216457"/>
          <a:ext cx="35325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The User Feedback Prompt enables a personalized experience by allowing users to control interaction flow. This reduces friction, supporting customer retention and satisfaction, especially in SaaS models where customer success drives long-term engagement and account expansion opportunities.</a:t>
          </a:r>
        </a:p>
      </dsp:txBody>
      <dsp:txXfrm>
        <a:off x="4191721" y="2216457"/>
        <a:ext cx="3532500" cy="90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0132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94114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67729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0649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7239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057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9487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1081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01830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7500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938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918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0056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853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570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4683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10038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11/3/2024</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2234752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State-Driven AI Agent Framework</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pPr>
              <a:defRPr sz="4000"/>
            </a:pPr>
            <a:r>
              <a:rPr lang="en-US" sz="4000"/>
              <a:t>Customer Experience and Retention</a:t>
            </a:r>
          </a:p>
        </p:txBody>
      </p:sp>
      <p:graphicFrame>
        <p:nvGraphicFramePr>
          <p:cNvPr id="5" name="Content Placeholder 2">
            <a:extLst>
              <a:ext uri="{FF2B5EF4-FFF2-40B4-BE49-F238E27FC236}">
                <a16:creationId xmlns:a16="http://schemas.microsoft.com/office/drawing/2014/main" id="{703B5A17-FFF9-011C-897A-6BDB05BC9A65}"/>
              </a:ext>
            </a:extLst>
          </p:cNvPr>
          <p:cNvGraphicFramePr>
            <a:graphicFrameLocks noGrp="1"/>
          </p:cNvGraphicFramePr>
          <p:nvPr>
            <p:ph idx="1"/>
            <p:extLst>
              <p:ext uri="{D42A27DB-BD31-4B8C-83A1-F6EECF244321}">
                <p14:modId xmlns:p14="http://schemas.microsoft.com/office/powerpoint/2010/main" val="1868405282"/>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5604" y="609600"/>
            <a:ext cx="4755063" cy="1326321"/>
          </a:xfrm>
        </p:spPr>
        <p:txBody>
          <a:bodyPr>
            <a:normAutofit/>
          </a:bodyPr>
          <a:lstStyle/>
          <a:p>
            <a:pPr>
              <a:defRPr sz="4000"/>
            </a:pPr>
            <a:r>
              <a:rPr lang="en-US" sz="4000"/>
              <a:t>Introduction</a:t>
            </a:r>
          </a:p>
        </p:txBody>
      </p:sp>
      <p:pic>
        <p:nvPicPr>
          <p:cNvPr id="5" name="Picture 4" descr="A 3D pattern of ring shapes connected by lines">
            <a:extLst>
              <a:ext uri="{FF2B5EF4-FFF2-40B4-BE49-F238E27FC236}">
                <a16:creationId xmlns:a16="http://schemas.microsoft.com/office/drawing/2014/main" id="{A22F0530-DF9E-9814-0889-EE7F0E9656A9}"/>
              </a:ext>
            </a:extLst>
          </p:cNvPr>
          <p:cNvPicPr>
            <a:picLocks noChangeAspect="1"/>
          </p:cNvPicPr>
          <p:nvPr/>
        </p:nvPicPr>
        <p:blipFill>
          <a:blip r:embed="rId3"/>
          <a:srcRect l="19379" r="52102"/>
          <a:stretch/>
        </p:blipFill>
        <p:spPr>
          <a:xfrm>
            <a:off x="20" y="10"/>
            <a:ext cx="3476985" cy="6857990"/>
          </a:xfrm>
          <a:prstGeom prst="rect">
            <a:avLst/>
          </a:prstGeom>
        </p:spPr>
      </p:pic>
      <p:sp>
        <p:nvSpPr>
          <p:cNvPr id="3" name="Content Placeholder 2"/>
          <p:cNvSpPr>
            <a:spLocks noGrp="1"/>
          </p:cNvSpPr>
          <p:nvPr>
            <p:ph idx="1"/>
          </p:nvPr>
        </p:nvSpPr>
        <p:spPr>
          <a:xfrm>
            <a:off x="3695603" y="2096064"/>
            <a:ext cx="4755064" cy="3695136"/>
          </a:xfrm>
        </p:spPr>
        <p:txBody>
          <a:bodyPr>
            <a:normAutofit fontScale="92500" lnSpcReduction="20000"/>
          </a:bodyPr>
          <a:lstStyle/>
          <a:p>
            <a:pPr>
              <a:lnSpc>
                <a:spcPct val="110000"/>
              </a:lnSpc>
              <a:defRPr sz="2400"/>
            </a:pPr>
            <a:r>
              <a:t>This state-driven AI framework is designed for high adaptability, enabling personalized, scalable interactions across diverse applications. Through states like Initialization, Session Types, Interactive Loop, and Finalization, the AI can dynamically guide users in complex environments, offering a tailored and efficient experience.</a:t>
            </a:r>
            <a:endParaRPr lang="en-US"/>
          </a:p>
        </p:txBody>
      </p:sp>
      <p:cxnSp>
        <p:nvCxnSpPr>
          <p:cNvPr id="9" name="Straight Connector 8">
            <a:extLst>
              <a:ext uri="{FF2B5EF4-FFF2-40B4-BE49-F238E27FC236}">
                <a16:creationId xmlns:a16="http://schemas.microsoft.com/office/drawing/2014/main" id="{E2A31A05-19BB-4F84-9402-E8569CBDBD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77005" y="45720"/>
            <a:ext cx="0" cy="6766560"/>
          </a:xfrm>
          <a:prstGeom prst="line">
            <a:avLst/>
          </a:prstGeom>
          <a:ln w="190500" cap="sq">
            <a:solidFill>
              <a:srgbClr val="FFFFFF"/>
            </a:solidFill>
            <a:miter lim="800000"/>
          </a:ln>
          <a:scene3d>
            <a:camera prst="orthographicFront"/>
            <a:lightRig rig="twoPt" dir="t">
              <a:rot lat="0" lon="0" rev="7200000"/>
            </a:lightRig>
          </a:scene3d>
          <a:sp3d>
            <a:bevelT w="25400" h="19050"/>
          </a:sp3d>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a:defRPr sz="4000"/>
            </a:pPr>
            <a:r>
              <a:rPr lang="en-US" sz="1900"/>
              <a:t>Technical Architecture</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Content Placeholder 2"/>
          <p:cNvSpPr>
            <a:spLocks noGrp="1"/>
          </p:cNvSpPr>
          <p:nvPr>
            <p:ph idx="1"/>
          </p:nvPr>
        </p:nvSpPr>
        <p:spPr>
          <a:xfrm>
            <a:off x="3732021" y="971549"/>
            <a:ext cx="4718646" cy="4616450"/>
          </a:xfrm>
        </p:spPr>
        <p:txBody>
          <a:bodyPr anchor="ctr">
            <a:normAutofit/>
          </a:bodyPr>
          <a:lstStyle/>
          <a:p>
            <a:pPr>
              <a:lnSpc>
                <a:spcPct val="110000"/>
              </a:lnSpc>
              <a:defRPr sz="2400"/>
            </a:pPr>
            <a:endParaRPr sz="1500"/>
          </a:p>
          <a:p>
            <a:pPr>
              <a:lnSpc>
                <a:spcPct val="110000"/>
              </a:lnSpc>
            </a:pPr>
            <a:r>
              <a:rPr sz="1500"/>
              <a:t>Michael Taylor, Technical Architect</a:t>
            </a:r>
          </a:p>
          <a:p>
            <a:pPr>
              <a:lnSpc>
                <a:spcPct val="110000"/>
              </a:lnSpc>
            </a:pPr>
            <a:endParaRPr sz="1500"/>
          </a:p>
          <a:p>
            <a:pPr>
              <a:lnSpc>
                <a:spcPct val="110000"/>
              </a:lnSpc>
            </a:pPr>
            <a:r>
              <a:rPr sz="1500"/>
              <a:t>The framework’s state-based architecture provides a modular, extensible structure that supports scalability and flexibility. Its clear, defined pathways ensure the AI agent can adapt seamlessly to varied workflows, making it suitable for applications in customer support and project management where reliability and adaptability are crucial.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40971" y="1122001"/>
            <a:ext cx="2280514" cy="4613999"/>
          </a:xfrm>
        </p:spPr>
        <p:txBody>
          <a:bodyPr anchor="ctr">
            <a:normAutofit/>
          </a:bodyPr>
          <a:lstStyle/>
          <a:p>
            <a:pPr algn="l">
              <a:defRPr sz="4000"/>
            </a:pPr>
            <a:r>
              <a:rPr lang="en-US" sz="2100">
                <a:solidFill>
                  <a:srgbClr val="FFFFFF"/>
                </a:solidFill>
              </a:rPr>
              <a:t>Project Management Benefits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74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p:cNvSpPr>
            <a:spLocks noGrp="1"/>
          </p:cNvSpPr>
          <p:nvPr>
            <p:ph idx="1"/>
          </p:nvPr>
        </p:nvSpPr>
        <p:spPr>
          <a:xfrm>
            <a:off x="685346" y="1122001"/>
            <a:ext cx="4924923" cy="4761274"/>
          </a:xfrm>
        </p:spPr>
        <p:txBody>
          <a:bodyPr anchor="ctr">
            <a:normAutofit/>
          </a:bodyPr>
          <a:lstStyle/>
          <a:p>
            <a:pPr>
              <a:defRPr sz="2400"/>
            </a:pPr>
            <a:endParaRPr sz="1400"/>
          </a:p>
          <a:p>
            <a:r>
              <a:rPr sz="1400"/>
              <a:t>Kevin Fears, Project Manager</a:t>
            </a:r>
          </a:p>
          <a:p>
            <a:endParaRPr sz="1400"/>
          </a:p>
          <a:p>
            <a:r>
              <a:rPr sz="1400"/>
              <a:t>This structured AI model enhances user experiences, particularly in onboarding and guided workflows. It’s ideal for enterprise environments, enabling the AI to guide users in alignment with project objectives. Key applications include IT deployments and support scenarios, where the AI can manage common troubleshooting and user training tasks efficiently.</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514" y="1122001"/>
            <a:ext cx="2280514" cy="4613999"/>
          </a:xfrm>
        </p:spPr>
        <p:txBody>
          <a:bodyPr anchor="ctr">
            <a:normAutofit/>
          </a:bodyPr>
          <a:lstStyle/>
          <a:p>
            <a:pPr algn="l">
              <a:defRPr sz="4000"/>
            </a:pPr>
            <a:r>
              <a:rPr lang="en-US" sz="2100">
                <a:solidFill>
                  <a:srgbClr val="FFFFFF"/>
                </a:solidFill>
              </a:rPr>
              <a:t>Business Value and Scalability</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596" y="0"/>
            <a:ext cx="60974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33730" y="1122001"/>
            <a:ext cx="4924923" cy="4761274"/>
          </a:xfrm>
        </p:spPr>
        <p:txBody>
          <a:bodyPr anchor="ctr">
            <a:normAutofit/>
          </a:bodyPr>
          <a:lstStyle/>
          <a:p>
            <a:pPr>
              <a:defRPr sz="2400"/>
            </a:pPr>
            <a:endParaRPr lang="en-US" sz="1400"/>
          </a:p>
          <a:p>
            <a:r>
              <a:rPr lang="en-US" sz="1400"/>
              <a:t>Sarah Williams, Venture Capitalist (Non-Technical)</a:t>
            </a:r>
          </a:p>
          <a:p>
            <a:endParaRPr lang="en-US" sz="1400"/>
          </a:p>
          <a:p>
            <a:r>
              <a:rPr lang="en-US" sz="1400"/>
              <a:t>This model enables affordable scalability by automating repetitive customer interactions, allowing companies to provide quality support without increasing headcount. In practice, it’s a strong fit for SaaS platforms and advisory services, offering guidance and customization at scale, ideal for rapid-growth environments.</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514" y="1122001"/>
            <a:ext cx="2280514" cy="4613999"/>
          </a:xfrm>
        </p:spPr>
        <p:txBody>
          <a:bodyPr anchor="ctr">
            <a:normAutofit/>
          </a:bodyPr>
          <a:lstStyle/>
          <a:p>
            <a:pPr algn="l">
              <a:defRPr sz="4000"/>
            </a:pPr>
            <a:r>
              <a:rPr lang="en-US" sz="2100">
                <a:solidFill>
                  <a:srgbClr val="FFFFFF"/>
                </a:solidFill>
              </a:rPr>
              <a:t>Market Expansion in Emerging Sectors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596" y="0"/>
            <a:ext cx="60974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533730" y="1122001"/>
            <a:ext cx="4924923" cy="4761274"/>
          </a:xfrm>
        </p:spPr>
        <p:txBody>
          <a:bodyPr anchor="ctr">
            <a:normAutofit/>
          </a:bodyPr>
          <a:lstStyle/>
          <a:p>
            <a:pPr>
              <a:defRPr sz="2400"/>
            </a:pPr>
            <a:endParaRPr lang="en-US" sz="1400"/>
          </a:p>
          <a:p>
            <a:r>
              <a:rPr lang="en-US" sz="1400"/>
              <a:t>Rachel Bennett, Venture Capitalist (Emerging Markets)</a:t>
            </a:r>
          </a:p>
          <a:p>
            <a:endParaRPr lang="en-US" sz="1400"/>
          </a:p>
          <a:p>
            <a:r>
              <a:rPr lang="en-US" sz="1400"/>
              <a:t>The state-driven approach supports companies entering traditional or emerging markets, where it can guide users through complex processes and mitigate adoption barriers. The model is ideal for sectors like finance or healthcare, which require user education and gradual market entry strategies.</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pPr>
              <a:defRPr sz="4000"/>
            </a:pPr>
            <a:r>
              <a:rPr lang="en-US" sz="4000"/>
              <a:t>Ethics and User Interaction Quality</a:t>
            </a:r>
          </a:p>
        </p:txBody>
      </p:sp>
      <p:graphicFrame>
        <p:nvGraphicFramePr>
          <p:cNvPr id="5" name="Content Placeholder 2">
            <a:extLst>
              <a:ext uri="{FF2B5EF4-FFF2-40B4-BE49-F238E27FC236}">
                <a16:creationId xmlns:a16="http://schemas.microsoft.com/office/drawing/2014/main" id="{1CD79057-F30D-6F3C-30A9-7670ED4A2613}"/>
              </a:ext>
            </a:extLst>
          </p:cNvPr>
          <p:cNvGraphicFramePr>
            <a:graphicFrameLocks noGrp="1"/>
          </p:cNvGraphicFramePr>
          <p:nvPr>
            <p:ph idx="1"/>
            <p:extLst>
              <p:ext uri="{D42A27DB-BD31-4B8C-83A1-F6EECF244321}">
                <p14:modId xmlns:p14="http://schemas.microsoft.com/office/powerpoint/2010/main" val="3317487115"/>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pPr>
              <a:defRPr sz="4000"/>
            </a:pPr>
            <a:r>
              <a:rPr lang="en-US" sz="2200"/>
              <a:t>Sales Potential and Customer Engagement</a:t>
            </a:r>
          </a:p>
        </p:txBody>
      </p:sp>
      <p:cxnSp>
        <p:nvCxnSpPr>
          <p:cNvPr id="10" name="Straight Connector 9">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732021" y="971549"/>
            <a:ext cx="4718646" cy="4616450"/>
          </a:xfrm>
        </p:spPr>
        <p:txBody>
          <a:bodyPr anchor="ctr">
            <a:normAutofit/>
          </a:bodyPr>
          <a:lstStyle/>
          <a:p>
            <a:pPr>
              <a:lnSpc>
                <a:spcPct val="110000"/>
              </a:lnSpc>
              <a:defRPr sz="2400"/>
            </a:pPr>
            <a:endParaRPr lang="en-US" sz="1700"/>
          </a:p>
          <a:p>
            <a:pPr>
              <a:lnSpc>
                <a:spcPct val="110000"/>
              </a:lnSpc>
            </a:pPr>
            <a:r>
              <a:rPr lang="en-US" sz="1700"/>
              <a:t>David Brooks, Sales Specialist</a:t>
            </a:r>
          </a:p>
          <a:p>
            <a:pPr>
              <a:lnSpc>
                <a:spcPct val="110000"/>
              </a:lnSpc>
            </a:pPr>
            <a:endParaRPr lang="en-US" sz="1700"/>
          </a:p>
          <a:p>
            <a:pPr>
              <a:lnSpc>
                <a:spcPct val="110000"/>
              </a:lnSpc>
            </a:pPr>
            <a:r>
              <a:rPr lang="en-US" sz="1700"/>
              <a:t>The model’s adaptability is highly suited to sales, where the AI can guide potential clients through relevant information based on their responses. This real-time customization enhances customer engagement and can significantly improve lead qualification and conversion rates in B2B environments.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pPr>
              <a:defRPr sz="4000"/>
            </a:pPr>
            <a:r>
              <a:rPr lang="en-US" sz="4000"/>
              <a:t>Technical Feasibility and Innovation</a:t>
            </a:r>
          </a:p>
        </p:txBody>
      </p:sp>
      <p:sp>
        <p:nvSpPr>
          <p:cNvPr id="9" name="Rectangle 8">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9144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BBD7C37-C6B4-EF33-012E-886C4708D06A}"/>
              </a:ext>
            </a:extLst>
          </p:cNvPr>
          <p:cNvGraphicFramePr>
            <a:graphicFrameLocks noGrp="1"/>
          </p:cNvGraphicFramePr>
          <p:nvPr>
            <p:ph idx="1"/>
            <p:extLst>
              <p:ext uri="{D42A27DB-BD31-4B8C-83A1-F6EECF244321}">
                <p14:modId xmlns:p14="http://schemas.microsoft.com/office/powerpoint/2010/main" val="190858858"/>
              </p:ext>
            </p:extLst>
          </p:nvPr>
        </p:nvGraphicFramePr>
        <p:xfrm>
          <a:off x="685800" y="2417233"/>
          <a:ext cx="7765256" cy="33058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TotalTime>
  <Words>521</Words>
  <Application>Microsoft Office PowerPoint</Application>
  <PresentationFormat>On-screen Show (4:3)</PresentationFormat>
  <Paragraphs>37</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Bookman Old Style</vt:lpstr>
      <vt:lpstr>Rockwell</vt:lpstr>
      <vt:lpstr>Damask</vt:lpstr>
      <vt:lpstr>State-Driven AI Agent Framework</vt:lpstr>
      <vt:lpstr>Introduction</vt:lpstr>
      <vt:lpstr>Technical Architecture</vt:lpstr>
      <vt:lpstr>Project Management Benefits</vt:lpstr>
      <vt:lpstr>Business Value and Scalability</vt:lpstr>
      <vt:lpstr>Market Expansion in Emerging Sectors</vt:lpstr>
      <vt:lpstr>Ethics and User Interaction Quality</vt:lpstr>
      <vt:lpstr>Sales Potential and Customer Engagement</vt:lpstr>
      <vt:lpstr>Technical Feasibility and Innovation</vt:lpstr>
      <vt:lpstr>Customer Experience and Retention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Jeff Smiley</cp:lastModifiedBy>
  <cp:revision>2</cp:revision>
  <dcterms:created xsi:type="dcterms:W3CDTF">2013-01-27T09:14:16Z</dcterms:created>
  <dcterms:modified xsi:type="dcterms:W3CDTF">2024-11-03T19:09:01Z</dcterms:modified>
  <cp:category/>
</cp:coreProperties>
</file>