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755" r:id="rId4"/>
  </p:sldMasterIdLst>
  <p:notesMasterIdLst>
    <p:notesMasterId r:id="rId19"/>
  </p:notesMasterIdLst>
  <p:handoutMasterIdLst>
    <p:handoutMasterId r:id="rId20"/>
  </p:handoutMasterIdLst>
  <p:sldIdLst>
    <p:sldId id="330" r:id="rId5"/>
    <p:sldId id="388" r:id="rId6"/>
    <p:sldId id="368" r:id="rId7"/>
    <p:sldId id="390" r:id="rId8"/>
    <p:sldId id="391" r:id="rId9"/>
    <p:sldId id="392" r:id="rId10"/>
    <p:sldId id="401" r:id="rId11"/>
    <p:sldId id="393" r:id="rId12"/>
    <p:sldId id="394" r:id="rId13"/>
    <p:sldId id="399" r:id="rId14"/>
    <p:sldId id="400" r:id="rId15"/>
    <p:sldId id="395" r:id="rId16"/>
    <p:sldId id="397" r:id="rId17"/>
    <p:sldId id="389" r:id="rId18"/>
  </p:sldIdLst>
  <p:sldSz cx="12192000" cy="6858000"/>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602"/>
    <a:srgbClr val="FF9933"/>
    <a:srgbClr val="4787CE"/>
    <a:srgbClr val="2B6CC6"/>
    <a:srgbClr val="4C8DCF"/>
    <a:srgbClr val="2158B2"/>
    <a:srgbClr val="3072C8"/>
    <a:srgbClr val="2360BB"/>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613" autoAdjust="0"/>
    <p:restoredTop sz="84340" autoAdjust="0"/>
  </p:normalViewPr>
  <p:slideViewPr>
    <p:cSldViewPr>
      <p:cViewPr varScale="1">
        <p:scale>
          <a:sx n="73" d="100"/>
          <a:sy n="73" d="100"/>
        </p:scale>
        <p:origin x="42" y="60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31555DB1-8736-42A3-B48D-2B08FB93332A}" type="datetimeFigureOut">
              <a:rPr lang="en-US" smtClean="0"/>
              <a:pPr/>
              <a:t>4/25/2019</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5400D380-E0D7-4EB1-B91E-BFCC7DA7F29D}" type="slidenum">
              <a:rPr lang="en-US" smtClean="0"/>
              <a:pPr/>
              <a:t>‹#›</a:t>
            </a:fld>
            <a:endParaRPr lang="en-US" dirty="0"/>
          </a:p>
        </p:txBody>
      </p:sp>
    </p:spTree>
    <p:extLst>
      <p:ext uri="{BB962C8B-B14F-4D97-AF65-F5344CB8AC3E}">
        <p14:creationId xmlns:p14="http://schemas.microsoft.com/office/powerpoint/2010/main" val="1725685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0BDB199F-A56C-4049-BA04-1447030960FF}" type="datetimeFigureOut">
              <a:rPr lang="en-US" smtClean="0"/>
              <a:pPr/>
              <a:t>4/25/2019</a:t>
            </a:fld>
            <a:endParaRPr lang="en-US" dirty="0"/>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B3A019F3-8596-4028-9847-CBD3A185B07A}" type="slidenum">
              <a:rPr lang="en-US" smtClean="0"/>
              <a:pPr/>
              <a:t>‹#›</a:t>
            </a:fld>
            <a:endParaRPr lang="en-US" dirty="0"/>
          </a:p>
        </p:txBody>
      </p:sp>
    </p:spTree>
    <p:extLst>
      <p:ext uri="{BB962C8B-B14F-4D97-AF65-F5344CB8AC3E}">
        <p14:creationId xmlns:p14="http://schemas.microsoft.com/office/powerpoint/2010/main" val="339935587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1257" y="6084735"/>
            <a:ext cx="1499616" cy="667512"/>
          </a:xfrm>
          <a:prstGeom prst="rect">
            <a:avLst/>
          </a:prstGeom>
        </p:spPr>
      </p:pic>
      <p:sp>
        <p:nvSpPr>
          <p:cNvPr id="11" name="Rectangle 10"/>
          <p:cNvSpPr/>
          <p:nvPr userDrawn="1"/>
        </p:nvSpPr>
        <p:spPr>
          <a:xfrm>
            <a:off x="3145536" y="6044184"/>
            <a:ext cx="9046464" cy="713232"/>
          </a:xfrm>
          <a:prstGeom prst="rect">
            <a:avLst/>
          </a:prstGeom>
          <a:solidFill>
            <a:srgbClr val="2B6CC6"/>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800600"/>
            <a:ext cx="8839200" cy="1066800"/>
          </a:xfrm>
          <a:solidFill>
            <a:srgbClr val="2B6CC6"/>
          </a:solidFill>
        </p:spPr>
        <p:txBody>
          <a:bodyPr anchor="b">
            <a:normAutofit/>
          </a:bodyPr>
          <a:lstStyle>
            <a:lvl1pPr>
              <a:defRPr sz="4000" cap="all" baseline="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r"/>
            <a:fld id="{C15BC7A5-EAE7-4585-9717-D24D7F8FCB6F}" type="datetime1">
              <a:rPr lang="en-US" smtClean="0"/>
              <a:t>4/25/2019</a:t>
            </a:fld>
            <a:endParaRPr lang="en-US" sz="1000" dirty="0">
              <a:solidFill>
                <a:schemeClr val="tx1">
                  <a:tint val="65000"/>
                </a:schemeClr>
              </a:solidFill>
            </a:endParaRPr>
          </a:p>
        </p:txBody>
      </p:sp>
      <p:sp>
        <p:nvSpPr>
          <p:cNvPr id="6" name="Slide Number Placeholder 5"/>
          <p:cNvSpPr>
            <a:spLocks noGrp="1"/>
          </p:cNvSpPr>
          <p:nvPr>
            <p:ph type="sldNum" sz="quarter" idx="12"/>
          </p:nvPr>
        </p:nvSpPr>
        <p:spPr/>
        <p:txBody>
          <a:bodyPr/>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pPr algn="r"/>
            <a:fld id="{886224BC-2A4F-4412-B6B9-A07E80887769}" type="datetime1">
              <a:rPr lang="en-US" smtClean="0"/>
              <a:t>4/25/2019</a:t>
            </a:fld>
            <a:endParaRPr lang="en-US" sz="1000" dirty="0">
              <a:solidFill>
                <a:schemeClr val="tx1">
                  <a:tint val="65000"/>
                </a:schemeClr>
              </a:solidFill>
            </a:endParaRPr>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pPr algn="r"/>
            <a:fld id="{256D3EEF-DE4E-429D-8EC4-DDC531AFF587}" type="slidenum">
              <a:rPr lang="en-US" sz="1000" smtClean="0"/>
              <a:pPr algn="r"/>
              <a:t>‹#›</a:t>
            </a:fld>
            <a:endParaRPr lang="en-US" sz="1000"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algn="r"/>
            <a:fld id="{6374A4E2-97A5-4462-AF22-F81CB2314A71}" type="datetime1">
              <a:rPr lang="en-US" smtClean="0"/>
              <a:t>4/25/2019</a:t>
            </a:fld>
            <a:endParaRPr lang="en-US" sz="1000" dirty="0">
              <a:solidFill>
                <a:schemeClr val="tx1">
                  <a:tint val="65000"/>
                </a:scheme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dirty="0"/>
              <a:t>Click to edit Master title style</a:t>
            </a:r>
          </a:p>
        </p:txBody>
      </p:sp>
      <p:sp>
        <p:nvSpPr>
          <p:cNvPr id="12" name="Date Placeholder 11"/>
          <p:cNvSpPr>
            <a:spLocks noGrp="1"/>
          </p:cNvSpPr>
          <p:nvPr>
            <p:ph type="dt" sz="half" idx="10"/>
          </p:nvPr>
        </p:nvSpPr>
        <p:spPr/>
        <p:txBody>
          <a:bodyPr/>
          <a:lstStyle/>
          <a:p>
            <a:pPr algn="r"/>
            <a:fld id="{6CEDDAFA-D56B-4646-B6C2-4674342C2B2D}" type="datetime1">
              <a:rPr lang="en-US" smtClean="0"/>
              <a:t>4/25/2019</a:t>
            </a:fld>
            <a:endParaRPr lang="en-US" sz="1000" dirty="0">
              <a:solidFill>
                <a:schemeClr val="tx1">
                  <a:tint val="65000"/>
                </a:schemeClr>
              </a:solidFill>
            </a:endParaRPr>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algn="r"/>
            <a:fld id="{256D3EEF-DE4E-429D-8EC4-DDC531AFF587}" type="slidenum">
              <a:rPr lang="en-US" sz="1000" smtClean="0"/>
              <a:pPr algn="r"/>
              <a:t>‹#›</a:t>
            </a:fld>
            <a:endParaRPr lang="en-US" sz="10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8" name="Date Placeholder 7"/>
          <p:cNvSpPr>
            <a:spLocks noGrp="1"/>
          </p:cNvSpPr>
          <p:nvPr>
            <p:ph type="dt" sz="half" idx="15"/>
          </p:nvPr>
        </p:nvSpPr>
        <p:spPr/>
        <p:txBody>
          <a:bodyPr rtlCol="0"/>
          <a:lstStyle/>
          <a:p>
            <a:pPr algn="r"/>
            <a:fld id="{FB666433-4F73-4ED6-9908-1675813633F9}" type="datetime1">
              <a:rPr lang="en-US" smtClean="0"/>
              <a:t>4/25/2019</a:t>
            </a:fld>
            <a:endParaRPr lang="en-US" sz="1000" dirty="0">
              <a:solidFill>
                <a:schemeClr val="tx1">
                  <a:tint val="65000"/>
                </a:schemeClr>
              </a:solidFill>
            </a:endParaRPr>
          </a:p>
        </p:txBody>
      </p:sp>
      <p:sp>
        <p:nvSpPr>
          <p:cNvPr id="10" name="Slide Number Placeholder 9"/>
          <p:cNvSpPr>
            <a:spLocks noGrp="1"/>
          </p:cNvSpPr>
          <p:nvPr>
            <p:ph type="sldNum" sz="quarter" idx="16"/>
          </p:nvPr>
        </p:nvSpPr>
        <p:spPr/>
        <p:txBody>
          <a:bodyPr rtlCol="0"/>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Date Placeholder 9"/>
          <p:cNvSpPr>
            <a:spLocks noGrp="1"/>
          </p:cNvSpPr>
          <p:nvPr>
            <p:ph type="dt" sz="half" idx="15"/>
          </p:nvPr>
        </p:nvSpPr>
        <p:spPr/>
        <p:txBody>
          <a:bodyPr rtlCol="0"/>
          <a:lstStyle/>
          <a:p>
            <a:pPr algn="r"/>
            <a:fld id="{4F8071EC-6DCF-43D9-B60D-BCF275F7F303}" type="datetime1">
              <a:rPr lang="en-US" smtClean="0"/>
              <a:t>4/25/2019</a:t>
            </a:fld>
            <a:endParaRPr lang="en-US" sz="1000" dirty="0">
              <a:solidFill>
                <a:schemeClr val="tx1">
                  <a:tint val="65000"/>
                </a:schemeClr>
              </a:solidFill>
            </a:endParaRPr>
          </a:p>
        </p:txBody>
      </p:sp>
      <p:sp>
        <p:nvSpPr>
          <p:cNvPr id="12" name="Slide Number Placeholder 11"/>
          <p:cNvSpPr>
            <a:spLocks noGrp="1"/>
          </p:cNvSpPr>
          <p:nvPr>
            <p:ph type="sldNum" sz="quarter" idx="16"/>
          </p:nvPr>
        </p:nvSpPr>
        <p:spPr/>
        <p:txBody>
          <a:bodyPr rtlCol="0"/>
          <a:lstStyle/>
          <a:p>
            <a:pPr algn="r"/>
            <a:fld id="{256D3EEF-DE4E-429D-8EC4-DDC531AFF587}" type="slidenum">
              <a:rPr lang="en-US" sz="1000" smtClean="0"/>
              <a:pPr algn="r"/>
              <a:t>‹#›</a:t>
            </a:fld>
            <a:endParaRPr lang="en-US" sz="1000"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lgn="r"/>
            <a:fld id="{822ED190-B6CF-472E-A842-712933978272}" type="datetime1">
              <a:rPr lang="en-US" smtClean="0"/>
              <a:t>4/25/2019</a:t>
            </a:fld>
            <a:endParaRPr lang="en-US" sz="1000" dirty="0">
              <a:solidFill>
                <a:schemeClr val="tx1">
                  <a:tint val="65000"/>
                </a:schemeClr>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C5C25BC6-3902-4F0B-B024-DA4106EE7752}" type="datetime1">
              <a:rPr lang="en-US" smtClean="0"/>
              <a:t>4/25/2019</a:t>
            </a:fld>
            <a:endParaRPr lang="en-US" sz="1000" dirty="0">
              <a:solidFill>
                <a:schemeClr val="tx1">
                  <a:tint val="65000"/>
                </a:schemeClr>
              </a:solidFill>
            </a:endParaRPr>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algn="r"/>
            <a:fld id="{256D3EEF-DE4E-429D-8EC4-DDC531AFF587}" type="slidenum">
              <a:rPr lang="en-US" sz="1000" smtClean="0"/>
              <a:pPr algn="r"/>
              <a:t>‹#›</a:t>
            </a:fld>
            <a:endParaRPr lang="en-US" sz="1000" dirty="0"/>
          </a:p>
        </p:txBody>
      </p:sp>
      <p:pic>
        <p:nvPicPr>
          <p:cNvPr id="6" name="Picture 5"/>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algn="r"/>
            <a:fld id="{5BF3B3D2-ACB0-4A8D-B23C-84F41535B210}" type="datetime1">
              <a:rPr lang="en-US" smtClean="0"/>
              <a:t>4/25/2019</a:t>
            </a:fld>
            <a:endParaRPr lang="en-US" sz="1000" dirty="0">
              <a:solidFill>
                <a:schemeClr val="tx1">
                  <a:tint val="65000"/>
                </a:schemeClr>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lgn="r"/>
            <a:fld id="{256D3EEF-DE4E-429D-8EC4-DDC531AFF587}" type="slidenum">
              <a:rPr lang="en-US" sz="1000" smtClean="0"/>
              <a:pPr algn="r"/>
              <a:t>‹#›</a:t>
            </a:fld>
            <a:endParaRPr lang="en-US" sz="1000"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pPr algn="r"/>
            <a:fld id="{3E8AB721-0782-4FD1-8717-BF01A1A9640B}" type="datetime1">
              <a:rPr lang="en-US" smtClean="0"/>
              <a:t>4/25/2019</a:t>
            </a:fld>
            <a:endParaRPr lang="en-US" sz="1000" dirty="0">
              <a:solidFill>
                <a:schemeClr val="tx1">
                  <a:tint val="65000"/>
                </a:schemeClr>
              </a:solidFill>
            </a:endParaRPr>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algn="r"/>
            <a:fld id="{256D3EEF-DE4E-429D-8EC4-DDC531AFF587}" type="slidenum">
              <a:rPr lang="en-US" sz="1000" smtClean="0"/>
              <a:pPr algn="r"/>
              <a:t>‹#›</a:t>
            </a:fld>
            <a:endParaRPr lang="en-US" sz="1000"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pPr algn="r"/>
            <a:fld id="{7C0D7150-A67C-4CBB-B78B-C0A61A8D8282}" type="datetime1">
              <a:rPr lang="en-US" smtClean="0"/>
              <a:t>4/25/2019</a:t>
            </a:fld>
            <a:endParaRPr lang="en-US" sz="1000" dirty="0">
              <a:solidFill>
                <a:schemeClr val="tx1">
                  <a:tint val="65000"/>
                </a:schemeClr>
              </a:solidFill>
            </a:endParaRPr>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r"/>
            <a:fld id="{256D3EEF-DE4E-429D-8EC4-DDC531AFF587}" type="slidenum">
              <a:rPr lang="en-US" sz="1000" smtClean="0"/>
              <a:pPr algn="r"/>
              <a:t>‹#›</a:t>
            </a:fld>
            <a:endParaRPr lang="en-US" sz="1000" dirty="0"/>
          </a:p>
        </p:txBody>
      </p:sp>
      <p:sp>
        <p:nvSpPr>
          <p:cNvPr id="11" name="Footer Placeholder 2"/>
          <p:cNvSpPr>
            <a:spLocks noGrp="1"/>
          </p:cNvSpPr>
          <p:nvPr>
            <p:ph type="ftr" sz="quarter" idx="3"/>
          </p:nvPr>
        </p:nvSpPr>
        <p:spPr>
          <a:xfrm>
            <a:off x="0" y="6705601"/>
            <a:ext cx="12192000" cy="136331"/>
          </a:xfrm>
          <a:prstGeom prst="rect">
            <a:avLst/>
          </a:prstGeom>
        </p:spPr>
        <p:txBody>
          <a:bodyPr/>
          <a:lstStyle>
            <a:lvl1pPr>
              <a:defRPr sz="700"/>
            </a:lvl1pPr>
          </a:lstStyle>
          <a:p>
            <a:pPr algn="ctr"/>
            <a:r>
              <a:rPr lang="en-US" dirty="0"/>
              <a:t>© 2013 Phidiax, llc. All rights reserved. This solution brief is for informational purposes only. PHIDIAX MAKES NO WARRANTIES, EXPRESS OR IMPLIED, IN THIS SUMMARY. All trademarks are property of their respective owners.</a:t>
            </a: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265422" y="212559"/>
            <a:ext cx="1499616" cy="667512"/>
          </a:xfrm>
          <a:prstGeom prst="rect">
            <a:avLst/>
          </a:prstGeom>
        </p:spPr>
      </p:pic>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5029200"/>
            <a:ext cx="8001000" cy="457200"/>
          </a:xfrm>
          <a:solidFill>
            <a:srgbClr val="2B6CC6"/>
          </a:solidFill>
        </p:spPr>
        <p:txBody>
          <a:bodyPr>
            <a:normAutofit/>
          </a:bodyPr>
          <a:lstStyle/>
          <a:p>
            <a:r>
              <a:rPr lang="en-US" sz="2400" dirty="0"/>
              <a:t>Keeping Essential Data Secure w/ Azure Key vault</a:t>
            </a:r>
          </a:p>
        </p:txBody>
      </p:sp>
      <p:sp>
        <p:nvSpPr>
          <p:cNvPr id="3" name="Subtitle 2"/>
          <p:cNvSpPr>
            <a:spLocks noGrp="1"/>
          </p:cNvSpPr>
          <p:nvPr>
            <p:ph type="subTitle" idx="1"/>
          </p:nvPr>
        </p:nvSpPr>
        <p:spPr>
          <a:xfrm>
            <a:off x="3886200" y="6050037"/>
            <a:ext cx="6781800" cy="685800"/>
          </a:xfrm>
          <a:solidFill>
            <a:srgbClr val="2B6CC6"/>
          </a:solidFill>
        </p:spPr>
        <p:txBody>
          <a:bodyPr>
            <a:normAutofit fontScale="77500" lnSpcReduction="20000"/>
          </a:bodyPr>
          <a:lstStyle/>
          <a:p>
            <a:r>
              <a:rPr lang="en-US"/>
              <a:t>Jeff Stagg </a:t>
            </a:r>
            <a:r>
              <a:rPr lang="en-US" dirty="0"/>
              <a:t>– Phidiax, LLC</a:t>
            </a:r>
          </a:p>
          <a:p>
            <a:r>
              <a:rPr lang="en-US" dirty="0"/>
              <a:t>Microsoft Gold Partner – Provider of Cloud Solutions</a:t>
            </a:r>
          </a:p>
        </p:txBody>
      </p:sp>
      <p:pic>
        <p:nvPicPr>
          <p:cNvPr id="6" name="Picture 5">
            <a:extLst>
              <a:ext uri="{FF2B5EF4-FFF2-40B4-BE49-F238E27FC236}">
                <a16:creationId xmlns:a16="http://schemas.microsoft.com/office/drawing/2014/main" id="{FB6409D6-3622-4F91-99D1-3212312373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23" y="609600"/>
            <a:ext cx="2563353" cy="2280407"/>
          </a:xfrm>
          <a:prstGeom prst="rect">
            <a:avLst/>
          </a:prstGeom>
        </p:spPr>
      </p:pic>
    </p:spTree>
    <p:extLst>
      <p:ext uri="{BB962C8B-B14F-4D97-AF65-F5344CB8AC3E}">
        <p14:creationId xmlns:p14="http://schemas.microsoft.com/office/powerpoint/2010/main" val="54809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233E-8900-43A8-BDDD-E34216E74A1B}"/>
              </a:ext>
            </a:extLst>
          </p:cNvPr>
          <p:cNvSpPr>
            <a:spLocks noGrp="1"/>
          </p:cNvSpPr>
          <p:nvPr>
            <p:ph type="title"/>
          </p:nvPr>
        </p:nvSpPr>
        <p:spPr/>
        <p:txBody>
          <a:bodyPr/>
          <a:lstStyle/>
          <a:p>
            <a:r>
              <a:rPr lang="en-US" dirty="0"/>
              <a:t>Benefits</a:t>
            </a:r>
          </a:p>
        </p:txBody>
      </p:sp>
      <p:sp>
        <p:nvSpPr>
          <p:cNvPr id="3" name="Slide Number Placeholder 2">
            <a:extLst>
              <a:ext uri="{FF2B5EF4-FFF2-40B4-BE49-F238E27FC236}">
                <a16:creationId xmlns:a16="http://schemas.microsoft.com/office/drawing/2014/main" id="{9C19BB1E-61FA-42DF-B3E3-EC354B49E8A9}"/>
              </a:ext>
            </a:extLst>
          </p:cNvPr>
          <p:cNvSpPr>
            <a:spLocks noGrp="1"/>
          </p:cNvSpPr>
          <p:nvPr>
            <p:ph type="sldNum" sz="quarter" idx="12"/>
          </p:nvPr>
        </p:nvSpPr>
        <p:spPr/>
        <p:txBody>
          <a:bodyPr/>
          <a:lstStyle/>
          <a:p>
            <a:pPr algn="r"/>
            <a:fld id="{256D3EEF-DE4E-429D-8EC4-DDC531AFF587}" type="slidenum">
              <a:rPr lang="en-US" sz="1000" smtClean="0"/>
              <a:pPr algn="r"/>
              <a:t>10</a:t>
            </a:fld>
            <a:endParaRPr lang="en-US" sz="1000" dirty="0"/>
          </a:p>
        </p:txBody>
      </p:sp>
      <p:sp>
        <p:nvSpPr>
          <p:cNvPr id="4" name="Content Placeholder 3">
            <a:extLst>
              <a:ext uri="{FF2B5EF4-FFF2-40B4-BE49-F238E27FC236}">
                <a16:creationId xmlns:a16="http://schemas.microsoft.com/office/drawing/2014/main" id="{0C483719-628C-4785-9A17-009FBDD8B737}"/>
              </a:ext>
            </a:extLst>
          </p:cNvPr>
          <p:cNvSpPr>
            <a:spLocks noGrp="1"/>
          </p:cNvSpPr>
          <p:nvPr>
            <p:ph sz="quarter" idx="1"/>
          </p:nvPr>
        </p:nvSpPr>
        <p:spPr/>
        <p:txBody>
          <a:bodyPr/>
          <a:lstStyle/>
          <a:p>
            <a:r>
              <a:rPr lang="en-US" dirty="0"/>
              <a:t>Developers no longer need to worry about </a:t>
            </a:r>
            <a:r>
              <a:rPr lang="en-US" dirty="0" err="1"/>
              <a:t>ConnectionStrings</a:t>
            </a:r>
            <a:endParaRPr lang="en-US" dirty="0"/>
          </a:p>
          <a:p>
            <a:r>
              <a:rPr lang="en-US" dirty="0"/>
              <a:t>Developers do not have a risk of putting passwords or sensitive data into source control</a:t>
            </a:r>
          </a:p>
          <a:p>
            <a:r>
              <a:rPr lang="en-US" dirty="0"/>
              <a:t>When developer leaves company, access can be revoked in one place by deleting the user’s AD account</a:t>
            </a:r>
          </a:p>
        </p:txBody>
      </p:sp>
    </p:spTree>
    <p:extLst>
      <p:ext uri="{BB962C8B-B14F-4D97-AF65-F5344CB8AC3E}">
        <p14:creationId xmlns:p14="http://schemas.microsoft.com/office/powerpoint/2010/main" val="368203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C79D-3CBD-4D09-802B-ABB963230593}"/>
              </a:ext>
            </a:extLst>
          </p:cNvPr>
          <p:cNvSpPr>
            <a:spLocks noGrp="1"/>
          </p:cNvSpPr>
          <p:nvPr>
            <p:ph type="title"/>
          </p:nvPr>
        </p:nvSpPr>
        <p:spPr/>
        <p:txBody>
          <a:bodyPr/>
          <a:lstStyle/>
          <a:p>
            <a:r>
              <a:rPr lang="en-US" dirty="0"/>
              <a:t>Demo – Encrypt Data</a:t>
            </a:r>
          </a:p>
        </p:txBody>
      </p:sp>
      <p:sp>
        <p:nvSpPr>
          <p:cNvPr id="3" name="Slide Number Placeholder 2">
            <a:extLst>
              <a:ext uri="{FF2B5EF4-FFF2-40B4-BE49-F238E27FC236}">
                <a16:creationId xmlns:a16="http://schemas.microsoft.com/office/drawing/2014/main" id="{418AD8A7-43EB-4411-9F8A-9F76EE34390B}"/>
              </a:ext>
            </a:extLst>
          </p:cNvPr>
          <p:cNvSpPr>
            <a:spLocks noGrp="1"/>
          </p:cNvSpPr>
          <p:nvPr>
            <p:ph type="sldNum" sz="quarter" idx="12"/>
          </p:nvPr>
        </p:nvSpPr>
        <p:spPr/>
        <p:txBody>
          <a:bodyPr/>
          <a:lstStyle/>
          <a:p>
            <a:pPr algn="r"/>
            <a:fld id="{256D3EEF-DE4E-429D-8EC4-DDC531AFF587}" type="slidenum">
              <a:rPr lang="en-US" sz="1000" smtClean="0"/>
              <a:pPr algn="r"/>
              <a:t>11</a:t>
            </a:fld>
            <a:endParaRPr lang="en-US" sz="1000" dirty="0"/>
          </a:p>
        </p:txBody>
      </p:sp>
      <p:sp>
        <p:nvSpPr>
          <p:cNvPr id="4" name="Content Placeholder 3">
            <a:extLst>
              <a:ext uri="{FF2B5EF4-FFF2-40B4-BE49-F238E27FC236}">
                <a16:creationId xmlns:a16="http://schemas.microsoft.com/office/drawing/2014/main" id="{F4C1A5CD-AA87-477B-8C8F-8A6A4A3A81A7}"/>
              </a:ext>
            </a:extLst>
          </p:cNvPr>
          <p:cNvSpPr>
            <a:spLocks noGrp="1"/>
          </p:cNvSpPr>
          <p:nvPr>
            <p:ph sz="quarter" idx="1"/>
          </p:nvPr>
        </p:nvSpPr>
        <p:spPr/>
        <p:txBody>
          <a:bodyPr/>
          <a:lstStyle/>
          <a:p>
            <a:r>
              <a:rPr lang="en-US" dirty="0" err="1"/>
              <a:t>DataProtector</a:t>
            </a:r>
            <a:r>
              <a:rPr lang="en-US" dirty="0"/>
              <a:t> in </a:t>
            </a:r>
            <a:r>
              <a:rPr lang="en-US" dirty="0" err="1"/>
              <a:t>.Net</a:t>
            </a:r>
            <a:r>
              <a:rPr lang="en-US" dirty="0"/>
              <a:t> Core</a:t>
            </a:r>
          </a:p>
          <a:p>
            <a:pPr lvl="1"/>
            <a:r>
              <a:rPr lang="en-US" dirty="0"/>
              <a:t>Use strings as identifier for DPAPI</a:t>
            </a:r>
          </a:p>
          <a:p>
            <a:pPr lvl="1"/>
            <a:r>
              <a:rPr lang="en-US" dirty="0"/>
              <a:t>Encrypt data with DPAPI</a:t>
            </a:r>
          </a:p>
          <a:p>
            <a:pPr lvl="1"/>
            <a:r>
              <a:rPr lang="en-US" dirty="0"/>
              <a:t>Decrypt data with DPAPI</a:t>
            </a:r>
          </a:p>
          <a:p>
            <a:pPr lvl="1"/>
            <a:r>
              <a:rPr lang="en-US" dirty="0"/>
              <a:t>Keys are stored locally on the file system</a:t>
            </a:r>
          </a:p>
          <a:p>
            <a:pPr lvl="2"/>
            <a:endParaRPr lang="en-US" dirty="0"/>
          </a:p>
          <a:p>
            <a:endParaRPr lang="en-US" dirty="0"/>
          </a:p>
        </p:txBody>
      </p:sp>
    </p:spTree>
    <p:extLst>
      <p:ext uri="{BB962C8B-B14F-4D97-AF65-F5344CB8AC3E}">
        <p14:creationId xmlns:p14="http://schemas.microsoft.com/office/powerpoint/2010/main" val="291496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20FB-C19A-433D-A3E3-939867240D19}"/>
              </a:ext>
            </a:extLst>
          </p:cNvPr>
          <p:cNvSpPr>
            <a:spLocks noGrp="1"/>
          </p:cNvSpPr>
          <p:nvPr>
            <p:ph type="title"/>
          </p:nvPr>
        </p:nvSpPr>
        <p:spPr/>
        <p:txBody>
          <a:bodyPr/>
          <a:lstStyle/>
          <a:p>
            <a:r>
              <a:rPr lang="en-US" dirty="0"/>
              <a:t>Demo – Encrypt Data with Certificates</a:t>
            </a:r>
          </a:p>
        </p:txBody>
      </p:sp>
      <p:sp>
        <p:nvSpPr>
          <p:cNvPr id="3" name="Slide Number Placeholder 2">
            <a:extLst>
              <a:ext uri="{FF2B5EF4-FFF2-40B4-BE49-F238E27FC236}">
                <a16:creationId xmlns:a16="http://schemas.microsoft.com/office/drawing/2014/main" id="{E8B97A65-9074-43B2-AFC0-E524A2BCBF60}"/>
              </a:ext>
            </a:extLst>
          </p:cNvPr>
          <p:cNvSpPr>
            <a:spLocks noGrp="1"/>
          </p:cNvSpPr>
          <p:nvPr>
            <p:ph type="sldNum" sz="quarter" idx="12"/>
          </p:nvPr>
        </p:nvSpPr>
        <p:spPr/>
        <p:txBody>
          <a:bodyPr/>
          <a:lstStyle/>
          <a:p>
            <a:pPr algn="r"/>
            <a:fld id="{256D3EEF-DE4E-429D-8EC4-DDC531AFF587}" type="slidenum">
              <a:rPr lang="en-US" sz="1000" smtClean="0"/>
              <a:pPr algn="r"/>
              <a:t>12</a:t>
            </a:fld>
            <a:endParaRPr lang="en-US" sz="1000" dirty="0"/>
          </a:p>
        </p:txBody>
      </p:sp>
      <p:sp>
        <p:nvSpPr>
          <p:cNvPr id="4" name="Content Placeholder 3">
            <a:extLst>
              <a:ext uri="{FF2B5EF4-FFF2-40B4-BE49-F238E27FC236}">
                <a16:creationId xmlns:a16="http://schemas.microsoft.com/office/drawing/2014/main" id="{91E761E2-B9DA-46FC-82E2-3D56D0F444BE}"/>
              </a:ext>
            </a:extLst>
          </p:cNvPr>
          <p:cNvSpPr>
            <a:spLocks noGrp="1"/>
          </p:cNvSpPr>
          <p:nvPr>
            <p:ph sz="quarter" idx="1"/>
          </p:nvPr>
        </p:nvSpPr>
        <p:spPr/>
        <p:txBody>
          <a:bodyPr>
            <a:normAutofit fontScale="92500" lnSpcReduction="20000"/>
          </a:bodyPr>
          <a:lstStyle/>
          <a:p>
            <a:r>
              <a:rPr lang="en-US" dirty="0"/>
              <a:t>Create Azure Blob Storage</a:t>
            </a:r>
          </a:p>
          <a:p>
            <a:pPr lvl="1"/>
            <a:r>
              <a:rPr lang="en-US" dirty="0"/>
              <a:t>Used to persist encryption keys</a:t>
            </a:r>
          </a:p>
          <a:p>
            <a:r>
              <a:rPr lang="en-US" dirty="0"/>
              <a:t>Generate Key Vault key</a:t>
            </a:r>
          </a:p>
          <a:p>
            <a:pPr lvl="1"/>
            <a:r>
              <a:rPr lang="en-US" dirty="0"/>
              <a:t>Azure portal</a:t>
            </a:r>
          </a:p>
          <a:p>
            <a:pPr lvl="1"/>
            <a:r>
              <a:rPr lang="en-US" dirty="0"/>
              <a:t>Make sure Wrap and Unwrap are selected</a:t>
            </a:r>
          </a:p>
          <a:p>
            <a:r>
              <a:rPr lang="en-US" dirty="0"/>
              <a:t>Create Secrets for sensitive data</a:t>
            </a:r>
          </a:p>
          <a:p>
            <a:pPr lvl="1"/>
            <a:r>
              <a:rPr lang="en-US" dirty="0"/>
              <a:t>Blob Account</a:t>
            </a:r>
          </a:p>
          <a:p>
            <a:pPr lvl="1"/>
            <a:r>
              <a:rPr lang="en-US" dirty="0"/>
              <a:t>Blob Container</a:t>
            </a:r>
          </a:p>
          <a:p>
            <a:pPr lvl="1"/>
            <a:r>
              <a:rPr lang="en-US" dirty="0"/>
              <a:t>Blob Name</a:t>
            </a:r>
          </a:p>
          <a:p>
            <a:pPr lvl="1"/>
            <a:r>
              <a:rPr lang="en-US" dirty="0"/>
              <a:t>SAS Token (Blob account &gt; Settings &gt; Shared Access Signature </a:t>
            </a:r>
            <a:r>
              <a:rPr lang="en-US"/>
              <a:t>&gt; Generate)</a:t>
            </a:r>
            <a:endParaRPr lang="en-US" dirty="0"/>
          </a:p>
          <a:p>
            <a:pPr lvl="1"/>
            <a:r>
              <a:rPr lang="en-US" dirty="0"/>
              <a:t>Key Vault Key Identifier</a:t>
            </a:r>
          </a:p>
        </p:txBody>
      </p:sp>
    </p:spTree>
    <p:extLst>
      <p:ext uri="{BB962C8B-B14F-4D97-AF65-F5344CB8AC3E}">
        <p14:creationId xmlns:p14="http://schemas.microsoft.com/office/powerpoint/2010/main" val="62879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E79F-B43A-499F-9054-2A1D1720A271}"/>
              </a:ext>
            </a:extLst>
          </p:cNvPr>
          <p:cNvSpPr>
            <a:spLocks noGrp="1"/>
          </p:cNvSpPr>
          <p:nvPr>
            <p:ph type="title"/>
          </p:nvPr>
        </p:nvSpPr>
        <p:spPr/>
        <p:txBody>
          <a:bodyPr/>
          <a:lstStyle/>
          <a:p>
            <a:r>
              <a:rPr lang="en-US" dirty="0"/>
              <a:t>Further Steps</a:t>
            </a:r>
          </a:p>
        </p:txBody>
      </p:sp>
      <p:sp>
        <p:nvSpPr>
          <p:cNvPr id="3" name="Slide Number Placeholder 2">
            <a:extLst>
              <a:ext uri="{FF2B5EF4-FFF2-40B4-BE49-F238E27FC236}">
                <a16:creationId xmlns:a16="http://schemas.microsoft.com/office/drawing/2014/main" id="{958B05EA-083F-4FD3-BCBD-00AE1C57940C}"/>
              </a:ext>
            </a:extLst>
          </p:cNvPr>
          <p:cNvSpPr>
            <a:spLocks noGrp="1"/>
          </p:cNvSpPr>
          <p:nvPr>
            <p:ph type="sldNum" sz="quarter" idx="12"/>
          </p:nvPr>
        </p:nvSpPr>
        <p:spPr/>
        <p:txBody>
          <a:bodyPr/>
          <a:lstStyle/>
          <a:p>
            <a:pPr algn="r"/>
            <a:fld id="{256D3EEF-DE4E-429D-8EC4-DDC531AFF587}" type="slidenum">
              <a:rPr lang="en-US" sz="1000" smtClean="0"/>
              <a:pPr algn="r"/>
              <a:t>13</a:t>
            </a:fld>
            <a:endParaRPr lang="en-US" sz="1000" dirty="0"/>
          </a:p>
        </p:txBody>
      </p:sp>
      <p:sp>
        <p:nvSpPr>
          <p:cNvPr id="4" name="Content Placeholder 3">
            <a:extLst>
              <a:ext uri="{FF2B5EF4-FFF2-40B4-BE49-F238E27FC236}">
                <a16:creationId xmlns:a16="http://schemas.microsoft.com/office/drawing/2014/main" id="{AFFC6DF6-4A1C-46D5-95FC-8D9D266AF60C}"/>
              </a:ext>
            </a:extLst>
          </p:cNvPr>
          <p:cNvSpPr>
            <a:spLocks noGrp="1"/>
          </p:cNvSpPr>
          <p:nvPr>
            <p:ph sz="quarter" idx="1"/>
          </p:nvPr>
        </p:nvSpPr>
        <p:spPr/>
        <p:txBody>
          <a:bodyPr/>
          <a:lstStyle/>
          <a:p>
            <a:r>
              <a:rPr lang="en-US" dirty="0"/>
              <a:t>Change keys regularly – rolling keys</a:t>
            </a:r>
          </a:p>
          <a:p>
            <a:r>
              <a:rPr lang="en-US" dirty="0"/>
              <a:t>Encrypt data columns in Azure SQL</a:t>
            </a:r>
          </a:p>
          <a:p>
            <a:r>
              <a:rPr lang="en-US" dirty="0"/>
              <a:t>Ensure AD accounts are removed when employees leave</a:t>
            </a:r>
          </a:p>
          <a:p>
            <a:r>
              <a:rPr lang="en-US" dirty="0"/>
              <a:t>Do not give all access to all actors!</a:t>
            </a:r>
          </a:p>
          <a:p>
            <a:pPr lvl="1"/>
            <a:r>
              <a:rPr lang="en-US" dirty="0"/>
              <a:t>Give the least amount of privilege the actor needs to accomplish tasks</a:t>
            </a:r>
          </a:p>
          <a:p>
            <a:pPr lvl="1"/>
            <a:r>
              <a:rPr lang="en-US" dirty="0"/>
              <a:t>Remove privileges when no longer needed</a:t>
            </a:r>
          </a:p>
          <a:p>
            <a:pPr marL="0" indent="0">
              <a:buNone/>
            </a:pPr>
            <a:endParaRPr lang="en-US" dirty="0"/>
          </a:p>
        </p:txBody>
      </p:sp>
    </p:spTree>
    <p:extLst>
      <p:ext uri="{BB962C8B-B14F-4D97-AF65-F5344CB8AC3E}">
        <p14:creationId xmlns:p14="http://schemas.microsoft.com/office/powerpoint/2010/main" val="253612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14</a:t>
            </a:fld>
            <a:endParaRPr lang="en-US" sz="1000"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09612" y="2819400"/>
            <a:ext cx="9088237" cy="4038114"/>
          </a:xfrm>
          <a:prstGeom prst="rect">
            <a:avLst/>
          </a:prstGeom>
        </p:spPr>
      </p:pic>
    </p:spTree>
    <p:extLst>
      <p:ext uri="{BB962C8B-B14F-4D97-AF65-F5344CB8AC3E}">
        <p14:creationId xmlns:p14="http://schemas.microsoft.com/office/powerpoint/2010/main" val="70101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2</a:t>
            </a:fld>
            <a:endParaRPr lang="en-US" sz="1000" dirty="0"/>
          </a:p>
        </p:txBody>
      </p:sp>
      <p:sp>
        <p:nvSpPr>
          <p:cNvPr id="4" name="Content Placeholder 3"/>
          <p:cNvSpPr>
            <a:spLocks noGrp="1"/>
          </p:cNvSpPr>
          <p:nvPr>
            <p:ph sz="quarter" idx="1"/>
          </p:nvPr>
        </p:nvSpPr>
        <p:spPr/>
        <p:txBody>
          <a:bodyPr/>
          <a:lstStyle/>
          <a:p>
            <a:r>
              <a:rPr lang="en-US" dirty="0"/>
              <a:t>Jeff Stagg</a:t>
            </a:r>
          </a:p>
          <a:p>
            <a:pPr lvl="1"/>
            <a:r>
              <a:rPr lang="en-US" dirty="0"/>
              <a:t>Senior Collaboration and Cloud Architect with </a:t>
            </a:r>
            <a:r>
              <a:rPr lang="en-US" dirty="0" err="1"/>
              <a:t>Phidiax</a:t>
            </a:r>
            <a:r>
              <a:rPr lang="en-US" dirty="0"/>
              <a:t>, LLC</a:t>
            </a:r>
          </a:p>
          <a:p>
            <a:pPr lvl="1"/>
            <a:r>
              <a:rPr lang="en-US" dirty="0"/>
              <a:t>https://linkedin.com/in/jeffstagg</a:t>
            </a:r>
          </a:p>
          <a:p>
            <a:pPr lvl="1"/>
            <a:r>
              <a:rPr lang="en-US" dirty="0"/>
              <a:t>https://github.com/jeffstagg/AzureKeyVaultDemo</a:t>
            </a:r>
          </a:p>
          <a:p>
            <a:pPr lvl="1"/>
            <a:endParaRPr lang="en-US" dirty="0"/>
          </a:p>
        </p:txBody>
      </p:sp>
    </p:spTree>
    <p:extLst>
      <p:ext uri="{BB962C8B-B14F-4D97-AF65-F5344CB8AC3E}">
        <p14:creationId xmlns:p14="http://schemas.microsoft.com/office/powerpoint/2010/main" val="33191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pPr algn="r"/>
            <a:fld id="{256D3EEF-DE4E-429D-8EC4-DDC531AFF587}" type="slidenum">
              <a:rPr lang="en-US" sz="1000"/>
              <a:pPr algn="r"/>
              <a:t>3</a:t>
            </a:fld>
            <a:endParaRPr lang="en-US" sz="1000" dirty="0"/>
          </a:p>
        </p:txBody>
      </p:sp>
      <p:sp>
        <p:nvSpPr>
          <p:cNvPr id="4" name="Content Placeholder 3"/>
          <p:cNvSpPr>
            <a:spLocks noGrp="1"/>
          </p:cNvSpPr>
          <p:nvPr>
            <p:ph sz="quarter" idx="1"/>
          </p:nvPr>
        </p:nvSpPr>
        <p:spPr/>
        <p:txBody>
          <a:bodyPr/>
          <a:lstStyle/>
          <a:p>
            <a:r>
              <a:rPr lang="en-US" dirty="0"/>
              <a:t>Example Scenario</a:t>
            </a:r>
          </a:p>
          <a:p>
            <a:r>
              <a:rPr lang="en-US" dirty="0"/>
              <a:t>Azure Key Vault Overview</a:t>
            </a:r>
          </a:p>
          <a:p>
            <a:r>
              <a:rPr lang="en-US" dirty="0"/>
              <a:t>Demo – Introducing the default project</a:t>
            </a:r>
          </a:p>
          <a:p>
            <a:r>
              <a:rPr lang="en-US" dirty="0"/>
              <a:t>Demo – replacing connection strings with key vault secrets</a:t>
            </a:r>
          </a:p>
          <a:p>
            <a:r>
              <a:rPr lang="en-US" dirty="0"/>
              <a:t>Demo – encrypting data with key vault certificates and </a:t>
            </a:r>
            <a:r>
              <a:rPr lang="en-US" dirty="0" err="1"/>
              <a:t>DataProtector</a:t>
            </a:r>
            <a:r>
              <a:rPr lang="en-US" dirty="0"/>
              <a:t> API</a:t>
            </a:r>
          </a:p>
        </p:txBody>
      </p:sp>
    </p:spTree>
    <p:extLst>
      <p:ext uri="{BB962C8B-B14F-4D97-AF65-F5344CB8AC3E}">
        <p14:creationId xmlns:p14="http://schemas.microsoft.com/office/powerpoint/2010/main" val="118807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3A3D-9B5C-4A09-AEAF-FBE68310550D}"/>
              </a:ext>
            </a:extLst>
          </p:cNvPr>
          <p:cNvSpPr>
            <a:spLocks noGrp="1"/>
          </p:cNvSpPr>
          <p:nvPr>
            <p:ph type="title"/>
          </p:nvPr>
        </p:nvSpPr>
        <p:spPr/>
        <p:txBody>
          <a:bodyPr/>
          <a:lstStyle/>
          <a:p>
            <a:r>
              <a:rPr lang="en-US" dirty="0"/>
              <a:t>Scenario</a:t>
            </a:r>
          </a:p>
        </p:txBody>
      </p:sp>
      <p:sp>
        <p:nvSpPr>
          <p:cNvPr id="3" name="Slide Number Placeholder 2">
            <a:extLst>
              <a:ext uri="{FF2B5EF4-FFF2-40B4-BE49-F238E27FC236}">
                <a16:creationId xmlns:a16="http://schemas.microsoft.com/office/drawing/2014/main" id="{5D844EBE-AF81-4FA1-B11A-661A6A44EFF1}"/>
              </a:ext>
            </a:extLst>
          </p:cNvPr>
          <p:cNvSpPr>
            <a:spLocks noGrp="1"/>
          </p:cNvSpPr>
          <p:nvPr>
            <p:ph type="sldNum" sz="quarter" idx="12"/>
          </p:nvPr>
        </p:nvSpPr>
        <p:spPr/>
        <p:txBody>
          <a:bodyPr/>
          <a:lstStyle/>
          <a:p>
            <a:pPr algn="r"/>
            <a:fld id="{256D3EEF-DE4E-429D-8EC4-DDC531AFF587}" type="slidenum">
              <a:rPr lang="en-US" sz="1000" smtClean="0"/>
              <a:pPr algn="r"/>
              <a:t>4</a:t>
            </a:fld>
            <a:endParaRPr lang="en-US" sz="1000" dirty="0"/>
          </a:p>
        </p:txBody>
      </p:sp>
      <p:sp>
        <p:nvSpPr>
          <p:cNvPr id="4" name="Content Placeholder 3">
            <a:extLst>
              <a:ext uri="{FF2B5EF4-FFF2-40B4-BE49-F238E27FC236}">
                <a16:creationId xmlns:a16="http://schemas.microsoft.com/office/drawing/2014/main" id="{EB3E239A-ECBA-4F49-BD89-CFD6C81A8EA2}"/>
              </a:ext>
            </a:extLst>
          </p:cNvPr>
          <p:cNvSpPr>
            <a:spLocks noGrp="1"/>
          </p:cNvSpPr>
          <p:nvPr>
            <p:ph sz="quarter" idx="1"/>
          </p:nvPr>
        </p:nvSpPr>
        <p:spPr/>
        <p:txBody>
          <a:bodyPr/>
          <a:lstStyle/>
          <a:p>
            <a:r>
              <a:rPr lang="en-US" dirty="0"/>
              <a:t>New employee – Chad</a:t>
            </a:r>
          </a:p>
          <a:p>
            <a:r>
              <a:rPr lang="en-US" dirty="0"/>
              <a:t>Grabs source code</a:t>
            </a:r>
          </a:p>
          <a:p>
            <a:r>
              <a:rPr lang="en-US" dirty="0"/>
              <a:t>Chad gains access to database via connection string</a:t>
            </a:r>
          </a:p>
          <a:p>
            <a:r>
              <a:rPr lang="en-US" dirty="0"/>
              <a:t>Chad becomes disgruntled</a:t>
            </a:r>
          </a:p>
          <a:p>
            <a:r>
              <a:rPr lang="en-US" dirty="0"/>
              <a:t>Chad pastes data dumps to </a:t>
            </a:r>
            <a:r>
              <a:rPr lang="en-US" dirty="0" err="1"/>
              <a:t>pastebin</a:t>
            </a:r>
            <a:endParaRPr lang="en-US" dirty="0"/>
          </a:p>
        </p:txBody>
      </p:sp>
    </p:spTree>
    <p:extLst>
      <p:ext uri="{BB962C8B-B14F-4D97-AF65-F5344CB8AC3E}">
        <p14:creationId xmlns:p14="http://schemas.microsoft.com/office/powerpoint/2010/main" val="22362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17AB-48A8-4AE3-8093-C4834B1469E2}"/>
              </a:ext>
            </a:extLst>
          </p:cNvPr>
          <p:cNvSpPr>
            <a:spLocks noGrp="1"/>
          </p:cNvSpPr>
          <p:nvPr>
            <p:ph type="title"/>
          </p:nvPr>
        </p:nvSpPr>
        <p:spPr/>
        <p:txBody>
          <a:bodyPr/>
          <a:lstStyle/>
          <a:p>
            <a:r>
              <a:rPr lang="en-US" dirty="0"/>
              <a:t>Data Breaches Happen</a:t>
            </a:r>
          </a:p>
        </p:txBody>
      </p:sp>
      <p:sp>
        <p:nvSpPr>
          <p:cNvPr id="3" name="Slide Number Placeholder 2">
            <a:extLst>
              <a:ext uri="{FF2B5EF4-FFF2-40B4-BE49-F238E27FC236}">
                <a16:creationId xmlns:a16="http://schemas.microsoft.com/office/drawing/2014/main" id="{47953C4A-01FF-4E60-B6C4-8DFE1109E143}"/>
              </a:ext>
            </a:extLst>
          </p:cNvPr>
          <p:cNvSpPr>
            <a:spLocks noGrp="1"/>
          </p:cNvSpPr>
          <p:nvPr>
            <p:ph type="sldNum" sz="quarter" idx="12"/>
          </p:nvPr>
        </p:nvSpPr>
        <p:spPr/>
        <p:txBody>
          <a:bodyPr/>
          <a:lstStyle/>
          <a:p>
            <a:pPr algn="r"/>
            <a:fld id="{256D3EEF-DE4E-429D-8EC4-DDC531AFF587}" type="slidenum">
              <a:rPr lang="en-US" sz="1000" smtClean="0"/>
              <a:pPr algn="r"/>
              <a:t>5</a:t>
            </a:fld>
            <a:endParaRPr lang="en-US" sz="1000" dirty="0"/>
          </a:p>
        </p:txBody>
      </p:sp>
      <p:sp>
        <p:nvSpPr>
          <p:cNvPr id="4" name="Content Placeholder 3">
            <a:extLst>
              <a:ext uri="{FF2B5EF4-FFF2-40B4-BE49-F238E27FC236}">
                <a16:creationId xmlns:a16="http://schemas.microsoft.com/office/drawing/2014/main" id="{BF951C98-3940-478C-A14D-C7AF409AA1C7}"/>
              </a:ext>
            </a:extLst>
          </p:cNvPr>
          <p:cNvSpPr>
            <a:spLocks noGrp="1"/>
          </p:cNvSpPr>
          <p:nvPr>
            <p:ph sz="quarter" idx="1"/>
          </p:nvPr>
        </p:nvSpPr>
        <p:spPr/>
        <p:txBody>
          <a:bodyPr/>
          <a:lstStyle/>
          <a:p>
            <a:r>
              <a:rPr lang="en-US" dirty="0"/>
              <a:t>A data breach is practically inevitable</a:t>
            </a:r>
          </a:p>
          <a:p>
            <a:r>
              <a:rPr lang="en-US" dirty="0"/>
              <a:t>What information will an operator have access to? </a:t>
            </a:r>
          </a:p>
          <a:p>
            <a:r>
              <a:rPr lang="en-US" dirty="0"/>
              <a:t>How can we protect our sensitive data?</a:t>
            </a:r>
          </a:p>
          <a:p>
            <a:pPr lvl="1"/>
            <a:r>
              <a:rPr lang="en-US" dirty="0"/>
              <a:t>Secure storage of sensitive information</a:t>
            </a:r>
          </a:p>
          <a:p>
            <a:pPr lvl="1"/>
            <a:r>
              <a:rPr lang="en-US" dirty="0"/>
              <a:t>Encryption for sensitive information at rest</a:t>
            </a:r>
          </a:p>
        </p:txBody>
      </p:sp>
    </p:spTree>
    <p:extLst>
      <p:ext uri="{BB962C8B-B14F-4D97-AF65-F5344CB8AC3E}">
        <p14:creationId xmlns:p14="http://schemas.microsoft.com/office/powerpoint/2010/main" val="1792228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9C08-1498-48E9-A4DE-3CC71AB91E8E}"/>
              </a:ext>
            </a:extLst>
          </p:cNvPr>
          <p:cNvSpPr>
            <a:spLocks noGrp="1"/>
          </p:cNvSpPr>
          <p:nvPr>
            <p:ph type="title"/>
          </p:nvPr>
        </p:nvSpPr>
        <p:spPr/>
        <p:txBody>
          <a:bodyPr/>
          <a:lstStyle/>
          <a:p>
            <a:r>
              <a:rPr lang="en-US" dirty="0"/>
              <a:t>Azure Key Vault</a:t>
            </a:r>
          </a:p>
        </p:txBody>
      </p:sp>
      <p:sp>
        <p:nvSpPr>
          <p:cNvPr id="3" name="Slide Number Placeholder 2">
            <a:extLst>
              <a:ext uri="{FF2B5EF4-FFF2-40B4-BE49-F238E27FC236}">
                <a16:creationId xmlns:a16="http://schemas.microsoft.com/office/drawing/2014/main" id="{4DB79FAD-A392-41C4-B733-16606055BAED}"/>
              </a:ext>
            </a:extLst>
          </p:cNvPr>
          <p:cNvSpPr>
            <a:spLocks noGrp="1"/>
          </p:cNvSpPr>
          <p:nvPr>
            <p:ph type="sldNum" sz="quarter" idx="12"/>
          </p:nvPr>
        </p:nvSpPr>
        <p:spPr/>
        <p:txBody>
          <a:bodyPr/>
          <a:lstStyle/>
          <a:p>
            <a:pPr algn="r"/>
            <a:fld id="{256D3EEF-DE4E-429D-8EC4-DDC531AFF587}" type="slidenum">
              <a:rPr lang="en-US" sz="1000" smtClean="0"/>
              <a:pPr algn="r"/>
              <a:t>6</a:t>
            </a:fld>
            <a:endParaRPr lang="en-US" sz="1000" dirty="0"/>
          </a:p>
        </p:txBody>
      </p:sp>
      <p:sp>
        <p:nvSpPr>
          <p:cNvPr id="4" name="Content Placeholder 3">
            <a:extLst>
              <a:ext uri="{FF2B5EF4-FFF2-40B4-BE49-F238E27FC236}">
                <a16:creationId xmlns:a16="http://schemas.microsoft.com/office/drawing/2014/main" id="{C3B9E97E-FDA1-4976-840D-02F785633A85}"/>
              </a:ext>
            </a:extLst>
          </p:cNvPr>
          <p:cNvSpPr>
            <a:spLocks noGrp="1"/>
          </p:cNvSpPr>
          <p:nvPr>
            <p:ph sz="quarter" idx="1"/>
          </p:nvPr>
        </p:nvSpPr>
        <p:spPr/>
        <p:txBody>
          <a:bodyPr>
            <a:normAutofit/>
          </a:bodyPr>
          <a:lstStyle/>
          <a:p>
            <a:r>
              <a:rPr lang="en-US" dirty="0"/>
              <a:t>Azure Key Vault</a:t>
            </a:r>
          </a:p>
          <a:p>
            <a:pPr lvl="1"/>
            <a:r>
              <a:rPr lang="en-US" dirty="0"/>
              <a:t>Secrets</a:t>
            </a:r>
          </a:p>
          <a:p>
            <a:pPr lvl="2"/>
            <a:r>
              <a:rPr lang="en-US" dirty="0"/>
              <a:t>Passwords</a:t>
            </a:r>
          </a:p>
          <a:p>
            <a:pPr lvl="2"/>
            <a:r>
              <a:rPr lang="en-US" dirty="0"/>
              <a:t>Connection Strings</a:t>
            </a:r>
          </a:p>
          <a:p>
            <a:pPr lvl="1"/>
            <a:r>
              <a:rPr lang="en-US" dirty="0"/>
              <a:t>Certificates</a:t>
            </a:r>
          </a:p>
          <a:p>
            <a:pPr lvl="1"/>
            <a:r>
              <a:rPr lang="en-US" dirty="0"/>
              <a:t>Keys</a:t>
            </a:r>
          </a:p>
          <a:p>
            <a:pPr lvl="2"/>
            <a:r>
              <a:rPr lang="en-US" dirty="0"/>
              <a:t>Encryption/Decryption</a:t>
            </a:r>
          </a:p>
          <a:p>
            <a:pPr lvl="2"/>
            <a:r>
              <a:rPr lang="en-US" dirty="0"/>
              <a:t>Signing/Authoring</a:t>
            </a:r>
          </a:p>
        </p:txBody>
      </p:sp>
    </p:spTree>
    <p:extLst>
      <p:ext uri="{BB962C8B-B14F-4D97-AF65-F5344CB8AC3E}">
        <p14:creationId xmlns:p14="http://schemas.microsoft.com/office/powerpoint/2010/main" val="3096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FB34-DEF6-4932-9DB5-2FB5186A6FB6}"/>
              </a:ext>
            </a:extLst>
          </p:cNvPr>
          <p:cNvSpPr>
            <a:spLocks noGrp="1"/>
          </p:cNvSpPr>
          <p:nvPr>
            <p:ph type="title"/>
          </p:nvPr>
        </p:nvSpPr>
        <p:spPr/>
        <p:txBody>
          <a:bodyPr/>
          <a:lstStyle/>
          <a:p>
            <a:r>
              <a:rPr lang="en-US" dirty="0"/>
              <a:t>Azure Key Vault</a:t>
            </a:r>
          </a:p>
        </p:txBody>
      </p:sp>
      <p:sp>
        <p:nvSpPr>
          <p:cNvPr id="3" name="Slide Number Placeholder 2">
            <a:extLst>
              <a:ext uri="{FF2B5EF4-FFF2-40B4-BE49-F238E27FC236}">
                <a16:creationId xmlns:a16="http://schemas.microsoft.com/office/drawing/2014/main" id="{C6A83E44-DE65-4CB4-96B6-ACFD07FB48B2}"/>
              </a:ext>
            </a:extLst>
          </p:cNvPr>
          <p:cNvSpPr>
            <a:spLocks noGrp="1"/>
          </p:cNvSpPr>
          <p:nvPr>
            <p:ph type="sldNum" sz="quarter" idx="12"/>
          </p:nvPr>
        </p:nvSpPr>
        <p:spPr/>
        <p:txBody>
          <a:bodyPr/>
          <a:lstStyle/>
          <a:p>
            <a:pPr algn="r"/>
            <a:fld id="{256D3EEF-DE4E-429D-8EC4-DDC531AFF587}" type="slidenum">
              <a:rPr lang="en-US" sz="1000" smtClean="0"/>
              <a:pPr algn="r"/>
              <a:t>7</a:t>
            </a:fld>
            <a:endParaRPr lang="en-US" sz="1000" dirty="0"/>
          </a:p>
        </p:txBody>
      </p:sp>
      <p:sp>
        <p:nvSpPr>
          <p:cNvPr id="4" name="Content Placeholder 3">
            <a:extLst>
              <a:ext uri="{FF2B5EF4-FFF2-40B4-BE49-F238E27FC236}">
                <a16:creationId xmlns:a16="http://schemas.microsoft.com/office/drawing/2014/main" id="{6D589EFB-E6F1-4CEF-8859-5B0F8D26E40A}"/>
              </a:ext>
            </a:extLst>
          </p:cNvPr>
          <p:cNvSpPr>
            <a:spLocks noGrp="1"/>
          </p:cNvSpPr>
          <p:nvPr>
            <p:ph sz="quarter" idx="1"/>
          </p:nvPr>
        </p:nvSpPr>
        <p:spPr/>
        <p:txBody>
          <a:bodyPr/>
          <a:lstStyle/>
          <a:p>
            <a:r>
              <a:rPr lang="en-US" dirty="0"/>
              <a:t>Practically free to use</a:t>
            </a:r>
          </a:p>
          <a:p>
            <a:pPr lvl="1"/>
            <a:r>
              <a:rPr lang="en-US" dirty="0"/>
              <a:t>$0.03 / 10,000 transactions</a:t>
            </a:r>
          </a:p>
          <a:p>
            <a:r>
              <a:rPr lang="en-US" dirty="0"/>
              <a:t>Access Control</a:t>
            </a:r>
          </a:p>
          <a:p>
            <a:pPr lvl="1"/>
            <a:r>
              <a:rPr lang="en-US" dirty="0"/>
              <a:t>Allow users to use key vault based on Azure Active Directory</a:t>
            </a:r>
          </a:p>
          <a:p>
            <a:pPr lvl="1"/>
            <a:r>
              <a:rPr lang="en-US" dirty="0"/>
              <a:t>When user is removed from AD, their key access will be removed as well</a:t>
            </a:r>
          </a:p>
          <a:p>
            <a:r>
              <a:rPr lang="en-US" dirty="0"/>
              <a:t>Centralized Storage</a:t>
            </a:r>
          </a:p>
          <a:p>
            <a:pPr lvl="1"/>
            <a:r>
              <a:rPr lang="en-US" dirty="0"/>
              <a:t>Your clients could own the key vault and use their own keys</a:t>
            </a:r>
          </a:p>
          <a:p>
            <a:pPr lvl="1"/>
            <a:r>
              <a:rPr lang="en-US" dirty="0"/>
              <a:t>Clients are in control of when keys and secrets are rolled</a:t>
            </a:r>
          </a:p>
        </p:txBody>
      </p:sp>
    </p:spTree>
    <p:extLst>
      <p:ext uri="{BB962C8B-B14F-4D97-AF65-F5344CB8AC3E}">
        <p14:creationId xmlns:p14="http://schemas.microsoft.com/office/powerpoint/2010/main" val="113159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65AB-889F-4859-B2A7-A9619365C63A}"/>
              </a:ext>
            </a:extLst>
          </p:cNvPr>
          <p:cNvSpPr>
            <a:spLocks noGrp="1"/>
          </p:cNvSpPr>
          <p:nvPr>
            <p:ph type="title"/>
          </p:nvPr>
        </p:nvSpPr>
        <p:spPr/>
        <p:txBody>
          <a:bodyPr/>
          <a:lstStyle/>
          <a:p>
            <a:r>
              <a:rPr lang="en-US" dirty="0"/>
              <a:t>Demo – Default Project</a:t>
            </a:r>
          </a:p>
        </p:txBody>
      </p:sp>
      <p:sp>
        <p:nvSpPr>
          <p:cNvPr id="3" name="Slide Number Placeholder 2">
            <a:extLst>
              <a:ext uri="{FF2B5EF4-FFF2-40B4-BE49-F238E27FC236}">
                <a16:creationId xmlns:a16="http://schemas.microsoft.com/office/drawing/2014/main" id="{7E0C76F4-E677-4CB3-BFE9-F9E9F687817B}"/>
              </a:ext>
            </a:extLst>
          </p:cNvPr>
          <p:cNvSpPr>
            <a:spLocks noGrp="1"/>
          </p:cNvSpPr>
          <p:nvPr>
            <p:ph type="sldNum" sz="quarter" idx="12"/>
          </p:nvPr>
        </p:nvSpPr>
        <p:spPr/>
        <p:txBody>
          <a:bodyPr/>
          <a:lstStyle/>
          <a:p>
            <a:pPr algn="r"/>
            <a:fld id="{256D3EEF-DE4E-429D-8EC4-DDC531AFF587}" type="slidenum">
              <a:rPr lang="en-US" sz="1000" smtClean="0"/>
              <a:pPr algn="r"/>
              <a:t>8</a:t>
            </a:fld>
            <a:endParaRPr lang="en-US" sz="1000" dirty="0"/>
          </a:p>
        </p:txBody>
      </p:sp>
      <p:sp>
        <p:nvSpPr>
          <p:cNvPr id="4" name="Content Placeholder 3">
            <a:extLst>
              <a:ext uri="{FF2B5EF4-FFF2-40B4-BE49-F238E27FC236}">
                <a16:creationId xmlns:a16="http://schemas.microsoft.com/office/drawing/2014/main" id="{1FA8F9F1-338A-4A30-ADAC-C90848FF1F29}"/>
              </a:ext>
            </a:extLst>
          </p:cNvPr>
          <p:cNvSpPr>
            <a:spLocks noGrp="1"/>
          </p:cNvSpPr>
          <p:nvPr>
            <p:ph sz="quarter" idx="1"/>
          </p:nvPr>
        </p:nvSpPr>
        <p:spPr/>
        <p:txBody>
          <a:bodyPr/>
          <a:lstStyle/>
          <a:p>
            <a:r>
              <a:rPr lang="en-US" dirty="0"/>
              <a:t>Pull Source</a:t>
            </a:r>
          </a:p>
          <a:p>
            <a:pPr lvl="1"/>
            <a:r>
              <a:rPr lang="en-US" dirty="0"/>
              <a:t>Branch Master:</a:t>
            </a:r>
          </a:p>
          <a:p>
            <a:pPr lvl="2"/>
            <a:r>
              <a:rPr lang="en-US" dirty="0" err="1"/>
              <a:t>ConnectionString</a:t>
            </a:r>
            <a:r>
              <a:rPr lang="en-US" dirty="0"/>
              <a:t> in plain text</a:t>
            </a:r>
          </a:p>
          <a:p>
            <a:pPr lvl="3"/>
            <a:r>
              <a:rPr lang="en-US" dirty="0"/>
              <a:t>Imagine if this had a username/password</a:t>
            </a:r>
          </a:p>
          <a:p>
            <a:pPr lvl="2"/>
            <a:r>
              <a:rPr lang="en-US" dirty="0"/>
              <a:t>Sensitive User information</a:t>
            </a:r>
          </a:p>
          <a:p>
            <a:pPr lvl="3"/>
            <a:r>
              <a:rPr lang="en-US" dirty="0"/>
              <a:t>Imagine if this database were leaked</a:t>
            </a:r>
          </a:p>
        </p:txBody>
      </p:sp>
    </p:spTree>
    <p:extLst>
      <p:ext uri="{BB962C8B-B14F-4D97-AF65-F5344CB8AC3E}">
        <p14:creationId xmlns:p14="http://schemas.microsoft.com/office/powerpoint/2010/main" val="223877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F192-817C-442E-805D-B53A00BCAE80}"/>
              </a:ext>
            </a:extLst>
          </p:cNvPr>
          <p:cNvSpPr>
            <a:spLocks noGrp="1"/>
          </p:cNvSpPr>
          <p:nvPr>
            <p:ph type="title"/>
          </p:nvPr>
        </p:nvSpPr>
        <p:spPr/>
        <p:txBody>
          <a:bodyPr/>
          <a:lstStyle/>
          <a:p>
            <a:r>
              <a:rPr lang="en-US" dirty="0"/>
              <a:t>Demo – Refactor Connection String</a:t>
            </a:r>
          </a:p>
        </p:txBody>
      </p:sp>
      <p:sp>
        <p:nvSpPr>
          <p:cNvPr id="3" name="Slide Number Placeholder 2">
            <a:extLst>
              <a:ext uri="{FF2B5EF4-FFF2-40B4-BE49-F238E27FC236}">
                <a16:creationId xmlns:a16="http://schemas.microsoft.com/office/drawing/2014/main" id="{74DB1E77-61BF-4A9B-BFAD-AD98549CF138}"/>
              </a:ext>
            </a:extLst>
          </p:cNvPr>
          <p:cNvSpPr>
            <a:spLocks noGrp="1"/>
          </p:cNvSpPr>
          <p:nvPr>
            <p:ph type="sldNum" sz="quarter" idx="12"/>
          </p:nvPr>
        </p:nvSpPr>
        <p:spPr/>
        <p:txBody>
          <a:bodyPr/>
          <a:lstStyle/>
          <a:p>
            <a:pPr algn="r"/>
            <a:fld id="{256D3EEF-DE4E-429D-8EC4-DDC531AFF587}" type="slidenum">
              <a:rPr lang="en-US" sz="1000" smtClean="0"/>
              <a:pPr algn="r"/>
              <a:t>9</a:t>
            </a:fld>
            <a:endParaRPr lang="en-US" sz="1000" dirty="0"/>
          </a:p>
        </p:txBody>
      </p:sp>
      <p:sp>
        <p:nvSpPr>
          <p:cNvPr id="4" name="Content Placeholder 3">
            <a:extLst>
              <a:ext uri="{FF2B5EF4-FFF2-40B4-BE49-F238E27FC236}">
                <a16:creationId xmlns:a16="http://schemas.microsoft.com/office/drawing/2014/main" id="{79A818A9-E51F-4A2D-A7EA-8DEA80137E2C}"/>
              </a:ext>
            </a:extLst>
          </p:cNvPr>
          <p:cNvSpPr>
            <a:spLocks noGrp="1"/>
          </p:cNvSpPr>
          <p:nvPr>
            <p:ph sz="quarter" idx="1"/>
          </p:nvPr>
        </p:nvSpPr>
        <p:spPr/>
        <p:txBody>
          <a:bodyPr>
            <a:normAutofit/>
          </a:bodyPr>
          <a:lstStyle/>
          <a:p>
            <a:r>
              <a:rPr lang="en-US" dirty="0"/>
              <a:t>Assign configuration at program start for Azure Key Vault</a:t>
            </a:r>
          </a:p>
          <a:p>
            <a:r>
              <a:rPr lang="en-US" dirty="0"/>
              <a:t>Sign into Visual Studio with corporate account</a:t>
            </a:r>
          </a:p>
          <a:p>
            <a:r>
              <a:rPr lang="en-US" dirty="0"/>
              <a:t>Grant access to user to Key Vault secrets</a:t>
            </a:r>
          </a:p>
          <a:p>
            <a:r>
              <a:rPr lang="en-US" dirty="0"/>
              <a:t>Remove connection string from </a:t>
            </a:r>
            <a:r>
              <a:rPr lang="en-US" dirty="0" err="1"/>
              <a:t>appsettings.json</a:t>
            </a:r>
            <a:endParaRPr lang="en-US" dirty="0"/>
          </a:p>
          <a:p>
            <a:r>
              <a:rPr lang="en-US" dirty="0"/>
              <a:t>Notes:</a:t>
            </a:r>
          </a:p>
          <a:p>
            <a:pPr lvl="1"/>
            <a:r>
              <a:rPr lang="en-US" dirty="0"/>
              <a:t>Store Key Vault Secret named ‘</a:t>
            </a:r>
            <a:r>
              <a:rPr lang="en-US" dirty="0" err="1"/>
              <a:t>ConnectionStrings</a:t>
            </a:r>
            <a:r>
              <a:rPr lang="en-US" dirty="0"/>
              <a:t>--Default’</a:t>
            </a:r>
          </a:p>
          <a:p>
            <a:pPr lvl="2"/>
            <a:r>
              <a:rPr lang="en-US" dirty="0"/>
              <a:t>Use ‘--’ instead of ‘:’ in the portal, and use ‘:’ in code</a:t>
            </a:r>
          </a:p>
          <a:p>
            <a:pPr lvl="1"/>
            <a:r>
              <a:rPr lang="en-US" dirty="0"/>
              <a:t>Eliminate any escape characters, </a:t>
            </a:r>
            <a:r>
              <a:rPr lang="en-US" dirty="0" err="1"/>
              <a:t>.Net</a:t>
            </a:r>
            <a:r>
              <a:rPr lang="en-US" dirty="0"/>
              <a:t> Core will escape them for you</a:t>
            </a:r>
          </a:p>
          <a:p>
            <a:pPr lvl="2"/>
            <a:r>
              <a:rPr lang="en-US" dirty="0"/>
              <a:t>Server=localhost\</a:t>
            </a:r>
            <a:r>
              <a:rPr lang="en-US" dirty="0" err="1"/>
              <a:t>SQLEXPRESS;Database</a:t>
            </a:r>
            <a:r>
              <a:rPr lang="en-US" dirty="0"/>
              <a:t>=</a:t>
            </a:r>
            <a:r>
              <a:rPr lang="en-US" dirty="0" err="1"/>
              <a:t>db;Trusted_Connection</a:t>
            </a:r>
            <a:r>
              <a:rPr lang="en-US" dirty="0"/>
              <a:t>=True;</a:t>
            </a:r>
          </a:p>
          <a:p>
            <a:pPr lvl="1"/>
            <a:endParaRPr lang="en-US" dirty="0"/>
          </a:p>
        </p:txBody>
      </p:sp>
    </p:spTree>
    <p:extLst>
      <p:ext uri="{BB962C8B-B14F-4D97-AF65-F5344CB8AC3E}">
        <p14:creationId xmlns:p14="http://schemas.microsoft.com/office/powerpoint/2010/main" val="3792256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000000"/>
      </a:dk2>
      <a:lt2>
        <a:srgbClr val="000000"/>
      </a:lt2>
      <a:accent1>
        <a:srgbClr val="0070C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A3249F86D173498A7602E13B136FB9" ma:contentTypeVersion="5" ma:contentTypeDescription="Create a new document." ma:contentTypeScope="" ma:versionID="25915fd6aa0ca11efd72407100b24495">
  <xsd:schema xmlns:xsd="http://www.w3.org/2001/XMLSchema" xmlns:xs="http://www.w3.org/2001/XMLSchema" xmlns:p="http://schemas.microsoft.com/office/2006/metadata/properties" xmlns:ns2="11c22555-d185-4e3e-9000-0876c0261088" xmlns:ns3="90a05daa-df97-4789-807a-dd85e6af76cd" xmlns:ns4="2c7ae087-b7be-4318-adf3-ab303c60d6de" targetNamespace="http://schemas.microsoft.com/office/2006/metadata/properties" ma:root="true" ma:fieldsID="2a2cdb13a0309e3124f3af5d4105b582" ns2:_="" ns3:_="" ns4:_="">
    <xsd:import namespace="11c22555-d185-4e3e-9000-0876c0261088"/>
    <xsd:import namespace="90a05daa-df97-4789-807a-dd85e6af76cd"/>
    <xsd:import namespace="2c7ae087-b7be-4318-adf3-ab303c60d6de"/>
    <xsd:element name="properties">
      <xsd:complexType>
        <xsd:sequence>
          <xsd:element name="documentManagement">
            <xsd:complexType>
              <xsd:all>
                <xsd:element ref="ns2:SharedWithUsers" minOccurs="0"/>
                <xsd:element ref="ns2:SharingHintHash" minOccurs="0"/>
                <xsd:element ref="ns3:SharedWithDetails"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22555-d185-4e3e-9000-0876c026108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a05daa-df97-4789-807a-dd85e6af76cd" elementFormDefault="qualified">
    <xsd:import namespace="http://schemas.microsoft.com/office/2006/documentManagement/types"/>
    <xsd:import namespace="http://schemas.microsoft.com/office/infopath/2007/PartnerControls"/>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7ae087-b7be-4318-adf3-ab303c60d6d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485E43-38F8-44D5-86C5-802FB363034E}">
  <ds:schemaRefs>
    <ds:schemaRef ds:uri="http://schemas.microsoft.com/sharepoint/v3/contenttype/forms"/>
  </ds:schemaRefs>
</ds:datastoreItem>
</file>

<file path=customXml/itemProps2.xml><?xml version="1.0" encoding="utf-8"?>
<ds:datastoreItem xmlns:ds="http://schemas.openxmlformats.org/officeDocument/2006/customXml" ds:itemID="{8A7DBCFF-DDCC-4E9B-9E7A-EF469DAC8906}">
  <ds:schemaRefs>
    <ds:schemaRef ds:uri="11c22555-d185-4e3e-9000-0876c0261088"/>
    <ds:schemaRef ds:uri="http://purl.org/dc/elements/1.1/"/>
    <ds:schemaRef ds:uri="http://schemas.microsoft.com/office/2006/metadata/properties"/>
    <ds:schemaRef ds:uri="2c7ae087-b7be-4318-adf3-ab303c60d6de"/>
    <ds:schemaRef ds:uri="90a05daa-df97-4789-807a-dd85e6af76cd"/>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F18222A0-6754-4D63-B083-885C86347C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22555-d185-4e3e-9000-0876c0261088"/>
    <ds:schemaRef ds:uri="90a05daa-df97-4789-807a-dd85e6af76cd"/>
    <ds:schemaRef ds:uri="2c7ae087-b7be-4318-adf3-ab303c60d6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546</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Tw Cen MT</vt:lpstr>
      <vt:lpstr>Wingdings</vt:lpstr>
      <vt:lpstr>Wingdings 2</vt:lpstr>
      <vt:lpstr>Median</vt:lpstr>
      <vt:lpstr>Keeping Essential Data Secure w/ Azure Key vault</vt:lpstr>
      <vt:lpstr>Introduction</vt:lpstr>
      <vt:lpstr>Agenda</vt:lpstr>
      <vt:lpstr>Scenario</vt:lpstr>
      <vt:lpstr>Data Breaches Happen</vt:lpstr>
      <vt:lpstr>Azure Key Vault</vt:lpstr>
      <vt:lpstr>Azure Key Vault</vt:lpstr>
      <vt:lpstr>Demo – Default Project</vt:lpstr>
      <vt:lpstr>Demo – Refactor Connection String</vt:lpstr>
      <vt:lpstr>Benefits</vt:lpstr>
      <vt:lpstr>Demo – Encrypt Data</vt:lpstr>
      <vt:lpstr>Demo – Encrypt Data with Certificates</vt:lpstr>
      <vt:lpstr>Further Steps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2013-03-18T23:40:40Z</dcterms:created>
  <dcterms:modified xsi:type="dcterms:W3CDTF">2019-04-25T22:35:51Z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0x01010008A3249F86D173498A7602E13B136FB9</vt:lpwstr>
  </property>
  <property fmtid="{D5CDD505-2E9C-101B-9397-08002B2CF9AE}" pid="5" name="Order">
    <vt:r8>9400</vt:r8>
  </property>
  <property fmtid="{D5CDD505-2E9C-101B-9397-08002B2CF9AE}" pid="6" name="_CopySource">
    <vt:lpwstr>https://phidiax.sharepoint.com/Shared Documents/Media Templates/Phidiax - PPT Template.pptx</vt:lpwstr>
  </property>
  <property fmtid="{D5CDD505-2E9C-101B-9397-08002B2CF9AE}" pid="7" name="xd_ProgID">
    <vt:lpwstr/>
  </property>
  <property fmtid="{D5CDD505-2E9C-101B-9397-08002B2CF9AE}" pid="8" name="TemplateUrl">
    <vt:lpwstr/>
  </property>
</Properties>
</file>