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755" r:id="rId4"/>
  </p:sldMasterIdLst>
  <p:notesMasterIdLst>
    <p:notesMasterId r:id="rId22"/>
  </p:notesMasterIdLst>
  <p:handoutMasterIdLst>
    <p:handoutMasterId r:id="rId23"/>
  </p:handoutMasterIdLst>
  <p:sldIdLst>
    <p:sldId id="330" r:id="rId5"/>
    <p:sldId id="388" r:id="rId6"/>
    <p:sldId id="368" r:id="rId7"/>
    <p:sldId id="392" r:id="rId8"/>
    <p:sldId id="398" r:id="rId9"/>
    <p:sldId id="393" r:id="rId10"/>
    <p:sldId id="394" r:id="rId11"/>
    <p:sldId id="396" r:id="rId12"/>
    <p:sldId id="399" r:id="rId13"/>
    <p:sldId id="400" r:id="rId14"/>
    <p:sldId id="401" r:id="rId15"/>
    <p:sldId id="402" r:id="rId16"/>
    <p:sldId id="403" r:id="rId17"/>
    <p:sldId id="404" r:id="rId18"/>
    <p:sldId id="397" r:id="rId19"/>
    <p:sldId id="395" r:id="rId20"/>
    <p:sldId id="389" r:id="rId21"/>
  </p:sldIdLst>
  <p:sldSz cx="12192000" cy="6858000"/>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602"/>
    <a:srgbClr val="FF9933"/>
    <a:srgbClr val="4787CE"/>
    <a:srgbClr val="2B6CC6"/>
    <a:srgbClr val="4C8DCF"/>
    <a:srgbClr val="2158B2"/>
    <a:srgbClr val="3072C8"/>
    <a:srgbClr val="2360BB"/>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613" autoAdjust="0"/>
    <p:restoredTop sz="84340" autoAdjust="0"/>
  </p:normalViewPr>
  <p:slideViewPr>
    <p:cSldViewPr>
      <p:cViewPr varScale="1">
        <p:scale>
          <a:sx n="73" d="100"/>
          <a:sy n="73" d="100"/>
        </p:scale>
        <p:origin x="42" y="6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31555DB1-8736-42A3-B48D-2B08FB93332A}" type="datetimeFigureOut">
              <a:rPr lang="en-US" smtClean="0"/>
              <a:pPr/>
              <a:t>4/17/2018</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5400D380-E0D7-4EB1-B91E-BFCC7DA7F29D}" type="slidenum">
              <a:rPr lang="en-US" smtClean="0"/>
              <a:pPr/>
              <a:t>‹#›</a:t>
            </a:fld>
            <a:endParaRPr lang="en-US" dirty="0"/>
          </a:p>
        </p:txBody>
      </p:sp>
    </p:spTree>
    <p:extLst>
      <p:ext uri="{BB962C8B-B14F-4D97-AF65-F5344CB8AC3E}">
        <p14:creationId xmlns:p14="http://schemas.microsoft.com/office/powerpoint/2010/main" val="1725685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0BDB199F-A56C-4049-BA04-1447030960FF}" type="datetimeFigureOut">
              <a:rPr lang="en-US" smtClean="0"/>
              <a:pPr/>
              <a:t>4/17/2018</a:t>
            </a:fld>
            <a:endParaRPr lang="en-US" dirty="0"/>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B3A019F3-8596-4028-9847-CBD3A185B07A}" type="slidenum">
              <a:rPr lang="en-US" smtClean="0"/>
              <a:pPr/>
              <a:t>‹#›</a:t>
            </a:fld>
            <a:endParaRPr lang="en-US" dirty="0"/>
          </a:p>
        </p:txBody>
      </p:sp>
    </p:spTree>
    <p:extLst>
      <p:ext uri="{BB962C8B-B14F-4D97-AF65-F5344CB8AC3E}">
        <p14:creationId xmlns:p14="http://schemas.microsoft.com/office/powerpoint/2010/main" val="339935587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1257" y="6084735"/>
            <a:ext cx="1499616" cy="667512"/>
          </a:xfrm>
          <a:prstGeom prst="rect">
            <a:avLst/>
          </a:prstGeom>
        </p:spPr>
      </p:pic>
      <p:sp>
        <p:nvSpPr>
          <p:cNvPr id="11" name="Rectangle 10"/>
          <p:cNvSpPr/>
          <p:nvPr userDrawn="1"/>
        </p:nvSpPr>
        <p:spPr>
          <a:xfrm>
            <a:off x="3145536" y="6044184"/>
            <a:ext cx="9046464" cy="713232"/>
          </a:xfrm>
          <a:prstGeom prst="rect">
            <a:avLst/>
          </a:prstGeom>
          <a:solidFill>
            <a:srgbClr val="2B6CC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800600"/>
            <a:ext cx="8839200" cy="1066800"/>
          </a:xfrm>
          <a:solidFill>
            <a:srgbClr val="2B6CC6"/>
          </a:solidFill>
        </p:spPr>
        <p:txBody>
          <a:bodyPr anchor="b">
            <a:normAutofit/>
          </a:bodyPr>
          <a:lstStyle>
            <a:lvl1pPr>
              <a:defRPr sz="4000" cap="all" baseline="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C15BC7A5-EAE7-4585-9717-D24D7F8FCB6F}" type="datetime1">
              <a:rPr lang="en-US" smtClean="0"/>
              <a:t>4/17/2018</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pPr algn="r"/>
            <a:fld id="{886224BC-2A4F-4412-B6B9-A07E80887769}" type="datetime1">
              <a:rPr lang="en-US" smtClean="0"/>
              <a:t>4/17/2018</a:t>
            </a:fld>
            <a:endParaRPr lang="en-US" sz="1000" dirty="0">
              <a:solidFill>
                <a:schemeClr val="tx1">
                  <a:tint val="65000"/>
                </a:schemeClr>
              </a:solidFill>
            </a:endParaRPr>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pPr algn="r"/>
            <a:fld id="{256D3EEF-DE4E-429D-8EC4-DDC531AFF587}" type="slidenum">
              <a:rPr lang="en-US" sz="1000" smtClean="0"/>
              <a:pPr algn="r"/>
              <a:t>‹#›</a:t>
            </a:fld>
            <a:endParaRPr lang="en-US" sz="1000"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algn="r"/>
            <a:fld id="{6374A4E2-97A5-4462-AF22-F81CB2314A71}" type="datetime1">
              <a:rPr lang="en-US" smtClean="0"/>
              <a:t>4/17/2018</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pPr algn="r"/>
            <a:fld id="{6CEDDAFA-D56B-4646-B6C2-4674342C2B2D}" type="datetime1">
              <a:rPr lang="en-US" smtClean="0"/>
              <a:t>4/17/2018</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algn="r"/>
            <a:fld id="{256D3EEF-DE4E-429D-8EC4-DDC531AFF587}" type="slidenum">
              <a:rPr lang="en-US" sz="1000" smtClean="0"/>
              <a:pPr algn="r"/>
              <a:t>‹#›</a:t>
            </a:fld>
            <a:endParaRPr lang="en-US" sz="10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Date Placeholder 7"/>
          <p:cNvSpPr>
            <a:spLocks noGrp="1"/>
          </p:cNvSpPr>
          <p:nvPr>
            <p:ph type="dt" sz="half" idx="15"/>
          </p:nvPr>
        </p:nvSpPr>
        <p:spPr/>
        <p:txBody>
          <a:bodyPr rtlCol="0"/>
          <a:lstStyle/>
          <a:p>
            <a:pPr algn="r"/>
            <a:fld id="{FB666433-4F73-4ED6-9908-1675813633F9}" type="datetime1">
              <a:rPr lang="en-US" smtClean="0"/>
              <a:t>4/17/2018</a:t>
            </a:fld>
            <a:endParaRPr lang="en-US" sz="1000" dirty="0">
              <a:solidFill>
                <a:schemeClr val="tx1">
                  <a:tint val="65000"/>
                </a:schemeClr>
              </a:solidFill>
            </a:endParaRPr>
          </a:p>
        </p:txBody>
      </p:sp>
      <p:sp>
        <p:nvSpPr>
          <p:cNvPr id="10" name="Slide Number Placeholder 9"/>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15"/>
          </p:nvPr>
        </p:nvSpPr>
        <p:spPr/>
        <p:txBody>
          <a:bodyPr rtlCol="0"/>
          <a:lstStyle/>
          <a:p>
            <a:pPr algn="r"/>
            <a:fld id="{4F8071EC-6DCF-43D9-B60D-BCF275F7F303}" type="datetime1">
              <a:rPr lang="en-US" smtClean="0"/>
              <a:t>4/17/2018</a:t>
            </a:fld>
            <a:endParaRPr lang="en-US" sz="1000" dirty="0">
              <a:solidFill>
                <a:schemeClr val="tx1">
                  <a:tint val="65000"/>
                </a:schemeClr>
              </a:solidFill>
            </a:endParaRPr>
          </a:p>
        </p:txBody>
      </p:sp>
      <p:sp>
        <p:nvSpPr>
          <p:cNvPr id="12" name="Slide Number Placeholder 11"/>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lgn="r"/>
            <a:fld id="{822ED190-B6CF-472E-A842-712933978272}" type="datetime1">
              <a:rPr lang="en-US" smtClean="0"/>
              <a:t>4/17/2018</a:t>
            </a:fld>
            <a:endParaRPr lang="en-US" sz="1000" dirty="0">
              <a:solidFill>
                <a:schemeClr val="tx1">
                  <a:tint val="65000"/>
                </a:scheme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C5C25BC6-3902-4F0B-B024-DA4106EE7752}" type="datetime1">
              <a:rPr lang="en-US" smtClean="0"/>
              <a:t>4/17/2018</a:t>
            </a:fld>
            <a:endParaRPr lang="en-US" sz="1000" dirty="0">
              <a:solidFill>
                <a:schemeClr val="tx1">
                  <a:tint val="65000"/>
                </a:schemeClr>
              </a:solidFill>
            </a:endParaRP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algn="r"/>
            <a:fld id="{256D3EEF-DE4E-429D-8EC4-DDC531AFF587}" type="slidenum">
              <a:rPr lang="en-US" sz="1000" smtClean="0"/>
              <a:pPr algn="r"/>
              <a:t>‹#›</a:t>
            </a:fld>
            <a:endParaRPr lang="en-US" sz="1000" dirty="0"/>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lgn="r"/>
            <a:fld id="{5BF3B3D2-ACB0-4A8D-B23C-84F41535B210}" type="datetime1">
              <a:rPr lang="en-US" smtClean="0"/>
              <a:t>4/17/2018</a:t>
            </a:fld>
            <a:endParaRPr lang="en-US" sz="1000" dirty="0">
              <a:solidFill>
                <a:schemeClr val="tx1">
                  <a:tint val="65000"/>
                </a:scheme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pPr algn="r"/>
            <a:fld id="{3E8AB721-0782-4FD1-8717-BF01A1A9640B}" type="datetime1">
              <a:rPr lang="en-US" smtClean="0"/>
              <a:t>4/17/2018</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algn="r"/>
            <a:fld id="{256D3EEF-DE4E-429D-8EC4-DDC531AFF587}" type="slidenum">
              <a:rPr lang="en-US" sz="1000" smtClean="0"/>
              <a:pPr algn="r"/>
              <a:t>‹#›</a:t>
            </a:fld>
            <a:endParaRPr lang="en-US" sz="1000"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pPr algn="r"/>
            <a:fld id="{7C0D7150-A67C-4CBB-B78B-C0A61A8D8282}" type="datetime1">
              <a:rPr lang="en-US" smtClean="0"/>
              <a:t>4/17/2018</a:t>
            </a:fld>
            <a:endParaRPr lang="en-US" sz="1000" dirty="0">
              <a:solidFill>
                <a:schemeClr val="tx1">
                  <a:tint val="65000"/>
                </a:schemeClr>
              </a:solidFill>
            </a:endParaRP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r"/>
            <a:fld id="{256D3EEF-DE4E-429D-8EC4-DDC531AFF587}" type="slidenum">
              <a:rPr lang="en-US" sz="1000" smtClean="0"/>
              <a:pPr algn="r"/>
              <a:t>‹#›</a:t>
            </a:fld>
            <a:endParaRPr lang="en-US" sz="1000" dirty="0"/>
          </a:p>
        </p:txBody>
      </p:sp>
      <p:sp>
        <p:nvSpPr>
          <p:cNvPr id="11" name="Footer Placeholder 2"/>
          <p:cNvSpPr>
            <a:spLocks noGrp="1"/>
          </p:cNvSpPr>
          <p:nvPr>
            <p:ph type="ftr" sz="quarter" idx="3"/>
          </p:nvPr>
        </p:nvSpPr>
        <p:spPr>
          <a:xfrm>
            <a:off x="0" y="6705601"/>
            <a:ext cx="12192000" cy="136331"/>
          </a:xfrm>
          <a:prstGeom prst="rect">
            <a:avLst/>
          </a:prstGeom>
        </p:spPr>
        <p:txBody>
          <a:bodyPr/>
          <a:lstStyle>
            <a:lvl1pPr>
              <a:defRPr sz="700"/>
            </a:lvl1pPr>
          </a:lstStyle>
          <a:p>
            <a:pPr algn="ctr"/>
            <a:r>
              <a:rPr lang="en-US" dirty="0"/>
              <a:t>© 2013 Phidiax, llc. All rights reserved. This solution brief is for informational purposes only. PHIDIAX MAKES NO WARRANTIES, EXPRESS OR IMPLIED, IN THIS SUMMARY. All trademarks are property of their respective owners.</a:t>
            </a: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mienbod/angular-auth-oidc-client" TargetMode="External"/><Relationship Id="rId2" Type="http://schemas.openxmlformats.org/officeDocument/2006/relationships/hyperlink" Target="https://github.com/jeffstagg/Libra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amienbod/angular-auth-oidc-client" TargetMode="External"/><Relationship Id="rId2" Type="http://schemas.openxmlformats.org/officeDocument/2006/relationships/hyperlink" Target="https://github.com/jeffstagg/Library" TargetMode="External"/><Relationship Id="rId1" Type="http://schemas.openxmlformats.org/officeDocument/2006/relationships/slideLayout" Target="../slideLayouts/slideLayout2.xml"/><Relationship Id="rId4" Type="http://schemas.openxmlformats.org/officeDocument/2006/relationships/hyperlink" Target="https://azure.microsoft.com/en-us/services/active-directory-b2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hyperlink" Target="https://azure.microsoft.com/en-us/pricing/details/active-directory-b2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029200"/>
            <a:ext cx="8001000" cy="457200"/>
          </a:xfrm>
          <a:solidFill>
            <a:srgbClr val="2B6CC6"/>
          </a:solidFill>
        </p:spPr>
        <p:txBody>
          <a:bodyPr>
            <a:normAutofit/>
          </a:bodyPr>
          <a:lstStyle/>
          <a:p>
            <a:r>
              <a:rPr lang="en-US" sz="2400" dirty="0"/>
              <a:t>Signing Into Apps with Azure B2C</a:t>
            </a:r>
          </a:p>
        </p:txBody>
      </p:sp>
      <p:sp>
        <p:nvSpPr>
          <p:cNvPr id="3" name="Subtitle 2"/>
          <p:cNvSpPr>
            <a:spLocks noGrp="1"/>
          </p:cNvSpPr>
          <p:nvPr>
            <p:ph type="subTitle" idx="1"/>
          </p:nvPr>
        </p:nvSpPr>
        <p:spPr>
          <a:xfrm>
            <a:off x="3886200" y="6050037"/>
            <a:ext cx="6781800" cy="685800"/>
          </a:xfrm>
          <a:solidFill>
            <a:srgbClr val="2B6CC6"/>
          </a:solidFill>
        </p:spPr>
        <p:txBody>
          <a:bodyPr>
            <a:normAutofit fontScale="77500" lnSpcReduction="20000"/>
          </a:bodyPr>
          <a:lstStyle/>
          <a:p>
            <a:r>
              <a:rPr lang="en-US" dirty="0"/>
              <a:t>Jeff Stagg – Phidiax, LLC</a:t>
            </a:r>
          </a:p>
          <a:p>
            <a:r>
              <a:rPr lang="en-US" dirty="0"/>
              <a:t>Microsoft Gold Partner – Provider of Cloud Solutions</a:t>
            </a:r>
          </a:p>
        </p:txBody>
      </p:sp>
      <p:pic>
        <p:nvPicPr>
          <p:cNvPr id="5" name="Picture 4">
            <a:extLst>
              <a:ext uri="{FF2B5EF4-FFF2-40B4-BE49-F238E27FC236}">
                <a16:creationId xmlns:a16="http://schemas.microsoft.com/office/drawing/2014/main" id="{8C0B0FE8-4253-468A-83E6-3DBAFBCC5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533400"/>
            <a:ext cx="2381250" cy="2114550"/>
          </a:xfrm>
          <a:prstGeom prst="rect">
            <a:avLst/>
          </a:prstGeom>
        </p:spPr>
      </p:pic>
    </p:spTree>
    <p:extLst>
      <p:ext uri="{BB962C8B-B14F-4D97-AF65-F5344CB8AC3E}">
        <p14:creationId xmlns:p14="http://schemas.microsoft.com/office/powerpoint/2010/main" val="54809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1414-3DDB-4FBE-A93C-6DD4E5A68F13}"/>
              </a:ext>
            </a:extLst>
          </p:cNvPr>
          <p:cNvSpPr>
            <a:spLocks noGrp="1"/>
          </p:cNvSpPr>
          <p:nvPr>
            <p:ph type="title"/>
          </p:nvPr>
        </p:nvSpPr>
        <p:spPr/>
        <p:txBody>
          <a:bodyPr/>
          <a:lstStyle/>
          <a:p>
            <a:r>
              <a:rPr lang="en-US" dirty="0"/>
              <a:t>Link to Subscription</a:t>
            </a:r>
          </a:p>
        </p:txBody>
      </p:sp>
      <p:sp>
        <p:nvSpPr>
          <p:cNvPr id="3" name="Slide Number Placeholder 2">
            <a:extLst>
              <a:ext uri="{FF2B5EF4-FFF2-40B4-BE49-F238E27FC236}">
                <a16:creationId xmlns:a16="http://schemas.microsoft.com/office/drawing/2014/main" id="{4B777EA5-921E-48DF-82A7-BB1E2D3F9B33}"/>
              </a:ext>
            </a:extLst>
          </p:cNvPr>
          <p:cNvSpPr>
            <a:spLocks noGrp="1"/>
          </p:cNvSpPr>
          <p:nvPr>
            <p:ph type="sldNum" sz="quarter" idx="12"/>
          </p:nvPr>
        </p:nvSpPr>
        <p:spPr/>
        <p:txBody>
          <a:bodyPr/>
          <a:lstStyle/>
          <a:p>
            <a:pPr algn="r"/>
            <a:fld id="{256D3EEF-DE4E-429D-8EC4-DDC531AFF587}" type="slidenum">
              <a:rPr lang="en-US" sz="1000" smtClean="0"/>
              <a:pPr algn="r"/>
              <a:t>10</a:t>
            </a:fld>
            <a:endParaRPr lang="en-US" sz="1000" dirty="0"/>
          </a:p>
        </p:txBody>
      </p:sp>
      <p:pic>
        <p:nvPicPr>
          <p:cNvPr id="5" name="Picture 4">
            <a:extLst>
              <a:ext uri="{FF2B5EF4-FFF2-40B4-BE49-F238E27FC236}">
                <a16:creationId xmlns:a16="http://schemas.microsoft.com/office/drawing/2014/main" id="{76444A38-F01A-4957-9371-882FCB86B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64" y="1752600"/>
            <a:ext cx="10308336" cy="5033999"/>
          </a:xfrm>
          <a:prstGeom prst="rect">
            <a:avLst/>
          </a:prstGeom>
        </p:spPr>
      </p:pic>
    </p:spTree>
    <p:extLst>
      <p:ext uri="{BB962C8B-B14F-4D97-AF65-F5344CB8AC3E}">
        <p14:creationId xmlns:p14="http://schemas.microsoft.com/office/powerpoint/2010/main" val="253980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FCC4-2391-4A9E-912A-A1132D7AEC11}"/>
              </a:ext>
            </a:extLst>
          </p:cNvPr>
          <p:cNvSpPr>
            <a:spLocks noGrp="1"/>
          </p:cNvSpPr>
          <p:nvPr>
            <p:ph type="title"/>
          </p:nvPr>
        </p:nvSpPr>
        <p:spPr/>
        <p:txBody>
          <a:bodyPr/>
          <a:lstStyle/>
          <a:p>
            <a:r>
              <a:rPr lang="en-US" dirty="0"/>
              <a:t>Add Application with Web API</a:t>
            </a:r>
          </a:p>
        </p:txBody>
      </p:sp>
      <p:sp>
        <p:nvSpPr>
          <p:cNvPr id="3" name="Slide Number Placeholder 2">
            <a:extLst>
              <a:ext uri="{FF2B5EF4-FFF2-40B4-BE49-F238E27FC236}">
                <a16:creationId xmlns:a16="http://schemas.microsoft.com/office/drawing/2014/main" id="{A1404EDA-4246-48FE-BCC3-A16CF449F822}"/>
              </a:ext>
            </a:extLst>
          </p:cNvPr>
          <p:cNvSpPr>
            <a:spLocks noGrp="1"/>
          </p:cNvSpPr>
          <p:nvPr>
            <p:ph type="sldNum" sz="quarter" idx="12"/>
          </p:nvPr>
        </p:nvSpPr>
        <p:spPr/>
        <p:txBody>
          <a:bodyPr/>
          <a:lstStyle/>
          <a:p>
            <a:pPr algn="r"/>
            <a:fld id="{256D3EEF-DE4E-429D-8EC4-DDC531AFF587}" type="slidenum">
              <a:rPr lang="en-US" sz="1000" smtClean="0"/>
              <a:pPr algn="r"/>
              <a:t>11</a:t>
            </a:fld>
            <a:endParaRPr lang="en-US" sz="1000" dirty="0"/>
          </a:p>
        </p:txBody>
      </p:sp>
      <p:pic>
        <p:nvPicPr>
          <p:cNvPr id="6" name="Picture 5">
            <a:extLst>
              <a:ext uri="{FF2B5EF4-FFF2-40B4-BE49-F238E27FC236}">
                <a16:creationId xmlns:a16="http://schemas.microsoft.com/office/drawing/2014/main" id="{0D29479C-F7BB-420E-B876-F372A943E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78" y="1743039"/>
            <a:ext cx="10243022" cy="4886361"/>
          </a:xfrm>
          <a:prstGeom prst="rect">
            <a:avLst/>
          </a:prstGeom>
        </p:spPr>
      </p:pic>
    </p:spTree>
    <p:extLst>
      <p:ext uri="{BB962C8B-B14F-4D97-AF65-F5344CB8AC3E}">
        <p14:creationId xmlns:p14="http://schemas.microsoft.com/office/powerpoint/2010/main" val="328470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916-5EF5-4143-A8CE-45A5C8AECC21}"/>
              </a:ext>
            </a:extLst>
          </p:cNvPr>
          <p:cNvSpPr>
            <a:spLocks noGrp="1"/>
          </p:cNvSpPr>
          <p:nvPr>
            <p:ph type="title"/>
          </p:nvPr>
        </p:nvSpPr>
        <p:spPr/>
        <p:txBody>
          <a:bodyPr/>
          <a:lstStyle/>
          <a:p>
            <a:r>
              <a:rPr lang="en-US" dirty="0"/>
              <a:t>Create </a:t>
            </a:r>
            <a:r>
              <a:rPr lang="en-US" dirty="0" err="1"/>
              <a:t>SignUp</a:t>
            </a:r>
            <a:r>
              <a:rPr lang="en-US" dirty="0"/>
              <a:t> / </a:t>
            </a:r>
            <a:r>
              <a:rPr lang="en-US" dirty="0" err="1"/>
              <a:t>SignIn</a:t>
            </a:r>
            <a:r>
              <a:rPr lang="en-US" dirty="0"/>
              <a:t> Policies</a:t>
            </a:r>
          </a:p>
        </p:txBody>
      </p:sp>
      <p:sp>
        <p:nvSpPr>
          <p:cNvPr id="3" name="Slide Number Placeholder 2">
            <a:extLst>
              <a:ext uri="{FF2B5EF4-FFF2-40B4-BE49-F238E27FC236}">
                <a16:creationId xmlns:a16="http://schemas.microsoft.com/office/drawing/2014/main" id="{E1A60B7E-CD4A-426F-9732-0DFDB4D35EFB}"/>
              </a:ext>
            </a:extLst>
          </p:cNvPr>
          <p:cNvSpPr>
            <a:spLocks noGrp="1"/>
          </p:cNvSpPr>
          <p:nvPr>
            <p:ph type="sldNum" sz="quarter" idx="12"/>
          </p:nvPr>
        </p:nvSpPr>
        <p:spPr/>
        <p:txBody>
          <a:bodyPr/>
          <a:lstStyle/>
          <a:p>
            <a:pPr algn="r"/>
            <a:fld id="{256D3EEF-DE4E-429D-8EC4-DDC531AFF587}" type="slidenum">
              <a:rPr lang="en-US" sz="1000" smtClean="0"/>
              <a:pPr algn="r"/>
              <a:t>12</a:t>
            </a:fld>
            <a:endParaRPr lang="en-US" sz="1000" dirty="0"/>
          </a:p>
        </p:txBody>
      </p:sp>
      <p:pic>
        <p:nvPicPr>
          <p:cNvPr id="6" name="Content Placeholder 5">
            <a:extLst>
              <a:ext uri="{FF2B5EF4-FFF2-40B4-BE49-F238E27FC236}">
                <a16:creationId xmlns:a16="http://schemas.microsoft.com/office/drawing/2014/main" id="{B2738D0D-289B-4FD7-8667-90D45485AFC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16864" y="1676400"/>
            <a:ext cx="10155936" cy="4953000"/>
          </a:xfrm>
        </p:spPr>
      </p:pic>
    </p:spTree>
    <p:extLst>
      <p:ext uri="{BB962C8B-B14F-4D97-AF65-F5344CB8AC3E}">
        <p14:creationId xmlns:p14="http://schemas.microsoft.com/office/powerpoint/2010/main" val="199209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2A2E-9EC6-46EA-984F-4EF74BBAFCBA}"/>
              </a:ext>
            </a:extLst>
          </p:cNvPr>
          <p:cNvSpPr>
            <a:spLocks noGrp="1"/>
          </p:cNvSpPr>
          <p:nvPr>
            <p:ph type="title"/>
          </p:nvPr>
        </p:nvSpPr>
        <p:spPr/>
        <p:txBody>
          <a:bodyPr/>
          <a:lstStyle/>
          <a:p>
            <a:r>
              <a:rPr lang="en-US" dirty="0"/>
              <a:t>Add Scopes</a:t>
            </a:r>
          </a:p>
        </p:txBody>
      </p:sp>
      <p:sp>
        <p:nvSpPr>
          <p:cNvPr id="3" name="Slide Number Placeholder 2">
            <a:extLst>
              <a:ext uri="{FF2B5EF4-FFF2-40B4-BE49-F238E27FC236}">
                <a16:creationId xmlns:a16="http://schemas.microsoft.com/office/drawing/2014/main" id="{F677C8D2-F981-4E9D-A885-46242221B6CE}"/>
              </a:ext>
            </a:extLst>
          </p:cNvPr>
          <p:cNvSpPr>
            <a:spLocks noGrp="1"/>
          </p:cNvSpPr>
          <p:nvPr>
            <p:ph type="sldNum" sz="quarter" idx="12"/>
          </p:nvPr>
        </p:nvSpPr>
        <p:spPr/>
        <p:txBody>
          <a:bodyPr/>
          <a:lstStyle/>
          <a:p>
            <a:pPr algn="r"/>
            <a:fld id="{256D3EEF-DE4E-429D-8EC4-DDC531AFF587}" type="slidenum">
              <a:rPr lang="en-US" sz="1000" smtClean="0"/>
              <a:pPr algn="r"/>
              <a:t>13</a:t>
            </a:fld>
            <a:endParaRPr lang="en-US" sz="1000" dirty="0"/>
          </a:p>
        </p:txBody>
      </p:sp>
      <p:pic>
        <p:nvPicPr>
          <p:cNvPr id="6" name="Content Placeholder 5">
            <a:extLst>
              <a:ext uri="{FF2B5EF4-FFF2-40B4-BE49-F238E27FC236}">
                <a16:creationId xmlns:a16="http://schemas.microsoft.com/office/drawing/2014/main" id="{7E125CC7-678E-48C3-A042-5ABB9DC5D7C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16864" y="1676399"/>
            <a:ext cx="10308336" cy="4970047"/>
          </a:xfrm>
        </p:spPr>
      </p:pic>
    </p:spTree>
    <p:extLst>
      <p:ext uri="{BB962C8B-B14F-4D97-AF65-F5344CB8AC3E}">
        <p14:creationId xmlns:p14="http://schemas.microsoft.com/office/powerpoint/2010/main" val="216843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8198-AFDC-40BB-924C-6BD09A4F74A1}"/>
              </a:ext>
            </a:extLst>
          </p:cNvPr>
          <p:cNvSpPr>
            <a:spLocks noGrp="1"/>
          </p:cNvSpPr>
          <p:nvPr>
            <p:ph type="title"/>
          </p:nvPr>
        </p:nvSpPr>
        <p:spPr/>
        <p:txBody>
          <a:bodyPr/>
          <a:lstStyle/>
          <a:p>
            <a:r>
              <a:rPr lang="en-US" dirty="0"/>
              <a:t>Allow Scope Access</a:t>
            </a:r>
          </a:p>
        </p:txBody>
      </p:sp>
      <p:sp>
        <p:nvSpPr>
          <p:cNvPr id="3" name="Slide Number Placeholder 2">
            <a:extLst>
              <a:ext uri="{FF2B5EF4-FFF2-40B4-BE49-F238E27FC236}">
                <a16:creationId xmlns:a16="http://schemas.microsoft.com/office/drawing/2014/main" id="{6CBC6A71-B7A1-4B5D-AC3D-43FFD7B23932}"/>
              </a:ext>
            </a:extLst>
          </p:cNvPr>
          <p:cNvSpPr>
            <a:spLocks noGrp="1"/>
          </p:cNvSpPr>
          <p:nvPr>
            <p:ph type="sldNum" sz="quarter" idx="12"/>
          </p:nvPr>
        </p:nvSpPr>
        <p:spPr/>
        <p:txBody>
          <a:bodyPr/>
          <a:lstStyle/>
          <a:p>
            <a:pPr algn="r"/>
            <a:fld id="{256D3EEF-DE4E-429D-8EC4-DDC531AFF587}" type="slidenum">
              <a:rPr lang="en-US" sz="1000" smtClean="0"/>
              <a:pPr algn="r"/>
              <a:t>14</a:t>
            </a:fld>
            <a:endParaRPr lang="en-US" sz="1000" dirty="0"/>
          </a:p>
        </p:txBody>
      </p:sp>
      <p:pic>
        <p:nvPicPr>
          <p:cNvPr id="6" name="Content Placeholder 5">
            <a:extLst>
              <a:ext uri="{FF2B5EF4-FFF2-40B4-BE49-F238E27FC236}">
                <a16:creationId xmlns:a16="http://schemas.microsoft.com/office/drawing/2014/main" id="{0EAD8825-2C5B-4CF2-9354-820967FCE5D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16864" y="1676400"/>
            <a:ext cx="10232136" cy="4876800"/>
          </a:xfrm>
        </p:spPr>
      </p:pic>
    </p:spTree>
    <p:extLst>
      <p:ext uri="{BB962C8B-B14F-4D97-AF65-F5344CB8AC3E}">
        <p14:creationId xmlns:p14="http://schemas.microsoft.com/office/powerpoint/2010/main" val="360252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C75F-D918-4219-A161-50911B48512A}"/>
              </a:ext>
            </a:extLst>
          </p:cNvPr>
          <p:cNvSpPr>
            <a:spLocks noGrp="1"/>
          </p:cNvSpPr>
          <p:nvPr>
            <p:ph type="title"/>
          </p:nvPr>
        </p:nvSpPr>
        <p:spPr/>
        <p:txBody>
          <a:bodyPr/>
          <a:lstStyle/>
          <a:p>
            <a:r>
              <a:rPr lang="en-US" dirty="0"/>
              <a:t>Setup Authorization</a:t>
            </a:r>
          </a:p>
        </p:txBody>
      </p:sp>
      <p:sp>
        <p:nvSpPr>
          <p:cNvPr id="3" name="Slide Number Placeholder 2">
            <a:extLst>
              <a:ext uri="{FF2B5EF4-FFF2-40B4-BE49-F238E27FC236}">
                <a16:creationId xmlns:a16="http://schemas.microsoft.com/office/drawing/2014/main" id="{CD0F61BB-D9BE-4F6B-AF80-629E4B4D88EA}"/>
              </a:ext>
            </a:extLst>
          </p:cNvPr>
          <p:cNvSpPr>
            <a:spLocks noGrp="1"/>
          </p:cNvSpPr>
          <p:nvPr>
            <p:ph type="sldNum" sz="quarter" idx="12"/>
          </p:nvPr>
        </p:nvSpPr>
        <p:spPr/>
        <p:txBody>
          <a:bodyPr/>
          <a:lstStyle/>
          <a:p>
            <a:pPr algn="r"/>
            <a:fld id="{256D3EEF-DE4E-429D-8EC4-DDC531AFF587}" type="slidenum">
              <a:rPr lang="en-US" sz="1000" smtClean="0"/>
              <a:pPr algn="r"/>
              <a:t>15</a:t>
            </a:fld>
            <a:endParaRPr lang="en-US" sz="1000" dirty="0"/>
          </a:p>
        </p:txBody>
      </p:sp>
      <p:sp>
        <p:nvSpPr>
          <p:cNvPr id="4" name="Content Placeholder 3">
            <a:extLst>
              <a:ext uri="{FF2B5EF4-FFF2-40B4-BE49-F238E27FC236}">
                <a16:creationId xmlns:a16="http://schemas.microsoft.com/office/drawing/2014/main" id="{C8FB712C-312C-42D6-B981-B1B67164E45D}"/>
              </a:ext>
            </a:extLst>
          </p:cNvPr>
          <p:cNvSpPr>
            <a:spLocks noGrp="1"/>
          </p:cNvSpPr>
          <p:nvPr>
            <p:ph sz="quarter" idx="1"/>
          </p:nvPr>
        </p:nvSpPr>
        <p:spPr/>
        <p:txBody>
          <a:bodyPr>
            <a:normAutofit fontScale="70000" lnSpcReduction="20000"/>
          </a:bodyPr>
          <a:lstStyle/>
          <a:p>
            <a:r>
              <a:rPr lang="en-US" dirty="0">
                <a:hlinkClick r:id="rId2"/>
              </a:rPr>
              <a:t>https://github.com/jeffstagg</a:t>
            </a:r>
            <a:r>
              <a:rPr lang="en-US">
                <a:hlinkClick r:id="rId2"/>
              </a:rPr>
              <a:t>/Library</a:t>
            </a:r>
            <a:endParaRPr lang="en-US"/>
          </a:p>
          <a:p>
            <a:endParaRPr lang="en-US" dirty="0"/>
          </a:p>
          <a:p>
            <a:r>
              <a:rPr lang="en-US" dirty="0"/>
              <a:t>API</a:t>
            </a:r>
          </a:p>
          <a:p>
            <a:pPr lvl="1"/>
            <a:r>
              <a:rPr lang="en-US" dirty="0"/>
              <a:t>Add Authorize header to secure controller</a:t>
            </a:r>
          </a:p>
          <a:p>
            <a:pPr lvl="1"/>
            <a:r>
              <a:rPr lang="en-US" dirty="0"/>
              <a:t>Add middleware in </a:t>
            </a:r>
            <a:r>
              <a:rPr lang="en-US" dirty="0" err="1"/>
              <a:t>Startup.cs</a:t>
            </a:r>
            <a:endParaRPr lang="en-US" dirty="0"/>
          </a:p>
          <a:p>
            <a:pPr lvl="1"/>
            <a:endParaRPr lang="en-US" dirty="0"/>
          </a:p>
          <a:p>
            <a:r>
              <a:rPr lang="en-US" dirty="0"/>
              <a:t>Angular Client</a:t>
            </a:r>
          </a:p>
          <a:p>
            <a:pPr lvl="1"/>
            <a:r>
              <a:rPr lang="en-US" dirty="0"/>
              <a:t>Install angular-</a:t>
            </a:r>
            <a:r>
              <a:rPr lang="en-US" dirty="0" err="1"/>
              <a:t>oauth</a:t>
            </a:r>
            <a:r>
              <a:rPr lang="en-US" dirty="0"/>
              <a:t>-</a:t>
            </a:r>
            <a:r>
              <a:rPr lang="en-US" dirty="0" err="1"/>
              <a:t>oidc</a:t>
            </a:r>
            <a:r>
              <a:rPr lang="en-US" dirty="0"/>
              <a:t>-client</a:t>
            </a:r>
          </a:p>
          <a:p>
            <a:pPr lvl="2"/>
            <a:r>
              <a:rPr lang="en-US" dirty="0">
                <a:hlinkClick r:id="rId3"/>
              </a:rPr>
              <a:t>https://github.com/damienbod/angular-auth-oidc-client</a:t>
            </a:r>
            <a:endParaRPr lang="en-US" dirty="0"/>
          </a:p>
          <a:p>
            <a:pPr lvl="1"/>
            <a:r>
              <a:rPr lang="en-US" dirty="0" err="1"/>
              <a:t>app.module.ts</a:t>
            </a:r>
            <a:endParaRPr lang="en-US" dirty="0"/>
          </a:p>
          <a:p>
            <a:pPr lvl="2"/>
            <a:r>
              <a:rPr lang="en-US" dirty="0"/>
              <a:t>Configure plugin with B2C account</a:t>
            </a:r>
          </a:p>
          <a:p>
            <a:pPr lvl="1"/>
            <a:r>
              <a:rPr lang="en-US" dirty="0" err="1"/>
              <a:t>app.component.ts</a:t>
            </a:r>
            <a:endParaRPr lang="en-US" dirty="0"/>
          </a:p>
          <a:p>
            <a:pPr lvl="2"/>
            <a:r>
              <a:rPr lang="en-US" dirty="0"/>
              <a:t>Check authorization on </a:t>
            </a:r>
            <a:r>
              <a:rPr lang="en-US" dirty="0" err="1"/>
              <a:t>init</a:t>
            </a:r>
            <a:r>
              <a:rPr lang="en-US" dirty="0"/>
              <a:t> / clear on destroy</a:t>
            </a:r>
          </a:p>
          <a:p>
            <a:pPr lvl="2"/>
            <a:r>
              <a:rPr lang="en-US" dirty="0"/>
              <a:t>Create sign-up/sign-in logic</a:t>
            </a:r>
          </a:p>
          <a:p>
            <a:pPr lvl="2"/>
            <a:r>
              <a:rPr lang="en-US" dirty="0"/>
              <a:t>Send Bearer token with Authorization header for secure endpoints</a:t>
            </a:r>
          </a:p>
        </p:txBody>
      </p:sp>
    </p:spTree>
    <p:extLst>
      <p:ext uri="{BB962C8B-B14F-4D97-AF65-F5344CB8AC3E}">
        <p14:creationId xmlns:p14="http://schemas.microsoft.com/office/powerpoint/2010/main" val="34557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C75F-D918-4219-A161-50911B48512A}"/>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CD0F61BB-D9BE-4F6B-AF80-629E4B4D88EA}"/>
              </a:ext>
            </a:extLst>
          </p:cNvPr>
          <p:cNvSpPr>
            <a:spLocks noGrp="1"/>
          </p:cNvSpPr>
          <p:nvPr>
            <p:ph type="sldNum" sz="quarter" idx="12"/>
          </p:nvPr>
        </p:nvSpPr>
        <p:spPr/>
        <p:txBody>
          <a:bodyPr/>
          <a:lstStyle/>
          <a:p>
            <a:pPr algn="r"/>
            <a:fld id="{256D3EEF-DE4E-429D-8EC4-DDC531AFF587}" type="slidenum">
              <a:rPr lang="en-US" sz="1000" smtClean="0"/>
              <a:pPr algn="r"/>
              <a:t>16</a:t>
            </a:fld>
            <a:endParaRPr lang="en-US" sz="1000" dirty="0"/>
          </a:p>
        </p:txBody>
      </p:sp>
      <p:sp>
        <p:nvSpPr>
          <p:cNvPr id="4" name="Content Placeholder 3">
            <a:extLst>
              <a:ext uri="{FF2B5EF4-FFF2-40B4-BE49-F238E27FC236}">
                <a16:creationId xmlns:a16="http://schemas.microsoft.com/office/drawing/2014/main" id="{C8FB712C-312C-42D6-B981-B1B67164E45D}"/>
              </a:ext>
            </a:extLst>
          </p:cNvPr>
          <p:cNvSpPr>
            <a:spLocks noGrp="1"/>
          </p:cNvSpPr>
          <p:nvPr>
            <p:ph sz="quarter" idx="1"/>
          </p:nvPr>
        </p:nvSpPr>
        <p:spPr/>
        <p:txBody>
          <a:bodyPr/>
          <a:lstStyle/>
          <a:p>
            <a:r>
              <a:rPr lang="en-US" dirty="0"/>
              <a:t>Library App</a:t>
            </a:r>
          </a:p>
          <a:p>
            <a:pPr lvl="1"/>
            <a:r>
              <a:rPr lang="en-US" dirty="0">
                <a:hlinkClick r:id="rId2"/>
              </a:rPr>
              <a:t>https://github.com/jeffstagg/Library</a:t>
            </a:r>
            <a:endParaRPr lang="en-US" dirty="0"/>
          </a:p>
          <a:p>
            <a:pPr lvl="1"/>
            <a:endParaRPr lang="en-US" dirty="0"/>
          </a:p>
          <a:p>
            <a:r>
              <a:rPr lang="en-US" dirty="0"/>
              <a:t>Angular Plugin</a:t>
            </a:r>
          </a:p>
          <a:p>
            <a:pPr lvl="1"/>
            <a:r>
              <a:rPr lang="en-US" dirty="0">
                <a:hlinkClick r:id="rId3"/>
              </a:rPr>
              <a:t>https://github.com/damienbod/angular-auth-oidc-client</a:t>
            </a:r>
            <a:endParaRPr lang="en-US" dirty="0"/>
          </a:p>
          <a:p>
            <a:pPr lvl="1"/>
            <a:endParaRPr lang="en-US" dirty="0"/>
          </a:p>
          <a:p>
            <a:r>
              <a:rPr lang="en-US" dirty="0"/>
              <a:t>Azure B2C</a:t>
            </a:r>
          </a:p>
          <a:p>
            <a:pPr lvl="1"/>
            <a:r>
              <a:rPr lang="en-US" dirty="0">
                <a:hlinkClick r:id="rId4"/>
              </a:rPr>
              <a:t>https://azure.microsoft.com/en-us/services/active-directory-b2c/</a:t>
            </a:r>
            <a:endParaRPr lang="en-US" dirty="0"/>
          </a:p>
          <a:p>
            <a:pPr lvl="1"/>
            <a:endParaRPr lang="en-US" dirty="0"/>
          </a:p>
        </p:txBody>
      </p:sp>
    </p:spTree>
    <p:extLst>
      <p:ext uri="{BB962C8B-B14F-4D97-AF65-F5344CB8AC3E}">
        <p14:creationId xmlns:p14="http://schemas.microsoft.com/office/powerpoint/2010/main" val="74267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17</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09612" y="2819400"/>
            <a:ext cx="9088237" cy="4038114"/>
          </a:xfrm>
          <a:prstGeom prst="rect">
            <a:avLst/>
          </a:prstGeom>
        </p:spPr>
      </p:pic>
    </p:spTree>
    <p:extLst>
      <p:ext uri="{BB962C8B-B14F-4D97-AF65-F5344CB8AC3E}">
        <p14:creationId xmlns:p14="http://schemas.microsoft.com/office/powerpoint/2010/main" val="7010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2</a:t>
            </a:fld>
            <a:endParaRPr lang="en-US" sz="1000" dirty="0"/>
          </a:p>
        </p:txBody>
      </p:sp>
      <p:sp>
        <p:nvSpPr>
          <p:cNvPr id="4" name="Content Placeholder 3"/>
          <p:cNvSpPr>
            <a:spLocks noGrp="1"/>
          </p:cNvSpPr>
          <p:nvPr>
            <p:ph sz="quarter" idx="1"/>
          </p:nvPr>
        </p:nvSpPr>
        <p:spPr/>
        <p:txBody>
          <a:bodyPr/>
          <a:lstStyle/>
          <a:p>
            <a:r>
              <a:rPr lang="en-US" dirty="0"/>
              <a:t>Jeff Stagg</a:t>
            </a:r>
          </a:p>
          <a:p>
            <a:pPr lvl="1"/>
            <a:r>
              <a:rPr lang="en-US" dirty="0"/>
              <a:t>Senior Collaboration and Cloud Architect – </a:t>
            </a:r>
            <a:r>
              <a:rPr lang="en-US" dirty="0" err="1"/>
              <a:t>Phidiax</a:t>
            </a:r>
            <a:r>
              <a:rPr lang="en-US" dirty="0"/>
              <a:t>, LLC</a:t>
            </a:r>
          </a:p>
          <a:p>
            <a:endParaRPr lang="en-US" dirty="0"/>
          </a:p>
        </p:txBody>
      </p:sp>
    </p:spTree>
    <p:extLst>
      <p:ext uri="{BB962C8B-B14F-4D97-AF65-F5344CB8AC3E}">
        <p14:creationId xmlns:p14="http://schemas.microsoft.com/office/powerpoint/2010/main" val="33191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3</a:t>
            </a:fld>
            <a:endParaRPr lang="en-US" sz="1000" dirty="0"/>
          </a:p>
        </p:txBody>
      </p:sp>
      <p:sp>
        <p:nvSpPr>
          <p:cNvPr id="4" name="Content Placeholder 3"/>
          <p:cNvSpPr>
            <a:spLocks noGrp="1"/>
          </p:cNvSpPr>
          <p:nvPr>
            <p:ph sz="quarter" idx="1"/>
          </p:nvPr>
        </p:nvSpPr>
        <p:spPr/>
        <p:txBody>
          <a:bodyPr/>
          <a:lstStyle/>
          <a:p>
            <a:r>
              <a:rPr lang="en-US" dirty="0"/>
              <a:t>OIDC Overview</a:t>
            </a:r>
          </a:p>
          <a:p>
            <a:r>
              <a:rPr lang="en-US" dirty="0"/>
              <a:t>Azure B2C Overview</a:t>
            </a:r>
          </a:p>
          <a:p>
            <a:r>
              <a:rPr lang="en-US" dirty="0"/>
              <a:t>Library App Overview</a:t>
            </a:r>
          </a:p>
          <a:p>
            <a:r>
              <a:rPr lang="en-US" dirty="0"/>
              <a:t>Connect B2C</a:t>
            </a:r>
          </a:p>
          <a:p>
            <a:r>
              <a:rPr lang="en-US" dirty="0"/>
              <a:t>Setup Authorization</a:t>
            </a:r>
          </a:p>
        </p:txBody>
      </p:sp>
    </p:spTree>
    <p:extLst>
      <p:ext uri="{BB962C8B-B14F-4D97-AF65-F5344CB8AC3E}">
        <p14:creationId xmlns:p14="http://schemas.microsoft.com/office/powerpoint/2010/main" val="118807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178A-8D5C-40D8-BDE9-18CB8DB9395D}"/>
              </a:ext>
            </a:extLst>
          </p:cNvPr>
          <p:cNvSpPr>
            <a:spLocks noGrp="1"/>
          </p:cNvSpPr>
          <p:nvPr>
            <p:ph type="title"/>
          </p:nvPr>
        </p:nvSpPr>
        <p:spPr/>
        <p:txBody>
          <a:bodyPr/>
          <a:lstStyle/>
          <a:p>
            <a:r>
              <a:rPr lang="en-US" dirty="0"/>
              <a:t>OIDC Overview</a:t>
            </a:r>
          </a:p>
        </p:txBody>
      </p:sp>
      <p:sp>
        <p:nvSpPr>
          <p:cNvPr id="3" name="Slide Number Placeholder 2">
            <a:extLst>
              <a:ext uri="{FF2B5EF4-FFF2-40B4-BE49-F238E27FC236}">
                <a16:creationId xmlns:a16="http://schemas.microsoft.com/office/drawing/2014/main" id="{887BFC59-EF5E-4C68-AD2E-4B63678E06EB}"/>
              </a:ext>
            </a:extLst>
          </p:cNvPr>
          <p:cNvSpPr>
            <a:spLocks noGrp="1"/>
          </p:cNvSpPr>
          <p:nvPr>
            <p:ph type="sldNum" sz="quarter" idx="12"/>
          </p:nvPr>
        </p:nvSpPr>
        <p:spPr/>
        <p:txBody>
          <a:bodyPr/>
          <a:lstStyle/>
          <a:p>
            <a:pPr algn="r"/>
            <a:fld id="{256D3EEF-DE4E-429D-8EC4-DDC531AFF587}" type="slidenum">
              <a:rPr lang="en-US" sz="1000" smtClean="0"/>
              <a:pPr algn="r"/>
              <a:t>4</a:t>
            </a:fld>
            <a:endParaRPr lang="en-US" sz="1000" dirty="0"/>
          </a:p>
        </p:txBody>
      </p:sp>
      <p:sp>
        <p:nvSpPr>
          <p:cNvPr id="4" name="Content Placeholder 3">
            <a:extLst>
              <a:ext uri="{FF2B5EF4-FFF2-40B4-BE49-F238E27FC236}">
                <a16:creationId xmlns:a16="http://schemas.microsoft.com/office/drawing/2014/main" id="{8B773584-0AF2-4E49-B610-A3D2DACA057F}"/>
              </a:ext>
            </a:extLst>
          </p:cNvPr>
          <p:cNvSpPr>
            <a:spLocks noGrp="1"/>
          </p:cNvSpPr>
          <p:nvPr>
            <p:ph sz="quarter" idx="1"/>
          </p:nvPr>
        </p:nvSpPr>
        <p:spPr/>
        <p:txBody>
          <a:bodyPr>
            <a:normAutofit lnSpcReduction="10000"/>
          </a:bodyPr>
          <a:lstStyle/>
          <a:p>
            <a:r>
              <a:rPr lang="en-US" dirty="0"/>
              <a:t>OpenID Connect</a:t>
            </a:r>
          </a:p>
          <a:p>
            <a:pPr lvl="1"/>
            <a:r>
              <a:rPr lang="en-US" dirty="0"/>
              <a:t>Identity layer on top of OAuth </a:t>
            </a:r>
            <a:r>
              <a:rPr lang="en-US"/>
              <a:t>2.0 protocol</a:t>
            </a:r>
          </a:p>
          <a:p>
            <a:pPr lvl="1"/>
            <a:endParaRPr lang="en-US" dirty="0"/>
          </a:p>
          <a:p>
            <a:r>
              <a:rPr lang="en-US" dirty="0"/>
              <a:t>OpenID Handshake</a:t>
            </a:r>
          </a:p>
          <a:p>
            <a:pPr lvl="1"/>
            <a:r>
              <a:rPr lang="en-US" dirty="0"/>
              <a:t>Client sends request to Identity Provider</a:t>
            </a:r>
          </a:p>
          <a:p>
            <a:pPr lvl="1"/>
            <a:r>
              <a:rPr lang="en-US" dirty="0"/>
              <a:t>Identity Provider authenticates user</a:t>
            </a:r>
          </a:p>
          <a:p>
            <a:pPr lvl="1"/>
            <a:r>
              <a:rPr lang="en-US" dirty="0"/>
              <a:t>Identity Provider requests consent to act on behalf of user</a:t>
            </a:r>
          </a:p>
          <a:p>
            <a:pPr lvl="1"/>
            <a:r>
              <a:rPr lang="en-US" dirty="0"/>
              <a:t>Identity Provider responds with ID Token and Access Token</a:t>
            </a:r>
          </a:p>
          <a:p>
            <a:pPr lvl="1"/>
            <a:r>
              <a:rPr lang="en-US" dirty="0"/>
              <a:t>Client sends request to Resource Provider with token for access</a:t>
            </a:r>
          </a:p>
          <a:p>
            <a:pPr lvl="1"/>
            <a:r>
              <a:rPr lang="en-US" dirty="0"/>
              <a:t>Resource Provider responds with requested authorized data</a:t>
            </a:r>
          </a:p>
          <a:p>
            <a:pPr lvl="1"/>
            <a:endParaRPr lang="en-US" dirty="0"/>
          </a:p>
        </p:txBody>
      </p:sp>
    </p:spTree>
    <p:extLst>
      <p:ext uri="{BB962C8B-B14F-4D97-AF65-F5344CB8AC3E}">
        <p14:creationId xmlns:p14="http://schemas.microsoft.com/office/powerpoint/2010/main" val="181776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178A-8D5C-40D8-BDE9-18CB8DB9395D}"/>
              </a:ext>
            </a:extLst>
          </p:cNvPr>
          <p:cNvSpPr>
            <a:spLocks noGrp="1"/>
          </p:cNvSpPr>
          <p:nvPr>
            <p:ph type="title"/>
          </p:nvPr>
        </p:nvSpPr>
        <p:spPr/>
        <p:txBody>
          <a:bodyPr/>
          <a:lstStyle/>
          <a:p>
            <a:r>
              <a:rPr lang="en-US" dirty="0"/>
              <a:t>OIDC Handshake</a:t>
            </a:r>
          </a:p>
        </p:txBody>
      </p:sp>
      <p:sp>
        <p:nvSpPr>
          <p:cNvPr id="3" name="Slide Number Placeholder 2">
            <a:extLst>
              <a:ext uri="{FF2B5EF4-FFF2-40B4-BE49-F238E27FC236}">
                <a16:creationId xmlns:a16="http://schemas.microsoft.com/office/drawing/2014/main" id="{887BFC59-EF5E-4C68-AD2E-4B63678E06EB}"/>
              </a:ext>
            </a:extLst>
          </p:cNvPr>
          <p:cNvSpPr>
            <a:spLocks noGrp="1"/>
          </p:cNvSpPr>
          <p:nvPr>
            <p:ph type="sldNum" sz="quarter" idx="12"/>
          </p:nvPr>
        </p:nvSpPr>
        <p:spPr/>
        <p:txBody>
          <a:bodyPr/>
          <a:lstStyle/>
          <a:p>
            <a:pPr algn="r"/>
            <a:fld id="{256D3EEF-DE4E-429D-8EC4-DDC531AFF587}" type="slidenum">
              <a:rPr lang="en-US" sz="1000" smtClean="0"/>
              <a:pPr algn="r"/>
              <a:t>5</a:t>
            </a:fld>
            <a:endParaRPr lang="en-US" sz="1000" dirty="0"/>
          </a:p>
        </p:txBody>
      </p:sp>
      <p:sp>
        <p:nvSpPr>
          <p:cNvPr id="4" name="Content Placeholder 3">
            <a:extLst>
              <a:ext uri="{FF2B5EF4-FFF2-40B4-BE49-F238E27FC236}">
                <a16:creationId xmlns:a16="http://schemas.microsoft.com/office/drawing/2014/main" id="{8B773584-0AF2-4E49-B610-A3D2DACA057F}"/>
              </a:ext>
            </a:extLst>
          </p:cNvPr>
          <p:cNvSpPr>
            <a:spLocks noGrp="1"/>
          </p:cNvSpPr>
          <p:nvPr>
            <p:ph sz="quarter" idx="1"/>
          </p:nvPr>
        </p:nvSpPr>
        <p:spPr/>
        <p:txBody>
          <a:bodyPr>
            <a:normAutofit/>
          </a:bodyPr>
          <a:lstStyle/>
          <a:p>
            <a:endParaRPr lang="en-US" dirty="0"/>
          </a:p>
          <a:p>
            <a:pPr lvl="1"/>
            <a:endParaRPr lang="en-US" b="1" dirty="0"/>
          </a:p>
        </p:txBody>
      </p:sp>
      <p:pic>
        <p:nvPicPr>
          <p:cNvPr id="6" name="Picture 5">
            <a:extLst>
              <a:ext uri="{FF2B5EF4-FFF2-40B4-BE49-F238E27FC236}">
                <a16:creationId xmlns:a16="http://schemas.microsoft.com/office/drawing/2014/main" id="{B331916A-177B-43E3-942A-A114D0A21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70" y="1954501"/>
            <a:ext cx="873825" cy="1086848"/>
          </a:xfrm>
          <a:prstGeom prst="rect">
            <a:avLst/>
          </a:prstGeom>
        </p:spPr>
      </p:pic>
      <p:pic>
        <p:nvPicPr>
          <p:cNvPr id="8" name="Picture 7">
            <a:extLst>
              <a:ext uri="{FF2B5EF4-FFF2-40B4-BE49-F238E27FC236}">
                <a16:creationId xmlns:a16="http://schemas.microsoft.com/office/drawing/2014/main" id="{D711971E-A7A7-4769-9494-34C6C070E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486" y="2037352"/>
            <a:ext cx="1067285" cy="1086848"/>
          </a:xfrm>
          <a:prstGeom prst="rect">
            <a:avLst/>
          </a:prstGeom>
        </p:spPr>
      </p:pic>
      <p:pic>
        <p:nvPicPr>
          <p:cNvPr id="10" name="Picture 9">
            <a:extLst>
              <a:ext uri="{FF2B5EF4-FFF2-40B4-BE49-F238E27FC236}">
                <a16:creationId xmlns:a16="http://schemas.microsoft.com/office/drawing/2014/main" id="{739EDC56-D66A-4B28-A0D5-80B2A4A30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6600" y="4668247"/>
            <a:ext cx="912951" cy="1064046"/>
          </a:xfrm>
          <a:prstGeom prst="rect">
            <a:avLst/>
          </a:prstGeom>
        </p:spPr>
      </p:pic>
      <p:pic>
        <p:nvPicPr>
          <p:cNvPr id="12" name="Picture 11">
            <a:extLst>
              <a:ext uri="{FF2B5EF4-FFF2-40B4-BE49-F238E27FC236}">
                <a16:creationId xmlns:a16="http://schemas.microsoft.com/office/drawing/2014/main" id="{D7DE2F8A-2CDC-4A98-9E6B-4B0B026F3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424" y="4645445"/>
            <a:ext cx="912952" cy="1086848"/>
          </a:xfrm>
          <a:prstGeom prst="rect">
            <a:avLst/>
          </a:prstGeom>
        </p:spPr>
      </p:pic>
      <p:cxnSp>
        <p:nvCxnSpPr>
          <p:cNvPr id="14" name="Straight Arrow Connector 13">
            <a:extLst>
              <a:ext uri="{FF2B5EF4-FFF2-40B4-BE49-F238E27FC236}">
                <a16:creationId xmlns:a16="http://schemas.microsoft.com/office/drawing/2014/main" id="{94A65C9D-E99E-4AF3-B35A-F9252E09159E}"/>
              </a:ext>
            </a:extLst>
          </p:cNvPr>
          <p:cNvCxnSpPr>
            <a:cxnSpLocks/>
          </p:cNvCxnSpPr>
          <p:nvPr/>
        </p:nvCxnSpPr>
        <p:spPr>
          <a:xfrm>
            <a:off x="1806283" y="2286000"/>
            <a:ext cx="990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C488C2-D799-4AB4-8E7E-921BE04415B7}"/>
              </a:ext>
            </a:extLst>
          </p:cNvPr>
          <p:cNvSpPr txBox="1"/>
          <p:nvPr/>
        </p:nvSpPr>
        <p:spPr>
          <a:xfrm>
            <a:off x="893666" y="1545809"/>
            <a:ext cx="593432" cy="369332"/>
          </a:xfrm>
          <a:prstGeom prst="rect">
            <a:avLst/>
          </a:prstGeom>
          <a:noFill/>
        </p:spPr>
        <p:txBody>
          <a:bodyPr wrap="none" rtlCol="0">
            <a:spAutoFit/>
          </a:bodyPr>
          <a:lstStyle/>
          <a:p>
            <a:r>
              <a:rPr lang="en-US" dirty="0"/>
              <a:t>User</a:t>
            </a:r>
          </a:p>
        </p:txBody>
      </p:sp>
      <p:sp>
        <p:nvSpPr>
          <p:cNvPr id="16" name="TextBox 15">
            <a:extLst>
              <a:ext uri="{FF2B5EF4-FFF2-40B4-BE49-F238E27FC236}">
                <a16:creationId xmlns:a16="http://schemas.microsoft.com/office/drawing/2014/main" id="{7A154B02-3EF5-45F8-B1E1-0A67EA831D5D}"/>
              </a:ext>
            </a:extLst>
          </p:cNvPr>
          <p:cNvSpPr txBox="1"/>
          <p:nvPr/>
        </p:nvSpPr>
        <p:spPr>
          <a:xfrm>
            <a:off x="2840775" y="1611868"/>
            <a:ext cx="1168706" cy="369332"/>
          </a:xfrm>
          <a:prstGeom prst="rect">
            <a:avLst/>
          </a:prstGeom>
          <a:noFill/>
        </p:spPr>
        <p:txBody>
          <a:bodyPr wrap="square" rtlCol="0">
            <a:spAutoFit/>
          </a:bodyPr>
          <a:lstStyle/>
          <a:p>
            <a:r>
              <a:rPr lang="en-US" dirty="0"/>
              <a:t>Client App</a:t>
            </a:r>
          </a:p>
        </p:txBody>
      </p:sp>
      <p:sp>
        <p:nvSpPr>
          <p:cNvPr id="17" name="TextBox 16">
            <a:extLst>
              <a:ext uri="{FF2B5EF4-FFF2-40B4-BE49-F238E27FC236}">
                <a16:creationId xmlns:a16="http://schemas.microsoft.com/office/drawing/2014/main" id="{D4AAEBBB-E3AC-4555-8000-779176E3BD52}"/>
              </a:ext>
            </a:extLst>
          </p:cNvPr>
          <p:cNvSpPr txBox="1"/>
          <p:nvPr/>
        </p:nvSpPr>
        <p:spPr>
          <a:xfrm>
            <a:off x="2305788" y="5735640"/>
            <a:ext cx="2059988" cy="369332"/>
          </a:xfrm>
          <a:prstGeom prst="rect">
            <a:avLst/>
          </a:prstGeom>
          <a:noFill/>
        </p:spPr>
        <p:txBody>
          <a:bodyPr wrap="none" rtlCol="0">
            <a:spAutoFit/>
          </a:bodyPr>
          <a:lstStyle/>
          <a:p>
            <a:r>
              <a:rPr lang="en-US" dirty="0"/>
              <a:t>Authorization Server</a:t>
            </a:r>
          </a:p>
        </p:txBody>
      </p:sp>
      <p:sp>
        <p:nvSpPr>
          <p:cNvPr id="18" name="TextBox 17">
            <a:extLst>
              <a:ext uri="{FF2B5EF4-FFF2-40B4-BE49-F238E27FC236}">
                <a16:creationId xmlns:a16="http://schemas.microsoft.com/office/drawing/2014/main" id="{8E39D29B-4E4A-4A7D-973E-104026661EBB}"/>
              </a:ext>
            </a:extLst>
          </p:cNvPr>
          <p:cNvSpPr txBox="1"/>
          <p:nvPr/>
        </p:nvSpPr>
        <p:spPr>
          <a:xfrm>
            <a:off x="4846278" y="5732293"/>
            <a:ext cx="1920462" cy="369332"/>
          </a:xfrm>
          <a:prstGeom prst="rect">
            <a:avLst/>
          </a:prstGeom>
          <a:noFill/>
        </p:spPr>
        <p:txBody>
          <a:bodyPr wrap="none" rtlCol="0">
            <a:spAutoFit/>
          </a:bodyPr>
          <a:lstStyle/>
          <a:p>
            <a:r>
              <a:rPr lang="en-US" dirty="0"/>
              <a:t>Protected Resource</a:t>
            </a:r>
          </a:p>
        </p:txBody>
      </p:sp>
      <p:sp>
        <p:nvSpPr>
          <p:cNvPr id="19" name="TextBox 18">
            <a:extLst>
              <a:ext uri="{FF2B5EF4-FFF2-40B4-BE49-F238E27FC236}">
                <a16:creationId xmlns:a16="http://schemas.microsoft.com/office/drawing/2014/main" id="{E9FF1256-F7D6-4952-B7BF-6C2A64388656}"/>
              </a:ext>
            </a:extLst>
          </p:cNvPr>
          <p:cNvSpPr txBox="1"/>
          <p:nvPr/>
        </p:nvSpPr>
        <p:spPr>
          <a:xfrm>
            <a:off x="6705601" y="2057400"/>
            <a:ext cx="5045857" cy="4247317"/>
          </a:xfrm>
          <a:prstGeom prst="rect">
            <a:avLst/>
          </a:prstGeom>
          <a:noFill/>
        </p:spPr>
        <p:txBody>
          <a:bodyPr wrap="square" rtlCol="0">
            <a:spAutoFit/>
          </a:bodyPr>
          <a:lstStyle/>
          <a:p>
            <a:pPr marL="342900" indent="-342900">
              <a:buAutoNum type="arabicPeriod"/>
            </a:pPr>
            <a:r>
              <a:rPr lang="en-US" dirty="0"/>
              <a:t>User visits Client App, asking Client App to act on User’s behalf</a:t>
            </a:r>
          </a:p>
          <a:p>
            <a:pPr marL="342900" indent="-342900">
              <a:buAutoNum type="arabicPeriod"/>
            </a:pPr>
            <a:r>
              <a:rPr lang="en-US" dirty="0"/>
              <a:t>Client App redirects User to </a:t>
            </a:r>
            <a:r>
              <a:rPr lang="en-US" dirty="0" err="1"/>
              <a:t>Auth</a:t>
            </a:r>
            <a:r>
              <a:rPr lang="en-US" dirty="0"/>
              <a:t> Server to authenticate</a:t>
            </a:r>
          </a:p>
          <a:p>
            <a:pPr marL="342900" indent="-342900">
              <a:buAutoNum type="arabicPeriod"/>
            </a:pPr>
            <a:r>
              <a:rPr lang="en-US" dirty="0"/>
              <a:t>User authenticates and authorizes Client</a:t>
            </a:r>
          </a:p>
          <a:p>
            <a:pPr marL="342900" indent="-342900">
              <a:buAutoNum type="arabicPeriod"/>
            </a:pPr>
            <a:r>
              <a:rPr lang="en-US" dirty="0" err="1"/>
              <a:t>Auth</a:t>
            </a:r>
            <a:r>
              <a:rPr lang="en-US" dirty="0"/>
              <a:t> Server redirects User to Client with id token</a:t>
            </a:r>
          </a:p>
          <a:p>
            <a:pPr marL="342900" indent="-342900">
              <a:buAutoNum type="arabicPeriod"/>
            </a:pPr>
            <a:r>
              <a:rPr lang="en-US" dirty="0"/>
              <a:t>Client sends id token and its credentials to </a:t>
            </a:r>
            <a:r>
              <a:rPr lang="en-US" dirty="0" err="1"/>
              <a:t>Auth</a:t>
            </a:r>
            <a:r>
              <a:rPr lang="en-US" dirty="0"/>
              <a:t> Server for access token</a:t>
            </a:r>
          </a:p>
          <a:p>
            <a:pPr marL="342900" indent="-342900">
              <a:buAutoNum type="arabicPeriod"/>
            </a:pPr>
            <a:r>
              <a:rPr lang="en-US" dirty="0" err="1"/>
              <a:t>Auth</a:t>
            </a:r>
            <a:r>
              <a:rPr lang="en-US" dirty="0"/>
              <a:t> Server authorizes credentials and sends Client an access token</a:t>
            </a:r>
          </a:p>
          <a:p>
            <a:pPr marL="342900" indent="-342900">
              <a:buAutoNum type="arabicPeriod"/>
            </a:pPr>
            <a:r>
              <a:rPr lang="en-US" dirty="0"/>
              <a:t>Client sends request to Protected Resource with access token</a:t>
            </a:r>
          </a:p>
          <a:p>
            <a:pPr marL="342900" indent="-342900">
              <a:buAutoNum type="arabicPeriod"/>
            </a:pPr>
            <a:r>
              <a:rPr lang="en-US" dirty="0"/>
              <a:t>Protected Resource sends resources to Client</a:t>
            </a:r>
          </a:p>
          <a:p>
            <a:pPr marL="342900" indent="-342900">
              <a:buAutoNum type="arabicPeriod"/>
            </a:pPr>
            <a:endParaRPr lang="en-US" dirty="0"/>
          </a:p>
          <a:p>
            <a:pPr marL="342900" indent="-342900">
              <a:buAutoNum type="arabicPeriod"/>
            </a:pPr>
            <a:endParaRPr lang="en-US" dirty="0"/>
          </a:p>
        </p:txBody>
      </p:sp>
      <p:cxnSp>
        <p:nvCxnSpPr>
          <p:cNvPr id="55" name="Straight Arrow Connector 54">
            <a:extLst>
              <a:ext uri="{FF2B5EF4-FFF2-40B4-BE49-F238E27FC236}">
                <a16:creationId xmlns:a16="http://schemas.microsoft.com/office/drawing/2014/main" id="{37E72A3D-01A5-4BCD-BA4F-D6A7615532C0}"/>
              </a:ext>
            </a:extLst>
          </p:cNvPr>
          <p:cNvCxnSpPr>
            <a:cxnSpLocks/>
          </p:cNvCxnSpPr>
          <p:nvPr/>
        </p:nvCxnSpPr>
        <p:spPr>
          <a:xfrm>
            <a:off x="2967685" y="3193749"/>
            <a:ext cx="0" cy="130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D72588-AAD3-4CAD-8DEA-78A5D39D93E4}"/>
              </a:ext>
            </a:extLst>
          </p:cNvPr>
          <p:cNvCxnSpPr>
            <a:cxnSpLocks/>
          </p:cNvCxnSpPr>
          <p:nvPr/>
        </p:nvCxnSpPr>
        <p:spPr>
          <a:xfrm flipV="1">
            <a:off x="3272485" y="3193750"/>
            <a:ext cx="0" cy="130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DDDEDA6-3627-4330-B0C2-A4522105C0F7}"/>
              </a:ext>
            </a:extLst>
          </p:cNvPr>
          <p:cNvCxnSpPr>
            <a:cxnSpLocks/>
          </p:cNvCxnSpPr>
          <p:nvPr/>
        </p:nvCxnSpPr>
        <p:spPr>
          <a:xfrm>
            <a:off x="3586509" y="3193749"/>
            <a:ext cx="0" cy="130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9625B7A-592A-48F5-AF5C-85827E252A7C}"/>
              </a:ext>
            </a:extLst>
          </p:cNvPr>
          <p:cNvCxnSpPr>
            <a:cxnSpLocks/>
          </p:cNvCxnSpPr>
          <p:nvPr/>
        </p:nvCxnSpPr>
        <p:spPr>
          <a:xfrm flipV="1">
            <a:off x="3891309" y="3193750"/>
            <a:ext cx="0" cy="130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95911845-FEAC-4838-A704-574C7FA56739}"/>
              </a:ext>
            </a:extLst>
          </p:cNvPr>
          <p:cNvSpPr/>
          <p:nvPr/>
        </p:nvSpPr>
        <p:spPr>
          <a:xfrm>
            <a:off x="3325900" y="3781147"/>
            <a:ext cx="98985" cy="98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9B7C20D-EF5E-4D8D-A55B-BABCEA74B9C8}"/>
              </a:ext>
            </a:extLst>
          </p:cNvPr>
          <p:cNvSpPr/>
          <p:nvPr/>
        </p:nvSpPr>
        <p:spPr>
          <a:xfrm>
            <a:off x="3639924" y="3795281"/>
            <a:ext cx="98985" cy="98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D18A4614-2D34-41D4-887A-C9E717D917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4731" y="3795281"/>
            <a:ext cx="116297" cy="363428"/>
          </a:xfrm>
          <a:prstGeom prst="rect">
            <a:avLst/>
          </a:prstGeom>
        </p:spPr>
      </p:pic>
      <p:cxnSp>
        <p:nvCxnSpPr>
          <p:cNvPr id="74" name="Connector: Elbow 73">
            <a:extLst>
              <a:ext uri="{FF2B5EF4-FFF2-40B4-BE49-F238E27FC236}">
                <a16:creationId xmlns:a16="http://schemas.microsoft.com/office/drawing/2014/main" id="{BEB1409C-C614-4942-A1C4-08FCB5A0DB7F}"/>
              </a:ext>
            </a:extLst>
          </p:cNvPr>
          <p:cNvCxnSpPr>
            <a:cxnSpLocks/>
          </p:cNvCxnSpPr>
          <p:nvPr/>
        </p:nvCxnSpPr>
        <p:spPr>
          <a:xfrm rot="16200000" flipH="1">
            <a:off x="3973978" y="2757806"/>
            <a:ext cx="1855952" cy="1501891"/>
          </a:xfrm>
          <a:prstGeom prst="bentConnector3">
            <a:avLst>
              <a:gd name="adj1" fmla="val 1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38AF0F24-AC32-48FD-A4EC-1AF97FFAC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6294" y="2800627"/>
            <a:ext cx="116297" cy="363428"/>
          </a:xfrm>
          <a:prstGeom prst="rect">
            <a:avLst/>
          </a:prstGeom>
        </p:spPr>
      </p:pic>
      <p:cxnSp>
        <p:nvCxnSpPr>
          <p:cNvPr id="83" name="Connector: Elbow 82">
            <a:extLst>
              <a:ext uri="{FF2B5EF4-FFF2-40B4-BE49-F238E27FC236}">
                <a16:creationId xmlns:a16="http://schemas.microsoft.com/office/drawing/2014/main" id="{3562298E-1A15-4D9F-81F2-79B70B2FC8B8}"/>
              </a:ext>
            </a:extLst>
          </p:cNvPr>
          <p:cNvCxnSpPr>
            <a:cxnSpLocks/>
          </p:cNvCxnSpPr>
          <p:nvPr/>
        </p:nvCxnSpPr>
        <p:spPr>
          <a:xfrm rot="16200000" flipV="1">
            <a:off x="4016837" y="2420171"/>
            <a:ext cx="2150728" cy="1882385"/>
          </a:xfrm>
          <a:prstGeom prst="bentConnector3">
            <a:avLst>
              <a:gd name="adj1" fmla="val 100199"/>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7D61C375-0DC7-46CC-A80C-823FA3F1E10E}"/>
              </a:ext>
            </a:extLst>
          </p:cNvPr>
          <p:cNvSpPr txBox="1"/>
          <p:nvPr/>
        </p:nvSpPr>
        <p:spPr>
          <a:xfrm>
            <a:off x="1750576" y="2009000"/>
            <a:ext cx="269626" cy="276999"/>
          </a:xfrm>
          <a:prstGeom prst="rect">
            <a:avLst/>
          </a:prstGeom>
          <a:noFill/>
        </p:spPr>
        <p:txBody>
          <a:bodyPr wrap="none" rtlCol="0">
            <a:spAutoFit/>
          </a:bodyPr>
          <a:lstStyle/>
          <a:p>
            <a:r>
              <a:rPr lang="en-US" sz="1200" dirty="0"/>
              <a:t>1</a:t>
            </a:r>
          </a:p>
        </p:txBody>
      </p:sp>
      <p:sp>
        <p:nvSpPr>
          <p:cNvPr id="88" name="TextBox 87">
            <a:extLst>
              <a:ext uri="{FF2B5EF4-FFF2-40B4-BE49-F238E27FC236}">
                <a16:creationId xmlns:a16="http://schemas.microsoft.com/office/drawing/2014/main" id="{CDAE12B6-B3FC-496C-9F37-24D77088E98A}"/>
              </a:ext>
            </a:extLst>
          </p:cNvPr>
          <p:cNvSpPr txBox="1"/>
          <p:nvPr/>
        </p:nvSpPr>
        <p:spPr>
          <a:xfrm>
            <a:off x="2903895" y="3389031"/>
            <a:ext cx="388248" cy="276999"/>
          </a:xfrm>
          <a:prstGeom prst="rect">
            <a:avLst/>
          </a:prstGeom>
          <a:noFill/>
        </p:spPr>
        <p:txBody>
          <a:bodyPr wrap="none" rtlCol="0">
            <a:spAutoFit/>
          </a:bodyPr>
          <a:lstStyle/>
          <a:p>
            <a:r>
              <a:rPr lang="en-US" sz="1200" dirty="0"/>
              <a:t>2,3</a:t>
            </a:r>
          </a:p>
        </p:txBody>
      </p:sp>
      <p:sp>
        <p:nvSpPr>
          <p:cNvPr id="89" name="TextBox 88">
            <a:extLst>
              <a:ext uri="{FF2B5EF4-FFF2-40B4-BE49-F238E27FC236}">
                <a16:creationId xmlns:a16="http://schemas.microsoft.com/office/drawing/2014/main" id="{C450BBD0-871D-47A7-A819-47C173C159A5}"/>
              </a:ext>
            </a:extLst>
          </p:cNvPr>
          <p:cNvSpPr txBox="1"/>
          <p:nvPr/>
        </p:nvSpPr>
        <p:spPr>
          <a:xfrm>
            <a:off x="3235574" y="3386747"/>
            <a:ext cx="269626" cy="276999"/>
          </a:xfrm>
          <a:prstGeom prst="rect">
            <a:avLst/>
          </a:prstGeom>
          <a:noFill/>
        </p:spPr>
        <p:txBody>
          <a:bodyPr wrap="none" rtlCol="0">
            <a:spAutoFit/>
          </a:bodyPr>
          <a:lstStyle/>
          <a:p>
            <a:r>
              <a:rPr lang="en-US" sz="1200" dirty="0"/>
              <a:t>4</a:t>
            </a:r>
          </a:p>
        </p:txBody>
      </p:sp>
      <p:sp>
        <p:nvSpPr>
          <p:cNvPr id="90" name="TextBox 89">
            <a:extLst>
              <a:ext uri="{FF2B5EF4-FFF2-40B4-BE49-F238E27FC236}">
                <a16:creationId xmlns:a16="http://schemas.microsoft.com/office/drawing/2014/main" id="{09E31302-33FC-42EA-A0E9-851317EA21A0}"/>
              </a:ext>
            </a:extLst>
          </p:cNvPr>
          <p:cNvSpPr txBox="1"/>
          <p:nvPr/>
        </p:nvSpPr>
        <p:spPr>
          <a:xfrm>
            <a:off x="3547596" y="3378109"/>
            <a:ext cx="269626" cy="276999"/>
          </a:xfrm>
          <a:prstGeom prst="rect">
            <a:avLst/>
          </a:prstGeom>
          <a:noFill/>
        </p:spPr>
        <p:txBody>
          <a:bodyPr wrap="none" rtlCol="0">
            <a:spAutoFit/>
          </a:bodyPr>
          <a:lstStyle/>
          <a:p>
            <a:r>
              <a:rPr lang="en-US" sz="1200" dirty="0"/>
              <a:t>5</a:t>
            </a:r>
          </a:p>
        </p:txBody>
      </p:sp>
      <p:sp>
        <p:nvSpPr>
          <p:cNvPr id="91" name="TextBox 90">
            <a:extLst>
              <a:ext uri="{FF2B5EF4-FFF2-40B4-BE49-F238E27FC236}">
                <a16:creationId xmlns:a16="http://schemas.microsoft.com/office/drawing/2014/main" id="{DE2045DF-CAEF-43D3-A4B4-A710AE2222B9}"/>
              </a:ext>
            </a:extLst>
          </p:cNvPr>
          <p:cNvSpPr txBox="1"/>
          <p:nvPr/>
        </p:nvSpPr>
        <p:spPr>
          <a:xfrm>
            <a:off x="3859686" y="3378108"/>
            <a:ext cx="269626" cy="276999"/>
          </a:xfrm>
          <a:prstGeom prst="rect">
            <a:avLst/>
          </a:prstGeom>
          <a:noFill/>
        </p:spPr>
        <p:txBody>
          <a:bodyPr wrap="none" rtlCol="0">
            <a:spAutoFit/>
          </a:bodyPr>
          <a:lstStyle/>
          <a:p>
            <a:r>
              <a:rPr lang="en-US" sz="1200" dirty="0"/>
              <a:t>6</a:t>
            </a:r>
          </a:p>
        </p:txBody>
      </p:sp>
      <p:sp>
        <p:nvSpPr>
          <p:cNvPr id="92" name="TextBox 91">
            <a:extLst>
              <a:ext uri="{FF2B5EF4-FFF2-40B4-BE49-F238E27FC236}">
                <a16:creationId xmlns:a16="http://schemas.microsoft.com/office/drawing/2014/main" id="{13F5D487-D3A7-4C0F-951C-BF94E387C1C8}"/>
              </a:ext>
            </a:extLst>
          </p:cNvPr>
          <p:cNvSpPr txBox="1"/>
          <p:nvPr/>
        </p:nvSpPr>
        <p:spPr>
          <a:xfrm>
            <a:off x="4230963" y="2333597"/>
            <a:ext cx="269626" cy="276999"/>
          </a:xfrm>
          <a:prstGeom prst="rect">
            <a:avLst/>
          </a:prstGeom>
          <a:noFill/>
        </p:spPr>
        <p:txBody>
          <a:bodyPr wrap="none" rtlCol="0">
            <a:spAutoFit/>
          </a:bodyPr>
          <a:lstStyle/>
          <a:p>
            <a:r>
              <a:rPr lang="en-US" sz="1200" dirty="0"/>
              <a:t>7</a:t>
            </a:r>
          </a:p>
        </p:txBody>
      </p:sp>
      <p:sp>
        <p:nvSpPr>
          <p:cNvPr id="93" name="TextBox 92">
            <a:extLst>
              <a:ext uri="{FF2B5EF4-FFF2-40B4-BE49-F238E27FC236}">
                <a16:creationId xmlns:a16="http://schemas.microsoft.com/office/drawing/2014/main" id="{4EBAFE5F-E31F-41A2-A5E1-FBD6030E69FB}"/>
              </a:ext>
            </a:extLst>
          </p:cNvPr>
          <p:cNvSpPr txBox="1"/>
          <p:nvPr/>
        </p:nvSpPr>
        <p:spPr>
          <a:xfrm>
            <a:off x="4750501" y="2041688"/>
            <a:ext cx="269626" cy="276999"/>
          </a:xfrm>
          <a:prstGeom prst="rect">
            <a:avLst/>
          </a:prstGeom>
          <a:noFill/>
        </p:spPr>
        <p:txBody>
          <a:bodyPr wrap="none" rtlCol="0">
            <a:spAutoFit/>
          </a:bodyPr>
          <a:lstStyle/>
          <a:p>
            <a:r>
              <a:rPr lang="en-US" sz="1200" dirty="0"/>
              <a:t>8</a:t>
            </a:r>
          </a:p>
        </p:txBody>
      </p:sp>
    </p:spTree>
    <p:extLst>
      <p:ext uri="{BB962C8B-B14F-4D97-AF65-F5344CB8AC3E}">
        <p14:creationId xmlns:p14="http://schemas.microsoft.com/office/powerpoint/2010/main" val="338806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43C-D02A-4B78-9028-77B084ECDA6E}"/>
              </a:ext>
            </a:extLst>
          </p:cNvPr>
          <p:cNvSpPr>
            <a:spLocks noGrp="1"/>
          </p:cNvSpPr>
          <p:nvPr>
            <p:ph type="title"/>
          </p:nvPr>
        </p:nvSpPr>
        <p:spPr/>
        <p:txBody>
          <a:bodyPr/>
          <a:lstStyle/>
          <a:p>
            <a:r>
              <a:rPr lang="en-US" dirty="0"/>
              <a:t>Azure B2C</a:t>
            </a:r>
          </a:p>
        </p:txBody>
      </p:sp>
      <p:sp>
        <p:nvSpPr>
          <p:cNvPr id="3" name="Slide Number Placeholder 2">
            <a:extLst>
              <a:ext uri="{FF2B5EF4-FFF2-40B4-BE49-F238E27FC236}">
                <a16:creationId xmlns:a16="http://schemas.microsoft.com/office/drawing/2014/main" id="{C895599C-F770-4F5F-8C7F-0429C8D6DD2B}"/>
              </a:ext>
            </a:extLst>
          </p:cNvPr>
          <p:cNvSpPr>
            <a:spLocks noGrp="1"/>
          </p:cNvSpPr>
          <p:nvPr>
            <p:ph type="sldNum" sz="quarter" idx="12"/>
          </p:nvPr>
        </p:nvSpPr>
        <p:spPr/>
        <p:txBody>
          <a:bodyPr/>
          <a:lstStyle/>
          <a:p>
            <a:pPr algn="r"/>
            <a:fld id="{256D3EEF-DE4E-429D-8EC4-DDC531AFF587}" type="slidenum">
              <a:rPr lang="en-US" sz="1000" smtClean="0"/>
              <a:pPr algn="r"/>
              <a:t>6</a:t>
            </a:fld>
            <a:endParaRPr lang="en-US" sz="1000" dirty="0"/>
          </a:p>
        </p:txBody>
      </p:sp>
      <p:sp>
        <p:nvSpPr>
          <p:cNvPr id="4" name="Content Placeholder 3">
            <a:extLst>
              <a:ext uri="{FF2B5EF4-FFF2-40B4-BE49-F238E27FC236}">
                <a16:creationId xmlns:a16="http://schemas.microsoft.com/office/drawing/2014/main" id="{6D53A6A4-81F6-4DCF-938B-166E036C7937}"/>
              </a:ext>
            </a:extLst>
          </p:cNvPr>
          <p:cNvSpPr>
            <a:spLocks noGrp="1"/>
          </p:cNvSpPr>
          <p:nvPr>
            <p:ph sz="quarter" idx="1"/>
          </p:nvPr>
        </p:nvSpPr>
        <p:spPr/>
        <p:txBody>
          <a:bodyPr/>
          <a:lstStyle/>
          <a:p>
            <a:r>
              <a:rPr lang="en-US" dirty="0"/>
              <a:t>Identity and Access Management</a:t>
            </a:r>
          </a:p>
          <a:p>
            <a:pPr lvl="1"/>
            <a:r>
              <a:rPr lang="en-US" dirty="0"/>
              <a:t>Built on Azure AD</a:t>
            </a:r>
          </a:p>
          <a:p>
            <a:pPr lvl="1"/>
            <a:r>
              <a:rPr lang="en-US" dirty="0"/>
              <a:t>Can provide your own sign-up / login pages or use default</a:t>
            </a:r>
          </a:p>
          <a:p>
            <a:pPr lvl="1"/>
            <a:r>
              <a:rPr lang="en-US" dirty="0"/>
              <a:t>Use OpenID Connect(OAuth), SAML</a:t>
            </a:r>
          </a:p>
          <a:p>
            <a:pPr lvl="1"/>
            <a:r>
              <a:rPr lang="en-US" dirty="0"/>
              <a:t>Easily configure multi-factor authentication</a:t>
            </a:r>
          </a:p>
          <a:p>
            <a:r>
              <a:rPr lang="en-US" dirty="0"/>
              <a:t>Pricing</a:t>
            </a:r>
          </a:p>
          <a:p>
            <a:pPr lvl="1"/>
            <a:r>
              <a:rPr lang="en-US" dirty="0">
                <a:hlinkClick r:id="rId2"/>
              </a:rPr>
              <a:t>https://azure.microsoft.com/en-us/pricing/details/active-directory-b2c/</a:t>
            </a:r>
            <a:endParaRPr lang="en-US" dirty="0"/>
          </a:p>
          <a:p>
            <a:pPr lvl="1"/>
            <a:r>
              <a:rPr lang="en-US">
                <a:hlinkClick r:id="rId3"/>
              </a:rPr>
              <a:t>https://azure.microsoft.com/en-us/pricing/calculator/</a:t>
            </a:r>
            <a:endParaRPr lang="en-US"/>
          </a:p>
          <a:p>
            <a:pPr lvl="1"/>
            <a:endParaRPr lang="en-US"/>
          </a:p>
          <a:p>
            <a:pPr lvl="1"/>
            <a:endParaRPr lang="en-US" dirty="0"/>
          </a:p>
        </p:txBody>
      </p:sp>
    </p:spTree>
    <p:extLst>
      <p:ext uri="{BB962C8B-B14F-4D97-AF65-F5344CB8AC3E}">
        <p14:creationId xmlns:p14="http://schemas.microsoft.com/office/powerpoint/2010/main" val="193534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72EE-AE1A-4F6B-8856-7F2D203ADA3F}"/>
              </a:ext>
            </a:extLst>
          </p:cNvPr>
          <p:cNvSpPr>
            <a:spLocks noGrp="1"/>
          </p:cNvSpPr>
          <p:nvPr>
            <p:ph type="title"/>
          </p:nvPr>
        </p:nvSpPr>
        <p:spPr/>
        <p:txBody>
          <a:bodyPr/>
          <a:lstStyle/>
          <a:p>
            <a:r>
              <a:rPr lang="en-US" dirty="0"/>
              <a:t>Library Application</a:t>
            </a:r>
          </a:p>
        </p:txBody>
      </p:sp>
      <p:sp>
        <p:nvSpPr>
          <p:cNvPr id="3" name="Slide Number Placeholder 2">
            <a:extLst>
              <a:ext uri="{FF2B5EF4-FFF2-40B4-BE49-F238E27FC236}">
                <a16:creationId xmlns:a16="http://schemas.microsoft.com/office/drawing/2014/main" id="{D116A4E1-1149-4687-A7E3-20D0808F0CB1}"/>
              </a:ext>
            </a:extLst>
          </p:cNvPr>
          <p:cNvSpPr>
            <a:spLocks noGrp="1"/>
          </p:cNvSpPr>
          <p:nvPr>
            <p:ph type="sldNum" sz="quarter" idx="12"/>
          </p:nvPr>
        </p:nvSpPr>
        <p:spPr/>
        <p:txBody>
          <a:bodyPr/>
          <a:lstStyle/>
          <a:p>
            <a:pPr algn="r"/>
            <a:fld id="{256D3EEF-DE4E-429D-8EC4-DDC531AFF587}" type="slidenum">
              <a:rPr lang="en-US" sz="1000" smtClean="0"/>
              <a:pPr algn="r"/>
              <a:t>7</a:t>
            </a:fld>
            <a:endParaRPr lang="en-US" sz="1000" dirty="0"/>
          </a:p>
        </p:txBody>
      </p:sp>
      <p:sp>
        <p:nvSpPr>
          <p:cNvPr id="4" name="Content Placeholder 3">
            <a:extLst>
              <a:ext uri="{FF2B5EF4-FFF2-40B4-BE49-F238E27FC236}">
                <a16:creationId xmlns:a16="http://schemas.microsoft.com/office/drawing/2014/main" id="{CEF8B7B2-9C4B-4C0F-94EF-1625DDE3A92D}"/>
              </a:ext>
            </a:extLst>
          </p:cNvPr>
          <p:cNvSpPr>
            <a:spLocks noGrp="1"/>
          </p:cNvSpPr>
          <p:nvPr>
            <p:ph sz="quarter" idx="1"/>
          </p:nvPr>
        </p:nvSpPr>
        <p:spPr/>
        <p:txBody>
          <a:bodyPr>
            <a:normAutofit lnSpcReduction="10000"/>
          </a:bodyPr>
          <a:lstStyle/>
          <a:p>
            <a:r>
              <a:rPr lang="en-US" dirty="0"/>
              <a:t>Library has public and private books</a:t>
            </a:r>
          </a:p>
          <a:p>
            <a:pPr lvl="1"/>
            <a:r>
              <a:rPr lang="en-US" dirty="0" err="1"/>
              <a:t>.Net</a:t>
            </a:r>
            <a:r>
              <a:rPr lang="en-US" dirty="0"/>
              <a:t> Core API</a:t>
            </a:r>
          </a:p>
          <a:p>
            <a:pPr lvl="2"/>
            <a:r>
              <a:rPr lang="en-US" dirty="0"/>
              <a:t>/public is an open, insecure API endpoint</a:t>
            </a:r>
          </a:p>
          <a:p>
            <a:pPr lvl="2"/>
            <a:r>
              <a:rPr lang="en-US" dirty="0"/>
              <a:t>/private is a secure API endpoint requiring authentication</a:t>
            </a:r>
          </a:p>
          <a:p>
            <a:pPr lvl="2"/>
            <a:r>
              <a:rPr lang="en-US" dirty="0"/>
              <a:t>Middleware dictates JWT authentication</a:t>
            </a:r>
          </a:p>
          <a:p>
            <a:pPr lvl="1"/>
            <a:r>
              <a:rPr lang="en-US" dirty="0"/>
              <a:t>Front-End Angular App</a:t>
            </a:r>
          </a:p>
          <a:p>
            <a:pPr lvl="2"/>
            <a:r>
              <a:rPr lang="en-US" dirty="0"/>
              <a:t>Authenticates user via Azure B2C</a:t>
            </a:r>
          </a:p>
          <a:p>
            <a:pPr lvl="2"/>
            <a:r>
              <a:rPr lang="en-US" dirty="0"/>
              <a:t>Calls API endpoints to get public and private books</a:t>
            </a:r>
          </a:p>
          <a:p>
            <a:pPr lvl="1"/>
            <a:r>
              <a:rPr lang="en-US" dirty="0"/>
              <a:t>Azure B2C</a:t>
            </a:r>
          </a:p>
          <a:p>
            <a:pPr lvl="2"/>
            <a:r>
              <a:rPr lang="en-US" dirty="0"/>
              <a:t>Stores users for application</a:t>
            </a:r>
          </a:p>
          <a:p>
            <a:pPr lvl="2"/>
            <a:r>
              <a:rPr lang="en-US" dirty="0"/>
              <a:t>Allows user to Register / Login / Logout</a:t>
            </a:r>
          </a:p>
        </p:txBody>
      </p:sp>
    </p:spTree>
    <p:extLst>
      <p:ext uri="{BB962C8B-B14F-4D97-AF65-F5344CB8AC3E}">
        <p14:creationId xmlns:p14="http://schemas.microsoft.com/office/powerpoint/2010/main" val="390120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1414-3DDB-4FBE-A93C-6DD4E5A68F13}"/>
              </a:ext>
            </a:extLst>
          </p:cNvPr>
          <p:cNvSpPr>
            <a:spLocks noGrp="1"/>
          </p:cNvSpPr>
          <p:nvPr>
            <p:ph type="title"/>
          </p:nvPr>
        </p:nvSpPr>
        <p:spPr/>
        <p:txBody>
          <a:bodyPr/>
          <a:lstStyle/>
          <a:p>
            <a:r>
              <a:rPr lang="en-US" dirty="0"/>
              <a:t>Setup Azure B2C</a:t>
            </a:r>
          </a:p>
        </p:txBody>
      </p:sp>
      <p:sp>
        <p:nvSpPr>
          <p:cNvPr id="3" name="Slide Number Placeholder 2">
            <a:extLst>
              <a:ext uri="{FF2B5EF4-FFF2-40B4-BE49-F238E27FC236}">
                <a16:creationId xmlns:a16="http://schemas.microsoft.com/office/drawing/2014/main" id="{4B777EA5-921E-48DF-82A7-BB1E2D3F9B33}"/>
              </a:ext>
            </a:extLst>
          </p:cNvPr>
          <p:cNvSpPr>
            <a:spLocks noGrp="1"/>
          </p:cNvSpPr>
          <p:nvPr>
            <p:ph type="sldNum" sz="quarter" idx="12"/>
          </p:nvPr>
        </p:nvSpPr>
        <p:spPr/>
        <p:txBody>
          <a:bodyPr/>
          <a:lstStyle/>
          <a:p>
            <a:pPr algn="r"/>
            <a:fld id="{256D3EEF-DE4E-429D-8EC4-DDC531AFF587}" type="slidenum">
              <a:rPr lang="en-US" sz="1000" smtClean="0"/>
              <a:pPr algn="r"/>
              <a:t>8</a:t>
            </a:fld>
            <a:endParaRPr lang="en-US" sz="1000" dirty="0"/>
          </a:p>
        </p:txBody>
      </p:sp>
      <p:sp>
        <p:nvSpPr>
          <p:cNvPr id="4" name="Content Placeholder 3">
            <a:extLst>
              <a:ext uri="{FF2B5EF4-FFF2-40B4-BE49-F238E27FC236}">
                <a16:creationId xmlns:a16="http://schemas.microsoft.com/office/drawing/2014/main" id="{B589FBD6-D6CA-4E45-A021-EED4173547CE}"/>
              </a:ext>
            </a:extLst>
          </p:cNvPr>
          <p:cNvSpPr>
            <a:spLocks noGrp="1"/>
          </p:cNvSpPr>
          <p:nvPr>
            <p:ph sz="quarter" idx="1"/>
          </p:nvPr>
        </p:nvSpPr>
        <p:spPr>
          <a:xfrm>
            <a:off x="816864" y="1600200"/>
            <a:ext cx="10871200" cy="4495800"/>
          </a:xfrm>
        </p:spPr>
        <p:txBody>
          <a:bodyPr>
            <a:normAutofit/>
          </a:bodyPr>
          <a:lstStyle/>
          <a:p>
            <a:r>
              <a:rPr lang="en-US" dirty="0"/>
              <a:t>Create new Azure B2C Tenant</a:t>
            </a:r>
          </a:p>
          <a:p>
            <a:r>
              <a:rPr lang="en-US" dirty="0"/>
              <a:t>Link to subscription</a:t>
            </a:r>
          </a:p>
          <a:p>
            <a:r>
              <a:rPr lang="en-US" dirty="0"/>
              <a:t>Add application to B2C</a:t>
            </a:r>
          </a:p>
          <a:p>
            <a:r>
              <a:rPr lang="en-US" dirty="0"/>
              <a:t>Create </a:t>
            </a:r>
            <a:r>
              <a:rPr lang="en-US" dirty="0" err="1"/>
              <a:t>SignUp</a:t>
            </a:r>
            <a:r>
              <a:rPr lang="en-US" dirty="0"/>
              <a:t> / </a:t>
            </a:r>
            <a:r>
              <a:rPr lang="en-US" dirty="0" err="1"/>
              <a:t>SignIn</a:t>
            </a:r>
            <a:r>
              <a:rPr lang="en-US" dirty="0"/>
              <a:t> Policies</a:t>
            </a:r>
          </a:p>
          <a:p>
            <a:r>
              <a:rPr lang="en-US" dirty="0"/>
              <a:t>Add Scope to read</a:t>
            </a:r>
          </a:p>
          <a:p>
            <a:r>
              <a:rPr lang="en-US" dirty="0"/>
              <a:t>Add API access for new scope</a:t>
            </a:r>
          </a:p>
        </p:txBody>
      </p:sp>
    </p:spTree>
    <p:extLst>
      <p:ext uri="{BB962C8B-B14F-4D97-AF65-F5344CB8AC3E}">
        <p14:creationId xmlns:p14="http://schemas.microsoft.com/office/powerpoint/2010/main" val="56006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1414-3DDB-4FBE-A93C-6DD4E5A68F13}"/>
              </a:ext>
            </a:extLst>
          </p:cNvPr>
          <p:cNvSpPr>
            <a:spLocks noGrp="1"/>
          </p:cNvSpPr>
          <p:nvPr>
            <p:ph type="title"/>
          </p:nvPr>
        </p:nvSpPr>
        <p:spPr/>
        <p:txBody>
          <a:bodyPr/>
          <a:lstStyle/>
          <a:p>
            <a:r>
              <a:rPr lang="en-US" dirty="0"/>
              <a:t>Create New Azure B2C Tenant</a:t>
            </a:r>
          </a:p>
        </p:txBody>
      </p:sp>
      <p:sp>
        <p:nvSpPr>
          <p:cNvPr id="3" name="Slide Number Placeholder 2">
            <a:extLst>
              <a:ext uri="{FF2B5EF4-FFF2-40B4-BE49-F238E27FC236}">
                <a16:creationId xmlns:a16="http://schemas.microsoft.com/office/drawing/2014/main" id="{4B777EA5-921E-48DF-82A7-BB1E2D3F9B33}"/>
              </a:ext>
            </a:extLst>
          </p:cNvPr>
          <p:cNvSpPr>
            <a:spLocks noGrp="1"/>
          </p:cNvSpPr>
          <p:nvPr>
            <p:ph type="sldNum" sz="quarter" idx="12"/>
          </p:nvPr>
        </p:nvSpPr>
        <p:spPr/>
        <p:txBody>
          <a:bodyPr/>
          <a:lstStyle/>
          <a:p>
            <a:pPr algn="r"/>
            <a:fld id="{256D3EEF-DE4E-429D-8EC4-DDC531AFF587}" type="slidenum">
              <a:rPr lang="en-US" sz="1000" smtClean="0"/>
              <a:pPr algn="r"/>
              <a:t>9</a:t>
            </a:fld>
            <a:endParaRPr lang="en-US" sz="1000" dirty="0"/>
          </a:p>
        </p:txBody>
      </p:sp>
      <p:pic>
        <p:nvPicPr>
          <p:cNvPr id="6" name="Picture 5">
            <a:extLst>
              <a:ext uri="{FF2B5EF4-FFF2-40B4-BE49-F238E27FC236}">
                <a16:creationId xmlns:a16="http://schemas.microsoft.com/office/drawing/2014/main" id="{E41B50EC-932D-4F80-8A03-6E01E2769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64" y="1600200"/>
            <a:ext cx="10003536" cy="5095911"/>
          </a:xfrm>
          <a:prstGeom prst="rect">
            <a:avLst/>
          </a:prstGeom>
        </p:spPr>
      </p:pic>
    </p:spTree>
    <p:extLst>
      <p:ext uri="{BB962C8B-B14F-4D97-AF65-F5344CB8AC3E}">
        <p14:creationId xmlns:p14="http://schemas.microsoft.com/office/powerpoint/2010/main" val="816543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000000"/>
      </a:dk2>
      <a:lt2>
        <a:srgbClr val="000000"/>
      </a:lt2>
      <a:accent1>
        <a:srgbClr val="0070C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3249F86D173498A7602E13B136FB9" ma:contentTypeVersion="5" ma:contentTypeDescription="Create a new document." ma:contentTypeScope="" ma:versionID="1848ee295b5b400760d05eb3241e4152">
  <xsd:schema xmlns:xsd="http://www.w3.org/2001/XMLSchema" xmlns:xs="http://www.w3.org/2001/XMLSchema" xmlns:p="http://schemas.microsoft.com/office/2006/metadata/properties" xmlns:ns2="11c22555-d185-4e3e-9000-0876c0261088" xmlns:ns3="90a05daa-df97-4789-807a-dd85e6af76cd" xmlns:ns4="2c7ae087-b7be-4318-adf3-ab303c60d6de" targetNamespace="http://schemas.microsoft.com/office/2006/metadata/properties" ma:root="true" ma:fieldsID="b276479df32e7c16e49f066fa2da84b2" ns2:_="" ns3:_="" ns4:_="">
    <xsd:import namespace="11c22555-d185-4e3e-9000-0876c0261088"/>
    <xsd:import namespace="90a05daa-df97-4789-807a-dd85e6af76cd"/>
    <xsd:import namespace="2c7ae087-b7be-4318-adf3-ab303c60d6de"/>
    <xsd:element name="properties">
      <xsd:complexType>
        <xsd:sequence>
          <xsd:element name="documentManagement">
            <xsd:complexType>
              <xsd:all>
                <xsd:element ref="ns2:SharedWithUsers" minOccurs="0"/>
                <xsd:element ref="ns2:SharingHintHash" minOccurs="0"/>
                <xsd:element ref="ns3:SharedWithDetail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22555-d185-4e3e-9000-0876c02610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a05daa-df97-4789-807a-dd85e6af76cd"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7ae087-b7be-4318-adf3-ab303c60d6d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632EC-9273-4EA4-99E0-94E9A44EF935}"/>
</file>

<file path=customXml/itemProps2.xml><?xml version="1.0" encoding="utf-8"?>
<ds:datastoreItem xmlns:ds="http://schemas.openxmlformats.org/officeDocument/2006/customXml" ds:itemID="{8A7DBCFF-DDCC-4E9B-9E7A-EF469DAC8906}">
  <ds:schemaRefs>
    <ds:schemaRef ds:uri="http://schemas.microsoft.com/office/infopath/2007/PartnerControls"/>
    <ds:schemaRef ds:uri="11c22555-d185-4e3e-9000-0876c0261088"/>
    <ds:schemaRef ds:uri="http://schemas.microsoft.com/office/2006/documentManagement/types"/>
    <ds:schemaRef ds:uri="http://schemas.microsoft.com/office/2006/metadata/properties"/>
    <ds:schemaRef ds:uri="90a05daa-df97-4789-807a-dd85e6af76cd"/>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customXml/itemProps3.xml><?xml version="1.0" encoding="utf-8"?>
<ds:datastoreItem xmlns:ds="http://schemas.openxmlformats.org/officeDocument/2006/customXml" ds:itemID="{07485E43-38F8-44D5-86C5-802FB36303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507</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Tw Cen MT</vt:lpstr>
      <vt:lpstr>Wingdings</vt:lpstr>
      <vt:lpstr>Wingdings 2</vt:lpstr>
      <vt:lpstr>Median</vt:lpstr>
      <vt:lpstr>Signing Into Apps with Azure B2C</vt:lpstr>
      <vt:lpstr>Introduction</vt:lpstr>
      <vt:lpstr>Agenda</vt:lpstr>
      <vt:lpstr>OIDC Overview</vt:lpstr>
      <vt:lpstr>OIDC Handshake</vt:lpstr>
      <vt:lpstr>Azure B2C</vt:lpstr>
      <vt:lpstr>Library Application</vt:lpstr>
      <vt:lpstr>Setup Azure B2C</vt:lpstr>
      <vt:lpstr>Create New Azure B2C Tenant</vt:lpstr>
      <vt:lpstr>Link to Subscription</vt:lpstr>
      <vt:lpstr>Add Application with Web API</vt:lpstr>
      <vt:lpstr>Create SignUp / SignIn Policies</vt:lpstr>
      <vt:lpstr>Add Scopes</vt:lpstr>
      <vt:lpstr>Allow Scope Access</vt:lpstr>
      <vt:lpstr>Setup Authorization</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2013-03-18T23:40:40Z</dcterms:created>
  <dcterms:modified xsi:type="dcterms:W3CDTF">2018-04-18T02:24:16Z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0x01010008A3249F86D173498A7602E13B136FB9</vt:lpwstr>
  </property>
  <property fmtid="{D5CDD505-2E9C-101B-9397-08002B2CF9AE}" pid="5" name="Order">
    <vt:r8>9400</vt:r8>
  </property>
  <property fmtid="{D5CDD505-2E9C-101B-9397-08002B2CF9AE}" pid="6" name="_CopySource">
    <vt:lpwstr>https://phidiax.sharepoint.com/Shared Documents/Media Templates/Phidiax - PPT Template.pptx</vt:lpwstr>
  </property>
  <property fmtid="{D5CDD505-2E9C-101B-9397-08002B2CF9AE}" pid="7" name="xd_ProgID">
    <vt:lpwstr/>
  </property>
  <property fmtid="{D5CDD505-2E9C-101B-9397-08002B2CF9AE}" pid="8" name="TemplateUrl">
    <vt:lpwstr/>
  </property>
</Properties>
</file>