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9" r:id="rId2"/>
    <p:sldMasterId id="2147483734" r:id="rId3"/>
    <p:sldMasterId id="2147483719" r:id="rId4"/>
  </p:sldMasterIdLst>
  <p:notesMasterIdLst>
    <p:notesMasterId r:id="rId28"/>
  </p:notesMasterIdLst>
  <p:handoutMasterIdLst>
    <p:handoutMasterId r:id="rId29"/>
  </p:handoutMasterIdLst>
  <p:sldIdLst>
    <p:sldId id="256" r:id="rId5"/>
    <p:sldId id="271" r:id="rId6"/>
    <p:sldId id="278" r:id="rId7"/>
    <p:sldId id="287" r:id="rId8"/>
    <p:sldId id="272" r:id="rId9"/>
    <p:sldId id="273" r:id="rId10"/>
    <p:sldId id="277" r:id="rId11"/>
    <p:sldId id="264" r:id="rId12"/>
    <p:sldId id="285" r:id="rId13"/>
    <p:sldId id="288" r:id="rId14"/>
    <p:sldId id="275" r:id="rId15"/>
    <p:sldId id="281" r:id="rId16"/>
    <p:sldId id="268" r:id="rId17"/>
    <p:sldId id="282" r:id="rId18"/>
    <p:sldId id="283" r:id="rId19"/>
    <p:sldId id="289" r:id="rId20"/>
    <p:sldId id="290" r:id="rId21"/>
    <p:sldId id="292" r:id="rId22"/>
    <p:sldId id="291" r:id="rId23"/>
    <p:sldId id="293" r:id="rId24"/>
    <p:sldId id="294" r:id="rId25"/>
    <p:sldId id="295"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5AB"/>
    <a:srgbClr val="9498EA"/>
    <a:srgbClr val="A3A3A3"/>
    <a:srgbClr val="83847A"/>
    <a:srgbClr val="2E3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010" autoAdjust="0"/>
  </p:normalViewPr>
  <p:slideViewPr>
    <p:cSldViewPr snapToGrid="0">
      <p:cViewPr varScale="1">
        <p:scale>
          <a:sx n="66" d="100"/>
          <a:sy n="66" d="100"/>
        </p:scale>
        <p:origin x="128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816"/>
    </p:cViewPr>
  </p:sorterViewPr>
  <p:notesViewPr>
    <p:cSldViewPr snapToGrid="0">
      <p:cViewPr varScale="1">
        <p:scale>
          <a:sx n="159" d="100"/>
          <a:sy n="159" d="100"/>
        </p:scale>
        <p:origin x="132" y="5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BD1E75-77A6-41A8-A503-339126D0A24B}" type="datetimeFigureOut">
              <a:rPr lang="en-US" smtClean="0"/>
              <a:t>21-May-23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F74E22-8256-4EA2-B9F9-92BD8633820F}" type="slidenum">
              <a:rPr lang="en-US" smtClean="0"/>
              <a:t>‹#›</a:t>
            </a:fld>
            <a:endParaRPr lang="en-US"/>
          </a:p>
        </p:txBody>
      </p:sp>
    </p:spTree>
    <p:extLst>
      <p:ext uri="{BB962C8B-B14F-4D97-AF65-F5344CB8AC3E}">
        <p14:creationId xmlns:p14="http://schemas.microsoft.com/office/powerpoint/2010/main" val="3130782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8A436-8D9F-4226-B826-6265C9556E55}" type="datetimeFigureOut">
              <a:rPr lang="en-US" smtClean="0"/>
              <a:t>21-May-23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8C671-21CE-4233-B6C3-80D3964489B7}" type="slidenum">
              <a:rPr lang="en-US" smtClean="0"/>
              <a:t>‹#›</a:t>
            </a:fld>
            <a:endParaRPr lang="en-US"/>
          </a:p>
        </p:txBody>
      </p:sp>
    </p:spTree>
    <p:extLst>
      <p:ext uri="{BB962C8B-B14F-4D97-AF65-F5344CB8AC3E}">
        <p14:creationId xmlns:p14="http://schemas.microsoft.com/office/powerpoint/2010/main" val="295204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arkdownguide.org/cheat-she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Version control is a system that records changes to a file or set of files over time so that you can recall specific versions later.</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Keep track of a history of changes over time</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Facilitate collaboration with a history of who made the change, when changes were made, and descriptions why those changes were made</a:t>
            </a:r>
          </a:p>
          <a:p>
            <a:endParaRPr lang="en-US" b="0" i="0" dirty="0">
              <a:solidFill>
                <a:srgbClr val="4E443C"/>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038C671-21CE-4233-B6C3-80D3964489B7}" type="slidenum">
              <a:rPr lang="en-US" smtClean="0"/>
              <a:t>3</a:t>
            </a:fld>
            <a:endParaRPr lang="en-US"/>
          </a:p>
        </p:txBody>
      </p:sp>
    </p:spTree>
    <p:extLst>
      <p:ext uri="{BB962C8B-B14F-4D97-AF65-F5344CB8AC3E}">
        <p14:creationId xmlns:p14="http://schemas.microsoft.com/office/powerpoint/2010/main" val="102225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15</a:t>
            </a:fld>
            <a:endParaRPr lang="en-US"/>
          </a:p>
        </p:txBody>
      </p:sp>
    </p:spTree>
    <p:extLst>
      <p:ext uri="{BB962C8B-B14F-4D97-AF65-F5344CB8AC3E}">
        <p14:creationId xmlns:p14="http://schemas.microsoft.com/office/powerpoint/2010/main" val="4092675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hosting platform and VC: GitHub is a code hosting platform for version control and collaboration. It lets you and others work together on projects from anywhere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 Hello World Repo: Cover GitHub essentials like repositories, branches, commits, and pull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repository is usually used to organize a single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Repositories can contain folders and files, images, videos, spreadsheets, and data 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README: Often, repositories include a README file, a file with information about your project</a:t>
            </a:r>
          </a:p>
          <a:p>
            <a:pPr marL="171450" indent="-171450">
              <a:buFont typeface="Arial" panose="020B0604020202020204" pitchFamily="34" charset="0"/>
              <a:buChar char="•"/>
            </a:pPr>
            <a:r>
              <a:rPr lang="en-US" dirty="0"/>
              <a:t>README files are written in the plain text Markdown language</a:t>
            </a:r>
          </a:p>
          <a:p>
            <a:pPr marL="171450" indent="-171450">
              <a:buFont typeface="Arial" panose="020B0604020202020204" pitchFamily="34" charset="0"/>
              <a:buChar char="•"/>
            </a:pPr>
            <a:r>
              <a:rPr lang="en-US" dirty="0">
                <a:hlinkClick r:id="rId3"/>
              </a:rPr>
              <a:t>https://www.markdownguide.org/cheat-sheet/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16</a:t>
            </a:fld>
            <a:endParaRPr lang="en-US"/>
          </a:p>
        </p:txBody>
      </p:sp>
    </p:spTree>
    <p:extLst>
      <p:ext uri="{BB962C8B-B14F-4D97-AF65-F5344CB8AC3E}">
        <p14:creationId xmlns:p14="http://schemas.microsoft.com/office/powerpoint/2010/main" val="4292754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17</a:t>
            </a:fld>
            <a:endParaRPr lang="en-US"/>
          </a:p>
        </p:txBody>
      </p:sp>
    </p:spTree>
    <p:extLst>
      <p:ext uri="{BB962C8B-B14F-4D97-AF65-F5344CB8AC3E}">
        <p14:creationId xmlns:p14="http://schemas.microsoft.com/office/powerpoint/2010/main" val="191794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Branching: Branching lets you have different versions of a repository at one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Branch Name: By default, your repository has one branch named “main” that is considered to be the definitive branch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create additional branches off of main in your repository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use branches to have different versions of a project at one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Work done on different branches will not show up on the main branch until you merge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branches to experiment and make edits before committing them to main</a:t>
            </a:r>
          </a:p>
        </p:txBody>
      </p:sp>
      <p:sp>
        <p:nvSpPr>
          <p:cNvPr id="4" name="Slide Number Placeholder 3"/>
          <p:cNvSpPr>
            <a:spLocks noGrp="1"/>
          </p:cNvSpPr>
          <p:nvPr>
            <p:ph type="sldNum" sz="quarter" idx="5"/>
          </p:nvPr>
        </p:nvSpPr>
        <p:spPr/>
        <p:txBody>
          <a:bodyPr/>
          <a:lstStyle/>
          <a:p>
            <a:fld id="{4038C671-21CE-4233-B6C3-80D3964489B7}" type="slidenum">
              <a:rPr lang="en-US" smtClean="0"/>
              <a:t>19</a:t>
            </a:fld>
            <a:endParaRPr lang="en-US"/>
          </a:p>
        </p:txBody>
      </p:sp>
    </p:spTree>
    <p:extLst>
      <p:ext uri="{BB962C8B-B14F-4D97-AF65-F5344CB8AC3E}">
        <p14:creationId xmlns:p14="http://schemas.microsoft.com/office/powerpoint/2010/main" val="448445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typically obtain a Git repository in one of two ways:</a:t>
            </a:r>
          </a:p>
          <a:p>
            <a:endParaRPr lang="en-US" dirty="0"/>
          </a:p>
          <a:p>
            <a:pPr marL="228600" indent="-228600">
              <a:buFont typeface="+mj-lt"/>
              <a:buAutoNum type="arabicPeriod"/>
            </a:pPr>
            <a:r>
              <a:rPr lang="en-US" dirty="0"/>
              <a:t>You can take a local directory that is currently not under version control, and turn it into a Git repository, or</a:t>
            </a:r>
          </a:p>
          <a:p>
            <a:pPr marL="228600" indent="-228600">
              <a:buFont typeface="+mj-lt"/>
              <a:buAutoNum type="arabicPeriod"/>
            </a:pPr>
            <a:endParaRPr lang="en-US" dirty="0"/>
          </a:p>
          <a:p>
            <a:pPr marL="228600" indent="-228600">
              <a:buFont typeface="+mj-lt"/>
              <a:buAutoNum type="arabicPeriod"/>
            </a:pPr>
            <a:r>
              <a:rPr lang="en-US" dirty="0"/>
              <a:t>You can clone an existing Git repository from elsewhere.</a:t>
            </a:r>
          </a:p>
          <a:p>
            <a:endParaRPr lang="en-US" dirty="0"/>
          </a:p>
          <a:p>
            <a:r>
              <a:rPr lang="en-US" dirty="0"/>
              <a:t>In either case, you end up with a Git repository on your local machine, ready for work.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Initializing in a directory: This creates a new subdirectory named .git that containing all of your necessary repository files — a Git repository skeleton. At this point, nothing in your project is tracked yet.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Initializing a new directory: This create a new directory named &lt;directory name&gt; and a subdirectory named .git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Cloning: To get a copy of the existing Git repository.  This will create a directory in you current location named &lt;repo name&gt;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 Naming: To configure the initial branch name to use in all of your new repositories. The just-created branch can be renamed via git branch -m </a:t>
            </a:r>
            <a:r>
              <a:rPr lang="en-US"/>
              <a:t>&lt;name&gt;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23</a:t>
            </a:fld>
            <a:endParaRPr lang="en-US"/>
          </a:p>
        </p:txBody>
      </p:sp>
    </p:spTree>
    <p:extLst>
      <p:ext uri="{BB962C8B-B14F-4D97-AF65-F5344CB8AC3E}">
        <p14:creationId xmlns:p14="http://schemas.microsoft.com/office/powerpoint/2010/main" val="28145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Types of version control:</a:t>
            </a:r>
          </a:p>
          <a:p>
            <a:pPr marL="171450" indent="-171450">
              <a:buFontTx/>
              <a:buChar char="-"/>
            </a:pPr>
            <a:r>
              <a:rPr lang="en-US" b="0" i="0" dirty="0">
                <a:solidFill>
                  <a:srgbClr val="4E443C"/>
                </a:solidFill>
                <a:effectLst/>
                <a:latin typeface="Arial" panose="020B0604020202020204" pitchFamily="34" charset="0"/>
              </a:rPr>
              <a:t>Local Version Control can be simply someone copying files to another directory</a:t>
            </a:r>
          </a:p>
          <a:p>
            <a:pPr marL="171450" indent="-171450">
              <a:buFontTx/>
              <a:buChar char="-"/>
            </a:pPr>
            <a:r>
              <a:rPr lang="en-US" b="0" i="0" dirty="0">
                <a:solidFill>
                  <a:srgbClr val="4E443C"/>
                </a:solidFill>
                <a:effectLst/>
                <a:latin typeface="Arial" panose="020B0604020202020204" pitchFamily="34" charset="0"/>
              </a:rPr>
              <a:t>Centralized Version Control have a single server containing all versioned files that clients check out files from the central location; server goes done and everything could be lost</a:t>
            </a:r>
          </a:p>
          <a:p>
            <a:pPr marL="171450" indent="-171450">
              <a:buFontTx/>
              <a:buChar char="-"/>
            </a:pPr>
            <a:r>
              <a:rPr lang="en-US" b="0" i="0" dirty="0">
                <a:solidFill>
                  <a:srgbClr val="4E443C"/>
                </a:solidFill>
                <a:effectLst/>
                <a:latin typeface="Arial" panose="020B0604020202020204" pitchFamily="34" charset="0"/>
              </a:rPr>
              <a:t>Distributed Version Control, which is Git, doesn’t just check out file changes but a fully mirrors the repository; if a server dies, any client repository can be used to restore</a:t>
            </a:r>
            <a:endParaRPr lang="en-US" dirty="0"/>
          </a:p>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4</a:t>
            </a:fld>
            <a:endParaRPr lang="en-US"/>
          </a:p>
        </p:txBody>
      </p:sp>
    </p:spTree>
    <p:extLst>
      <p:ext uri="{BB962C8B-B14F-4D97-AF65-F5344CB8AC3E}">
        <p14:creationId xmlns:p14="http://schemas.microsoft.com/office/powerpoint/2010/main" val="225721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E443C"/>
                </a:solidFill>
                <a:effectLst/>
                <a:latin typeface="Arial" panose="020B0604020202020204" pitchFamily="34" charset="0"/>
              </a:rPr>
              <a:t>The major difference between Git and any other VCS (Subversion and friends included) is the way Git thinks about its data. Conceptually, most other systems store information as a list of file-based changes. These other systems (CVS, Subversion, Perforce, Bazaar, and so on) think of the information they store as a set of files and the changes made to each file over time (this is commonly described as </a:t>
            </a:r>
            <a:r>
              <a:rPr lang="en-US" b="1" i="0" dirty="0">
                <a:solidFill>
                  <a:srgbClr val="4E443C"/>
                </a:solidFill>
                <a:effectLst/>
                <a:latin typeface="Courier"/>
              </a:rPr>
              <a:t>delta-based</a:t>
            </a:r>
            <a:r>
              <a:rPr lang="en-US" b="0" i="0" dirty="0">
                <a:solidFill>
                  <a:srgbClr val="4E443C"/>
                </a:solidFill>
                <a:effectLst/>
                <a:latin typeface="Arial" panose="020B0604020202020204" pitchFamily="34" charset="0"/>
              </a:rPr>
              <a:t> version control).</a:t>
            </a:r>
          </a:p>
        </p:txBody>
      </p:sp>
      <p:sp>
        <p:nvSpPr>
          <p:cNvPr id="4" name="Slide Number Placeholder 3"/>
          <p:cNvSpPr>
            <a:spLocks noGrp="1"/>
          </p:cNvSpPr>
          <p:nvPr>
            <p:ph type="sldNum" sz="quarter" idx="5"/>
          </p:nvPr>
        </p:nvSpPr>
        <p:spPr/>
        <p:txBody>
          <a:bodyPr/>
          <a:lstStyle/>
          <a:p>
            <a:fld id="{4038C671-21CE-4233-B6C3-80D3964489B7}" type="slidenum">
              <a:rPr lang="en-US" smtClean="0"/>
              <a:t>5</a:t>
            </a:fld>
            <a:endParaRPr lang="en-US"/>
          </a:p>
        </p:txBody>
      </p:sp>
    </p:spTree>
    <p:extLst>
      <p:ext uri="{BB962C8B-B14F-4D97-AF65-F5344CB8AC3E}">
        <p14:creationId xmlns:p14="http://schemas.microsoft.com/office/powerpoint/2010/main" val="151433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Git doesn’t think of or store its data this way. Instead, Git thinks of its data more like a series of snapshots of a miniature filesystem. With Git, every time you commit, or save the state of your project, Git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a:t>
            </a:r>
            <a:r>
              <a:rPr lang="en-US" b="1" i="0" dirty="0">
                <a:solidFill>
                  <a:srgbClr val="4E443C"/>
                </a:solidFill>
                <a:effectLst/>
                <a:latin typeface="Arial" panose="020B0604020202020204" pitchFamily="34" charset="0"/>
              </a:rPr>
              <a:t>stream of snapshots</a:t>
            </a:r>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6</a:t>
            </a:fld>
            <a:endParaRPr lang="en-US"/>
          </a:p>
        </p:txBody>
      </p:sp>
    </p:spTree>
    <p:extLst>
      <p:ext uri="{BB962C8B-B14F-4D97-AF65-F5344CB8AC3E}">
        <p14:creationId xmlns:p14="http://schemas.microsoft.com/office/powerpoint/2010/main" val="121407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Nearly Every Operation is Local:</a:t>
            </a:r>
          </a:p>
          <a:p>
            <a:r>
              <a:rPr lang="en-US" b="0" i="0" dirty="0">
                <a:solidFill>
                  <a:srgbClr val="4E443C"/>
                </a:solidFill>
                <a:effectLst/>
                <a:latin typeface="Arial" panose="020B0604020202020204" pitchFamily="34" charset="0"/>
              </a:rPr>
              <a:t>Most operations in Git need only local files and resources to operate — generally no information is needed from another computer on your network. If you’re used to a CVCS where most operations have that network latency overhead, this aspect of Git will make you think that the gods of speed have blessed Git with unworldly powers. Because you have the entire history of the project right there on your local disk, most operations seem almost instantaneous.</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Git Integrity:</a:t>
            </a:r>
          </a:p>
          <a:p>
            <a:r>
              <a:rPr lang="en-US" b="0" i="0" dirty="0">
                <a:solidFill>
                  <a:srgbClr val="4E443C"/>
                </a:solidFill>
                <a:effectLst/>
                <a:latin typeface="Arial" panose="020B0604020202020204" pitchFamily="34" charset="0"/>
              </a:rPr>
              <a:t>Everything in Git is </a:t>
            </a:r>
            <a:r>
              <a:rPr lang="en-US" b="0" i="0" dirty="0" err="1">
                <a:solidFill>
                  <a:srgbClr val="4E443C"/>
                </a:solidFill>
                <a:effectLst/>
                <a:latin typeface="Arial" panose="020B0604020202020204" pitchFamily="34" charset="0"/>
              </a:rPr>
              <a:t>checksummed</a:t>
            </a:r>
            <a:r>
              <a:rPr lang="en-US" b="0" i="0" dirty="0">
                <a:solidFill>
                  <a:srgbClr val="4E443C"/>
                </a:solidFill>
                <a:effectLst/>
                <a:latin typeface="Arial" panose="020B0604020202020204" pitchFamily="34" charset="0"/>
              </a:rPr>
              <a:t> before it is stored and is then referred to by that checksum. This means it’s impossible to change the contents of any file or directory without Git knowing about it. This functionality is built into Git at the lowest levels and is integral to its philosophy. You can’t lose information in transit or get file corruption without Git being able to detect it.</a:t>
            </a:r>
          </a:p>
          <a:p>
            <a:endParaRPr lang="en-US" b="0" i="0" dirty="0">
              <a:solidFill>
                <a:srgbClr val="4E443C"/>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40-character string composed of hexadecimal characters (0-9 and a-f)</a:t>
            </a:r>
            <a:endParaRPr lang="en-US" b="0" i="0" dirty="0">
              <a:solidFill>
                <a:srgbClr val="4E443C"/>
              </a:solidFill>
              <a:effectLst/>
              <a:latin typeface="Arial" panose="020B0604020202020204" pitchFamily="34" charset="0"/>
            </a:endParaRP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The mechanism that Git uses for this </a:t>
            </a:r>
            <a:r>
              <a:rPr lang="en-US" b="0" i="0" dirty="0" err="1">
                <a:solidFill>
                  <a:srgbClr val="4E443C"/>
                </a:solidFill>
                <a:effectLst/>
                <a:latin typeface="Arial" panose="020B0604020202020204" pitchFamily="34" charset="0"/>
              </a:rPr>
              <a:t>checksumming</a:t>
            </a:r>
            <a:r>
              <a:rPr lang="en-US" b="0" i="0" dirty="0">
                <a:solidFill>
                  <a:srgbClr val="4E443C"/>
                </a:solidFill>
                <a:effectLst/>
                <a:latin typeface="Arial" panose="020B0604020202020204" pitchFamily="34" charset="0"/>
              </a:rPr>
              <a:t> is called a SHA-1 hash.</a:t>
            </a:r>
          </a:p>
          <a:p>
            <a:endParaRPr lang="en-US" dirty="0"/>
          </a:p>
          <a:p>
            <a:r>
              <a:rPr lang="en-US" dirty="0"/>
              <a:t>Git Generally Only Adds Data:</a:t>
            </a:r>
          </a:p>
          <a:p>
            <a:r>
              <a:rPr lang="en-US" b="0" i="0" dirty="0">
                <a:solidFill>
                  <a:srgbClr val="4E443C"/>
                </a:solidFill>
                <a:effectLst/>
                <a:latin typeface="Arial" panose="020B0604020202020204" pitchFamily="34" charset="0"/>
              </a:rPr>
              <a:t>When you do actions in Git, nearly all of them only </a:t>
            </a:r>
            <a:r>
              <a:rPr lang="en-US" b="1" i="0" dirty="0">
                <a:solidFill>
                  <a:srgbClr val="4E443C"/>
                </a:solidFill>
                <a:effectLst/>
                <a:latin typeface="Courier"/>
              </a:rPr>
              <a:t>add</a:t>
            </a:r>
            <a:r>
              <a:rPr lang="en-US" b="0" i="0" dirty="0">
                <a:solidFill>
                  <a:srgbClr val="4E443C"/>
                </a:solidFill>
                <a:effectLst/>
                <a:latin typeface="Arial" panose="020B0604020202020204" pitchFamily="34" charset="0"/>
              </a:rPr>
              <a:t> data to the Git database. It is hard to get the system to do anything that is not undoable or to make it erase data in any way. As with any VCS, you can lose or mess up changes you haven’t committed yet, but after you commit a snapshot into Git, it is very difficult to lose, especially if you regularly push your database to another repository.</a:t>
            </a:r>
          </a:p>
          <a:p>
            <a:endParaRPr lang="en-US" b="0" i="0" dirty="0">
              <a:solidFill>
                <a:srgbClr val="4E443C"/>
              </a:solidFill>
              <a:effectLst/>
              <a:latin typeface="Arial" panose="020B0604020202020204" pitchFamily="34" charset="0"/>
            </a:endParaRPr>
          </a:p>
          <a:p>
            <a:r>
              <a:rPr lang="en-US" dirty="0"/>
              <a:t>Distributed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Acting like a backup having the full mirrored repository on the server and local machines.  This also allows for collaboration working freely on any file at any time.</a:t>
            </a:r>
          </a:p>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7</a:t>
            </a:fld>
            <a:endParaRPr lang="en-US"/>
          </a:p>
        </p:txBody>
      </p:sp>
    </p:spTree>
    <p:extLst>
      <p:ext uri="{BB962C8B-B14F-4D97-AF65-F5344CB8AC3E}">
        <p14:creationId xmlns:p14="http://schemas.microsoft.com/office/powerpoint/2010/main" val="2046123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E443C"/>
                </a:solidFill>
                <a:effectLst/>
                <a:latin typeface="Arial" panose="020B0604020202020204" pitchFamily="34" charset="0"/>
              </a:rPr>
              <a:t>Git has three main states that your files can reside in: </a:t>
            </a:r>
            <a:r>
              <a:rPr lang="en-US" b="1" i="0" dirty="0">
                <a:solidFill>
                  <a:srgbClr val="4E443C"/>
                </a:solidFill>
                <a:effectLst/>
                <a:latin typeface="Courier"/>
              </a:rPr>
              <a:t>modified</a:t>
            </a:r>
            <a:r>
              <a:rPr lang="en-US" b="0" i="0" dirty="0">
                <a:solidFill>
                  <a:srgbClr val="4E443C"/>
                </a:solidFill>
                <a:effectLst/>
                <a:latin typeface="Arial" panose="020B0604020202020204" pitchFamily="34" charset="0"/>
              </a:rPr>
              <a:t>, </a:t>
            </a:r>
            <a:r>
              <a:rPr lang="en-US" b="1" i="0" dirty="0">
                <a:solidFill>
                  <a:srgbClr val="4E443C"/>
                </a:solidFill>
                <a:effectLst/>
                <a:latin typeface="Courier"/>
              </a:rPr>
              <a:t>staged</a:t>
            </a:r>
            <a:r>
              <a:rPr lang="en-US" b="0" i="0" dirty="0">
                <a:solidFill>
                  <a:srgbClr val="4E443C"/>
                </a:solidFill>
                <a:effectLst/>
                <a:latin typeface="Arial" panose="020B0604020202020204" pitchFamily="34" charset="0"/>
              </a:rPr>
              <a:t>, and </a:t>
            </a:r>
            <a:r>
              <a:rPr lang="en-US" b="1" i="0" dirty="0">
                <a:solidFill>
                  <a:srgbClr val="4E443C"/>
                </a:solidFill>
                <a:effectLst/>
                <a:latin typeface="Courier"/>
              </a:rPr>
              <a:t>committed</a:t>
            </a:r>
            <a:r>
              <a:rPr lang="en-US" b="0" i="0" dirty="0">
                <a:solidFill>
                  <a:srgbClr val="4E443C"/>
                </a:solidFill>
                <a:effectLst/>
                <a:latin typeface="Arial" panose="020B0604020202020204" pitchFamily="34" charset="0"/>
              </a:rPr>
              <a:t>:</a:t>
            </a:r>
          </a:p>
          <a:p>
            <a:pPr algn="l"/>
            <a:endParaRPr lang="en-US" b="0" i="0" dirty="0">
              <a:solidFill>
                <a:srgbClr val="4E443C"/>
              </a:solidFill>
              <a:effectLst/>
              <a:latin typeface="Arial" panose="020B0604020202020204" pitchFamily="34" charset="0"/>
            </a:endParaRPr>
          </a:p>
          <a:p>
            <a:pPr marL="171450" indent="-171450" algn="l">
              <a:buFont typeface="Arial" panose="020B0604020202020204" pitchFamily="34" charset="0"/>
              <a:buChar char="•"/>
            </a:pPr>
            <a:r>
              <a:rPr lang="en-US" b="0" i="0" dirty="0">
                <a:solidFill>
                  <a:srgbClr val="4E443C"/>
                </a:solidFill>
                <a:effectLst/>
                <a:latin typeface="Arial" panose="020B0604020202020204" pitchFamily="34" charset="0"/>
              </a:rPr>
              <a:t>Modified means that you have changed the file but have not committed it to your database yet.</a:t>
            </a:r>
          </a:p>
          <a:p>
            <a:pPr marL="171450" indent="-171450" algn="l">
              <a:buFont typeface="Arial" panose="020B0604020202020204" pitchFamily="34" charset="0"/>
              <a:buChar char="•"/>
            </a:pPr>
            <a:r>
              <a:rPr lang="en-US" b="0" i="0" dirty="0">
                <a:solidFill>
                  <a:srgbClr val="4E443C"/>
                </a:solidFill>
                <a:effectLst/>
                <a:latin typeface="Arial" panose="020B0604020202020204" pitchFamily="34" charset="0"/>
              </a:rPr>
              <a:t>Staged means that you have marked a modified file in its current version to go into your next commit snapshot.</a:t>
            </a:r>
          </a:p>
          <a:p>
            <a:pPr marL="171450" indent="-171450" algn="l">
              <a:buFont typeface="Arial" panose="020B0604020202020204" pitchFamily="34" charset="0"/>
              <a:buChar char="•"/>
            </a:pPr>
            <a:r>
              <a:rPr lang="en-US" b="0" i="0" dirty="0">
                <a:solidFill>
                  <a:srgbClr val="4E443C"/>
                </a:solidFill>
                <a:effectLst/>
                <a:latin typeface="Arial" panose="020B0604020202020204" pitchFamily="34" charset="0"/>
              </a:rPr>
              <a:t>Committed means that the data is safely stored in your local database.</a:t>
            </a:r>
          </a:p>
          <a:p>
            <a:endParaRPr lang="en-US" dirty="0"/>
          </a:p>
          <a:p>
            <a:r>
              <a:rPr lang="en-US" b="0" i="0" dirty="0">
                <a:solidFill>
                  <a:srgbClr val="4E443C"/>
                </a:solidFill>
                <a:effectLst/>
                <a:latin typeface="Arial" panose="020B0604020202020204" pitchFamily="34" charset="0"/>
              </a:rPr>
              <a:t>This leads us to the three main sections of a Git project: the working tree, the staging area, and the Git directory.</a:t>
            </a:r>
          </a:p>
          <a:p>
            <a:endParaRPr lang="en-US" b="0" i="0" dirty="0">
              <a:solidFill>
                <a:srgbClr val="4E443C"/>
              </a:solidFill>
              <a:effectLst/>
              <a:latin typeface="Arial" panose="020B0604020202020204" pitchFamily="34" charset="0"/>
            </a:endParaRPr>
          </a:p>
          <a:p>
            <a:pPr algn="l"/>
            <a:r>
              <a:rPr lang="en-US" b="0" i="0" dirty="0">
                <a:solidFill>
                  <a:srgbClr val="4E443C"/>
                </a:solidFill>
                <a:effectLst/>
                <a:latin typeface="Arial" panose="020B0604020202020204" pitchFamily="34" charset="0"/>
              </a:rPr>
              <a:t>The working tree is a single checkout of one version of the project. These files are pulled out of the compressed database in the Git directory and placed on disk for you to use or modify.</a:t>
            </a:r>
          </a:p>
          <a:p>
            <a:pPr algn="l"/>
            <a:r>
              <a:rPr lang="en-US" b="0" i="0" dirty="0">
                <a:solidFill>
                  <a:srgbClr val="4E443C"/>
                </a:solidFill>
                <a:effectLst/>
                <a:latin typeface="Arial" panose="020B0604020202020204" pitchFamily="34" charset="0"/>
              </a:rPr>
              <a:t>The staging area is a file, generally contained in your Git directory, that stores information about what will go into your next commit.  The Git directory is where Git stores the metadata and object database for your project. This is the most important part of Git, and it is what is copied when you </a:t>
            </a:r>
            <a:r>
              <a:rPr lang="en-US" b="1" i="0" dirty="0">
                <a:solidFill>
                  <a:srgbClr val="4E443C"/>
                </a:solidFill>
                <a:effectLst/>
                <a:latin typeface="Courier"/>
              </a:rPr>
              <a:t>clone</a:t>
            </a:r>
            <a:r>
              <a:rPr lang="en-US" b="0" i="0" dirty="0">
                <a:solidFill>
                  <a:srgbClr val="4E443C"/>
                </a:solidFill>
                <a:effectLst/>
                <a:latin typeface="Arial" panose="020B0604020202020204" pitchFamily="34" charset="0"/>
              </a:rPr>
              <a:t> a repository from another computer.</a:t>
            </a:r>
          </a:p>
          <a:p>
            <a:endParaRPr lang="en-US" b="0" i="0" dirty="0">
              <a:solidFill>
                <a:srgbClr val="4E443C"/>
              </a:solidFill>
              <a:effectLst/>
              <a:latin typeface="Arial" panose="020B0604020202020204" pitchFamily="34" charset="0"/>
            </a:endParaRPr>
          </a:p>
          <a:p>
            <a:pPr algn="l"/>
            <a:r>
              <a:rPr lang="en-US" b="0" i="0" dirty="0">
                <a:solidFill>
                  <a:srgbClr val="4E443C"/>
                </a:solidFill>
                <a:effectLst/>
                <a:latin typeface="Arial" panose="020B0604020202020204" pitchFamily="34" charset="0"/>
              </a:rPr>
              <a:t>The basic Git workflow goes something like this:</a:t>
            </a:r>
          </a:p>
          <a:p>
            <a:pPr marL="228600" indent="-228600" algn="l">
              <a:buFont typeface="+mj-lt"/>
              <a:buAutoNum type="arabicPeriod"/>
            </a:pPr>
            <a:r>
              <a:rPr lang="en-US" b="0" i="0" dirty="0">
                <a:solidFill>
                  <a:srgbClr val="4E443C"/>
                </a:solidFill>
                <a:effectLst/>
                <a:latin typeface="Arial" panose="020B0604020202020204" pitchFamily="34" charset="0"/>
              </a:rPr>
              <a:t>You modify files in your working tree.</a:t>
            </a:r>
          </a:p>
          <a:p>
            <a:pPr marL="228600" indent="-228600" algn="l">
              <a:buFont typeface="+mj-lt"/>
              <a:buAutoNum type="arabicPeriod"/>
            </a:pPr>
            <a:r>
              <a:rPr lang="en-US" b="0" i="0" dirty="0">
                <a:solidFill>
                  <a:srgbClr val="4E443C"/>
                </a:solidFill>
                <a:effectLst/>
                <a:latin typeface="Arial" panose="020B0604020202020204" pitchFamily="34" charset="0"/>
              </a:rPr>
              <a:t>You selectively stage just those changes you want to be part of your next commit, which adds </a:t>
            </a:r>
            <a:r>
              <a:rPr lang="en-US" b="1" i="0" dirty="0">
                <a:solidFill>
                  <a:srgbClr val="4E443C"/>
                </a:solidFill>
                <a:effectLst/>
                <a:latin typeface="Courier"/>
              </a:rPr>
              <a:t>only</a:t>
            </a:r>
            <a:r>
              <a:rPr lang="en-US" b="0" i="0" dirty="0">
                <a:solidFill>
                  <a:srgbClr val="4E443C"/>
                </a:solidFill>
                <a:effectLst/>
                <a:latin typeface="Arial" panose="020B0604020202020204" pitchFamily="34" charset="0"/>
              </a:rPr>
              <a:t> those changes to the staging area.</a:t>
            </a:r>
          </a:p>
          <a:p>
            <a:pPr marL="228600" indent="-228600" algn="l">
              <a:buFont typeface="+mj-lt"/>
              <a:buAutoNum type="arabicPeriod"/>
            </a:pPr>
            <a:r>
              <a:rPr lang="en-US" b="0" i="0" dirty="0">
                <a:solidFill>
                  <a:srgbClr val="4E443C"/>
                </a:solidFill>
                <a:effectLst/>
                <a:latin typeface="Arial" panose="020B0604020202020204" pitchFamily="34" charset="0"/>
              </a:rPr>
              <a:t>You do a commit, which takes the files as they are in the staging area and stores that snapshot permanently to your Git directory.</a:t>
            </a:r>
          </a:p>
          <a:p>
            <a:pPr marL="228600" indent="-228600" algn="l">
              <a:buFont typeface="+mj-lt"/>
              <a:buAutoNum type="arabicPeriod"/>
            </a:pPr>
            <a:endParaRPr lang="en-US" b="0" i="0" dirty="0">
              <a:solidFill>
                <a:srgbClr val="4E443C"/>
              </a:solidFill>
              <a:effectLst/>
              <a:latin typeface="Arial" panose="020B0604020202020204" pitchFamily="34" charset="0"/>
            </a:endParaRPr>
          </a:p>
          <a:p>
            <a:pPr marL="0" indent="0" algn="l">
              <a:buFont typeface="+mj-lt"/>
              <a:buNone/>
            </a:pPr>
            <a:r>
              <a:rPr lang="en-US" b="0" i="0" dirty="0">
                <a:solidFill>
                  <a:srgbClr val="4E443C"/>
                </a:solidFill>
                <a:effectLst/>
                <a:latin typeface="Arial" panose="020B0604020202020204" pitchFamily="34" charset="0"/>
              </a:rPr>
              <a:t>If a particular version of a file is in the Git directory, it’s considered </a:t>
            </a:r>
            <a:r>
              <a:rPr lang="en-US" b="1" i="0" dirty="0">
                <a:solidFill>
                  <a:srgbClr val="4E443C"/>
                </a:solidFill>
                <a:effectLst/>
                <a:latin typeface="Courier"/>
              </a:rPr>
              <a:t>committed</a:t>
            </a:r>
            <a:r>
              <a:rPr lang="en-US" b="0" i="0" dirty="0">
                <a:solidFill>
                  <a:srgbClr val="4E443C"/>
                </a:solidFill>
                <a:effectLst/>
                <a:latin typeface="Arial" panose="020B0604020202020204" pitchFamily="34" charset="0"/>
              </a:rPr>
              <a:t>. If it has been modified and was added to the staging area, it is </a:t>
            </a:r>
            <a:r>
              <a:rPr lang="en-US" b="1" i="0" dirty="0">
                <a:solidFill>
                  <a:srgbClr val="4E443C"/>
                </a:solidFill>
                <a:effectLst/>
                <a:latin typeface="Courier"/>
              </a:rPr>
              <a:t>staged</a:t>
            </a:r>
            <a:r>
              <a:rPr lang="en-US" b="0" i="0" dirty="0">
                <a:solidFill>
                  <a:srgbClr val="4E443C"/>
                </a:solidFill>
                <a:effectLst/>
                <a:latin typeface="Arial" panose="020B0604020202020204" pitchFamily="34" charset="0"/>
              </a:rPr>
              <a:t>. And if it was changed since it was checked out but has not been staged, it is </a:t>
            </a:r>
            <a:r>
              <a:rPr lang="en-US" b="1" i="0" dirty="0">
                <a:solidFill>
                  <a:srgbClr val="4E443C"/>
                </a:solidFill>
                <a:effectLst/>
                <a:latin typeface="Courier"/>
              </a:rPr>
              <a:t>modified</a:t>
            </a:r>
            <a:r>
              <a:rPr lang="en-US" b="0" i="0" dirty="0">
                <a:solidFill>
                  <a:srgbClr val="4E443C"/>
                </a:solidFill>
                <a:effectLst/>
                <a:latin typeface="Arial" panose="020B0604020202020204" pitchFamily="34" charset="0"/>
              </a:rPr>
              <a:t>.</a:t>
            </a:r>
          </a:p>
          <a:p>
            <a:endParaRPr lang="en-US" b="0" i="0" dirty="0">
              <a:solidFill>
                <a:srgbClr val="4E443C"/>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038C671-21CE-4233-B6C3-80D3964489B7}" type="slidenum">
              <a:rPr lang="en-US" smtClean="0"/>
              <a:t>8</a:t>
            </a:fld>
            <a:endParaRPr lang="en-US"/>
          </a:p>
        </p:txBody>
      </p:sp>
    </p:spTree>
    <p:extLst>
      <p:ext uri="{BB962C8B-B14F-4D97-AF65-F5344CB8AC3E}">
        <p14:creationId xmlns:p14="http://schemas.microsoft.com/office/powerpoint/2010/main" val="2540401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each file in your working directory can be in one of two states: tracked or untracked. Tracked files are files that were in the last snapshot, as well as any newly staged files; they can be unmodified, modified, or staged.</a:t>
            </a:r>
          </a:p>
          <a:p>
            <a:endParaRPr lang="en-US" b="1" dirty="0"/>
          </a:p>
          <a:p>
            <a:r>
              <a:rPr lang="en-US" b="1" dirty="0"/>
              <a:t>So, tracked files are files that Git knows about</a:t>
            </a:r>
            <a:r>
              <a:rPr lang="en-US" dirty="0"/>
              <a:t>.  </a:t>
            </a:r>
            <a:r>
              <a:rPr lang="en-US" b="1" dirty="0"/>
              <a:t>Untracked files are everything else </a:t>
            </a:r>
            <a:r>
              <a:rPr lang="en-US" b="1" dirty="0">
                <a:sym typeface="Wingdings" panose="05000000000000000000" pitchFamily="2" charset="2"/>
              </a:rPr>
              <a:t> </a:t>
            </a:r>
            <a:r>
              <a:rPr lang="en-US" dirty="0"/>
              <a:t>Any files in your working directory that were not in your last snapshot and are not in your staging area.</a:t>
            </a:r>
            <a:endParaRPr lang="en-US" b="1" dirty="0"/>
          </a:p>
          <a:p>
            <a:endParaRPr lang="en-US" b="1" dirty="0"/>
          </a:p>
          <a:p>
            <a:r>
              <a:rPr lang="en-US" dirty="0"/>
              <a:t>When you first clone a repository, all of your files will be tracked and unmodified because Git just checked them out and you haven’t edited anything.</a:t>
            </a:r>
          </a:p>
          <a:p>
            <a:endParaRPr lang="en-US" dirty="0"/>
          </a:p>
          <a:p>
            <a:r>
              <a:rPr lang="en-US" dirty="0"/>
              <a:t>As you edit files, Git sees them as modified, because you’ve changed them since your last commit. As you work, you selectively stage these modified files and then commit all those staged changes, and the cycle repeats.</a:t>
            </a:r>
          </a:p>
        </p:txBody>
      </p:sp>
      <p:sp>
        <p:nvSpPr>
          <p:cNvPr id="4" name="Slide Number Placeholder 3"/>
          <p:cNvSpPr>
            <a:spLocks noGrp="1"/>
          </p:cNvSpPr>
          <p:nvPr>
            <p:ph type="sldNum" sz="quarter" idx="5"/>
          </p:nvPr>
        </p:nvSpPr>
        <p:spPr/>
        <p:txBody>
          <a:bodyPr/>
          <a:lstStyle/>
          <a:p>
            <a:fld id="{4038C671-21CE-4233-B6C3-80D3964489B7}" type="slidenum">
              <a:rPr lang="en-US" smtClean="0"/>
              <a:t>9</a:t>
            </a:fld>
            <a:endParaRPr lang="en-US"/>
          </a:p>
        </p:txBody>
      </p:sp>
    </p:spTree>
    <p:extLst>
      <p:ext uri="{BB962C8B-B14F-4D97-AF65-F5344CB8AC3E}">
        <p14:creationId xmlns:p14="http://schemas.microsoft.com/office/powerpoint/2010/main" val="5226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tool git config lets you get and set configuration variables that control all aspects of how Git looks and operates</a:t>
            </a:r>
          </a:p>
          <a:p>
            <a:endParaRPr lang="en-US" dirty="0"/>
          </a:p>
          <a:p>
            <a:r>
              <a:rPr lang="en-US" dirty="0"/>
              <a:t>Configuration file ~/.</a:t>
            </a:r>
            <a:r>
              <a:rPr lang="en-US" dirty="0" err="1"/>
              <a:t>gitconfig</a:t>
            </a:r>
            <a:r>
              <a:rPr lang="en-US" dirty="0"/>
              <a:t> or ~/.config/git/config: </a:t>
            </a:r>
            <a:r>
              <a:rPr lang="en-US" b="0" i="0" dirty="0">
                <a:solidFill>
                  <a:srgbClr val="4E443C"/>
                </a:solidFill>
                <a:effectLst/>
                <a:latin typeface="Arial" panose="020B0604020202020204" pitchFamily="34" charset="0"/>
              </a:rPr>
              <a:t>Values specific personally to you, the user. You can make Git read and write to this file specifically by passing the </a:t>
            </a:r>
            <a:r>
              <a:rPr lang="en-US" dirty="0"/>
              <a:t>--global</a:t>
            </a:r>
            <a:r>
              <a:rPr lang="en-US" b="0" i="0" dirty="0">
                <a:solidFill>
                  <a:srgbClr val="4E443C"/>
                </a:solidFill>
                <a:effectLst/>
                <a:latin typeface="Arial" panose="020B0604020202020204" pitchFamily="34" charset="0"/>
              </a:rPr>
              <a:t> option, and this affects </a:t>
            </a:r>
            <a:r>
              <a:rPr lang="en-US" b="1" i="0" dirty="0">
                <a:solidFill>
                  <a:srgbClr val="4E443C"/>
                </a:solidFill>
                <a:effectLst/>
                <a:latin typeface="Courier"/>
              </a:rPr>
              <a:t>all</a:t>
            </a:r>
            <a:r>
              <a:rPr lang="en-US" b="0" i="0" dirty="0">
                <a:solidFill>
                  <a:srgbClr val="4E443C"/>
                </a:solidFill>
                <a:effectLst/>
                <a:latin typeface="Arial" panose="020B0604020202020204" pitchFamily="34" charset="0"/>
              </a:rPr>
              <a:t> of the repositories you work with on your system</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Config file in the Git directory: Specific to that single repository. You can force Git to read from and write to this file with the </a:t>
            </a:r>
            <a:r>
              <a:rPr lang="en-US" dirty="0"/>
              <a:t>--local</a:t>
            </a:r>
            <a:r>
              <a:rPr lang="en-US" b="0" i="0" dirty="0">
                <a:solidFill>
                  <a:srgbClr val="4E443C"/>
                </a:solidFill>
                <a:effectLst/>
                <a:latin typeface="Arial" panose="020B0604020202020204" pitchFamily="34" charset="0"/>
              </a:rPr>
              <a:t> option, which is the default option.</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Identity: The first thing you should do when you install Git is to set your user name and email address. This is important because every Git commit uses this information, and it’s immutably baked into the commits you start creating</a:t>
            </a:r>
          </a:p>
          <a:p>
            <a:endParaRPr lang="en-US" b="0" i="0" dirty="0">
              <a:solidFill>
                <a:srgbClr val="4E443C"/>
              </a:solidFill>
              <a:effectLst/>
              <a:latin typeface="Arial" panose="020B0604020202020204" pitchFamily="34" charset="0"/>
            </a:endParaRPr>
          </a:p>
          <a:p>
            <a:r>
              <a:rPr lang="en-US" dirty="0"/>
              <a:t>Editor:</a:t>
            </a:r>
          </a:p>
          <a:p>
            <a:endParaRPr lang="en-US" dirty="0"/>
          </a:p>
          <a:p>
            <a:r>
              <a:rPr lang="en-US" dirty="0"/>
              <a:t>Checking keys:</a:t>
            </a:r>
          </a:p>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13</a:t>
            </a:fld>
            <a:endParaRPr lang="en-US"/>
          </a:p>
        </p:txBody>
      </p:sp>
    </p:spTree>
    <p:extLst>
      <p:ext uri="{BB962C8B-B14F-4D97-AF65-F5344CB8AC3E}">
        <p14:creationId xmlns:p14="http://schemas.microsoft.com/office/powerpoint/2010/main" val="131211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8C671-21CE-4233-B6C3-80D3964489B7}" type="slidenum">
              <a:rPr lang="en-US" smtClean="0"/>
              <a:t>14</a:t>
            </a:fld>
            <a:endParaRPr lang="en-US"/>
          </a:p>
        </p:txBody>
      </p:sp>
    </p:spTree>
    <p:extLst>
      <p:ext uri="{BB962C8B-B14F-4D97-AF65-F5344CB8AC3E}">
        <p14:creationId xmlns:p14="http://schemas.microsoft.com/office/powerpoint/2010/main" val="213912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280416" y="3146236"/>
            <a:ext cx="5364480" cy="2230437"/>
          </a:xfrm>
          <a:prstGeom prst="rect">
            <a:avLst/>
          </a:prstGeom>
        </p:spPr>
        <p:txBody>
          <a:bodyPr/>
          <a:lstStyle>
            <a:lvl1pPr>
              <a:defRPr/>
            </a:lvl1pPr>
          </a:lstStyle>
          <a:p>
            <a:pPr lvl="0"/>
            <a:r>
              <a:rPr lang="en-US" dirty="0"/>
              <a:t>Presenter Name, Presenter Title, Presenter Office, Presenter Contact, Presenter email, Date of Presentation</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006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938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79099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74931"/>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748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174931"/>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797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74931"/>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92969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663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58062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509524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17981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17"/>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090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Two Presen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hasCustomPrompt="1"/>
          </p:nvPr>
        </p:nvSpPr>
        <p:spPr>
          <a:xfrm>
            <a:off x="280416" y="3145854"/>
            <a:ext cx="5364480" cy="2231136"/>
          </a:xfrm>
          <a:prstGeom prst="rect">
            <a:avLst/>
          </a:prstGeom>
        </p:spPr>
        <p:txBody>
          <a:bodyPr/>
          <a:lstStyle/>
          <a:p>
            <a:pPr lvl="0"/>
            <a:r>
              <a:rPr lang="en-US" dirty="0"/>
              <a:t>Presenter Name, Presenter Title, Presenter Office, Presenter Contact, Presenter email, Date of Presentation</a:t>
            </a:r>
          </a:p>
        </p:txBody>
      </p:sp>
      <p:sp>
        <p:nvSpPr>
          <p:cNvPr id="9" name="Text Placeholder 8"/>
          <p:cNvSpPr>
            <a:spLocks noGrp="1"/>
          </p:cNvSpPr>
          <p:nvPr>
            <p:ph type="body" sz="quarter" idx="11" hasCustomPrompt="1"/>
          </p:nvPr>
        </p:nvSpPr>
        <p:spPr>
          <a:xfrm>
            <a:off x="5686807" y="3146424"/>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2671730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75745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74932"/>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840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174932"/>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3260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6721" y="174932"/>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54907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755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640244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400869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disclaimer"/>
          <p:cNvSpPr txBox="1"/>
          <p:nvPr userDrawn="1"/>
        </p:nvSpPr>
        <p:spPr>
          <a:xfrm>
            <a:off x="609601" y="5525354"/>
            <a:ext cx="5755217"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en-US" sz="1200" i="1" dirty="0"/>
              <a:t>“</a:t>
            </a:r>
            <a:r>
              <a:rPr lang="en-US" sz="1200"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1200" i="1" dirty="0">
                <a:solidFill>
                  <a:srgbClr val="000000"/>
                </a:solidFill>
              </a:rPr>
              <a:t>”</a:t>
            </a:r>
            <a:endParaRPr lang="en-US" sz="1200" i="1" dirty="0">
              <a:solidFill>
                <a:srgbClr val="000000"/>
              </a:solidFill>
            </a:endParaRPr>
          </a:p>
        </p:txBody>
      </p:sp>
      <p:sp>
        <p:nvSpPr>
          <p:cNvPr id="5" name="Title 4"/>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hasCustomPrompt="1"/>
          </p:nvPr>
        </p:nvSpPr>
        <p:spPr>
          <a:xfrm>
            <a:off x="286523" y="3144900"/>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297395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Two Presenter">
    <p:spTree>
      <p:nvGrpSpPr>
        <p:cNvPr id="1" name=""/>
        <p:cNvGrpSpPr/>
        <p:nvPr/>
      </p:nvGrpSpPr>
      <p:grpSpPr>
        <a:xfrm>
          <a:off x="0" y="0"/>
          <a:ext cx="0" cy="0"/>
          <a:chOff x="0" y="0"/>
          <a:chExt cx="0" cy="0"/>
        </a:xfrm>
      </p:grpSpPr>
      <p:sp>
        <p:nvSpPr>
          <p:cNvPr id="4" name="disclaimer"/>
          <p:cNvSpPr txBox="1"/>
          <p:nvPr userDrawn="1"/>
        </p:nvSpPr>
        <p:spPr>
          <a:xfrm>
            <a:off x="609601" y="5525354"/>
            <a:ext cx="5755217"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en-US" sz="1200" i="1" dirty="0"/>
              <a:t>“</a:t>
            </a:r>
            <a:r>
              <a:rPr lang="en-US" sz="1200"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1200" i="1" dirty="0">
                <a:solidFill>
                  <a:srgbClr val="000000"/>
                </a:solidFill>
              </a:rPr>
              <a:t>”</a:t>
            </a:r>
            <a:endParaRPr lang="en-US" sz="1200" i="1" dirty="0">
              <a:solidFill>
                <a:srgbClr val="000000"/>
              </a:solidFill>
            </a:endParaRPr>
          </a:p>
        </p:txBody>
      </p:sp>
      <p:sp>
        <p:nvSpPr>
          <p:cNvPr id="7" name="Title 6"/>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hasCustomPrompt="1"/>
          </p:nvPr>
        </p:nvSpPr>
        <p:spPr>
          <a:xfrm>
            <a:off x="292439" y="3145282"/>
            <a:ext cx="5364480" cy="2231136"/>
          </a:xfrm>
          <a:prstGeom prst="rect">
            <a:avLst/>
          </a:prstGeom>
        </p:spPr>
        <p:txBody>
          <a:bodyPr/>
          <a:lstStyle/>
          <a:p>
            <a:pPr lvl="0"/>
            <a:r>
              <a:rPr lang="en-US" dirty="0"/>
              <a:t>Presenter Name, Presenter Title, Presenter Office, Presenter Contact, Presenter email, Date of Presentation</a:t>
            </a:r>
          </a:p>
        </p:txBody>
      </p:sp>
      <p:sp>
        <p:nvSpPr>
          <p:cNvPr id="13" name="Text Placeholder 12"/>
          <p:cNvSpPr>
            <a:spLocks noGrp="1"/>
          </p:cNvSpPr>
          <p:nvPr>
            <p:ph type="body" sz="quarter" idx="11" hasCustomPrompt="1"/>
          </p:nvPr>
        </p:nvSpPr>
        <p:spPr>
          <a:xfrm>
            <a:off x="5690023" y="3145536"/>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77918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280416" y="3146236"/>
            <a:ext cx="5364480" cy="2230437"/>
          </a:xfrm>
          <a:prstGeom prst="rect">
            <a:avLst/>
          </a:prstGeom>
        </p:spPr>
        <p:txBody>
          <a:bodyPr/>
          <a:lstStyle>
            <a:lvl1pPr>
              <a:defRPr/>
            </a:lvl1pPr>
          </a:lstStyle>
          <a:p>
            <a:pPr lvl="0"/>
            <a:r>
              <a:rPr lang="en-US" dirty="0"/>
              <a:t>Presenter Name, Presenter Title, Presenter Office, Presenter Contact, Presenter email, Date of Presentation</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948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wo Presen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hasCustomPrompt="1"/>
          </p:nvPr>
        </p:nvSpPr>
        <p:spPr>
          <a:xfrm>
            <a:off x="280416" y="3145854"/>
            <a:ext cx="5364480" cy="2231136"/>
          </a:xfrm>
          <a:prstGeom prst="rect">
            <a:avLst/>
          </a:prstGeom>
        </p:spPr>
        <p:txBody>
          <a:bodyPr/>
          <a:lstStyle/>
          <a:p>
            <a:pPr lvl="0"/>
            <a:r>
              <a:rPr lang="en-US" dirty="0"/>
              <a:t>Presenter Name, Presenter Title, Presenter Office, Presenter Contact, Presenter email, Date of Presentation</a:t>
            </a:r>
          </a:p>
        </p:txBody>
      </p:sp>
      <p:sp>
        <p:nvSpPr>
          <p:cNvPr id="9" name="Text Placeholder 8"/>
          <p:cNvSpPr>
            <a:spLocks noGrp="1"/>
          </p:cNvSpPr>
          <p:nvPr>
            <p:ph type="body" sz="quarter" idx="11" hasCustomPrompt="1"/>
          </p:nvPr>
        </p:nvSpPr>
        <p:spPr>
          <a:xfrm>
            <a:off x="5686807" y="3146424"/>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286806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disclaimer"/>
          <p:cNvSpPr txBox="1"/>
          <p:nvPr userDrawn="1"/>
        </p:nvSpPr>
        <p:spPr>
          <a:xfrm>
            <a:off x="609601" y="5525354"/>
            <a:ext cx="5755217"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en-US" sz="1200" i="1" dirty="0"/>
              <a:t>“</a:t>
            </a:r>
            <a:r>
              <a:rPr lang="en-US" sz="1200"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1200" i="1" dirty="0">
                <a:solidFill>
                  <a:srgbClr val="000000"/>
                </a:solidFill>
              </a:rPr>
              <a:t>”</a:t>
            </a:r>
            <a:endParaRPr lang="en-US" sz="1200" i="1" dirty="0">
              <a:solidFill>
                <a:srgbClr val="000000"/>
              </a:solidFill>
            </a:endParaRPr>
          </a:p>
        </p:txBody>
      </p:sp>
      <p:sp>
        <p:nvSpPr>
          <p:cNvPr id="5" name="Title 4"/>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hasCustomPrompt="1"/>
          </p:nvPr>
        </p:nvSpPr>
        <p:spPr>
          <a:xfrm>
            <a:off x="286523" y="3144900"/>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235070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claimer Two Presenter">
    <p:spTree>
      <p:nvGrpSpPr>
        <p:cNvPr id="1" name=""/>
        <p:cNvGrpSpPr/>
        <p:nvPr/>
      </p:nvGrpSpPr>
      <p:grpSpPr>
        <a:xfrm>
          <a:off x="0" y="0"/>
          <a:ext cx="0" cy="0"/>
          <a:chOff x="0" y="0"/>
          <a:chExt cx="0" cy="0"/>
        </a:xfrm>
      </p:grpSpPr>
      <p:sp>
        <p:nvSpPr>
          <p:cNvPr id="4" name="disclaimer"/>
          <p:cNvSpPr txBox="1"/>
          <p:nvPr userDrawn="1"/>
        </p:nvSpPr>
        <p:spPr>
          <a:xfrm>
            <a:off x="609601" y="5525354"/>
            <a:ext cx="5755217"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en-US" sz="1200" i="1" dirty="0"/>
              <a:t>“</a:t>
            </a:r>
            <a:r>
              <a:rPr lang="en-US" sz="1200"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1200" i="1" dirty="0">
                <a:solidFill>
                  <a:srgbClr val="000000"/>
                </a:solidFill>
              </a:rPr>
              <a:t>”</a:t>
            </a:r>
            <a:endParaRPr lang="en-US" sz="1200" i="1" dirty="0">
              <a:solidFill>
                <a:srgbClr val="000000"/>
              </a:solidFill>
            </a:endParaRPr>
          </a:p>
        </p:txBody>
      </p:sp>
      <p:sp>
        <p:nvSpPr>
          <p:cNvPr id="7" name="Title 6"/>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hasCustomPrompt="1"/>
          </p:nvPr>
        </p:nvSpPr>
        <p:spPr>
          <a:xfrm>
            <a:off x="292439" y="3145282"/>
            <a:ext cx="5364480" cy="2231136"/>
          </a:xfrm>
          <a:prstGeom prst="rect">
            <a:avLst/>
          </a:prstGeom>
        </p:spPr>
        <p:txBody>
          <a:bodyPr/>
          <a:lstStyle/>
          <a:p>
            <a:pPr lvl="0"/>
            <a:r>
              <a:rPr lang="en-US" dirty="0"/>
              <a:t>Presenter Name, Presenter Title, Presenter Office, Presenter Contact, Presenter email, Date of Presentation</a:t>
            </a:r>
          </a:p>
        </p:txBody>
      </p:sp>
      <p:sp>
        <p:nvSpPr>
          <p:cNvPr id="13" name="Text Placeholder 12"/>
          <p:cNvSpPr>
            <a:spLocks noGrp="1"/>
          </p:cNvSpPr>
          <p:nvPr>
            <p:ph type="body" sz="quarter" idx="11" hasCustomPrompt="1"/>
          </p:nvPr>
        </p:nvSpPr>
        <p:spPr>
          <a:xfrm>
            <a:off x="5690023" y="3145536"/>
            <a:ext cx="5364480" cy="2231136"/>
          </a:xfrm>
          <a:prstGeom prst="rect">
            <a:avLst/>
          </a:prstGeom>
        </p:spPr>
        <p:txBody>
          <a:bodyPr/>
          <a:lstStyle/>
          <a:p>
            <a:pPr lvl="0"/>
            <a:r>
              <a:rPr lang="en-US" dirty="0"/>
              <a:t>Presenter Name, Presenter Title, Presenter Office, Presenter Contact, Presenter email, Date of Presentation</a:t>
            </a:r>
          </a:p>
        </p:txBody>
      </p:sp>
    </p:spTree>
    <p:extLst>
      <p:ext uri="{BB962C8B-B14F-4D97-AF65-F5344CB8AC3E}">
        <p14:creationId xmlns:p14="http://schemas.microsoft.com/office/powerpoint/2010/main" val="314238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4580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5.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png"/><Relationship Id="rId5" Type="http://schemas.openxmlformats.org/officeDocument/2006/relationships/slideLayout" Target="../slideLayouts/slideLayout22.xml"/><Relationship Id="rId10" Type="http://schemas.openxmlformats.org/officeDocument/2006/relationships/theme" Target="../theme/theme4.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9195AB"/>
        </a:solidFill>
        <a:effectLst/>
      </p:bgPr>
    </p:bg>
    <p:spTree>
      <p:nvGrpSpPr>
        <p:cNvPr id="1" name=""/>
        <p:cNvGrpSpPr/>
        <p:nvPr/>
      </p:nvGrpSpPr>
      <p:grpSpPr>
        <a:xfrm>
          <a:off x="0" y="0"/>
          <a:ext cx="0" cy="0"/>
          <a:chOff x="0" y="0"/>
          <a:chExt cx="0" cy="0"/>
        </a:xfrm>
      </p:grpSpPr>
      <p:pic>
        <p:nvPicPr>
          <p:cNvPr id="7" name="blueprint"/>
          <p:cNvPicPr>
            <a:picLocks noChangeAspect="1"/>
          </p:cNvPicPr>
          <p:nvPr userDrawn="1"/>
        </p:nvPicPr>
        <p:blipFill>
          <a:blip r:embed="rId6"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11" name="titlebackground"/>
          <p:cNvSpPr/>
          <p:nvPr userDrawn="1"/>
        </p:nvSpPr>
        <p:spPr>
          <a:xfrm>
            <a:off x="270268" y="184830"/>
            <a:ext cx="10804129" cy="5207409"/>
          </a:xfrm>
          <a:prstGeom prst="roundRect">
            <a:avLst>
              <a:gd name="adj" fmla="val 25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itle Placeholder 3"/>
          <p:cNvSpPr>
            <a:spLocks noGrp="1"/>
          </p:cNvSpPr>
          <p:nvPr>
            <p:ph type="title"/>
          </p:nvPr>
        </p:nvSpPr>
        <p:spPr>
          <a:xfrm>
            <a:off x="270268" y="184830"/>
            <a:ext cx="10804129"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 Placeholder 1"/>
          <p:cNvSpPr>
            <a:spLocks noGrp="1"/>
          </p:cNvSpPr>
          <p:nvPr>
            <p:ph type="body" idx="1"/>
          </p:nvPr>
        </p:nvSpPr>
        <p:spPr>
          <a:xfrm>
            <a:off x="270267" y="2816352"/>
            <a:ext cx="7423099" cy="25758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ARMY"/>
          <p:cNvPicPr>
            <a:picLocks noChangeAspect="1"/>
          </p:cNvPicPr>
          <p:nvPr userDrawn="1"/>
        </p:nvPicPr>
        <p:blipFill rotWithShape="1">
          <a:blip r:embed="rId7"/>
          <a:srcRect l="3193" r="3193"/>
          <a:stretch/>
        </p:blipFill>
        <p:spPr bwMode="auto">
          <a:xfrm>
            <a:off x="9934964" y="5286892"/>
            <a:ext cx="1595437" cy="1482725"/>
          </a:xfrm>
          <a:prstGeom prst="rect">
            <a:avLst/>
          </a:prstGeom>
          <a:noFill/>
          <a:ln w="9525">
            <a:noFill/>
            <a:miter lim="800000"/>
            <a:headEnd/>
            <a:tailEnd/>
          </a:ln>
        </p:spPr>
      </p:pic>
      <p:pic>
        <p:nvPicPr>
          <p:cNvPr id="12" name="USACE"/>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133932" y="5572642"/>
            <a:ext cx="1197513" cy="907785"/>
          </a:xfrm>
          <a:prstGeom prst="rect">
            <a:avLst/>
          </a:prstGeom>
        </p:spPr>
      </p:pic>
    </p:spTree>
    <p:extLst>
      <p:ext uri="{BB962C8B-B14F-4D97-AF65-F5344CB8AC3E}">
        <p14:creationId xmlns:p14="http://schemas.microsoft.com/office/powerpoint/2010/main" val="2353288604"/>
      </p:ext>
    </p:extLst>
  </p:cSld>
  <p:clrMap bg1="lt1" tx1="dk1" bg2="lt2" tx2="dk2" accent1="accent1" accent2="accent2" accent3="accent3" accent4="accent4" accent5="accent5" accent6="accent6" hlink="hlink" folHlink="folHlink"/>
  <p:sldLayoutIdLst>
    <p:sldLayoutId id="2147483661" r:id="rId1"/>
    <p:sldLayoutId id="2147483685" r:id="rId2"/>
    <p:sldLayoutId id="2147483684" r:id="rId3"/>
    <p:sldLayoutId id="2147483686" r:id="rId4"/>
  </p:sldLayoutIdLst>
  <p:txStyles>
    <p:titleStyle>
      <a:lvl1pPr algn="l" defTabSz="685800" rtl="0" eaLnBrk="1" latinLnBrk="0" hangingPunct="1">
        <a:lnSpc>
          <a:spcPct val="90000"/>
        </a:lnSpc>
        <a:spcBef>
          <a:spcPct val="0"/>
        </a:spcBef>
        <a:buNone/>
        <a:defRPr sz="3600" kern="1200" cap="all" baseline="0">
          <a:solidFill>
            <a:schemeClr val="bg1"/>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baseline="0">
          <a:solidFill>
            <a:schemeClr val="bg1"/>
          </a:solidFill>
          <a:latin typeface="Arial" panose="020B0604020202020204" pitchFamily="34"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lumOff val="50000"/>
            <a:alpha val="50000"/>
          </a:schemeClr>
        </a:solidFill>
        <a:effectLst/>
      </p:bgPr>
    </p:bg>
    <p:spTree>
      <p:nvGrpSpPr>
        <p:cNvPr id="1" name=""/>
        <p:cNvGrpSpPr/>
        <p:nvPr/>
      </p:nvGrpSpPr>
      <p:grpSpPr>
        <a:xfrm>
          <a:off x="0" y="0"/>
          <a:ext cx="0" cy="0"/>
          <a:chOff x="0" y="0"/>
          <a:chExt cx="0" cy="0"/>
        </a:xfrm>
      </p:grpSpPr>
      <p:pic>
        <p:nvPicPr>
          <p:cNvPr id="7" name="blueprint"/>
          <p:cNvPicPr>
            <a:picLocks noChangeAspect="1"/>
          </p:cNvPicPr>
          <p:nvPr userDrawn="1"/>
        </p:nvPicPr>
        <p:blipFill>
          <a:blip r:embed="rId6"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11" name="titlebackground"/>
          <p:cNvSpPr/>
          <p:nvPr userDrawn="1"/>
        </p:nvSpPr>
        <p:spPr>
          <a:xfrm>
            <a:off x="270268" y="184830"/>
            <a:ext cx="10804129" cy="5207409"/>
          </a:xfrm>
          <a:prstGeom prst="roundRect">
            <a:avLst>
              <a:gd name="adj" fmla="val 25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 name="Title Placeholder 3"/>
          <p:cNvSpPr>
            <a:spLocks noGrp="1"/>
          </p:cNvSpPr>
          <p:nvPr>
            <p:ph type="title"/>
          </p:nvPr>
        </p:nvSpPr>
        <p:spPr>
          <a:xfrm>
            <a:off x="270268" y="184830"/>
            <a:ext cx="10804129" cy="1325563"/>
          </a:xfrm>
          <a:prstGeom prst="rect">
            <a:avLst/>
          </a:prstGeom>
        </p:spPr>
        <p:txBody>
          <a:bodyPr vert="horz" lIns="91440" tIns="45720" rIns="91440" bIns="45720" rtlCol="0" anchor="ctr">
            <a:normAutofit/>
          </a:bodyPr>
          <a:lstStyle/>
          <a:p>
            <a:r>
              <a:rPr lang="en-US" dirty="0"/>
              <a:t>Click to edit Master title style</a:t>
            </a:r>
          </a:p>
        </p:txBody>
      </p:sp>
      <p:sp>
        <p:nvSpPr>
          <p:cNvPr id="2" name="Text Placeholder 1"/>
          <p:cNvSpPr>
            <a:spLocks noGrp="1"/>
          </p:cNvSpPr>
          <p:nvPr>
            <p:ph type="body" idx="1"/>
          </p:nvPr>
        </p:nvSpPr>
        <p:spPr>
          <a:xfrm>
            <a:off x="270267" y="2816352"/>
            <a:ext cx="7423099" cy="25758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ARMY"/>
          <p:cNvPicPr>
            <a:picLocks noChangeAspect="1"/>
          </p:cNvPicPr>
          <p:nvPr userDrawn="1"/>
        </p:nvPicPr>
        <p:blipFill rotWithShape="1">
          <a:blip r:embed="rId7"/>
          <a:srcRect l="3193" r="3193"/>
          <a:stretch/>
        </p:blipFill>
        <p:spPr bwMode="auto">
          <a:xfrm>
            <a:off x="9901236" y="5285203"/>
            <a:ext cx="1595437" cy="1482725"/>
          </a:xfrm>
          <a:prstGeom prst="rect">
            <a:avLst/>
          </a:prstGeom>
          <a:noFill/>
          <a:ln w="9525">
            <a:noFill/>
            <a:miter lim="800000"/>
            <a:headEnd/>
            <a:tailEnd/>
          </a:ln>
        </p:spPr>
      </p:pic>
      <p:pic>
        <p:nvPicPr>
          <p:cNvPr id="12" name="USACE"/>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100204" y="5570953"/>
            <a:ext cx="1197513" cy="907785"/>
          </a:xfrm>
          <a:prstGeom prst="rect">
            <a:avLst/>
          </a:prstGeom>
        </p:spPr>
      </p:pic>
    </p:spTree>
    <p:extLst>
      <p:ext uri="{BB962C8B-B14F-4D97-AF65-F5344CB8AC3E}">
        <p14:creationId xmlns:p14="http://schemas.microsoft.com/office/powerpoint/2010/main" val="11632216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Lst>
  <p:txStyles>
    <p:titleStyle>
      <a:lvl1pPr algn="l" defTabSz="685800" rtl="0" eaLnBrk="1" latinLnBrk="0" hangingPunct="1">
        <a:lnSpc>
          <a:spcPct val="90000"/>
        </a:lnSpc>
        <a:spcBef>
          <a:spcPct val="0"/>
        </a:spcBef>
        <a:buNone/>
        <a:defRPr sz="3600" kern="1200" cap="all" baseline="0">
          <a:solidFill>
            <a:schemeClr val="tx1"/>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baseline="0">
          <a:solidFill>
            <a:schemeClr val="tx1"/>
          </a:solidFill>
          <a:latin typeface="Arial" panose="020B0604020202020204" pitchFamily="34"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195AB">
            <a:alpha val="49804"/>
          </a:srgbClr>
        </a:solidFill>
        <a:effectLst/>
      </p:bgPr>
    </p:bg>
    <p:spTree>
      <p:nvGrpSpPr>
        <p:cNvPr id="1" name=""/>
        <p:cNvGrpSpPr/>
        <p:nvPr/>
      </p:nvGrpSpPr>
      <p:grpSpPr>
        <a:xfrm>
          <a:off x="0" y="0"/>
          <a:ext cx="0" cy="0"/>
          <a:chOff x="0" y="0"/>
          <a:chExt cx="0" cy="0"/>
        </a:xfrm>
      </p:grpSpPr>
      <p:pic>
        <p:nvPicPr>
          <p:cNvPr id="12" name="blueprint"/>
          <p:cNvPicPr>
            <a:picLocks noChangeAspect="1"/>
          </p:cNvPicPr>
          <p:nvPr userDrawn="1"/>
        </p:nvPicPr>
        <p:blipFill>
          <a:blip r:embed="rId11"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9" name="Rounded Rectangle 8"/>
          <p:cNvSpPr/>
          <p:nvPr userDrawn="1"/>
        </p:nvSpPr>
        <p:spPr>
          <a:xfrm>
            <a:off x="245536" y="165463"/>
            <a:ext cx="11716335" cy="6518013"/>
          </a:xfrm>
          <a:prstGeom prst="roundRect">
            <a:avLst>
              <a:gd name="adj" fmla="val 22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 name="Title Placeholder 3"/>
          <p:cNvSpPr>
            <a:spLocks noGrp="1"/>
          </p:cNvSpPr>
          <p:nvPr>
            <p:ph type="title"/>
          </p:nvPr>
        </p:nvSpPr>
        <p:spPr>
          <a:xfrm>
            <a:off x="838200" y="16546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4"/>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ARMY"/>
          <p:cNvPicPr>
            <a:picLocks noChangeAspect="1"/>
          </p:cNvPicPr>
          <p:nvPr userDrawn="1"/>
        </p:nvPicPr>
        <p:blipFill>
          <a:blip r:embed="rId12"/>
          <a:srcRect/>
          <a:stretch>
            <a:fillRect/>
          </a:stretch>
        </p:blipFill>
        <p:spPr bwMode="auto">
          <a:xfrm>
            <a:off x="10776483" y="5815668"/>
            <a:ext cx="1108075" cy="963613"/>
          </a:xfrm>
          <a:prstGeom prst="rect">
            <a:avLst/>
          </a:prstGeom>
          <a:noFill/>
          <a:ln w="9525">
            <a:noFill/>
            <a:miter lim="800000"/>
            <a:headEnd/>
            <a:tailEnd/>
          </a:ln>
        </p:spPr>
      </p:pic>
      <p:pic>
        <p:nvPicPr>
          <p:cNvPr id="14" name="USACE"/>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97223" y="6027335"/>
            <a:ext cx="761571" cy="577315"/>
          </a:xfrm>
          <a:prstGeom prst="rect">
            <a:avLst/>
          </a:prstGeom>
        </p:spPr>
      </p:pic>
    </p:spTree>
    <p:extLst>
      <p:ext uri="{BB962C8B-B14F-4D97-AF65-F5344CB8AC3E}">
        <p14:creationId xmlns:p14="http://schemas.microsoft.com/office/powerpoint/2010/main" val="179265742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lumOff val="50000"/>
            <a:alpha val="5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1"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pic>
        <p:nvPicPr>
          <p:cNvPr id="8" name="blueprint"/>
          <p:cNvPicPr>
            <a:picLocks noChangeAspect="1"/>
          </p:cNvPicPr>
          <p:nvPr userDrawn="1"/>
        </p:nvPicPr>
        <p:blipFill>
          <a:blip r:embed="rId11"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9" name="Rounded Rectangle 8"/>
          <p:cNvSpPr/>
          <p:nvPr userDrawn="1"/>
        </p:nvSpPr>
        <p:spPr>
          <a:xfrm>
            <a:off x="245536" y="165463"/>
            <a:ext cx="11716335" cy="6518013"/>
          </a:xfrm>
          <a:prstGeom prst="roundRect">
            <a:avLst>
              <a:gd name="adj" fmla="val 225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 name="Title Placeholder 3"/>
          <p:cNvSpPr>
            <a:spLocks noGrp="1"/>
          </p:cNvSpPr>
          <p:nvPr>
            <p:ph type="title"/>
          </p:nvPr>
        </p:nvSpPr>
        <p:spPr>
          <a:xfrm>
            <a:off x="838200" y="16546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4"/>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ARMY"/>
          <p:cNvPicPr>
            <a:picLocks noChangeAspect="1"/>
          </p:cNvPicPr>
          <p:nvPr userDrawn="1"/>
        </p:nvPicPr>
        <p:blipFill>
          <a:blip r:embed="rId12"/>
          <a:srcRect/>
          <a:stretch>
            <a:fillRect/>
          </a:stretch>
        </p:blipFill>
        <p:spPr bwMode="auto">
          <a:xfrm>
            <a:off x="10776483" y="5815668"/>
            <a:ext cx="1108075" cy="963613"/>
          </a:xfrm>
          <a:prstGeom prst="rect">
            <a:avLst/>
          </a:prstGeom>
          <a:noFill/>
          <a:ln w="9525">
            <a:noFill/>
            <a:miter lim="800000"/>
            <a:headEnd/>
            <a:tailEnd/>
          </a:ln>
        </p:spPr>
      </p:pic>
      <p:pic>
        <p:nvPicPr>
          <p:cNvPr id="13" name="USACE"/>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97223" y="6027335"/>
            <a:ext cx="761571" cy="577315"/>
          </a:xfrm>
          <a:prstGeom prst="rect">
            <a:avLst/>
          </a:prstGeom>
        </p:spPr>
      </p:pic>
    </p:spTree>
    <p:extLst>
      <p:ext uri="{BB962C8B-B14F-4D97-AF65-F5344CB8AC3E}">
        <p14:creationId xmlns:p14="http://schemas.microsoft.com/office/powerpoint/2010/main" val="10110700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hyperlink" Target="https://www.git-scm.com/download/win"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rkdownguide.org/cheat-sheet/"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loremipsum.io/" TargetMode="Externa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BC84B0-6D53-CF61-8DD1-B796CC02BB8E}"/>
              </a:ext>
            </a:extLst>
          </p:cNvPr>
          <p:cNvSpPr>
            <a:spLocks noGrp="1"/>
          </p:cNvSpPr>
          <p:nvPr>
            <p:ph type="body" sz="quarter" idx="10"/>
          </p:nvPr>
        </p:nvSpPr>
        <p:spPr/>
        <p:txBody>
          <a:bodyPr/>
          <a:lstStyle/>
          <a:p>
            <a:r>
              <a:rPr lang="en-US" dirty="0"/>
              <a:t>Jeff Gregory, P.E.</a:t>
            </a:r>
          </a:p>
          <a:p>
            <a:r>
              <a:rPr lang="en-US" dirty="0"/>
              <a:t>Civil Engineer</a:t>
            </a:r>
          </a:p>
          <a:p>
            <a:r>
              <a:rPr lang="en-US" dirty="0"/>
              <a:t>Remote Sensing/GIS, CRREL</a:t>
            </a:r>
          </a:p>
        </p:txBody>
      </p:sp>
      <p:sp>
        <p:nvSpPr>
          <p:cNvPr id="3" name="Title 2">
            <a:extLst>
              <a:ext uri="{FF2B5EF4-FFF2-40B4-BE49-F238E27FC236}">
                <a16:creationId xmlns:a16="http://schemas.microsoft.com/office/drawing/2014/main" id="{3632785B-8727-54E5-C670-FA6E84BF10D7}"/>
              </a:ext>
            </a:extLst>
          </p:cNvPr>
          <p:cNvSpPr>
            <a:spLocks noGrp="1"/>
          </p:cNvSpPr>
          <p:nvPr>
            <p:ph type="title"/>
          </p:nvPr>
        </p:nvSpPr>
        <p:spPr/>
        <p:txBody>
          <a:bodyPr/>
          <a:lstStyle/>
          <a:p>
            <a:r>
              <a:rPr lang="en-US" dirty="0"/>
              <a:t>GIT – distributed version control system</a:t>
            </a:r>
          </a:p>
        </p:txBody>
      </p:sp>
    </p:spTree>
    <p:extLst>
      <p:ext uri="{BB962C8B-B14F-4D97-AF65-F5344CB8AC3E}">
        <p14:creationId xmlns:p14="http://schemas.microsoft.com/office/powerpoint/2010/main" val="228600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4AC4-AD85-0CE3-EE76-0CAAD0E609FF}"/>
              </a:ext>
            </a:extLst>
          </p:cNvPr>
          <p:cNvSpPr>
            <a:spLocks noGrp="1"/>
          </p:cNvSpPr>
          <p:nvPr>
            <p:ph type="title"/>
          </p:nvPr>
        </p:nvSpPr>
        <p:spPr/>
        <p:txBody>
          <a:bodyPr/>
          <a:lstStyle/>
          <a:p>
            <a:r>
              <a:rPr lang="en-US" dirty="0"/>
              <a:t>Git Basic Commands</a:t>
            </a:r>
          </a:p>
        </p:txBody>
      </p:sp>
      <p:sp>
        <p:nvSpPr>
          <p:cNvPr id="3" name="Content Placeholder 2">
            <a:extLst>
              <a:ext uri="{FF2B5EF4-FFF2-40B4-BE49-F238E27FC236}">
                <a16:creationId xmlns:a16="http://schemas.microsoft.com/office/drawing/2014/main" id="{1557FA69-E873-5DAB-9688-087F44F8172F}"/>
              </a:ext>
            </a:extLst>
          </p:cNvPr>
          <p:cNvSpPr>
            <a:spLocks noGrp="1"/>
          </p:cNvSpPr>
          <p:nvPr>
            <p:ph sz="half" idx="1"/>
          </p:nvPr>
        </p:nvSpPr>
        <p:spPr>
          <a:xfrm>
            <a:off x="838200" y="1500494"/>
            <a:ext cx="5636172" cy="5182575"/>
          </a:xfrm>
        </p:spPr>
        <p:txBody>
          <a:bodyPr>
            <a:normAutofit lnSpcReduction="10000"/>
          </a:bodyPr>
          <a:lstStyle/>
          <a:p>
            <a:pPr>
              <a:buFont typeface="Calibri" panose="020F0502020204030204" pitchFamily="34" charset="0"/>
              <a:buChar char="$"/>
            </a:pPr>
            <a:r>
              <a:rPr lang="en-US" dirty="0"/>
              <a:t>Getting Help</a:t>
            </a:r>
          </a:p>
          <a:p>
            <a:pPr lvl="1">
              <a:buFont typeface="Calibri" panose="020F0502020204030204" pitchFamily="34" charset="0"/>
              <a:buChar char="$"/>
            </a:pPr>
            <a:r>
              <a:rPr lang="en-US" dirty="0"/>
              <a:t>git help &lt;verb&gt;</a:t>
            </a:r>
          </a:p>
          <a:p>
            <a:pPr lvl="1">
              <a:buFont typeface="Calibri" panose="020F0502020204030204" pitchFamily="34" charset="0"/>
              <a:buChar char="$"/>
            </a:pPr>
            <a:r>
              <a:rPr lang="en-US" dirty="0">
                <a:solidFill>
                  <a:schemeClr val="accent5"/>
                </a:solidFill>
              </a:rPr>
              <a:t>git &lt;verb&gt; -h</a:t>
            </a:r>
          </a:p>
          <a:p>
            <a:pPr lvl="1">
              <a:buFont typeface="Calibri" panose="020F0502020204030204" pitchFamily="34" charset="0"/>
              <a:buChar char="$"/>
            </a:pPr>
            <a:r>
              <a:rPr lang="en-US" dirty="0"/>
              <a:t>man git-&lt;verb&gt;</a:t>
            </a:r>
          </a:p>
          <a:p>
            <a:pPr>
              <a:buFont typeface="Calibri" panose="020F0502020204030204" pitchFamily="34" charset="0"/>
              <a:buChar char="$"/>
            </a:pPr>
            <a:r>
              <a:rPr lang="en-US" dirty="0"/>
              <a:t>git config</a:t>
            </a:r>
          </a:p>
          <a:p>
            <a:pPr lvl="1">
              <a:buFont typeface="Calibri" panose="020F0502020204030204" pitchFamily="34" charset="0"/>
              <a:buChar char="$"/>
            </a:pPr>
            <a:r>
              <a:rPr lang="en-US" dirty="0"/>
              <a:t>git config --global user.name “name”</a:t>
            </a:r>
          </a:p>
          <a:p>
            <a:pPr lvl="1">
              <a:buFont typeface="Calibri" panose="020F0502020204030204" pitchFamily="34" charset="0"/>
              <a:buChar char="$"/>
            </a:pPr>
            <a:r>
              <a:rPr lang="en-US" dirty="0"/>
              <a:t>git config --global </a:t>
            </a:r>
            <a:r>
              <a:rPr lang="en-US" dirty="0" err="1"/>
              <a:t>user.email</a:t>
            </a:r>
            <a:r>
              <a:rPr lang="en-US" dirty="0"/>
              <a:t> “name@example.com</a:t>
            </a:r>
          </a:p>
          <a:p>
            <a:pPr lvl="1">
              <a:buFont typeface="Calibri" panose="020F0502020204030204" pitchFamily="34" charset="0"/>
              <a:buChar char="$"/>
            </a:pPr>
            <a:r>
              <a:rPr lang="en-US" dirty="0"/>
              <a:t>git config --global </a:t>
            </a:r>
            <a:r>
              <a:rPr lang="en-US" dirty="0" err="1"/>
              <a:t>init.defaultBranch</a:t>
            </a:r>
            <a:r>
              <a:rPr lang="en-US" dirty="0"/>
              <a:t> main</a:t>
            </a:r>
          </a:p>
          <a:p>
            <a:pPr lvl="1">
              <a:buFont typeface="Calibri" panose="020F0502020204030204" pitchFamily="34" charset="0"/>
              <a:buChar char="$"/>
            </a:pPr>
            <a:r>
              <a:rPr lang="en-US" dirty="0"/>
              <a:t>git config --list [--show-origin]</a:t>
            </a:r>
          </a:p>
          <a:p>
            <a:pPr>
              <a:buFont typeface="Calibri" panose="020F0502020204030204" pitchFamily="34" charset="0"/>
              <a:buChar char="$"/>
            </a:pPr>
            <a:r>
              <a:rPr lang="en-US" dirty="0"/>
              <a:t>git </a:t>
            </a:r>
            <a:r>
              <a:rPr lang="en-US" dirty="0" err="1"/>
              <a:t>init</a:t>
            </a:r>
            <a:r>
              <a:rPr lang="en-US" dirty="0"/>
              <a:t> [directory]</a:t>
            </a:r>
          </a:p>
          <a:p>
            <a:pPr>
              <a:buFont typeface="Calibri" panose="020F0502020204030204" pitchFamily="34" charset="0"/>
              <a:buChar char="$"/>
            </a:pPr>
            <a:r>
              <a:rPr lang="en-US" dirty="0"/>
              <a:t>git clone &lt;</a:t>
            </a:r>
            <a:r>
              <a:rPr lang="en-US" dirty="0" err="1"/>
              <a:t>url</a:t>
            </a:r>
            <a:r>
              <a:rPr lang="en-US" dirty="0"/>
              <a:t>&gt; [target directory]</a:t>
            </a:r>
          </a:p>
          <a:p>
            <a:pPr>
              <a:buFont typeface="Calibri" panose="020F0502020204030204" pitchFamily="34" charset="0"/>
              <a:buChar char="$"/>
            </a:pPr>
            <a:r>
              <a:rPr lang="en-US" dirty="0"/>
              <a:t>git add &lt;</a:t>
            </a:r>
            <a:r>
              <a:rPr lang="en-US" dirty="0" err="1"/>
              <a:t>pathspec</a:t>
            </a:r>
            <a:r>
              <a:rPr lang="en-US" dirty="0"/>
              <a:t>&gt;</a:t>
            </a:r>
          </a:p>
          <a:p>
            <a:pPr lvl="1">
              <a:buFont typeface="Calibri" panose="020F0502020204030204" pitchFamily="34" charset="0"/>
              <a:buChar char="$"/>
            </a:pPr>
            <a:r>
              <a:rPr lang="en-US" dirty="0"/>
              <a:t>git add .</a:t>
            </a:r>
          </a:p>
          <a:p>
            <a:pPr lvl="1">
              <a:buFont typeface="Calibri" panose="020F0502020204030204" pitchFamily="34" charset="0"/>
              <a:buChar char="$"/>
            </a:pPr>
            <a:r>
              <a:rPr lang="en-US" dirty="0"/>
              <a:t>git add -A</a:t>
            </a:r>
          </a:p>
          <a:p>
            <a:pPr>
              <a:buFont typeface="Calibri" panose="020F0502020204030204" pitchFamily="34" charset="0"/>
              <a:buChar char="$"/>
            </a:pPr>
            <a:r>
              <a:rPr lang="en-US" dirty="0"/>
              <a:t>git status</a:t>
            </a:r>
          </a:p>
          <a:p>
            <a:pPr lvl="1">
              <a:buFont typeface="Calibri" panose="020F0502020204030204" pitchFamily="34" charset="0"/>
              <a:buChar char="$"/>
            </a:pPr>
            <a:r>
              <a:rPr lang="en-US" dirty="0"/>
              <a:t>git status -s</a:t>
            </a:r>
          </a:p>
          <a:p>
            <a:pPr>
              <a:buFont typeface="Calibri" panose="020F0502020204030204" pitchFamily="34" charset="0"/>
              <a:buChar char="$"/>
            </a:pPr>
            <a:endParaRPr lang="en-US" dirty="0"/>
          </a:p>
        </p:txBody>
      </p:sp>
      <p:sp>
        <p:nvSpPr>
          <p:cNvPr id="4" name="Content Placeholder 3">
            <a:extLst>
              <a:ext uri="{FF2B5EF4-FFF2-40B4-BE49-F238E27FC236}">
                <a16:creationId xmlns:a16="http://schemas.microsoft.com/office/drawing/2014/main" id="{81F75C5E-4E2A-F55F-8D04-65E469C601CC}"/>
              </a:ext>
            </a:extLst>
          </p:cNvPr>
          <p:cNvSpPr>
            <a:spLocks noGrp="1"/>
          </p:cNvSpPr>
          <p:nvPr>
            <p:ph sz="half" idx="2"/>
          </p:nvPr>
        </p:nvSpPr>
        <p:spPr>
          <a:xfrm>
            <a:off x="6674068" y="1500494"/>
            <a:ext cx="4679731" cy="5182575"/>
          </a:xfrm>
        </p:spPr>
        <p:txBody>
          <a:bodyPr>
            <a:normAutofit lnSpcReduction="10000"/>
          </a:bodyPr>
          <a:lstStyle/>
          <a:p>
            <a:pPr>
              <a:buFont typeface="Calibri" panose="020F0502020204030204" pitchFamily="34" charset="0"/>
              <a:buChar char="$"/>
            </a:pPr>
            <a:r>
              <a:rPr lang="en-US" dirty="0"/>
              <a:t>git commit</a:t>
            </a:r>
          </a:p>
          <a:p>
            <a:pPr lvl="1">
              <a:buFont typeface="Calibri" panose="020F0502020204030204" pitchFamily="34" charset="0"/>
              <a:buChar char="$"/>
            </a:pPr>
            <a:r>
              <a:rPr lang="en-US" dirty="0"/>
              <a:t>git commit -m “message”</a:t>
            </a:r>
          </a:p>
          <a:p>
            <a:pPr lvl="1">
              <a:buFont typeface="Calibri" panose="020F0502020204030204" pitchFamily="34" charset="0"/>
              <a:buChar char="$"/>
            </a:pPr>
            <a:r>
              <a:rPr lang="en-US" dirty="0"/>
              <a:t>git commit -a</a:t>
            </a:r>
          </a:p>
          <a:p>
            <a:pPr>
              <a:buFont typeface="Calibri" panose="020F0502020204030204" pitchFamily="34" charset="0"/>
              <a:buChar char="$"/>
            </a:pPr>
            <a:r>
              <a:rPr lang="en-US" dirty="0"/>
              <a:t>git log</a:t>
            </a:r>
          </a:p>
          <a:p>
            <a:pPr lvl="1">
              <a:buFont typeface="Calibri" panose="020F0502020204030204" pitchFamily="34" charset="0"/>
              <a:buChar char="$"/>
            </a:pPr>
            <a:r>
              <a:rPr lang="en-US" dirty="0"/>
              <a:t>git log --</a:t>
            </a:r>
            <a:r>
              <a:rPr lang="en-US" dirty="0" err="1"/>
              <a:t>oneline</a:t>
            </a:r>
            <a:r>
              <a:rPr lang="en-US" dirty="0"/>
              <a:t> --graph</a:t>
            </a:r>
          </a:p>
          <a:p>
            <a:pPr>
              <a:buFont typeface="Calibri" panose="020F0502020204030204" pitchFamily="34" charset="0"/>
              <a:buChar char="$"/>
            </a:pPr>
            <a:r>
              <a:rPr lang="en-US" dirty="0"/>
              <a:t>git rm</a:t>
            </a:r>
          </a:p>
          <a:p>
            <a:pPr lvl="1">
              <a:buFont typeface="Calibri" panose="020F0502020204030204" pitchFamily="34" charset="0"/>
              <a:buChar char="$"/>
            </a:pPr>
            <a:r>
              <a:rPr lang="en-US" dirty="0"/>
              <a:t>git rm --cached &lt; </a:t>
            </a:r>
            <a:r>
              <a:rPr lang="en-US" dirty="0" err="1"/>
              <a:t>pathspec</a:t>
            </a:r>
            <a:r>
              <a:rPr lang="en-US" dirty="0"/>
              <a:t> &gt;</a:t>
            </a:r>
          </a:p>
          <a:p>
            <a:pPr>
              <a:buFont typeface="Calibri" panose="020F0502020204030204" pitchFamily="34" charset="0"/>
              <a:buChar char="$"/>
            </a:pPr>
            <a:r>
              <a:rPr lang="en-US" dirty="0"/>
              <a:t>git mv &lt;source&gt; &lt;destination&gt;</a:t>
            </a:r>
          </a:p>
          <a:p>
            <a:pPr>
              <a:buFont typeface="Calibri" panose="020F0502020204030204" pitchFamily="34" charset="0"/>
              <a:buChar char="$"/>
            </a:pPr>
            <a:r>
              <a:rPr lang="en-US" dirty="0"/>
              <a:t>git pull [&lt;repository&gt; [&lt;</a:t>
            </a:r>
            <a:r>
              <a:rPr lang="en-US" dirty="0" err="1"/>
              <a:t>refspec</a:t>
            </a:r>
            <a:r>
              <a:rPr lang="en-US" dirty="0"/>
              <a:t>&gt;...]]</a:t>
            </a:r>
          </a:p>
          <a:p>
            <a:pPr>
              <a:buFont typeface="Calibri" panose="020F0502020204030204" pitchFamily="34" charset="0"/>
              <a:buChar char="$"/>
            </a:pPr>
            <a:r>
              <a:rPr lang="en-US" dirty="0"/>
              <a:t>git push [&lt;repository&gt; [&lt;</a:t>
            </a:r>
            <a:r>
              <a:rPr lang="en-US" dirty="0" err="1"/>
              <a:t>refspec</a:t>
            </a:r>
            <a:r>
              <a:rPr lang="en-US" dirty="0"/>
              <a:t>&gt;...]]</a:t>
            </a:r>
          </a:p>
          <a:p>
            <a:pPr>
              <a:buFont typeface="Calibri" panose="020F0502020204030204" pitchFamily="34" charset="0"/>
              <a:buChar char="$"/>
            </a:pPr>
            <a:r>
              <a:rPr lang="en-US" dirty="0"/>
              <a:t>git branch</a:t>
            </a:r>
          </a:p>
          <a:p>
            <a:pPr>
              <a:buFont typeface="Calibri" panose="020F0502020204030204" pitchFamily="34" charset="0"/>
              <a:buChar char="$"/>
            </a:pPr>
            <a:r>
              <a:rPr lang="en-US" dirty="0"/>
              <a:t>git checkout</a:t>
            </a:r>
          </a:p>
          <a:p>
            <a:pPr>
              <a:buFont typeface="Calibri" panose="020F0502020204030204" pitchFamily="34" charset="0"/>
              <a:buChar char="$"/>
            </a:pPr>
            <a:r>
              <a:rPr lang="en-US" dirty="0"/>
              <a:t>git remote</a:t>
            </a:r>
          </a:p>
        </p:txBody>
      </p:sp>
    </p:spTree>
    <p:extLst>
      <p:ext uri="{BB962C8B-B14F-4D97-AF65-F5344CB8AC3E}">
        <p14:creationId xmlns:p14="http://schemas.microsoft.com/office/powerpoint/2010/main" val="188893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AB23-982E-B1A0-7B34-DAAD31E00549}"/>
              </a:ext>
            </a:extLst>
          </p:cNvPr>
          <p:cNvSpPr>
            <a:spLocks noGrp="1"/>
          </p:cNvSpPr>
          <p:nvPr>
            <p:ph type="title"/>
          </p:nvPr>
        </p:nvSpPr>
        <p:spPr/>
        <p:txBody>
          <a:bodyPr/>
          <a:lstStyle/>
          <a:p>
            <a:r>
              <a:rPr lang="en-US" dirty="0"/>
              <a:t>Git Installation and Setup</a:t>
            </a:r>
          </a:p>
        </p:txBody>
      </p:sp>
      <p:sp>
        <p:nvSpPr>
          <p:cNvPr id="3" name="Text Placeholder 2">
            <a:extLst>
              <a:ext uri="{FF2B5EF4-FFF2-40B4-BE49-F238E27FC236}">
                <a16:creationId xmlns:a16="http://schemas.microsoft.com/office/drawing/2014/main" id="{B08B4BBB-84A9-0896-6819-7EC27DE9A524}"/>
              </a:ext>
            </a:extLst>
          </p:cNvPr>
          <p:cNvSpPr>
            <a:spLocks noGrp="1"/>
          </p:cNvSpPr>
          <p:nvPr>
            <p:ph type="body" idx="1"/>
          </p:nvPr>
        </p:nvSpPr>
        <p:spPr/>
        <p:txBody>
          <a:bodyPr/>
          <a:lstStyle/>
          <a:p>
            <a:r>
              <a:rPr lang="en-US" dirty="0"/>
              <a:t>Installation on Windows, VS Code and first-time setup</a:t>
            </a:r>
          </a:p>
        </p:txBody>
      </p:sp>
    </p:spTree>
    <p:extLst>
      <p:ext uri="{BB962C8B-B14F-4D97-AF65-F5344CB8AC3E}">
        <p14:creationId xmlns:p14="http://schemas.microsoft.com/office/powerpoint/2010/main" val="359845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6CAF-2AEC-014B-ABF9-710026D521DE}"/>
              </a:ext>
            </a:extLst>
          </p:cNvPr>
          <p:cNvSpPr>
            <a:spLocks noGrp="1"/>
          </p:cNvSpPr>
          <p:nvPr>
            <p:ph type="title"/>
          </p:nvPr>
        </p:nvSpPr>
        <p:spPr/>
        <p:txBody>
          <a:bodyPr/>
          <a:lstStyle/>
          <a:p>
            <a:r>
              <a:rPr lang="en-US" dirty="0"/>
              <a:t>Git Installation on Windows</a:t>
            </a:r>
          </a:p>
        </p:txBody>
      </p:sp>
      <p:sp>
        <p:nvSpPr>
          <p:cNvPr id="3" name="Content Placeholder 2">
            <a:extLst>
              <a:ext uri="{FF2B5EF4-FFF2-40B4-BE49-F238E27FC236}">
                <a16:creationId xmlns:a16="http://schemas.microsoft.com/office/drawing/2014/main" id="{3BFC981B-5776-44AF-8590-E0CFBB5D00EE}"/>
              </a:ext>
            </a:extLst>
          </p:cNvPr>
          <p:cNvSpPr>
            <a:spLocks noGrp="1"/>
          </p:cNvSpPr>
          <p:nvPr>
            <p:ph idx="1"/>
          </p:nvPr>
        </p:nvSpPr>
        <p:spPr/>
        <p:txBody>
          <a:bodyPr>
            <a:normAutofit/>
          </a:bodyPr>
          <a:lstStyle/>
          <a:p>
            <a:r>
              <a:rPr lang="en-US" sz="2800" dirty="0">
                <a:hlinkClick r:id="rId2"/>
              </a:rPr>
              <a:t>https://www.git-scm.com/download/win</a:t>
            </a:r>
            <a:endParaRPr lang="en-US" sz="2800" dirty="0"/>
          </a:p>
          <a:p>
            <a:pPr lvl="1"/>
            <a:r>
              <a:rPr lang="en-US" sz="2400" dirty="0"/>
              <a:t>32-bit or 64-bit Git for Windows </a:t>
            </a:r>
            <a:r>
              <a:rPr lang="en-US" sz="2400" b="1" dirty="0"/>
              <a:t>Portable</a:t>
            </a:r>
          </a:p>
          <a:p>
            <a:pPr lvl="1"/>
            <a:r>
              <a:rPr lang="en-US" sz="2400" dirty="0"/>
              <a:t>Save as… | remove “exe” | Save as type “All files (*.*)”</a:t>
            </a:r>
          </a:p>
          <a:p>
            <a:pPr lvl="1"/>
            <a:r>
              <a:rPr lang="en-US" sz="2400" dirty="0"/>
              <a:t>Extract 7z file content (C:\apps\Git\)</a:t>
            </a:r>
          </a:p>
          <a:p>
            <a:r>
              <a:rPr lang="en-US" sz="2800" dirty="0"/>
              <a:t>Setup Git for CMD</a:t>
            </a:r>
          </a:p>
          <a:p>
            <a:pPr lvl="1"/>
            <a:r>
              <a:rPr lang="en-US" sz="2400" dirty="0"/>
              <a:t>Go to “Edit environment variables for your account”</a:t>
            </a:r>
          </a:p>
          <a:p>
            <a:pPr lvl="1"/>
            <a:r>
              <a:rPr lang="en-US" sz="2400" dirty="0"/>
              <a:t>Add C:\git\path\to\bin to “Path”</a:t>
            </a:r>
          </a:p>
          <a:p>
            <a:pPr lvl="1"/>
            <a:r>
              <a:rPr lang="en-US" sz="2400" dirty="0"/>
              <a:t>Open command prompt testing at the prompt</a:t>
            </a:r>
          </a:p>
          <a:p>
            <a:pPr lvl="2"/>
            <a:r>
              <a:rPr lang="en-US" sz="1800" dirty="0"/>
              <a:t>git version</a:t>
            </a:r>
          </a:p>
          <a:p>
            <a:pPr lvl="2"/>
            <a:r>
              <a:rPr lang="en-US" sz="1800" dirty="0"/>
              <a:t>where git</a:t>
            </a:r>
          </a:p>
        </p:txBody>
      </p:sp>
    </p:spTree>
    <p:extLst>
      <p:ext uri="{BB962C8B-B14F-4D97-AF65-F5344CB8AC3E}">
        <p14:creationId xmlns:p14="http://schemas.microsoft.com/office/powerpoint/2010/main" val="246244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5B75-F1E9-108D-8DD8-2A38B097B74E}"/>
              </a:ext>
            </a:extLst>
          </p:cNvPr>
          <p:cNvSpPr>
            <a:spLocks noGrp="1"/>
          </p:cNvSpPr>
          <p:nvPr>
            <p:ph type="title"/>
          </p:nvPr>
        </p:nvSpPr>
        <p:spPr/>
        <p:txBody>
          <a:bodyPr/>
          <a:lstStyle/>
          <a:p>
            <a:r>
              <a:rPr lang="en-US" dirty="0"/>
              <a:t>First-Time Git Setup</a:t>
            </a:r>
          </a:p>
        </p:txBody>
      </p:sp>
      <p:sp>
        <p:nvSpPr>
          <p:cNvPr id="3" name="Content Placeholder 2">
            <a:extLst>
              <a:ext uri="{FF2B5EF4-FFF2-40B4-BE49-F238E27FC236}">
                <a16:creationId xmlns:a16="http://schemas.microsoft.com/office/drawing/2014/main" id="{FA28B86F-DF4F-2DA8-E2E0-B1CBC1727375}"/>
              </a:ext>
            </a:extLst>
          </p:cNvPr>
          <p:cNvSpPr>
            <a:spLocks noGrp="1"/>
          </p:cNvSpPr>
          <p:nvPr>
            <p:ph idx="1"/>
          </p:nvPr>
        </p:nvSpPr>
        <p:spPr>
          <a:xfrm>
            <a:off x="838200" y="1813267"/>
            <a:ext cx="5117757" cy="4679605"/>
          </a:xfrm>
        </p:spPr>
        <p:txBody>
          <a:bodyPr>
            <a:normAutofit/>
          </a:bodyPr>
          <a:lstStyle/>
          <a:p>
            <a:r>
              <a:rPr lang="en-US" dirty="0"/>
              <a:t>Command tool </a:t>
            </a:r>
            <a:r>
              <a:rPr lang="en-US" dirty="0">
                <a:latin typeface="Courier New" panose="02070309020205020404" pitchFamily="49" charset="0"/>
                <a:cs typeface="Courier New" panose="02070309020205020404" pitchFamily="49" charset="0"/>
              </a:rPr>
              <a:t>git config</a:t>
            </a:r>
          </a:p>
          <a:p>
            <a:r>
              <a:rPr lang="en-US" dirty="0"/>
              <a:t>~/.</a:t>
            </a:r>
            <a:r>
              <a:rPr lang="en-US" dirty="0" err="1"/>
              <a:t>gitconfig</a:t>
            </a:r>
            <a:r>
              <a:rPr lang="en-US" dirty="0"/>
              <a:t> or ~/.config/git/config file</a:t>
            </a:r>
          </a:p>
          <a:p>
            <a:r>
              <a:rPr lang="en-US" dirty="0"/>
              <a:t>On Windows systems, Git looks for the .</a:t>
            </a:r>
            <a:r>
              <a:rPr lang="en-US" dirty="0" err="1"/>
              <a:t>gitconfig</a:t>
            </a:r>
            <a:r>
              <a:rPr lang="en-US" dirty="0"/>
              <a:t> file in the $HOME directory</a:t>
            </a:r>
          </a:p>
          <a:p>
            <a:r>
              <a:rPr lang="en-US" dirty="0"/>
              <a:t>Config file in the Git directory (.git/config)</a:t>
            </a:r>
          </a:p>
          <a:p>
            <a:r>
              <a:rPr lang="en-US" dirty="0"/>
              <a:t>Your Identity not credentials</a:t>
            </a:r>
          </a:p>
          <a:p>
            <a:endParaRPr lang="en-US" dirty="0"/>
          </a:p>
          <a:p>
            <a:endParaRPr lang="en-US" dirty="0"/>
          </a:p>
          <a:p>
            <a:r>
              <a:rPr lang="en-US" dirty="0"/>
              <a:t>Your editor</a:t>
            </a:r>
          </a:p>
          <a:p>
            <a:r>
              <a:rPr lang="en-US" dirty="0"/>
              <a:t>Checking keys</a:t>
            </a:r>
          </a:p>
        </p:txBody>
      </p:sp>
      <p:sp>
        <p:nvSpPr>
          <p:cNvPr id="8" name="Rectangle 7">
            <a:extLst>
              <a:ext uri="{FF2B5EF4-FFF2-40B4-BE49-F238E27FC236}">
                <a16:creationId xmlns:a16="http://schemas.microsoft.com/office/drawing/2014/main" id="{8D140D67-FC90-3CCE-87FC-A238EA495966}"/>
              </a:ext>
            </a:extLst>
          </p:cNvPr>
          <p:cNvSpPr/>
          <p:nvPr/>
        </p:nvSpPr>
        <p:spPr>
          <a:xfrm>
            <a:off x="4213653" y="3730338"/>
            <a:ext cx="7438768" cy="968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config --global user.name "John Doe“</a:t>
            </a:r>
          </a:p>
          <a:p>
            <a:endParaRPr lang="en-US" dirty="0">
              <a:solidFill>
                <a:sysClr val="windowText" lastClr="000000"/>
              </a:solidFill>
              <a:latin typeface="Courier New" panose="02070309020205020404" pitchFamily="49" charset="0"/>
              <a:cs typeface="Courier New" panose="02070309020205020404" pitchFamily="49" charset="0"/>
            </a:endParaRPr>
          </a:p>
          <a:p>
            <a:r>
              <a:rPr lang="en-US" dirty="0">
                <a:solidFill>
                  <a:sysClr val="windowText" lastClr="000000"/>
                </a:solidFill>
                <a:latin typeface="Courier New" panose="02070309020205020404" pitchFamily="49" charset="0"/>
                <a:cs typeface="Courier New" panose="02070309020205020404" pitchFamily="49" charset="0"/>
              </a:rPr>
              <a:t>$ git config --global </a:t>
            </a:r>
            <a:r>
              <a:rPr lang="en-US" dirty="0" err="1">
                <a:solidFill>
                  <a:sysClr val="windowText" lastClr="000000"/>
                </a:solidFill>
                <a:latin typeface="Courier New" panose="02070309020205020404" pitchFamily="49" charset="0"/>
                <a:cs typeface="Courier New" panose="02070309020205020404" pitchFamily="49" charset="0"/>
              </a:rPr>
              <a:t>user.email</a:t>
            </a:r>
            <a:r>
              <a:rPr lang="en-US" dirty="0">
                <a:solidFill>
                  <a:sysClr val="windowText" lastClr="000000"/>
                </a:solidFill>
                <a:latin typeface="Courier New" panose="02070309020205020404" pitchFamily="49" charset="0"/>
                <a:cs typeface="Courier New" panose="02070309020205020404" pitchFamily="49" charset="0"/>
              </a:rPr>
              <a:t> johndoe@example.com</a:t>
            </a:r>
          </a:p>
        </p:txBody>
      </p:sp>
      <p:sp>
        <p:nvSpPr>
          <p:cNvPr id="9" name="Rectangle 8">
            <a:extLst>
              <a:ext uri="{FF2B5EF4-FFF2-40B4-BE49-F238E27FC236}">
                <a16:creationId xmlns:a16="http://schemas.microsoft.com/office/drawing/2014/main" id="{440CB1DA-949C-FE66-8077-6F22409F2022}"/>
              </a:ext>
            </a:extLst>
          </p:cNvPr>
          <p:cNvSpPr/>
          <p:nvPr/>
        </p:nvSpPr>
        <p:spPr>
          <a:xfrm>
            <a:off x="4213653" y="4817232"/>
            <a:ext cx="7438768"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config --global </a:t>
            </a:r>
            <a:r>
              <a:rPr lang="en-US" dirty="0" err="1">
                <a:solidFill>
                  <a:sysClr val="windowText" lastClr="000000"/>
                </a:solidFill>
                <a:latin typeface="Courier New" panose="02070309020205020404" pitchFamily="49" charset="0"/>
                <a:cs typeface="Courier New" panose="02070309020205020404" pitchFamily="49" charset="0"/>
              </a:rPr>
              <a:t>core.editor</a:t>
            </a:r>
            <a:r>
              <a:rPr lang="en-US" dirty="0">
                <a:solidFill>
                  <a:sysClr val="windowText" lastClr="000000"/>
                </a:solidFill>
                <a:latin typeface="Courier New" panose="02070309020205020404" pitchFamily="49" charset="0"/>
                <a:cs typeface="Courier New" panose="02070309020205020404" pitchFamily="49" charset="0"/>
              </a:rPr>
              <a:t> “C:\path\to\editor”</a:t>
            </a:r>
          </a:p>
        </p:txBody>
      </p:sp>
      <p:sp>
        <p:nvSpPr>
          <p:cNvPr id="10" name="Rectangle 9">
            <a:extLst>
              <a:ext uri="{FF2B5EF4-FFF2-40B4-BE49-F238E27FC236}">
                <a16:creationId xmlns:a16="http://schemas.microsoft.com/office/drawing/2014/main" id="{94DCE389-3AEE-986C-FC94-C7B327F522BF}"/>
              </a:ext>
            </a:extLst>
          </p:cNvPr>
          <p:cNvSpPr/>
          <p:nvPr/>
        </p:nvSpPr>
        <p:spPr>
          <a:xfrm>
            <a:off x="6413156" y="3246120"/>
            <a:ext cx="5239265"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config --list [--show-origin]</a:t>
            </a:r>
          </a:p>
        </p:txBody>
      </p:sp>
      <p:sp>
        <p:nvSpPr>
          <p:cNvPr id="12" name="Rectangle 11">
            <a:extLst>
              <a:ext uri="{FF2B5EF4-FFF2-40B4-BE49-F238E27FC236}">
                <a16:creationId xmlns:a16="http://schemas.microsoft.com/office/drawing/2014/main" id="{6BCE7786-0F7F-64C1-51FE-8106AA291160}"/>
              </a:ext>
            </a:extLst>
          </p:cNvPr>
          <p:cNvSpPr/>
          <p:nvPr/>
        </p:nvSpPr>
        <p:spPr>
          <a:xfrm>
            <a:off x="4213653" y="5285767"/>
            <a:ext cx="4819136" cy="10285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git config [--show-origin] &lt;key&gt;</a:t>
            </a:r>
          </a:p>
          <a:p>
            <a:endParaRPr lang="en-US" dirty="0">
              <a:solidFill>
                <a:sysClr val="windowText" lastClr="000000"/>
              </a:solidFill>
              <a:latin typeface="Courier New" panose="02070309020205020404" pitchFamily="49" charset="0"/>
              <a:cs typeface="Courier New" panose="02070309020205020404" pitchFamily="49" charset="0"/>
            </a:endParaRPr>
          </a:p>
          <a:p>
            <a:r>
              <a:rPr lang="en-US" dirty="0">
                <a:solidFill>
                  <a:sysClr val="windowText" lastClr="000000"/>
                </a:solidFill>
                <a:latin typeface="Courier New" panose="02070309020205020404" pitchFamily="49" charset="0"/>
                <a:cs typeface="Courier New" panose="02070309020205020404" pitchFamily="49" charset="0"/>
              </a:rPr>
              <a:t>$ git config user.name</a:t>
            </a:r>
          </a:p>
        </p:txBody>
      </p:sp>
    </p:spTree>
    <p:extLst>
      <p:ext uri="{BB962C8B-B14F-4D97-AF65-F5344CB8AC3E}">
        <p14:creationId xmlns:p14="http://schemas.microsoft.com/office/powerpoint/2010/main" val="387866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6CAF-2AEC-014B-ABF9-710026D521DE}"/>
              </a:ext>
            </a:extLst>
          </p:cNvPr>
          <p:cNvSpPr>
            <a:spLocks noGrp="1"/>
          </p:cNvSpPr>
          <p:nvPr>
            <p:ph type="title"/>
          </p:nvPr>
        </p:nvSpPr>
        <p:spPr/>
        <p:txBody>
          <a:bodyPr/>
          <a:lstStyle/>
          <a:p>
            <a:r>
              <a:rPr lang="en-US" dirty="0"/>
              <a:t>Git Setup in VS Code</a:t>
            </a:r>
          </a:p>
        </p:txBody>
      </p:sp>
      <p:sp>
        <p:nvSpPr>
          <p:cNvPr id="3" name="Content Placeholder 2">
            <a:extLst>
              <a:ext uri="{FF2B5EF4-FFF2-40B4-BE49-F238E27FC236}">
                <a16:creationId xmlns:a16="http://schemas.microsoft.com/office/drawing/2014/main" id="{3BFC981B-5776-44AF-8590-E0CFBB5D00EE}"/>
              </a:ext>
            </a:extLst>
          </p:cNvPr>
          <p:cNvSpPr>
            <a:spLocks noGrp="1"/>
          </p:cNvSpPr>
          <p:nvPr>
            <p:ph sz="half" idx="1"/>
          </p:nvPr>
        </p:nvSpPr>
        <p:spPr>
          <a:xfrm>
            <a:off x="838200" y="1825624"/>
            <a:ext cx="3370385" cy="4024007"/>
          </a:xfrm>
        </p:spPr>
        <p:txBody>
          <a:bodyPr>
            <a:normAutofit/>
          </a:bodyPr>
          <a:lstStyle/>
          <a:p>
            <a:r>
              <a:rPr lang="en-US" dirty="0"/>
              <a:t>Start VS Code</a:t>
            </a:r>
          </a:p>
          <a:p>
            <a:r>
              <a:rPr lang="en-US" dirty="0"/>
              <a:t>Open Settings UI</a:t>
            </a:r>
          </a:p>
          <a:p>
            <a:pPr lvl="1"/>
            <a:r>
              <a:rPr lang="en-US" dirty="0"/>
              <a:t>File | Preferences | Settings or</a:t>
            </a:r>
          </a:p>
          <a:p>
            <a:pPr lvl="1"/>
            <a:r>
              <a:rPr lang="en-US" dirty="0"/>
              <a:t>Ctrl+,</a:t>
            </a:r>
          </a:p>
          <a:p>
            <a:r>
              <a:rPr lang="en-US" dirty="0"/>
              <a:t>In “Search Settings” type “git path”</a:t>
            </a:r>
          </a:p>
          <a:p>
            <a:r>
              <a:rPr lang="en-US" dirty="0"/>
              <a:t>Under “Git: path” click “Edit in </a:t>
            </a:r>
            <a:r>
              <a:rPr lang="en-US" dirty="0" err="1"/>
              <a:t>settings.json</a:t>
            </a:r>
            <a:r>
              <a:rPr lang="en-US" dirty="0"/>
              <a:t>”</a:t>
            </a:r>
          </a:p>
          <a:p>
            <a:r>
              <a:rPr lang="en-US" dirty="0"/>
              <a:t>Add “</a:t>
            </a:r>
            <a:r>
              <a:rPr lang="en-US" dirty="0" err="1"/>
              <a:t>git.path</a:t>
            </a:r>
            <a:r>
              <a:rPr lang="en-US" dirty="0"/>
              <a:t>”: “C:\\path\\to\\git.exe”</a:t>
            </a:r>
          </a:p>
        </p:txBody>
      </p:sp>
      <p:sp>
        <p:nvSpPr>
          <p:cNvPr id="4" name="Content Placeholder 3">
            <a:extLst>
              <a:ext uri="{FF2B5EF4-FFF2-40B4-BE49-F238E27FC236}">
                <a16:creationId xmlns:a16="http://schemas.microsoft.com/office/drawing/2014/main" id="{73F5BD0C-297B-444C-AD92-7EF3E22E8E1F}"/>
              </a:ext>
            </a:extLst>
          </p:cNvPr>
          <p:cNvSpPr>
            <a:spLocks noGrp="1"/>
          </p:cNvSpPr>
          <p:nvPr>
            <p:ph sz="half" idx="2"/>
          </p:nvPr>
        </p:nvSpPr>
        <p:spPr>
          <a:xfrm>
            <a:off x="4349262" y="1825624"/>
            <a:ext cx="7004538" cy="2183667"/>
          </a:xfrm>
        </p:spPr>
        <p:txBody>
          <a:bodyPr>
            <a:normAutofit/>
          </a:bodyPr>
          <a:lstStyle/>
          <a:p>
            <a:r>
              <a:rPr lang="en-US" dirty="0"/>
              <a:t>Integrate Bash Terminal</a:t>
            </a:r>
          </a:p>
          <a:p>
            <a:pPr lvl="1"/>
            <a:r>
              <a:rPr lang="en-US" dirty="0"/>
              <a:t>Open Settings UI</a:t>
            </a:r>
          </a:p>
          <a:p>
            <a:pPr lvl="1"/>
            <a:r>
              <a:rPr lang="en-US" dirty="0"/>
              <a:t>In “Search Settings” type “terminal integrated profiles”</a:t>
            </a:r>
          </a:p>
          <a:p>
            <a:pPr lvl="1"/>
            <a:r>
              <a:rPr lang="en-US" dirty="0"/>
              <a:t>Under “Terminal &gt; Integrated &gt; Profiles: Windows” click “Edit in </a:t>
            </a:r>
            <a:r>
              <a:rPr lang="en-US" dirty="0" err="1"/>
              <a:t>settings.json</a:t>
            </a:r>
            <a:r>
              <a:rPr lang="en-US" dirty="0"/>
              <a:t>”</a:t>
            </a:r>
          </a:p>
          <a:p>
            <a:pPr lvl="1"/>
            <a:r>
              <a:rPr lang="en-US" dirty="0"/>
              <a:t>Add the following</a:t>
            </a:r>
          </a:p>
        </p:txBody>
      </p:sp>
      <p:sp>
        <p:nvSpPr>
          <p:cNvPr id="6" name="TextBox 5">
            <a:extLst>
              <a:ext uri="{FF2B5EF4-FFF2-40B4-BE49-F238E27FC236}">
                <a16:creationId xmlns:a16="http://schemas.microsoft.com/office/drawing/2014/main" id="{6E87B64F-7CC5-7802-5C0B-D5897E25E73C}"/>
              </a:ext>
            </a:extLst>
          </p:cNvPr>
          <p:cNvSpPr txBox="1"/>
          <p:nvPr/>
        </p:nvSpPr>
        <p:spPr>
          <a:xfrm>
            <a:off x="4349262" y="4279972"/>
            <a:ext cx="7473461" cy="1569660"/>
          </a:xfrm>
          <a:prstGeom prst="rect">
            <a:avLst/>
          </a:prstGeom>
          <a:solidFill>
            <a:schemeClr val="tx1"/>
          </a:solidFill>
        </p:spPr>
        <p:txBody>
          <a:bodyPr wrap="square">
            <a:spAutoFit/>
          </a:bodyPr>
          <a:lstStyle/>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terminal.integrated.profiles.windows</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"Command Prompt"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"path"</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"C:\\apps\\Git\\git-cmd.exe"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args</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"--command=.\\bin\\bash.exe"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"--login"</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i</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98604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AB23-982E-B1A0-7B34-DAAD31E00549}"/>
              </a:ext>
            </a:extLst>
          </p:cNvPr>
          <p:cNvSpPr>
            <a:spLocks noGrp="1"/>
          </p:cNvSpPr>
          <p:nvPr>
            <p:ph type="title"/>
          </p:nvPr>
        </p:nvSpPr>
        <p:spPr/>
        <p:txBody>
          <a:bodyPr/>
          <a:lstStyle/>
          <a:p>
            <a:r>
              <a:rPr lang="en-US" dirty="0"/>
              <a:t>Get Started with Git and GitHub</a:t>
            </a:r>
          </a:p>
        </p:txBody>
      </p:sp>
      <p:sp>
        <p:nvSpPr>
          <p:cNvPr id="3" name="Text Placeholder 2">
            <a:extLst>
              <a:ext uri="{FF2B5EF4-FFF2-40B4-BE49-F238E27FC236}">
                <a16:creationId xmlns:a16="http://schemas.microsoft.com/office/drawing/2014/main" id="{B08B4BBB-84A9-0896-6819-7EC27DE9A524}"/>
              </a:ext>
            </a:extLst>
          </p:cNvPr>
          <p:cNvSpPr>
            <a:spLocks noGrp="1"/>
          </p:cNvSpPr>
          <p:nvPr>
            <p:ph type="body" idx="1"/>
          </p:nvPr>
        </p:nvSpPr>
        <p:spPr/>
        <p:txBody>
          <a:bodyPr/>
          <a:lstStyle/>
          <a:p>
            <a:r>
              <a:rPr lang="en-US" dirty="0"/>
              <a:t>Hello World Exercise</a:t>
            </a:r>
          </a:p>
        </p:txBody>
      </p:sp>
    </p:spTree>
    <p:extLst>
      <p:ext uri="{BB962C8B-B14F-4D97-AF65-F5344CB8AC3E}">
        <p14:creationId xmlns:p14="http://schemas.microsoft.com/office/powerpoint/2010/main" val="386563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8054B6-9901-1841-1F82-E7A2C4C05970}"/>
              </a:ext>
            </a:extLst>
          </p:cNvPr>
          <p:cNvSpPr>
            <a:spLocks noGrp="1"/>
          </p:cNvSpPr>
          <p:nvPr>
            <p:ph type="title"/>
          </p:nvPr>
        </p:nvSpPr>
        <p:spPr/>
        <p:txBody>
          <a:bodyPr/>
          <a:lstStyle/>
          <a:p>
            <a:r>
              <a:rPr lang="en-US" dirty="0"/>
              <a:t>GitHub: Hello World</a:t>
            </a:r>
          </a:p>
        </p:txBody>
      </p:sp>
      <p:sp>
        <p:nvSpPr>
          <p:cNvPr id="6" name="Content Placeholder 5">
            <a:extLst>
              <a:ext uri="{FF2B5EF4-FFF2-40B4-BE49-F238E27FC236}">
                <a16:creationId xmlns:a16="http://schemas.microsoft.com/office/drawing/2014/main" id="{BE9DD09A-A44C-8595-DB12-438032A9A2D5}"/>
              </a:ext>
            </a:extLst>
          </p:cNvPr>
          <p:cNvSpPr>
            <a:spLocks noGrp="1"/>
          </p:cNvSpPr>
          <p:nvPr>
            <p:ph sz="half" idx="1"/>
          </p:nvPr>
        </p:nvSpPr>
        <p:spPr>
          <a:xfrm>
            <a:off x="838200" y="1825625"/>
            <a:ext cx="5181600" cy="4431484"/>
          </a:xfrm>
        </p:spPr>
        <p:txBody>
          <a:bodyPr>
            <a:normAutofit/>
          </a:bodyPr>
          <a:lstStyle/>
          <a:p>
            <a:r>
              <a:rPr lang="en-US" dirty="0"/>
              <a:t>Code hosting platform for version control and collaboration</a:t>
            </a:r>
          </a:p>
          <a:p>
            <a:r>
              <a:rPr lang="en-US" dirty="0"/>
              <a:t>Create a Hello World Repository</a:t>
            </a:r>
          </a:p>
          <a:p>
            <a:r>
              <a:rPr lang="en-US" dirty="0"/>
              <a:t>README file</a:t>
            </a:r>
          </a:p>
          <a:p>
            <a:r>
              <a:rPr lang="en-US" dirty="0">
                <a:hlinkClick r:id="rId3"/>
              </a:rPr>
              <a:t>https://www.markdownguide.org/cheat-sheet/</a:t>
            </a:r>
            <a:endParaRPr lang="en-US" dirty="0"/>
          </a:p>
          <a:p>
            <a:endParaRPr lang="en-US" dirty="0"/>
          </a:p>
        </p:txBody>
      </p:sp>
      <p:sp>
        <p:nvSpPr>
          <p:cNvPr id="7" name="Content Placeholder 6">
            <a:extLst>
              <a:ext uri="{FF2B5EF4-FFF2-40B4-BE49-F238E27FC236}">
                <a16:creationId xmlns:a16="http://schemas.microsoft.com/office/drawing/2014/main" id="{9190AAB3-F69A-189F-0912-E2C5A659A02D}"/>
              </a:ext>
            </a:extLst>
          </p:cNvPr>
          <p:cNvSpPr>
            <a:spLocks noGrp="1"/>
          </p:cNvSpPr>
          <p:nvPr>
            <p:ph sz="half" idx="2"/>
          </p:nvPr>
        </p:nvSpPr>
        <p:spPr>
          <a:xfrm>
            <a:off x="6190734" y="1825625"/>
            <a:ext cx="5163065" cy="2289175"/>
          </a:xfrm>
        </p:spPr>
        <p:txBody>
          <a:bodyPr>
            <a:normAutofit/>
          </a:bodyPr>
          <a:lstStyle/>
          <a:p>
            <a:r>
              <a:rPr lang="en-US" dirty="0"/>
              <a:t>Create and use a repository</a:t>
            </a:r>
          </a:p>
          <a:p>
            <a:r>
              <a:rPr lang="en-US" dirty="0"/>
              <a:t>Start and manage a new branch</a:t>
            </a:r>
          </a:p>
          <a:p>
            <a:r>
              <a:rPr lang="en-US" dirty="0"/>
              <a:t>Make changes to a file and push them to GitHub as commits</a:t>
            </a:r>
          </a:p>
          <a:p>
            <a:r>
              <a:rPr lang="en-US" dirty="0"/>
              <a:t>Open and merge a pull request</a:t>
            </a:r>
          </a:p>
        </p:txBody>
      </p:sp>
    </p:spTree>
    <p:extLst>
      <p:ext uri="{BB962C8B-B14F-4D97-AF65-F5344CB8AC3E}">
        <p14:creationId xmlns:p14="http://schemas.microsoft.com/office/powerpoint/2010/main" val="190887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D496-B82A-22FE-68A2-2C902B88E326}"/>
              </a:ext>
            </a:extLst>
          </p:cNvPr>
          <p:cNvSpPr>
            <a:spLocks noGrp="1"/>
          </p:cNvSpPr>
          <p:nvPr>
            <p:ph type="title"/>
          </p:nvPr>
        </p:nvSpPr>
        <p:spPr/>
        <p:txBody>
          <a:bodyPr/>
          <a:lstStyle/>
          <a:p>
            <a:r>
              <a:rPr lang="en-US" dirty="0"/>
              <a:t>Creating a Repository</a:t>
            </a:r>
          </a:p>
        </p:txBody>
      </p:sp>
      <p:sp>
        <p:nvSpPr>
          <p:cNvPr id="4" name="Content Placeholder 3">
            <a:extLst>
              <a:ext uri="{FF2B5EF4-FFF2-40B4-BE49-F238E27FC236}">
                <a16:creationId xmlns:a16="http://schemas.microsoft.com/office/drawing/2014/main" id="{982322D9-44AE-1BA3-B805-78B569637BAB}"/>
              </a:ext>
            </a:extLst>
          </p:cNvPr>
          <p:cNvSpPr>
            <a:spLocks noGrp="1"/>
          </p:cNvSpPr>
          <p:nvPr>
            <p:ph idx="1"/>
          </p:nvPr>
        </p:nvSpPr>
        <p:spPr>
          <a:xfrm>
            <a:off x="838200" y="1825625"/>
            <a:ext cx="4987834" cy="4351338"/>
          </a:xfrm>
        </p:spPr>
        <p:txBody>
          <a:bodyPr/>
          <a:lstStyle/>
          <a:p>
            <a:r>
              <a:rPr lang="en-US" dirty="0"/>
              <a:t>In the upper-right corner of any page, use the  drop-down menu, and select New repository</a:t>
            </a:r>
          </a:p>
          <a:p>
            <a:r>
              <a:rPr lang="en-US" dirty="0"/>
              <a:t>In the "Repository name" box, type hello-world</a:t>
            </a:r>
          </a:p>
          <a:p>
            <a:r>
              <a:rPr lang="en-US" b="0" i="0" dirty="0">
                <a:solidFill>
                  <a:srgbClr val="1F2328"/>
                </a:solidFill>
                <a:effectLst/>
                <a:latin typeface="-apple-system"/>
              </a:rPr>
              <a:t>In the "Description" box, type a short description</a:t>
            </a:r>
          </a:p>
          <a:p>
            <a:r>
              <a:rPr lang="en-US" b="0" i="0" dirty="0">
                <a:solidFill>
                  <a:srgbClr val="1F2328"/>
                </a:solidFill>
                <a:effectLst/>
                <a:latin typeface="-apple-system"/>
              </a:rPr>
              <a:t>Select whether your repository will be </a:t>
            </a:r>
            <a:r>
              <a:rPr lang="en-US" b="1" i="0" dirty="0">
                <a:solidFill>
                  <a:srgbClr val="1F2328"/>
                </a:solidFill>
                <a:effectLst/>
                <a:latin typeface="-apple-system"/>
              </a:rPr>
              <a:t>Public</a:t>
            </a:r>
            <a:r>
              <a:rPr lang="en-US" b="0" i="0" dirty="0">
                <a:solidFill>
                  <a:srgbClr val="1F2328"/>
                </a:solidFill>
                <a:effectLst/>
                <a:latin typeface="-apple-system"/>
              </a:rPr>
              <a:t> or </a:t>
            </a:r>
            <a:r>
              <a:rPr lang="en-US" b="1" i="0" dirty="0">
                <a:solidFill>
                  <a:srgbClr val="1F2328"/>
                </a:solidFill>
                <a:effectLst/>
                <a:latin typeface="-apple-system"/>
              </a:rPr>
              <a:t>Private</a:t>
            </a:r>
          </a:p>
          <a:p>
            <a:r>
              <a:rPr lang="en-US" b="0" i="0" dirty="0">
                <a:solidFill>
                  <a:srgbClr val="1F2328"/>
                </a:solidFill>
                <a:effectLst/>
                <a:latin typeface="-apple-system"/>
              </a:rPr>
              <a:t>Select </a:t>
            </a:r>
            <a:r>
              <a:rPr lang="en-US" b="1" i="0" dirty="0">
                <a:solidFill>
                  <a:srgbClr val="1F2328"/>
                </a:solidFill>
                <a:effectLst/>
                <a:latin typeface="-apple-system"/>
              </a:rPr>
              <a:t>Add a README file</a:t>
            </a:r>
          </a:p>
          <a:p>
            <a:r>
              <a:rPr lang="en-US" b="0" i="0" dirty="0">
                <a:solidFill>
                  <a:srgbClr val="1F2328"/>
                </a:solidFill>
                <a:effectLst/>
                <a:latin typeface="-apple-system"/>
              </a:rPr>
              <a:t>Click </a:t>
            </a:r>
            <a:r>
              <a:rPr lang="en-US" b="1" i="0" dirty="0">
                <a:solidFill>
                  <a:srgbClr val="1F2328"/>
                </a:solidFill>
                <a:effectLst/>
                <a:latin typeface="-apple-system"/>
              </a:rPr>
              <a:t>Create repository</a:t>
            </a:r>
            <a:endParaRPr lang="en-US" dirty="0"/>
          </a:p>
        </p:txBody>
      </p:sp>
      <p:pic>
        <p:nvPicPr>
          <p:cNvPr id="8" name="Picture 7">
            <a:extLst>
              <a:ext uri="{FF2B5EF4-FFF2-40B4-BE49-F238E27FC236}">
                <a16:creationId xmlns:a16="http://schemas.microsoft.com/office/drawing/2014/main" id="{FD6C89E5-660F-18B4-1532-FEDFC64C79FF}"/>
              </a:ext>
            </a:extLst>
          </p:cNvPr>
          <p:cNvPicPr>
            <a:picLocks noChangeAspect="1"/>
          </p:cNvPicPr>
          <p:nvPr/>
        </p:nvPicPr>
        <p:blipFill>
          <a:blip r:embed="rId3"/>
          <a:stretch>
            <a:fillRect/>
          </a:stretch>
        </p:blipFill>
        <p:spPr>
          <a:xfrm>
            <a:off x="7114903" y="1522938"/>
            <a:ext cx="3837651" cy="3812123"/>
          </a:xfrm>
          <a:prstGeom prst="rect">
            <a:avLst/>
          </a:prstGeom>
        </p:spPr>
      </p:pic>
    </p:spTree>
    <p:extLst>
      <p:ext uri="{BB962C8B-B14F-4D97-AF65-F5344CB8AC3E}">
        <p14:creationId xmlns:p14="http://schemas.microsoft.com/office/powerpoint/2010/main" val="410082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431E-7FA6-8A89-23EB-2082DE5810EE}"/>
              </a:ext>
            </a:extLst>
          </p:cNvPr>
          <p:cNvSpPr>
            <a:spLocks noGrp="1"/>
          </p:cNvSpPr>
          <p:nvPr>
            <p:ph type="title"/>
          </p:nvPr>
        </p:nvSpPr>
        <p:spPr/>
        <p:txBody>
          <a:bodyPr/>
          <a:lstStyle/>
          <a:p>
            <a:r>
              <a:rPr lang="en-US" dirty="0"/>
              <a:t>Cloning a Repository</a:t>
            </a:r>
          </a:p>
        </p:txBody>
      </p:sp>
      <p:sp>
        <p:nvSpPr>
          <p:cNvPr id="4" name="Content Placeholder 3">
            <a:extLst>
              <a:ext uri="{FF2B5EF4-FFF2-40B4-BE49-F238E27FC236}">
                <a16:creationId xmlns:a16="http://schemas.microsoft.com/office/drawing/2014/main" id="{F1961C14-A7B6-52DA-558B-5CE3610F4DD5}"/>
              </a:ext>
            </a:extLst>
          </p:cNvPr>
          <p:cNvSpPr>
            <a:spLocks noGrp="1"/>
          </p:cNvSpPr>
          <p:nvPr>
            <p:ph sz="half" idx="1"/>
          </p:nvPr>
        </p:nvSpPr>
        <p:spPr>
          <a:xfrm>
            <a:off x="838200" y="1825625"/>
            <a:ext cx="4325471" cy="4351338"/>
          </a:xfrm>
        </p:spPr>
        <p:txBody>
          <a:bodyPr/>
          <a:lstStyle/>
          <a:p>
            <a:r>
              <a:rPr lang="en-US" dirty="0"/>
              <a:t>Select “Code”</a:t>
            </a:r>
          </a:p>
          <a:p>
            <a:r>
              <a:rPr lang="en-US" dirty="0"/>
              <a:t>Select HTTPS</a:t>
            </a:r>
          </a:p>
          <a:p>
            <a:r>
              <a:rPr lang="en-US" dirty="0"/>
              <a:t>Copy the </a:t>
            </a:r>
            <a:r>
              <a:rPr lang="en-US" dirty="0" err="1"/>
              <a:t>url</a:t>
            </a:r>
            <a:endParaRPr lang="en-US" dirty="0"/>
          </a:p>
          <a:p>
            <a:r>
              <a:rPr lang="en-US" dirty="0"/>
              <a:t>On a command line</a:t>
            </a:r>
          </a:p>
          <a:p>
            <a:pPr lvl="1"/>
            <a:r>
              <a:rPr lang="en-US" dirty="0"/>
              <a:t>git clone &lt;</a:t>
            </a:r>
            <a:r>
              <a:rPr lang="en-US" dirty="0" err="1"/>
              <a:t>url</a:t>
            </a:r>
            <a:r>
              <a:rPr lang="en-US" dirty="0"/>
              <a:t>&gt;</a:t>
            </a:r>
          </a:p>
          <a:p>
            <a:r>
              <a:rPr lang="en-US" dirty="0"/>
              <a:t>Paste the URL</a:t>
            </a:r>
          </a:p>
          <a:p>
            <a:r>
              <a:rPr lang="en-US" dirty="0"/>
              <a:t>The repository will default to the “main” branch</a:t>
            </a:r>
          </a:p>
        </p:txBody>
      </p:sp>
      <p:pic>
        <p:nvPicPr>
          <p:cNvPr id="7" name="Picture 6">
            <a:extLst>
              <a:ext uri="{FF2B5EF4-FFF2-40B4-BE49-F238E27FC236}">
                <a16:creationId xmlns:a16="http://schemas.microsoft.com/office/drawing/2014/main" id="{2CDC3269-050B-1023-29C6-EDE665A29CC0}"/>
              </a:ext>
            </a:extLst>
          </p:cNvPr>
          <p:cNvPicPr>
            <a:picLocks noChangeAspect="1"/>
          </p:cNvPicPr>
          <p:nvPr/>
        </p:nvPicPr>
        <p:blipFill>
          <a:blip r:embed="rId2"/>
          <a:stretch>
            <a:fillRect/>
          </a:stretch>
        </p:blipFill>
        <p:spPr>
          <a:xfrm>
            <a:off x="6361562" y="1000278"/>
            <a:ext cx="5312499" cy="4857444"/>
          </a:xfrm>
          <a:prstGeom prst="rect">
            <a:avLst/>
          </a:prstGeom>
          <a:ln>
            <a:solidFill>
              <a:schemeClr val="tx1"/>
            </a:solidFill>
          </a:ln>
        </p:spPr>
      </p:pic>
      <p:pic>
        <p:nvPicPr>
          <p:cNvPr id="8" name="Picture 7">
            <a:extLst>
              <a:ext uri="{FF2B5EF4-FFF2-40B4-BE49-F238E27FC236}">
                <a16:creationId xmlns:a16="http://schemas.microsoft.com/office/drawing/2014/main" id="{5A1EFA78-FF58-3EB6-E9DA-28694B7AFE90}"/>
              </a:ext>
            </a:extLst>
          </p:cNvPr>
          <p:cNvPicPr>
            <a:picLocks noChangeAspect="1"/>
          </p:cNvPicPr>
          <p:nvPr/>
        </p:nvPicPr>
        <p:blipFill rotWithShape="1">
          <a:blip r:embed="rId2"/>
          <a:srcRect l="83867" t="49498" r="4278" b="41858"/>
          <a:stretch/>
        </p:blipFill>
        <p:spPr>
          <a:xfrm>
            <a:off x="3000935" y="2541494"/>
            <a:ext cx="726142" cy="484094"/>
          </a:xfrm>
          <a:prstGeom prst="rect">
            <a:avLst/>
          </a:prstGeom>
          <a:ln>
            <a:solidFill>
              <a:schemeClr val="tx1"/>
            </a:solidFill>
          </a:ln>
        </p:spPr>
      </p:pic>
    </p:spTree>
    <p:extLst>
      <p:ext uri="{BB962C8B-B14F-4D97-AF65-F5344CB8AC3E}">
        <p14:creationId xmlns:p14="http://schemas.microsoft.com/office/powerpoint/2010/main" val="287548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8B63-8F13-CC62-89E8-3EA9F7DED876}"/>
              </a:ext>
            </a:extLst>
          </p:cNvPr>
          <p:cNvSpPr>
            <a:spLocks noGrp="1"/>
          </p:cNvSpPr>
          <p:nvPr>
            <p:ph type="title"/>
          </p:nvPr>
        </p:nvSpPr>
        <p:spPr/>
        <p:txBody>
          <a:bodyPr/>
          <a:lstStyle/>
          <a:p>
            <a:r>
              <a:rPr lang="en-US" dirty="0"/>
              <a:t>Create a Branch</a:t>
            </a:r>
          </a:p>
        </p:txBody>
      </p:sp>
      <p:sp>
        <p:nvSpPr>
          <p:cNvPr id="3" name="Content Placeholder 2">
            <a:extLst>
              <a:ext uri="{FF2B5EF4-FFF2-40B4-BE49-F238E27FC236}">
                <a16:creationId xmlns:a16="http://schemas.microsoft.com/office/drawing/2014/main" id="{2BA2E634-80BC-D72F-99B9-374B76765C1B}"/>
              </a:ext>
            </a:extLst>
          </p:cNvPr>
          <p:cNvSpPr>
            <a:spLocks noGrp="1"/>
          </p:cNvSpPr>
          <p:nvPr>
            <p:ph sz="half" idx="1"/>
          </p:nvPr>
        </p:nvSpPr>
        <p:spPr>
          <a:xfrm>
            <a:off x="838200" y="1825625"/>
            <a:ext cx="5181600" cy="2894293"/>
          </a:xfrm>
        </p:spPr>
        <p:txBody>
          <a:bodyPr/>
          <a:lstStyle/>
          <a:p>
            <a:r>
              <a:rPr lang="en-US" dirty="0"/>
              <a:t>Make sure to be in the “hello-world” directory</a:t>
            </a:r>
          </a:p>
          <a:p>
            <a:r>
              <a:rPr lang="en-US" dirty="0"/>
              <a:t>On the command line, “git branch” to list available branches</a:t>
            </a:r>
          </a:p>
          <a:p>
            <a:r>
              <a:rPr lang="en-US" dirty="0"/>
              <a:t>On the command line, “git checkout -b </a:t>
            </a:r>
            <a:r>
              <a:rPr lang="en-US" b="0" i="0" dirty="0">
                <a:solidFill>
                  <a:srgbClr val="1F2328"/>
                </a:solidFill>
                <a:effectLst/>
                <a:latin typeface="ui-monospace"/>
              </a:rPr>
              <a:t>readme-edits” to create a new branch named “readme-edits” and switches to it</a:t>
            </a:r>
          </a:p>
          <a:p>
            <a:endParaRPr lang="en-US" dirty="0"/>
          </a:p>
        </p:txBody>
      </p:sp>
      <p:sp>
        <p:nvSpPr>
          <p:cNvPr id="5" name="Content Placeholder 4">
            <a:extLst>
              <a:ext uri="{FF2B5EF4-FFF2-40B4-BE49-F238E27FC236}">
                <a16:creationId xmlns:a16="http://schemas.microsoft.com/office/drawing/2014/main" id="{D0745D02-D873-DA46-A2EA-7E9A355253DE}"/>
              </a:ext>
            </a:extLst>
          </p:cNvPr>
          <p:cNvSpPr>
            <a:spLocks noGrp="1"/>
          </p:cNvSpPr>
          <p:nvPr>
            <p:ph sz="half" idx="2"/>
          </p:nvPr>
        </p:nvSpPr>
        <p:spPr/>
        <p:txBody>
          <a:bodyPr/>
          <a:lstStyle/>
          <a:p>
            <a:r>
              <a:rPr lang="en-US" dirty="0"/>
              <a:t>Branching - different versions of a repository at one time</a:t>
            </a:r>
          </a:p>
          <a:p>
            <a:r>
              <a:rPr lang="en-US" dirty="0"/>
              <a:t>By default, your repository has one branch named “main”, the definitive branch</a:t>
            </a:r>
          </a:p>
        </p:txBody>
      </p:sp>
    </p:spTree>
    <p:extLst>
      <p:ext uri="{BB962C8B-B14F-4D97-AF65-F5344CB8AC3E}">
        <p14:creationId xmlns:p14="http://schemas.microsoft.com/office/powerpoint/2010/main" val="321768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E078A-2A1E-61FD-A7EB-BEF3E8F01849}"/>
              </a:ext>
            </a:extLst>
          </p:cNvPr>
          <p:cNvSpPr>
            <a:spLocks noGrp="1"/>
          </p:cNvSpPr>
          <p:nvPr>
            <p:ph type="title"/>
          </p:nvPr>
        </p:nvSpPr>
        <p:spPr/>
        <p:txBody>
          <a:bodyPr/>
          <a:lstStyle/>
          <a:p>
            <a:r>
              <a:rPr lang="en-US" dirty="0"/>
              <a:t>Git Basics</a:t>
            </a:r>
          </a:p>
        </p:txBody>
      </p:sp>
      <p:sp>
        <p:nvSpPr>
          <p:cNvPr id="5" name="Text Placeholder 4">
            <a:extLst>
              <a:ext uri="{FF2B5EF4-FFF2-40B4-BE49-F238E27FC236}">
                <a16:creationId xmlns:a16="http://schemas.microsoft.com/office/drawing/2014/main" id="{48C13A2D-FFD2-C5D1-AE63-150CED8B3E0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1781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8A83-5133-7215-C928-7E298B92D16C}"/>
              </a:ext>
            </a:extLst>
          </p:cNvPr>
          <p:cNvSpPr>
            <a:spLocks noGrp="1"/>
          </p:cNvSpPr>
          <p:nvPr>
            <p:ph type="title"/>
          </p:nvPr>
        </p:nvSpPr>
        <p:spPr/>
        <p:txBody>
          <a:bodyPr/>
          <a:lstStyle/>
          <a:p>
            <a:r>
              <a:rPr lang="en-US" dirty="0"/>
              <a:t>Making and Committing Changes</a:t>
            </a:r>
          </a:p>
        </p:txBody>
      </p:sp>
      <p:sp>
        <p:nvSpPr>
          <p:cNvPr id="3" name="Content Placeholder 2">
            <a:extLst>
              <a:ext uri="{FF2B5EF4-FFF2-40B4-BE49-F238E27FC236}">
                <a16:creationId xmlns:a16="http://schemas.microsoft.com/office/drawing/2014/main" id="{BB9C6489-8B20-BA9C-0606-063D3E41301A}"/>
              </a:ext>
            </a:extLst>
          </p:cNvPr>
          <p:cNvSpPr>
            <a:spLocks noGrp="1"/>
          </p:cNvSpPr>
          <p:nvPr>
            <p:ph idx="1"/>
          </p:nvPr>
        </p:nvSpPr>
        <p:spPr/>
        <p:txBody>
          <a:bodyPr/>
          <a:lstStyle/>
          <a:p>
            <a:r>
              <a:rPr lang="en-US" dirty="0"/>
              <a:t>Under the readme-edits branch you created, edit the README file using VS Code</a:t>
            </a:r>
          </a:p>
          <a:p>
            <a:r>
              <a:rPr lang="en-US" dirty="0"/>
              <a:t>Update the README file with plain text and/or Markdown elements</a:t>
            </a:r>
          </a:p>
          <a:p>
            <a:pPr lvl="1"/>
            <a:r>
              <a:rPr lang="en-US" dirty="0">
                <a:hlinkClick r:id="rId2"/>
              </a:rPr>
              <a:t>https://loremipsum.io/</a:t>
            </a:r>
            <a:r>
              <a:rPr lang="en-US" dirty="0"/>
              <a:t> for text generator</a:t>
            </a:r>
          </a:p>
          <a:p>
            <a:r>
              <a:rPr lang="en-US" dirty="0"/>
              <a:t>Stage changes</a:t>
            </a:r>
          </a:p>
          <a:p>
            <a:pPr lvl="1"/>
            <a:r>
              <a:rPr lang="en-US" dirty="0"/>
              <a:t>$ git add README.md</a:t>
            </a:r>
          </a:p>
          <a:p>
            <a:r>
              <a:rPr lang="en-US" dirty="0"/>
              <a:t>Commit changes</a:t>
            </a:r>
          </a:p>
          <a:p>
            <a:pPr lvl="1"/>
            <a:r>
              <a:rPr lang="en-US" dirty="0"/>
              <a:t>$ git commit -m ”message”</a:t>
            </a:r>
          </a:p>
          <a:p>
            <a:r>
              <a:rPr lang="en-US" dirty="0"/>
              <a:t>Push changes</a:t>
            </a:r>
          </a:p>
          <a:p>
            <a:pPr lvl="1"/>
            <a:r>
              <a:rPr lang="en-US" dirty="0"/>
              <a:t>$ git push origin readme-edits</a:t>
            </a:r>
          </a:p>
        </p:txBody>
      </p:sp>
      <p:pic>
        <p:nvPicPr>
          <p:cNvPr id="6" name="Picture 5">
            <a:extLst>
              <a:ext uri="{FF2B5EF4-FFF2-40B4-BE49-F238E27FC236}">
                <a16:creationId xmlns:a16="http://schemas.microsoft.com/office/drawing/2014/main" id="{D52F620B-664C-BB87-17A4-5D16F10BE948}"/>
              </a:ext>
            </a:extLst>
          </p:cNvPr>
          <p:cNvPicPr>
            <a:picLocks noChangeAspect="1"/>
          </p:cNvPicPr>
          <p:nvPr/>
        </p:nvPicPr>
        <p:blipFill>
          <a:blip r:embed="rId3"/>
          <a:stretch>
            <a:fillRect/>
          </a:stretch>
        </p:blipFill>
        <p:spPr>
          <a:xfrm>
            <a:off x="4023533" y="4977114"/>
            <a:ext cx="7773082" cy="1638812"/>
          </a:xfrm>
          <a:prstGeom prst="rect">
            <a:avLst/>
          </a:prstGeom>
          <a:ln>
            <a:solidFill>
              <a:schemeClr val="tx1"/>
            </a:solidFill>
          </a:ln>
        </p:spPr>
      </p:pic>
    </p:spTree>
    <p:extLst>
      <p:ext uri="{BB962C8B-B14F-4D97-AF65-F5344CB8AC3E}">
        <p14:creationId xmlns:p14="http://schemas.microsoft.com/office/powerpoint/2010/main" val="216980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870C-063E-5A7F-F126-C5603C39934B}"/>
              </a:ext>
            </a:extLst>
          </p:cNvPr>
          <p:cNvSpPr>
            <a:spLocks noGrp="1"/>
          </p:cNvSpPr>
          <p:nvPr>
            <p:ph type="title"/>
          </p:nvPr>
        </p:nvSpPr>
        <p:spPr/>
        <p:txBody>
          <a:bodyPr/>
          <a:lstStyle/>
          <a:p>
            <a:r>
              <a:rPr lang="en-US" dirty="0"/>
              <a:t>Opening a Pull Request in GitHub</a:t>
            </a:r>
          </a:p>
        </p:txBody>
      </p:sp>
      <p:sp>
        <p:nvSpPr>
          <p:cNvPr id="3" name="Content Placeholder 2">
            <a:extLst>
              <a:ext uri="{FF2B5EF4-FFF2-40B4-BE49-F238E27FC236}">
                <a16:creationId xmlns:a16="http://schemas.microsoft.com/office/drawing/2014/main" id="{E4093717-E162-5905-DEDC-0D59B349CC7E}"/>
              </a:ext>
            </a:extLst>
          </p:cNvPr>
          <p:cNvSpPr>
            <a:spLocks noGrp="1"/>
          </p:cNvSpPr>
          <p:nvPr>
            <p:ph idx="1"/>
          </p:nvPr>
        </p:nvSpPr>
        <p:spPr/>
        <p:txBody>
          <a:bodyPr/>
          <a:lstStyle/>
          <a:p>
            <a:r>
              <a:rPr lang="en-US" dirty="0"/>
              <a:t>Click the Pull requests tab of your hello-world repository</a:t>
            </a:r>
          </a:p>
          <a:p>
            <a:r>
              <a:rPr lang="en-US" dirty="0"/>
              <a:t>Click New pull request</a:t>
            </a:r>
          </a:p>
          <a:p>
            <a:r>
              <a:rPr lang="en-US" dirty="0"/>
              <a:t>Comparing changes: Select readme-edits to compare with main</a:t>
            </a:r>
          </a:p>
          <a:p>
            <a:r>
              <a:rPr lang="en-US" dirty="0"/>
              <a:t>Look over your changes in the diffs on the Compare page, make sure they're what you want to submit</a:t>
            </a:r>
          </a:p>
          <a:p>
            <a:r>
              <a:rPr lang="en-US" dirty="0"/>
              <a:t>Click </a:t>
            </a:r>
            <a:r>
              <a:rPr lang="en-US" b="1" dirty="0"/>
              <a:t>Create pull request</a:t>
            </a:r>
          </a:p>
          <a:p>
            <a:r>
              <a:rPr lang="en-US" dirty="0"/>
              <a:t>Give your pull request a title and write a brief description of your changes. You can include emojis and drag and drop images and gifs</a:t>
            </a:r>
          </a:p>
          <a:p>
            <a:r>
              <a:rPr lang="en-US" dirty="0"/>
              <a:t>Click </a:t>
            </a:r>
            <a:r>
              <a:rPr lang="en-US" b="1" dirty="0"/>
              <a:t>Create pull request</a:t>
            </a:r>
          </a:p>
        </p:txBody>
      </p:sp>
    </p:spTree>
    <p:extLst>
      <p:ext uri="{BB962C8B-B14F-4D97-AF65-F5344CB8AC3E}">
        <p14:creationId xmlns:p14="http://schemas.microsoft.com/office/powerpoint/2010/main" val="3731636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B9C8-83C4-B077-5968-075351AE1240}"/>
              </a:ext>
            </a:extLst>
          </p:cNvPr>
          <p:cNvSpPr>
            <a:spLocks noGrp="1"/>
          </p:cNvSpPr>
          <p:nvPr>
            <p:ph type="title"/>
          </p:nvPr>
        </p:nvSpPr>
        <p:spPr/>
        <p:txBody>
          <a:bodyPr/>
          <a:lstStyle/>
          <a:p>
            <a:r>
              <a:rPr lang="en-US" dirty="0"/>
              <a:t>Merging Pull Request in GitHub</a:t>
            </a:r>
          </a:p>
        </p:txBody>
      </p:sp>
      <p:sp>
        <p:nvSpPr>
          <p:cNvPr id="3" name="Content Placeholder 2">
            <a:extLst>
              <a:ext uri="{FF2B5EF4-FFF2-40B4-BE49-F238E27FC236}">
                <a16:creationId xmlns:a16="http://schemas.microsoft.com/office/drawing/2014/main" id="{149C9C22-E919-4869-2957-9EED61FE506A}"/>
              </a:ext>
            </a:extLst>
          </p:cNvPr>
          <p:cNvSpPr>
            <a:spLocks noGrp="1"/>
          </p:cNvSpPr>
          <p:nvPr>
            <p:ph idx="1"/>
          </p:nvPr>
        </p:nvSpPr>
        <p:spPr/>
        <p:txBody>
          <a:bodyPr/>
          <a:lstStyle/>
          <a:p>
            <a:r>
              <a:rPr lang="en-US" dirty="0"/>
              <a:t>Click the Pull requests tab of your hello-world repository</a:t>
            </a:r>
          </a:p>
          <a:p>
            <a:r>
              <a:rPr lang="en-US" dirty="0"/>
              <a:t>At the bottom of the pull request, click </a:t>
            </a:r>
            <a:r>
              <a:rPr lang="en-US" b="1" dirty="0"/>
              <a:t>Merge pull request </a:t>
            </a:r>
            <a:r>
              <a:rPr lang="en-US" dirty="0"/>
              <a:t>to merge the changes into main</a:t>
            </a:r>
          </a:p>
          <a:p>
            <a:r>
              <a:rPr lang="en-US" b="0" i="0" dirty="0">
                <a:solidFill>
                  <a:srgbClr val="1F2328"/>
                </a:solidFill>
                <a:effectLst/>
                <a:latin typeface="-apple-system"/>
              </a:rPr>
              <a:t>Click </a:t>
            </a:r>
            <a:r>
              <a:rPr lang="en-US" b="1" i="0" dirty="0">
                <a:solidFill>
                  <a:srgbClr val="1F2328"/>
                </a:solidFill>
                <a:effectLst/>
                <a:latin typeface="-apple-system"/>
              </a:rPr>
              <a:t>Confirm merge</a:t>
            </a:r>
          </a:p>
          <a:p>
            <a:r>
              <a:rPr lang="en-US" b="0" i="0" dirty="0">
                <a:solidFill>
                  <a:srgbClr val="1F2328"/>
                </a:solidFill>
                <a:effectLst/>
                <a:latin typeface="-apple-system"/>
              </a:rPr>
              <a:t>Click </a:t>
            </a:r>
            <a:r>
              <a:rPr lang="en-US" b="1" i="0" dirty="0">
                <a:solidFill>
                  <a:srgbClr val="1F2328"/>
                </a:solidFill>
                <a:effectLst/>
                <a:latin typeface="-apple-system"/>
              </a:rPr>
              <a:t>Delete branch</a:t>
            </a:r>
            <a:endParaRPr lang="en-US" dirty="0"/>
          </a:p>
        </p:txBody>
      </p:sp>
    </p:spTree>
    <p:extLst>
      <p:ext uri="{BB962C8B-B14F-4D97-AF65-F5344CB8AC3E}">
        <p14:creationId xmlns:p14="http://schemas.microsoft.com/office/powerpoint/2010/main" val="37821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90C7-ABA8-E936-3927-53C1F7B9E80A}"/>
              </a:ext>
            </a:extLst>
          </p:cNvPr>
          <p:cNvSpPr>
            <a:spLocks noGrp="1"/>
          </p:cNvSpPr>
          <p:nvPr>
            <p:ph type="title"/>
          </p:nvPr>
        </p:nvSpPr>
        <p:spPr/>
        <p:txBody>
          <a:bodyPr/>
          <a:lstStyle/>
          <a:p>
            <a:r>
              <a:rPr lang="en-US" dirty="0"/>
              <a:t>Getting a Git Repository</a:t>
            </a:r>
          </a:p>
        </p:txBody>
      </p:sp>
      <p:sp>
        <p:nvSpPr>
          <p:cNvPr id="7" name="Content Placeholder 6">
            <a:extLst>
              <a:ext uri="{FF2B5EF4-FFF2-40B4-BE49-F238E27FC236}">
                <a16:creationId xmlns:a16="http://schemas.microsoft.com/office/drawing/2014/main" id="{6864B5DE-F30F-E62B-898A-6076D48B511B}"/>
              </a:ext>
            </a:extLst>
          </p:cNvPr>
          <p:cNvSpPr>
            <a:spLocks noGrp="1"/>
          </p:cNvSpPr>
          <p:nvPr>
            <p:ph sz="half" idx="1"/>
          </p:nvPr>
        </p:nvSpPr>
        <p:spPr/>
        <p:txBody>
          <a:bodyPr/>
          <a:lstStyle/>
          <a:p>
            <a:r>
              <a:rPr lang="en-US" dirty="0"/>
              <a:t>Initializing a repository in an existing directory</a:t>
            </a:r>
          </a:p>
          <a:p>
            <a:r>
              <a:rPr lang="en-US" dirty="0"/>
              <a:t>Initializing a repository in a new directory</a:t>
            </a:r>
          </a:p>
          <a:p>
            <a:r>
              <a:rPr lang="en-US" dirty="0"/>
              <a:t>Cloning an existing repository</a:t>
            </a:r>
          </a:p>
          <a:p>
            <a:endParaRPr lang="en-US" dirty="0"/>
          </a:p>
          <a:p>
            <a:endParaRPr lang="en-US" dirty="0"/>
          </a:p>
          <a:p>
            <a:pPr marL="0" indent="0">
              <a:buNone/>
            </a:pPr>
            <a:endParaRPr lang="en-US" dirty="0"/>
          </a:p>
          <a:p>
            <a:r>
              <a:rPr lang="en-US" dirty="0"/>
              <a:t>Branch Naming</a:t>
            </a:r>
          </a:p>
        </p:txBody>
      </p:sp>
      <p:sp>
        <p:nvSpPr>
          <p:cNvPr id="4" name="Rectangle 3">
            <a:extLst>
              <a:ext uri="{FF2B5EF4-FFF2-40B4-BE49-F238E27FC236}">
                <a16:creationId xmlns:a16="http://schemas.microsoft.com/office/drawing/2014/main" id="{8807E370-D656-114F-12D7-910AF18FEC82}"/>
              </a:ext>
            </a:extLst>
          </p:cNvPr>
          <p:cNvSpPr/>
          <p:nvPr/>
        </p:nvSpPr>
        <p:spPr>
          <a:xfrm>
            <a:off x="6172202" y="1825625"/>
            <a:ext cx="5239265"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a:t>
            </a:r>
            <a:r>
              <a:rPr lang="en-US" dirty="0" err="1">
                <a:solidFill>
                  <a:sysClr val="windowText" lastClr="000000"/>
                </a:solidFill>
                <a:latin typeface="Courier New" panose="02070309020205020404" pitchFamily="49" charset="0"/>
                <a:cs typeface="Courier New" panose="02070309020205020404" pitchFamily="49" charset="0"/>
              </a:rPr>
              <a:t>init</a:t>
            </a:r>
            <a:endParaRPr lang="en-US" dirty="0">
              <a:solidFill>
                <a:sysClr val="windowText" lastClr="000000"/>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AA28C48E-F751-7BDC-E809-7A31866B51BF}"/>
              </a:ext>
            </a:extLst>
          </p:cNvPr>
          <p:cNvSpPr/>
          <p:nvPr/>
        </p:nvSpPr>
        <p:spPr>
          <a:xfrm>
            <a:off x="6172202" y="2483685"/>
            <a:ext cx="5239265"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a:t>
            </a:r>
            <a:r>
              <a:rPr lang="en-US" dirty="0" err="1">
                <a:solidFill>
                  <a:sysClr val="windowText" lastClr="000000"/>
                </a:solidFill>
                <a:latin typeface="Courier New" panose="02070309020205020404" pitchFamily="49" charset="0"/>
                <a:cs typeface="Courier New" panose="02070309020205020404" pitchFamily="49" charset="0"/>
              </a:rPr>
              <a:t>init</a:t>
            </a:r>
            <a:r>
              <a:rPr lang="en-US" dirty="0">
                <a:solidFill>
                  <a:sysClr val="windowText" lastClr="000000"/>
                </a:solidFill>
                <a:latin typeface="Courier New" panose="02070309020205020404" pitchFamily="49" charset="0"/>
                <a:cs typeface="Courier New" panose="02070309020205020404" pitchFamily="49" charset="0"/>
              </a:rPr>
              <a:t> &lt;directory name&gt;</a:t>
            </a:r>
          </a:p>
        </p:txBody>
      </p:sp>
      <p:sp>
        <p:nvSpPr>
          <p:cNvPr id="6" name="Rectangle 5">
            <a:extLst>
              <a:ext uri="{FF2B5EF4-FFF2-40B4-BE49-F238E27FC236}">
                <a16:creationId xmlns:a16="http://schemas.microsoft.com/office/drawing/2014/main" id="{733D4A58-AAD2-50FC-F6A9-FE6579ACA446}"/>
              </a:ext>
            </a:extLst>
          </p:cNvPr>
          <p:cNvSpPr/>
          <p:nvPr/>
        </p:nvSpPr>
        <p:spPr>
          <a:xfrm>
            <a:off x="1173892" y="3322116"/>
            <a:ext cx="10237575" cy="10496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clone &lt;</a:t>
            </a:r>
            <a:r>
              <a:rPr lang="en-US" dirty="0" err="1">
                <a:solidFill>
                  <a:sysClr val="windowText" lastClr="000000"/>
                </a:solidFill>
                <a:latin typeface="Courier New" panose="02070309020205020404" pitchFamily="49" charset="0"/>
                <a:cs typeface="Courier New" panose="02070309020205020404" pitchFamily="49" charset="0"/>
              </a:rPr>
              <a:t>url</a:t>
            </a:r>
            <a:r>
              <a:rPr lang="en-US" dirty="0">
                <a:solidFill>
                  <a:sysClr val="windowText" lastClr="000000"/>
                </a:solidFill>
                <a:latin typeface="Courier New" panose="02070309020205020404" pitchFamily="49" charset="0"/>
                <a:cs typeface="Courier New" panose="02070309020205020404" pitchFamily="49" charset="0"/>
              </a:rPr>
              <a:t>&gt;</a:t>
            </a:r>
          </a:p>
          <a:p>
            <a:endParaRPr lang="en-US" dirty="0">
              <a:solidFill>
                <a:sysClr val="windowText" lastClr="000000"/>
              </a:solidFill>
              <a:latin typeface="Courier New" panose="02070309020205020404" pitchFamily="49" charset="0"/>
              <a:cs typeface="Courier New" panose="02070309020205020404" pitchFamily="49" charset="0"/>
            </a:endParaRPr>
          </a:p>
          <a:p>
            <a:r>
              <a:rPr lang="en-US" dirty="0">
                <a:solidFill>
                  <a:sysClr val="windowText" lastClr="000000"/>
                </a:solidFill>
                <a:latin typeface="Courier New" panose="02070309020205020404" pitchFamily="49" charset="0"/>
                <a:cs typeface="Courier New" panose="02070309020205020404" pitchFamily="49" charset="0"/>
              </a:rPr>
              <a:t>$ git clone https://github.com/jeffsuperglide/CAVI-Script-Training.git</a:t>
            </a:r>
          </a:p>
        </p:txBody>
      </p:sp>
      <p:sp>
        <p:nvSpPr>
          <p:cNvPr id="8" name="Rectangle 7">
            <a:extLst>
              <a:ext uri="{FF2B5EF4-FFF2-40B4-BE49-F238E27FC236}">
                <a16:creationId xmlns:a16="http://schemas.microsoft.com/office/drawing/2014/main" id="{E72E1884-709C-F025-7199-C92611DA29D6}"/>
              </a:ext>
            </a:extLst>
          </p:cNvPr>
          <p:cNvSpPr/>
          <p:nvPr/>
        </p:nvSpPr>
        <p:spPr>
          <a:xfrm>
            <a:off x="1173892" y="4818606"/>
            <a:ext cx="10237575" cy="1049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Courier New" panose="02070309020205020404" pitchFamily="49" charset="0"/>
                <a:cs typeface="Courier New" panose="02070309020205020404" pitchFamily="49" charset="0"/>
              </a:rPr>
              <a:t>$ git config --global </a:t>
            </a:r>
            <a:r>
              <a:rPr lang="en-US" dirty="0" err="1">
                <a:solidFill>
                  <a:sysClr val="windowText" lastClr="000000"/>
                </a:solidFill>
                <a:latin typeface="Courier New" panose="02070309020205020404" pitchFamily="49" charset="0"/>
                <a:cs typeface="Courier New" panose="02070309020205020404" pitchFamily="49" charset="0"/>
              </a:rPr>
              <a:t>init.defaultBranch</a:t>
            </a:r>
            <a:r>
              <a:rPr lang="en-US" dirty="0">
                <a:solidFill>
                  <a:sysClr val="windowText" lastClr="000000"/>
                </a:solidFill>
                <a:latin typeface="Courier New" panose="02070309020205020404" pitchFamily="49" charset="0"/>
                <a:cs typeface="Courier New" panose="02070309020205020404" pitchFamily="49" charset="0"/>
              </a:rPr>
              <a:t> &lt;name&gt;</a:t>
            </a:r>
          </a:p>
          <a:p>
            <a:endParaRPr lang="en-US" dirty="0">
              <a:solidFill>
                <a:sysClr val="windowText" lastClr="000000"/>
              </a:solidFill>
              <a:latin typeface="Courier New" panose="02070309020205020404" pitchFamily="49" charset="0"/>
              <a:cs typeface="Courier New" panose="02070309020205020404" pitchFamily="49" charset="0"/>
            </a:endParaRPr>
          </a:p>
          <a:p>
            <a:r>
              <a:rPr lang="en-US" dirty="0">
                <a:solidFill>
                  <a:sysClr val="windowText" lastClr="000000"/>
                </a:solidFill>
                <a:latin typeface="Courier New" panose="02070309020205020404" pitchFamily="49" charset="0"/>
                <a:cs typeface="Courier New" panose="02070309020205020404" pitchFamily="49" charset="0"/>
              </a:rPr>
              <a:t>$ git branch -m &lt;name&gt;</a:t>
            </a:r>
          </a:p>
        </p:txBody>
      </p:sp>
    </p:spTree>
    <p:extLst>
      <p:ext uri="{BB962C8B-B14F-4D97-AF65-F5344CB8AC3E}">
        <p14:creationId xmlns:p14="http://schemas.microsoft.com/office/powerpoint/2010/main" val="123159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6F05-6F78-C513-4154-390EDE652D95}"/>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BDB41D04-2C87-DD6F-CBC5-64C030AD1BC3}"/>
              </a:ext>
            </a:extLst>
          </p:cNvPr>
          <p:cNvSpPr>
            <a:spLocks noGrp="1"/>
          </p:cNvSpPr>
          <p:nvPr>
            <p:ph idx="1"/>
          </p:nvPr>
        </p:nvSpPr>
        <p:spPr>
          <a:xfrm>
            <a:off x="838200" y="1547446"/>
            <a:ext cx="4566138" cy="3468437"/>
          </a:xfrm>
        </p:spPr>
        <p:txBody>
          <a:bodyPr/>
          <a:lstStyle/>
          <a:p>
            <a:r>
              <a:rPr lang="en-US" dirty="0"/>
              <a:t>A system that records changes to a file or set of files over time so that you can recall specific versions later</a:t>
            </a:r>
          </a:p>
          <a:p>
            <a:r>
              <a:rPr lang="en-US" dirty="0"/>
              <a:t>History of content changes</a:t>
            </a:r>
          </a:p>
          <a:p>
            <a:r>
              <a:rPr lang="en-US" dirty="0"/>
              <a:t>Facilitate collaborative changes</a:t>
            </a:r>
          </a:p>
          <a:p>
            <a:pPr lvl="1"/>
            <a:r>
              <a:rPr lang="en-US" dirty="0"/>
              <a:t>Who, when and why changes are made</a:t>
            </a:r>
          </a:p>
        </p:txBody>
      </p:sp>
      <p:grpSp>
        <p:nvGrpSpPr>
          <p:cNvPr id="40" name="Group 39">
            <a:extLst>
              <a:ext uri="{FF2B5EF4-FFF2-40B4-BE49-F238E27FC236}">
                <a16:creationId xmlns:a16="http://schemas.microsoft.com/office/drawing/2014/main" id="{8EC121CF-E989-D1F8-7E2B-1D522F67EA3B}"/>
              </a:ext>
            </a:extLst>
          </p:cNvPr>
          <p:cNvGrpSpPr/>
          <p:nvPr/>
        </p:nvGrpSpPr>
        <p:grpSpPr>
          <a:xfrm>
            <a:off x="5583114" y="1561627"/>
            <a:ext cx="5591909" cy="3583319"/>
            <a:chOff x="6096000" y="1690690"/>
            <a:chExt cx="5591909" cy="3583319"/>
          </a:xfrm>
        </p:grpSpPr>
        <p:sp>
          <p:nvSpPr>
            <p:cNvPr id="39" name="Rectangle 38">
              <a:extLst>
                <a:ext uri="{FF2B5EF4-FFF2-40B4-BE49-F238E27FC236}">
                  <a16:creationId xmlns:a16="http://schemas.microsoft.com/office/drawing/2014/main" id="{F1D569D9-E455-EB80-8F5A-04C90A1E6660}"/>
                </a:ext>
              </a:extLst>
            </p:cNvPr>
            <p:cNvSpPr/>
            <p:nvPr/>
          </p:nvSpPr>
          <p:spPr>
            <a:xfrm>
              <a:off x="6096000" y="1690690"/>
              <a:ext cx="5591909" cy="35833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77540121-BC3E-2799-5257-96E39FD360B0}"/>
                </a:ext>
              </a:extLst>
            </p:cNvPr>
            <p:cNvSpPr txBox="1"/>
            <p:nvPr/>
          </p:nvSpPr>
          <p:spPr>
            <a:xfrm>
              <a:off x="6307015" y="4689234"/>
              <a:ext cx="5281246" cy="584775"/>
            </a:xfrm>
            <a:prstGeom prst="rect">
              <a:avLst/>
            </a:prstGeom>
            <a:noFill/>
          </p:spPr>
          <p:txBody>
            <a:bodyPr wrap="square" rtlCol="0">
              <a:spAutoFit/>
            </a:bodyPr>
            <a:lstStyle/>
            <a:p>
              <a:pPr algn="ctr"/>
              <a:r>
                <a:rPr lang="en-US" sz="3200" dirty="0">
                  <a:solidFill>
                    <a:schemeClr val="bg2">
                      <a:lumMod val="50000"/>
                    </a:schemeClr>
                  </a:solidFill>
                </a:rPr>
                <a:t>Time and Versions</a:t>
              </a:r>
            </a:p>
          </p:txBody>
        </p:sp>
        <p:cxnSp>
          <p:nvCxnSpPr>
            <p:cNvPr id="5" name="Straight Arrow Connector 4">
              <a:extLst>
                <a:ext uri="{FF2B5EF4-FFF2-40B4-BE49-F238E27FC236}">
                  <a16:creationId xmlns:a16="http://schemas.microsoft.com/office/drawing/2014/main" id="{B6B97393-326C-9CDD-B584-413194C7542F}"/>
                </a:ext>
              </a:extLst>
            </p:cNvPr>
            <p:cNvCxnSpPr>
              <a:cxnSpLocks/>
            </p:cNvCxnSpPr>
            <p:nvPr/>
          </p:nvCxnSpPr>
          <p:spPr>
            <a:xfrm>
              <a:off x="6307015" y="4689234"/>
              <a:ext cx="5281246" cy="0"/>
            </a:xfrm>
            <a:prstGeom prst="straightConnector1">
              <a:avLst/>
            </a:prstGeom>
            <a:ln w="38100"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FC11EAF3-6BDC-E358-846C-1710D112E678}"/>
                </a:ext>
              </a:extLst>
            </p:cNvPr>
            <p:cNvSpPr txBox="1"/>
            <p:nvPr/>
          </p:nvSpPr>
          <p:spPr>
            <a:xfrm rot="16200000">
              <a:off x="6057930" y="3194447"/>
              <a:ext cx="1828800" cy="369332"/>
            </a:xfrm>
            <a:prstGeom prst="rect">
              <a:avLst/>
            </a:prstGeom>
            <a:noFill/>
          </p:spPr>
          <p:txBody>
            <a:bodyPr wrap="square" rtlCol="0">
              <a:spAutoFit/>
            </a:bodyPr>
            <a:lstStyle/>
            <a:p>
              <a:r>
                <a:rPr lang="en-US" dirty="0">
                  <a:solidFill>
                    <a:schemeClr val="accent1">
                      <a:lumMod val="75000"/>
                    </a:schemeClr>
                  </a:solidFill>
                </a:rPr>
                <a:t>Create Document</a:t>
              </a:r>
            </a:p>
          </p:txBody>
        </p:sp>
        <p:cxnSp>
          <p:nvCxnSpPr>
            <p:cNvPr id="10" name="Straight Connector 9">
              <a:extLst>
                <a:ext uri="{FF2B5EF4-FFF2-40B4-BE49-F238E27FC236}">
                  <a16:creationId xmlns:a16="http://schemas.microsoft.com/office/drawing/2014/main" id="{9775A72A-DEF9-AC07-22B4-27842AA50F0B}"/>
                </a:ext>
              </a:extLst>
            </p:cNvPr>
            <p:cNvCxnSpPr>
              <a:cxnSpLocks/>
              <a:endCxn id="8" idx="1"/>
            </p:cNvCxnSpPr>
            <p:nvPr/>
          </p:nvCxnSpPr>
          <p:spPr>
            <a:xfrm flipV="1">
              <a:off x="6972330" y="4293513"/>
              <a:ext cx="0" cy="360551"/>
            </a:xfrm>
            <a:prstGeom prst="line">
              <a:avLst/>
            </a:prstGeom>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102200C6-35CC-DF11-CFC7-117CA4D2F254}"/>
                </a:ext>
              </a:extLst>
            </p:cNvPr>
            <p:cNvSpPr txBox="1"/>
            <p:nvPr/>
          </p:nvSpPr>
          <p:spPr>
            <a:xfrm rot="16200000">
              <a:off x="6808207" y="3194446"/>
              <a:ext cx="1828800" cy="369332"/>
            </a:xfrm>
            <a:prstGeom prst="rect">
              <a:avLst/>
            </a:prstGeom>
            <a:noFill/>
          </p:spPr>
          <p:txBody>
            <a:bodyPr wrap="square" rtlCol="0">
              <a:spAutoFit/>
            </a:bodyPr>
            <a:lstStyle/>
            <a:p>
              <a:r>
                <a:rPr lang="en-US" dirty="0">
                  <a:solidFill>
                    <a:schemeClr val="bg2">
                      <a:lumMod val="50000"/>
                    </a:schemeClr>
                  </a:solidFill>
                </a:rPr>
                <a:t>Code Corrections</a:t>
              </a:r>
            </a:p>
          </p:txBody>
        </p:sp>
        <p:cxnSp>
          <p:nvCxnSpPr>
            <p:cNvPr id="13" name="Straight Connector 12">
              <a:extLst>
                <a:ext uri="{FF2B5EF4-FFF2-40B4-BE49-F238E27FC236}">
                  <a16:creationId xmlns:a16="http://schemas.microsoft.com/office/drawing/2014/main" id="{3BB2E25C-3EF2-30CB-1B73-7DE90E4CFD1E}"/>
                </a:ext>
              </a:extLst>
            </p:cNvPr>
            <p:cNvCxnSpPr>
              <a:cxnSpLocks/>
              <a:endCxn id="12" idx="1"/>
            </p:cNvCxnSpPr>
            <p:nvPr/>
          </p:nvCxnSpPr>
          <p:spPr>
            <a:xfrm flipV="1">
              <a:off x="7722607" y="4293512"/>
              <a:ext cx="0" cy="360551"/>
            </a:xfrm>
            <a:prstGeom prst="line">
              <a:avLst/>
            </a:prstGeom>
          </p:spPr>
          <p:style>
            <a:lnRef idx="3">
              <a:schemeClr val="accent3"/>
            </a:lnRef>
            <a:fillRef idx="0">
              <a:schemeClr val="accent3"/>
            </a:fillRef>
            <a:effectRef idx="2">
              <a:schemeClr val="accent3"/>
            </a:effectRef>
            <a:fontRef idx="minor">
              <a:schemeClr val="tx1"/>
            </a:fontRef>
          </p:style>
        </p:cxnSp>
        <p:sp>
          <p:nvSpPr>
            <p:cNvPr id="14" name="TextBox 13">
              <a:extLst>
                <a:ext uri="{FF2B5EF4-FFF2-40B4-BE49-F238E27FC236}">
                  <a16:creationId xmlns:a16="http://schemas.microsoft.com/office/drawing/2014/main" id="{0676703A-A3D5-CB20-3E3B-58AACDB05FA2}"/>
                </a:ext>
              </a:extLst>
            </p:cNvPr>
            <p:cNvSpPr txBox="1"/>
            <p:nvPr/>
          </p:nvSpPr>
          <p:spPr>
            <a:xfrm rot="16200000">
              <a:off x="7728521" y="3194446"/>
              <a:ext cx="1828800" cy="369332"/>
            </a:xfrm>
            <a:prstGeom prst="rect">
              <a:avLst/>
            </a:prstGeom>
            <a:noFill/>
          </p:spPr>
          <p:txBody>
            <a:bodyPr wrap="square" rtlCol="0">
              <a:spAutoFit/>
            </a:bodyPr>
            <a:lstStyle/>
            <a:p>
              <a:r>
                <a:rPr lang="en-US" dirty="0">
                  <a:solidFill>
                    <a:srgbClr val="FF0000"/>
                  </a:solidFill>
                </a:rPr>
                <a:t>Color Change</a:t>
              </a:r>
            </a:p>
          </p:txBody>
        </p:sp>
        <p:cxnSp>
          <p:nvCxnSpPr>
            <p:cNvPr id="15" name="Straight Connector 14">
              <a:extLst>
                <a:ext uri="{FF2B5EF4-FFF2-40B4-BE49-F238E27FC236}">
                  <a16:creationId xmlns:a16="http://schemas.microsoft.com/office/drawing/2014/main" id="{4D8EFE27-430E-7826-B634-BA165121FD13}"/>
                </a:ext>
              </a:extLst>
            </p:cNvPr>
            <p:cNvCxnSpPr>
              <a:cxnSpLocks/>
              <a:endCxn id="14" idx="1"/>
            </p:cNvCxnSpPr>
            <p:nvPr/>
          </p:nvCxnSpPr>
          <p:spPr>
            <a:xfrm flipV="1">
              <a:off x="8642921" y="4293512"/>
              <a:ext cx="0" cy="360551"/>
            </a:xfrm>
            <a:prstGeom prst="line">
              <a:avLst/>
            </a:prstGeom>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F00D87B4-9833-20A6-7CC8-58B367CDE4A5}"/>
                </a:ext>
              </a:extLst>
            </p:cNvPr>
            <p:cNvSpPr txBox="1"/>
            <p:nvPr/>
          </p:nvSpPr>
          <p:spPr>
            <a:xfrm rot="16200000">
              <a:off x="9555941" y="3075782"/>
              <a:ext cx="2066124" cy="369332"/>
            </a:xfrm>
            <a:prstGeom prst="rect">
              <a:avLst/>
            </a:prstGeom>
            <a:noFill/>
          </p:spPr>
          <p:txBody>
            <a:bodyPr wrap="square" rtlCol="0">
              <a:spAutoFit/>
            </a:bodyPr>
            <a:lstStyle/>
            <a:p>
              <a:r>
                <a:rPr lang="en-US" dirty="0">
                  <a:solidFill>
                    <a:schemeClr val="bg2">
                      <a:lumMod val="50000"/>
                    </a:schemeClr>
                  </a:solidFill>
                </a:rPr>
                <a:t>Feature Description</a:t>
              </a:r>
            </a:p>
          </p:txBody>
        </p:sp>
        <p:cxnSp>
          <p:nvCxnSpPr>
            <p:cNvPr id="18" name="Straight Connector 17">
              <a:extLst>
                <a:ext uri="{FF2B5EF4-FFF2-40B4-BE49-F238E27FC236}">
                  <a16:creationId xmlns:a16="http://schemas.microsoft.com/office/drawing/2014/main" id="{E3ED950C-DC52-3EEC-2130-C4726EC4EB1C}"/>
                </a:ext>
              </a:extLst>
            </p:cNvPr>
            <p:cNvCxnSpPr>
              <a:cxnSpLocks/>
              <a:endCxn id="17" idx="1"/>
            </p:cNvCxnSpPr>
            <p:nvPr/>
          </p:nvCxnSpPr>
          <p:spPr>
            <a:xfrm flipV="1">
              <a:off x="10589002" y="4293510"/>
              <a:ext cx="1" cy="360551"/>
            </a:xfrm>
            <a:prstGeom prst="line">
              <a:avLst/>
            </a:prstGeom>
          </p:spPr>
          <p:style>
            <a:lnRef idx="3">
              <a:schemeClr val="accent3"/>
            </a:lnRef>
            <a:fillRef idx="0">
              <a:schemeClr val="accent3"/>
            </a:fillRef>
            <a:effectRef idx="2">
              <a:schemeClr val="accent3"/>
            </a:effectRef>
            <a:fontRef idx="minor">
              <a:schemeClr val="tx1"/>
            </a:fontRef>
          </p:style>
        </p:cxnSp>
        <p:sp>
          <p:nvSpPr>
            <p:cNvPr id="20" name="TextBox 19">
              <a:extLst>
                <a:ext uri="{FF2B5EF4-FFF2-40B4-BE49-F238E27FC236}">
                  <a16:creationId xmlns:a16="http://schemas.microsoft.com/office/drawing/2014/main" id="{8A0F086E-0D44-FEB8-1778-7B0F4DE669BF}"/>
                </a:ext>
              </a:extLst>
            </p:cNvPr>
            <p:cNvSpPr txBox="1"/>
            <p:nvPr/>
          </p:nvSpPr>
          <p:spPr>
            <a:xfrm rot="16200000">
              <a:off x="8754289" y="3194444"/>
              <a:ext cx="1828800" cy="369332"/>
            </a:xfrm>
            <a:prstGeom prst="rect">
              <a:avLst/>
            </a:prstGeom>
            <a:noFill/>
          </p:spPr>
          <p:txBody>
            <a:bodyPr wrap="square" rtlCol="0">
              <a:spAutoFit/>
            </a:bodyPr>
            <a:lstStyle/>
            <a:p>
              <a:r>
                <a:rPr lang="en-US" dirty="0">
                  <a:solidFill>
                    <a:schemeClr val="accent1">
                      <a:lumMod val="75000"/>
                    </a:schemeClr>
                  </a:solidFill>
                </a:rPr>
                <a:t>New Features</a:t>
              </a:r>
            </a:p>
          </p:txBody>
        </p:sp>
        <p:cxnSp>
          <p:nvCxnSpPr>
            <p:cNvPr id="21" name="Straight Connector 20">
              <a:extLst>
                <a:ext uri="{FF2B5EF4-FFF2-40B4-BE49-F238E27FC236}">
                  <a16:creationId xmlns:a16="http://schemas.microsoft.com/office/drawing/2014/main" id="{514A27ED-E33F-7397-12B1-B3149A96AA68}"/>
                </a:ext>
              </a:extLst>
            </p:cNvPr>
            <p:cNvCxnSpPr>
              <a:cxnSpLocks/>
              <a:endCxn id="20" idx="1"/>
            </p:cNvCxnSpPr>
            <p:nvPr/>
          </p:nvCxnSpPr>
          <p:spPr>
            <a:xfrm flipV="1">
              <a:off x="9668689" y="4293510"/>
              <a:ext cx="0" cy="360551"/>
            </a:xfrm>
            <a:prstGeom prst="line">
              <a:avLst/>
            </a:prstGeom>
          </p:spPr>
          <p:style>
            <a:lnRef idx="3">
              <a:schemeClr val="accent3"/>
            </a:lnRef>
            <a:fillRef idx="0">
              <a:schemeClr val="accent3"/>
            </a:fillRef>
            <a:effectRef idx="2">
              <a:schemeClr val="accent3"/>
            </a:effectRef>
            <a:fontRef idx="minor">
              <a:schemeClr val="tx1"/>
            </a:fontRef>
          </p:style>
        </p:cxnSp>
        <p:pic>
          <p:nvPicPr>
            <p:cNvPr id="32" name="Graphic 31" descr="Owl outline">
              <a:extLst>
                <a:ext uri="{FF2B5EF4-FFF2-40B4-BE49-F238E27FC236}">
                  <a16:creationId xmlns:a16="http://schemas.microsoft.com/office/drawing/2014/main" id="{211AF10D-8692-52F0-4584-CA032616D6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3046" y="2399940"/>
              <a:ext cx="457200" cy="457200"/>
            </a:xfrm>
            <a:prstGeom prst="rect">
              <a:avLst/>
            </a:prstGeom>
          </p:spPr>
        </p:pic>
        <p:pic>
          <p:nvPicPr>
            <p:cNvPr id="34" name="Graphic 33" descr="Turtle outline">
              <a:extLst>
                <a:ext uri="{FF2B5EF4-FFF2-40B4-BE49-F238E27FC236}">
                  <a16:creationId xmlns:a16="http://schemas.microsoft.com/office/drawing/2014/main" id="{0FEDC099-A764-4540-47B0-08A0BE1D31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18757" y="2510820"/>
              <a:ext cx="457200" cy="457200"/>
            </a:xfrm>
            <a:prstGeom prst="rect">
              <a:avLst/>
            </a:prstGeom>
          </p:spPr>
        </p:pic>
        <p:pic>
          <p:nvPicPr>
            <p:cNvPr id="36" name="Graphic 35" descr="Penguin with solid fill">
              <a:extLst>
                <a:ext uri="{FF2B5EF4-FFF2-40B4-BE49-F238E27FC236}">
                  <a16:creationId xmlns:a16="http://schemas.microsoft.com/office/drawing/2014/main" id="{ECEE8271-D871-85AF-523E-6439BE9F5C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6964" y="2104161"/>
              <a:ext cx="457200" cy="457200"/>
            </a:xfrm>
            <a:prstGeom prst="rect">
              <a:avLst/>
            </a:prstGeom>
          </p:spPr>
        </p:pic>
        <p:pic>
          <p:nvPicPr>
            <p:cNvPr id="37" name="Graphic 36" descr="Owl outline">
              <a:extLst>
                <a:ext uri="{FF2B5EF4-FFF2-40B4-BE49-F238E27FC236}">
                  <a16:creationId xmlns:a16="http://schemas.microsoft.com/office/drawing/2014/main" id="{A10F176F-422D-4811-BE3B-0F23B335A7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9671" y="2038250"/>
              <a:ext cx="457200" cy="457200"/>
            </a:xfrm>
            <a:prstGeom prst="rect">
              <a:avLst/>
            </a:prstGeom>
          </p:spPr>
        </p:pic>
        <p:pic>
          <p:nvPicPr>
            <p:cNvPr id="38" name="Graphic 37" descr="Penguin with solid fill">
              <a:extLst>
                <a:ext uri="{FF2B5EF4-FFF2-40B4-BE49-F238E27FC236}">
                  <a16:creationId xmlns:a16="http://schemas.microsoft.com/office/drawing/2014/main" id="{CDCCB539-A634-44B6-DA7F-D617A3F634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0402" y="1866835"/>
              <a:ext cx="457200" cy="457200"/>
            </a:xfrm>
            <a:prstGeom prst="rect">
              <a:avLst/>
            </a:prstGeom>
          </p:spPr>
        </p:pic>
      </p:grpSp>
    </p:spTree>
    <p:extLst>
      <p:ext uri="{BB962C8B-B14F-4D97-AF65-F5344CB8AC3E}">
        <p14:creationId xmlns:p14="http://schemas.microsoft.com/office/powerpoint/2010/main" val="4737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20E02B86-3A34-9750-ADB3-A5AA600E02A7}"/>
              </a:ext>
            </a:extLst>
          </p:cNvPr>
          <p:cNvGrpSpPr/>
          <p:nvPr/>
        </p:nvGrpSpPr>
        <p:grpSpPr>
          <a:xfrm>
            <a:off x="374385" y="4265181"/>
            <a:ext cx="2618061" cy="2227691"/>
            <a:chOff x="7509603" y="218872"/>
            <a:chExt cx="4178644" cy="3105805"/>
          </a:xfrm>
        </p:grpSpPr>
        <p:sp>
          <p:nvSpPr>
            <p:cNvPr id="4" name="Rectangle 3">
              <a:extLst>
                <a:ext uri="{FF2B5EF4-FFF2-40B4-BE49-F238E27FC236}">
                  <a16:creationId xmlns:a16="http://schemas.microsoft.com/office/drawing/2014/main" id="{B946B830-202F-8FC9-195C-4062D6C9D984}"/>
                </a:ext>
              </a:extLst>
            </p:cNvPr>
            <p:cNvSpPr/>
            <p:nvPr/>
          </p:nvSpPr>
          <p:spPr>
            <a:xfrm>
              <a:off x="7509603" y="218872"/>
              <a:ext cx="4178644" cy="31058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Local Computer</a:t>
              </a:r>
            </a:p>
          </p:txBody>
        </p:sp>
        <p:cxnSp>
          <p:nvCxnSpPr>
            <p:cNvPr id="5" name="Straight Connector 4">
              <a:extLst>
                <a:ext uri="{FF2B5EF4-FFF2-40B4-BE49-F238E27FC236}">
                  <a16:creationId xmlns:a16="http://schemas.microsoft.com/office/drawing/2014/main" id="{A58615F0-D0C7-DDD2-0B82-C8FC1A30A7C7}"/>
                </a:ext>
              </a:extLst>
            </p:cNvPr>
            <p:cNvCxnSpPr>
              <a:cxnSpLocks/>
              <a:stCxn id="6" idx="3"/>
              <a:endCxn id="9" idx="1"/>
            </p:cNvCxnSpPr>
            <p:nvPr/>
          </p:nvCxnSpPr>
          <p:spPr>
            <a:xfrm>
              <a:off x="9088902" y="1333772"/>
              <a:ext cx="593207" cy="0"/>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6" name="Flowchart: Terminator 5">
              <a:extLst>
                <a:ext uri="{FF2B5EF4-FFF2-40B4-BE49-F238E27FC236}">
                  <a16:creationId xmlns:a16="http://schemas.microsoft.com/office/drawing/2014/main" id="{54062A03-57BB-92B5-CB98-271C96AB2521}"/>
                </a:ext>
              </a:extLst>
            </p:cNvPr>
            <p:cNvSpPr/>
            <p:nvPr/>
          </p:nvSpPr>
          <p:spPr>
            <a:xfrm>
              <a:off x="7717303" y="1150891"/>
              <a:ext cx="1371600" cy="365759"/>
            </a:xfrm>
            <a:prstGeom prst="flowChartTermina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nvGrpSpPr>
            <p:cNvPr id="45" name="Group 44">
              <a:extLst>
                <a:ext uri="{FF2B5EF4-FFF2-40B4-BE49-F238E27FC236}">
                  <a16:creationId xmlns:a16="http://schemas.microsoft.com/office/drawing/2014/main" id="{774702C8-AF91-A0C5-132B-0C6D2073AC5F}"/>
                </a:ext>
              </a:extLst>
            </p:cNvPr>
            <p:cNvGrpSpPr/>
            <p:nvPr/>
          </p:nvGrpSpPr>
          <p:grpSpPr>
            <a:xfrm>
              <a:off x="9296754" y="722539"/>
              <a:ext cx="2107722" cy="2425995"/>
              <a:chOff x="9296754" y="722539"/>
              <a:chExt cx="2107722" cy="2425995"/>
            </a:xfrm>
          </p:grpSpPr>
          <p:sp>
            <p:nvSpPr>
              <p:cNvPr id="12" name="Rectangle 11">
                <a:extLst>
                  <a:ext uri="{FF2B5EF4-FFF2-40B4-BE49-F238E27FC236}">
                    <a16:creationId xmlns:a16="http://schemas.microsoft.com/office/drawing/2014/main" id="{5D928931-D33E-842E-9C60-61102B8AA907}"/>
                  </a:ext>
                </a:extLst>
              </p:cNvPr>
              <p:cNvSpPr/>
              <p:nvPr/>
            </p:nvSpPr>
            <p:spPr>
              <a:xfrm>
                <a:off x="9296754" y="722539"/>
                <a:ext cx="2107722" cy="24259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7" name="Flowchart: Terminator 6">
                <a:extLst>
                  <a:ext uri="{FF2B5EF4-FFF2-40B4-BE49-F238E27FC236}">
                    <a16:creationId xmlns:a16="http://schemas.microsoft.com/office/drawing/2014/main" id="{4C569FD0-8CD1-4961-7F37-D9C68BD97023}"/>
                  </a:ext>
                </a:extLst>
              </p:cNvPr>
              <p:cNvSpPr/>
              <p:nvPr/>
            </p:nvSpPr>
            <p:spPr>
              <a:xfrm>
                <a:off x="9682109" y="253711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8" name="Flowchart: Terminator 7">
                <a:extLst>
                  <a:ext uri="{FF2B5EF4-FFF2-40B4-BE49-F238E27FC236}">
                    <a16:creationId xmlns:a16="http://schemas.microsoft.com/office/drawing/2014/main" id="{78082AC8-B5F6-1CD5-2BA4-3E5FAF161128}"/>
                  </a:ext>
                </a:extLst>
              </p:cNvPr>
              <p:cNvSpPr/>
              <p:nvPr/>
            </p:nvSpPr>
            <p:spPr>
              <a:xfrm>
                <a:off x="9682109" y="1851901"/>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9" name="Flowchart: Terminator 8">
                <a:extLst>
                  <a:ext uri="{FF2B5EF4-FFF2-40B4-BE49-F238E27FC236}">
                    <a16:creationId xmlns:a16="http://schemas.microsoft.com/office/drawing/2014/main" id="{B7AF02B4-5860-CC0E-AD0A-3094A1A09FAA}"/>
                  </a:ext>
                </a:extLst>
              </p:cNvPr>
              <p:cNvSpPr/>
              <p:nvPr/>
            </p:nvSpPr>
            <p:spPr>
              <a:xfrm>
                <a:off x="9682109" y="1150891"/>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10" name="Straight Connector 9">
                <a:extLst>
                  <a:ext uri="{FF2B5EF4-FFF2-40B4-BE49-F238E27FC236}">
                    <a16:creationId xmlns:a16="http://schemas.microsoft.com/office/drawing/2014/main" id="{1ED83AD5-5454-6BAB-F767-C7530BFB1E93}"/>
                  </a:ext>
                </a:extLst>
              </p:cNvPr>
              <p:cNvCxnSpPr>
                <a:cxnSpLocks/>
                <a:stCxn id="9" idx="2"/>
                <a:endCxn id="8" idx="0"/>
              </p:cNvCxnSpPr>
              <p:nvPr/>
            </p:nvCxnSpPr>
            <p:spPr>
              <a:xfrm>
                <a:off x="10367909" y="1516651"/>
                <a:ext cx="0" cy="335250"/>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CC01245-A23B-14F4-0045-2381F2CCF376}"/>
                  </a:ext>
                </a:extLst>
              </p:cNvPr>
              <p:cNvCxnSpPr>
                <a:cxnSpLocks/>
                <a:stCxn id="8" idx="2"/>
                <a:endCxn id="7" idx="0"/>
              </p:cNvCxnSpPr>
              <p:nvPr/>
            </p:nvCxnSpPr>
            <p:spPr>
              <a:xfrm>
                <a:off x="10367909" y="2217661"/>
                <a:ext cx="0" cy="319451"/>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sp>
        <p:nvSpPr>
          <p:cNvPr id="2" name="Title 1">
            <a:extLst>
              <a:ext uri="{FF2B5EF4-FFF2-40B4-BE49-F238E27FC236}">
                <a16:creationId xmlns:a16="http://schemas.microsoft.com/office/drawing/2014/main" id="{F3839DC8-4022-8A74-81F0-C9EAF3DF9703}"/>
              </a:ext>
            </a:extLst>
          </p:cNvPr>
          <p:cNvSpPr>
            <a:spLocks noGrp="1"/>
          </p:cNvSpPr>
          <p:nvPr>
            <p:ph type="title"/>
          </p:nvPr>
        </p:nvSpPr>
        <p:spPr/>
        <p:txBody>
          <a:bodyPr/>
          <a:lstStyle/>
          <a:p>
            <a:r>
              <a:rPr lang="en-US" dirty="0"/>
              <a:t>Version Control Types</a:t>
            </a:r>
          </a:p>
        </p:txBody>
      </p:sp>
      <p:sp>
        <p:nvSpPr>
          <p:cNvPr id="24" name="Content Placeholder 23">
            <a:extLst>
              <a:ext uri="{FF2B5EF4-FFF2-40B4-BE49-F238E27FC236}">
                <a16:creationId xmlns:a16="http://schemas.microsoft.com/office/drawing/2014/main" id="{564FE4CE-28D7-FA8C-815D-6DCB92CD4870}"/>
              </a:ext>
            </a:extLst>
          </p:cNvPr>
          <p:cNvSpPr>
            <a:spLocks noGrp="1"/>
          </p:cNvSpPr>
          <p:nvPr>
            <p:ph idx="1"/>
          </p:nvPr>
        </p:nvSpPr>
        <p:spPr>
          <a:xfrm>
            <a:off x="838200" y="1825625"/>
            <a:ext cx="4978823" cy="1947293"/>
          </a:xfrm>
        </p:spPr>
        <p:txBody>
          <a:bodyPr/>
          <a:lstStyle/>
          <a:p>
            <a:r>
              <a:rPr lang="en-US" dirty="0"/>
              <a:t>Local Version Control</a:t>
            </a:r>
          </a:p>
          <a:p>
            <a:r>
              <a:rPr lang="en-US" dirty="0"/>
              <a:t>Centralized Version Control</a:t>
            </a:r>
          </a:p>
          <a:p>
            <a:r>
              <a:rPr lang="en-US" dirty="0"/>
              <a:t>Distributed Version Control</a:t>
            </a:r>
          </a:p>
        </p:txBody>
      </p:sp>
      <p:grpSp>
        <p:nvGrpSpPr>
          <p:cNvPr id="43" name="Group 42">
            <a:extLst>
              <a:ext uri="{FF2B5EF4-FFF2-40B4-BE49-F238E27FC236}">
                <a16:creationId xmlns:a16="http://schemas.microsoft.com/office/drawing/2014/main" id="{F2BE8367-3018-28F4-7AC2-549AD50CB028}"/>
              </a:ext>
            </a:extLst>
          </p:cNvPr>
          <p:cNvGrpSpPr/>
          <p:nvPr/>
        </p:nvGrpSpPr>
        <p:grpSpPr>
          <a:xfrm>
            <a:off x="3324625" y="4265182"/>
            <a:ext cx="3071673" cy="2232830"/>
            <a:chOff x="7415135" y="3506144"/>
            <a:chExt cx="4412969" cy="3105805"/>
          </a:xfrm>
        </p:grpSpPr>
        <p:sp>
          <p:nvSpPr>
            <p:cNvPr id="38" name="Rectangle 37">
              <a:extLst>
                <a:ext uri="{FF2B5EF4-FFF2-40B4-BE49-F238E27FC236}">
                  <a16:creationId xmlns:a16="http://schemas.microsoft.com/office/drawing/2014/main" id="{19218FD1-344D-391D-1AF4-F045D247343E}"/>
                </a:ext>
              </a:extLst>
            </p:cNvPr>
            <p:cNvSpPr/>
            <p:nvPr/>
          </p:nvSpPr>
          <p:spPr>
            <a:xfrm>
              <a:off x="7415135" y="3506144"/>
              <a:ext cx="4412969" cy="3105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solidFill>
              </a:endParaRPr>
            </a:p>
          </p:txBody>
        </p:sp>
        <p:sp>
          <p:nvSpPr>
            <p:cNvPr id="25" name="Rectangle 24">
              <a:extLst>
                <a:ext uri="{FF2B5EF4-FFF2-40B4-BE49-F238E27FC236}">
                  <a16:creationId xmlns:a16="http://schemas.microsoft.com/office/drawing/2014/main" id="{92E4C22A-53F1-BE72-7CC1-BE43995C223E}"/>
                </a:ext>
              </a:extLst>
            </p:cNvPr>
            <p:cNvSpPr/>
            <p:nvPr/>
          </p:nvSpPr>
          <p:spPr>
            <a:xfrm>
              <a:off x="9174480" y="3644127"/>
              <a:ext cx="2513767" cy="29166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Central Server</a:t>
              </a:r>
            </a:p>
          </p:txBody>
        </p:sp>
        <p:grpSp>
          <p:nvGrpSpPr>
            <p:cNvPr id="34" name="Group 33">
              <a:extLst>
                <a:ext uri="{FF2B5EF4-FFF2-40B4-BE49-F238E27FC236}">
                  <a16:creationId xmlns:a16="http://schemas.microsoft.com/office/drawing/2014/main" id="{B2874C30-2D6B-868C-11C0-FD45CD64C062}"/>
                </a:ext>
              </a:extLst>
            </p:cNvPr>
            <p:cNvGrpSpPr/>
            <p:nvPr/>
          </p:nvGrpSpPr>
          <p:grpSpPr>
            <a:xfrm>
              <a:off x="9375019" y="4015067"/>
              <a:ext cx="2107722" cy="2425995"/>
              <a:chOff x="9375008" y="4088223"/>
              <a:chExt cx="2107722" cy="2425995"/>
            </a:xfrm>
          </p:grpSpPr>
          <p:sp>
            <p:nvSpPr>
              <p:cNvPr id="33" name="Rectangle 32">
                <a:extLst>
                  <a:ext uri="{FF2B5EF4-FFF2-40B4-BE49-F238E27FC236}">
                    <a16:creationId xmlns:a16="http://schemas.microsoft.com/office/drawing/2014/main" id="{3581E1C6-386A-FFAD-78B9-59758559553C}"/>
                  </a:ext>
                </a:extLst>
              </p:cNvPr>
              <p:cNvSpPr/>
              <p:nvPr/>
            </p:nvSpPr>
            <p:spPr>
              <a:xfrm>
                <a:off x="9375008" y="4088223"/>
                <a:ext cx="2107722" cy="24259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15" name="Flowchart: Terminator 14">
                <a:extLst>
                  <a:ext uri="{FF2B5EF4-FFF2-40B4-BE49-F238E27FC236}">
                    <a16:creationId xmlns:a16="http://schemas.microsoft.com/office/drawing/2014/main" id="{6D9EFF29-2ED5-31BB-9BBA-65867F1D338E}"/>
                  </a:ext>
                </a:extLst>
              </p:cNvPr>
              <p:cNvSpPr/>
              <p:nvPr/>
            </p:nvSpPr>
            <p:spPr>
              <a:xfrm>
                <a:off x="9743069" y="6023133"/>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16" name="Flowchart: Terminator 15">
                <a:extLst>
                  <a:ext uri="{FF2B5EF4-FFF2-40B4-BE49-F238E27FC236}">
                    <a16:creationId xmlns:a16="http://schemas.microsoft.com/office/drawing/2014/main" id="{ED9C320D-2DD8-DBBB-F5D0-DED30894BC5B}"/>
                  </a:ext>
                </a:extLst>
              </p:cNvPr>
              <p:cNvSpPr/>
              <p:nvPr/>
            </p:nvSpPr>
            <p:spPr>
              <a:xfrm>
                <a:off x="9743069" y="533792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17" name="Flowchart: Terminator 16">
                <a:extLst>
                  <a:ext uri="{FF2B5EF4-FFF2-40B4-BE49-F238E27FC236}">
                    <a16:creationId xmlns:a16="http://schemas.microsoft.com/office/drawing/2014/main" id="{B6D03ACF-E36A-14BE-CAF1-E37AEB281415}"/>
                  </a:ext>
                </a:extLst>
              </p:cNvPr>
              <p:cNvSpPr/>
              <p:nvPr/>
            </p:nvSpPr>
            <p:spPr>
              <a:xfrm>
                <a:off x="9743069" y="463691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18" name="Straight Connector 17">
                <a:extLst>
                  <a:ext uri="{FF2B5EF4-FFF2-40B4-BE49-F238E27FC236}">
                    <a16:creationId xmlns:a16="http://schemas.microsoft.com/office/drawing/2014/main" id="{A5A6A1A6-0194-E63D-5238-1A360FDBE9BF}"/>
                  </a:ext>
                </a:extLst>
              </p:cNvPr>
              <p:cNvCxnSpPr>
                <a:cxnSpLocks/>
                <a:stCxn id="17" idx="2"/>
                <a:endCxn id="16" idx="0"/>
              </p:cNvCxnSpPr>
              <p:nvPr/>
            </p:nvCxnSpPr>
            <p:spPr>
              <a:xfrm>
                <a:off x="10428869" y="5002672"/>
                <a:ext cx="0" cy="33525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08BA8FB5-13B3-D42E-C8AA-120476827221}"/>
                  </a:ext>
                </a:extLst>
              </p:cNvPr>
              <p:cNvCxnSpPr>
                <a:cxnSpLocks/>
                <a:stCxn id="16" idx="2"/>
                <a:endCxn id="15" idx="0"/>
              </p:cNvCxnSpPr>
              <p:nvPr/>
            </p:nvCxnSpPr>
            <p:spPr>
              <a:xfrm>
                <a:off x="10428869" y="5703682"/>
                <a:ext cx="0" cy="3194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31" name="Group 30">
              <a:extLst>
                <a:ext uri="{FF2B5EF4-FFF2-40B4-BE49-F238E27FC236}">
                  <a16:creationId xmlns:a16="http://schemas.microsoft.com/office/drawing/2014/main" id="{DD3DD68B-A778-BC9F-2EFE-5F8D9D59ABC8}"/>
                </a:ext>
              </a:extLst>
            </p:cNvPr>
            <p:cNvGrpSpPr/>
            <p:nvPr/>
          </p:nvGrpSpPr>
          <p:grpSpPr>
            <a:xfrm>
              <a:off x="7568187" y="4015067"/>
              <a:ext cx="1354940" cy="901003"/>
              <a:chOff x="7652007" y="4015067"/>
              <a:chExt cx="1354940" cy="901003"/>
            </a:xfrm>
          </p:grpSpPr>
          <p:sp>
            <p:nvSpPr>
              <p:cNvPr id="29" name="Rectangle 28">
                <a:extLst>
                  <a:ext uri="{FF2B5EF4-FFF2-40B4-BE49-F238E27FC236}">
                    <a16:creationId xmlns:a16="http://schemas.microsoft.com/office/drawing/2014/main" id="{9DE50233-F66B-B1E0-DC9E-0838ADA49FD5}"/>
                  </a:ext>
                </a:extLst>
              </p:cNvPr>
              <p:cNvSpPr/>
              <p:nvPr/>
            </p:nvSpPr>
            <p:spPr>
              <a:xfrm>
                <a:off x="7652007" y="4015067"/>
                <a:ext cx="1354940" cy="90100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Computer A</a:t>
                </a:r>
              </a:p>
            </p:txBody>
          </p:sp>
          <p:sp>
            <p:nvSpPr>
              <p:cNvPr id="26" name="Flowchart: Terminator 25">
                <a:extLst>
                  <a:ext uri="{FF2B5EF4-FFF2-40B4-BE49-F238E27FC236}">
                    <a16:creationId xmlns:a16="http://schemas.microsoft.com/office/drawing/2014/main" id="{8E0608C6-4503-C672-4FC8-0F0A78DF6906}"/>
                  </a:ext>
                </a:extLst>
              </p:cNvPr>
              <p:cNvSpPr/>
              <p:nvPr/>
            </p:nvSpPr>
            <p:spPr>
              <a:xfrm>
                <a:off x="7805052" y="4379004"/>
                <a:ext cx="994559" cy="315381"/>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grpSp>
          <p:nvGrpSpPr>
            <p:cNvPr id="32" name="Group 31">
              <a:extLst>
                <a:ext uri="{FF2B5EF4-FFF2-40B4-BE49-F238E27FC236}">
                  <a16:creationId xmlns:a16="http://schemas.microsoft.com/office/drawing/2014/main" id="{05CB470C-F376-D3D2-F0CE-CF6DB62782D0}"/>
                </a:ext>
              </a:extLst>
            </p:cNvPr>
            <p:cNvGrpSpPr/>
            <p:nvPr/>
          </p:nvGrpSpPr>
          <p:grpSpPr>
            <a:xfrm>
              <a:off x="7568188" y="5499475"/>
              <a:ext cx="1354939" cy="901003"/>
              <a:chOff x="7652008" y="5416842"/>
              <a:chExt cx="1354939" cy="901003"/>
            </a:xfrm>
          </p:grpSpPr>
          <p:sp>
            <p:nvSpPr>
              <p:cNvPr id="30" name="Rectangle 29">
                <a:extLst>
                  <a:ext uri="{FF2B5EF4-FFF2-40B4-BE49-F238E27FC236}">
                    <a16:creationId xmlns:a16="http://schemas.microsoft.com/office/drawing/2014/main" id="{37897778-9ABD-5646-CE47-350F78D2962C}"/>
                  </a:ext>
                </a:extLst>
              </p:cNvPr>
              <p:cNvSpPr/>
              <p:nvPr/>
            </p:nvSpPr>
            <p:spPr>
              <a:xfrm>
                <a:off x="7652008" y="5416842"/>
                <a:ext cx="1354939" cy="90100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Computer B</a:t>
                </a:r>
              </a:p>
            </p:txBody>
          </p:sp>
          <p:sp>
            <p:nvSpPr>
              <p:cNvPr id="27" name="Flowchart: Terminator 26">
                <a:extLst>
                  <a:ext uri="{FF2B5EF4-FFF2-40B4-BE49-F238E27FC236}">
                    <a16:creationId xmlns:a16="http://schemas.microsoft.com/office/drawing/2014/main" id="{7E31E33F-0D46-1A18-A190-3EB3AE9F1892}"/>
                  </a:ext>
                </a:extLst>
              </p:cNvPr>
              <p:cNvSpPr/>
              <p:nvPr/>
            </p:nvSpPr>
            <p:spPr>
              <a:xfrm>
                <a:off x="7805052" y="5775904"/>
                <a:ext cx="1004014" cy="354455"/>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cxnSp>
          <p:nvCxnSpPr>
            <p:cNvPr id="36" name="Straight Arrow Connector 35">
              <a:extLst>
                <a:ext uri="{FF2B5EF4-FFF2-40B4-BE49-F238E27FC236}">
                  <a16:creationId xmlns:a16="http://schemas.microsoft.com/office/drawing/2014/main" id="{648A336A-DDE8-8E91-072C-22560418ED6D}"/>
                </a:ext>
              </a:extLst>
            </p:cNvPr>
            <p:cNvCxnSpPr>
              <a:cxnSpLocks/>
              <a:endCxn id="26" idx="3"/>
            </p:cNvCxnSpPr>
            <p:nvPr/>
          </p:nvCxnSpPr>
          <p:spPr>
            <a:xfrm flipH="1" flipV="1">
              <a:off x="8715791" y="4536695"/>
              <a:ext cx="659227" cy="1576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E637795-31CE-7A4B-F379-5A73D8C50B26}"/>
                </a:ext>
              </a:extLst>
            </p:cNvPr>
            <p:cNvCxnSpPr>
              <a:cxnSpLocks/>
              <a:endCxn id="27" idx="3"/>
            </p:cNvCxnSpPr>
            <p:nvPr/>
          </p:nvCxnSpPr>
          <p:spPr>
            <a:xfrm flipH="1">
              <a:off x="8725246" y="5738779"/>
              <a:ext cx="649773" cy="29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59044DB6-57D3-5A9B-8F69-6A763EE72C7F}"/>
              </a:ext>
            </a:extLst>
          </p:cNvPr>
          <p:cNvGrpSpPr/>
          <p:nvPr/>
        </p:nvGrpSpPr>
        <p:grpSpPr>
          <a:xfrm>
            <a:off x="6873653" y="277792"/>
            <a:ext cx="4978823" cy="6354501"/>
            <a:chOff x="6873653" y="277792"/>
            <a:chExt cx="4978823" cy="6354501"/>
          </a:xfrm>
        </p:grpSpPr>
        <p:sp>
          <p:nvSpPr>
            <p:cNvPr id="100" name="Rectangle: Rounded Corners 99">
              <a:extLst>
                <a:ext uri="{FF2B5EF4-FFF2-40B4-BE49-F238E27FC236}">
                  <a16:creationId xmlns:a16="http://schemas.microsoft.com/office/drawing/2014/main" id="{F1A7066B-5299-8357-E57E-F78DC732B210}"/>
                </a:ext>
              </a:extLst>
            </p:cNvPr>
            <p:cNvSpPr/>
            <p:nvPr/>
          </p:nvSpPr>
          <p:spPr>
            <a:xfrm>
              <a:off x="6873653" y="277792"/>
              <a:ext cx="4978823" cy="6354501"/>
            </a:xfrm>
            <a:prstGeom prst="roundRect">
              <a:avLst>
                <a:gd name="adj" fmla="val 331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1D2749DC-F925-05F0-9C40-44F16D552FAD}"/>
                </a:ext>
              </a:extLst>
            </p:cNvPr>
            <p:cNvGrpSpPr/>
            <p:nvPr/>
          </p:nvGrpSpPr>
          <p:grpSpPr>
            <a:xfrm>
              <a:off x="8374857" y="4103133"/>
              <a:ext cx="1939604" cy="2357995"/>
              <a:chOff x="8620217" y="435006"/>
              <a:chExt cx="1939604" cy="2357995"/>
            </a:xfrm>
          </p:grpSpPr>
          <p:sp>
            <p:nvSpPr>
              <p:cNvPr id="65" name="Rectangle 64">
                <a:extLst>
                  <a:ext uri="{FF2B5EF4-FFF2-40B4-BE49-F238E27FC236}">
                    <a16:creationId xmlns:a16="http://schemas.microsoft.com/office/drawing/2014/main" id="{6697A2F6-F7D3-9972-5F80-A102D45C6478}"/>
                  </a:ext>
                </a:extLst>
              </p:cNvPr>
              <p:cNvSpPr/>
              <p:nvPr/>
            </p:nvSpPr>
            <p:spPr>
              <a:xfrm>
                <a:off x="8620217" y="435006"/>
                <a:ext cx="1939604" cy="235799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Server</a:t>
                </a:r>
              </a:p>
            </p:txBody>
          </p:sp>
          <p:sp>
            <p:nvSpPr>
              <p:cNvPr id="58" name="Rectangle 57">
                <a:extLst>
                  <a:ext uri="{FF2B5EF4-FFF2-40B4-BE49-F238E27FC236}">
                    <a16:creationId xmlns:a16="http://schemas.microsoft.com/office/drawing/2014/main" id="{8E73AD89-D514-01B0-FBA9-1C56C3BC3B46}"/>
                  </a:ext>
                </a:extLst>
              </p:cNvPr>
              <p:cNvSpPr/>
              <p:nvPr/>
            </p:nvSpPr>
            <p:spPr>
              <a:xfrm>
                <a:off x="8808129" y="740779"/>
                <a:ext cx="1599292" cy="1899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59" name="Flowchart: Terminator 58">
                <a:extLst>
                  <a:ext uri="{FF2B5EF4-FFF2-40B4-BE49-F238E27FC236}">
                    <a16:creationId xmlns:a16="http://schemas.microsoft.com/office/drawing/2014/main" id="{69EEDC35-2F18-9C5B-16A4-6DFB1EC926ED}"/>
                  </a:ext>
                </a:extLst>
              </p:cNvPr>
              <p:cNvSpPr/>
              <p:nvPr/>
            </p:nvSpPr>
            <p:spPr>
              <a:xfrm>
                <a:off x="8939269" y="2139140"/>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60" name="Flowchart: Terminator 59">
                <a:extLst>
                  <a:ext uri="{FF2B5EF4-FFF2-40B4-BE49-F238E27FC236}">
                    <a16:creationId xmlns:a16="http://schemas.microsoft.com/office/drawing/2014/main" id="{D0BF8F6F-9166-2545-BC91-A2C0DAECEDA7}"/>
                  </a:ext>
                </a:extLst>
              </p:cNvPr>
              <p:cNvSpPr/>
              <p:nvPr/>
            </p:nvSpPr>
            <p:spPr>
              <a:xfrm>
                <a:off x="8939269" y="1606546"/>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61" name="Flowchart: Terminator 60">
                <a:extLst>
                  <a:ext uri="{FF2B5EF4-FFF2-40B4-BE49-F238E27FC236}">
                    <a16:creationId xmlns:a16="http://schemas.microsoft.com/office/drawing/2014/main" id="{61727150-D027-E7D6-7681-DDC7F092C875}"/>
                  </a:ext>
                </a:extLst>
              </p:cNvPr>
              <p:cNvSpPr/>
              <p:nvPr/>
            </p:nvSpPr>
            <p:spPr>
              <a:xfrm>
                <a:off x="8939269" y="107395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62" name="Straight Connector 61">
                <a:extLst>
                  <a:ext uri="{FF2B5EF4-FFF2-40B4-BE49-F238E27FC236}">
                    <a16:creationId xmlns:a16="http://schemas.microsoft.com/office/drawing/2014/main" id="{FFE4F808-107B-F0FD-0E87-55F8B9A06B4B}"/>
                  </a:ext>
                </a:extLst>
              </p:cNvPr>
              <p:cNvCxnSpPr>
                <a:cxnSpLocks/>
                <a:stCxn id="61" idx="2"/>
                <a:endCxn id="60" idx="0"/>
              </p:cNvCxnSpPr>
              <p:nvPr/>
            </p:nvCxnSpPr>
            <p:spPr>
              <a:xfrm>
                <a:off x="9625069" y="1439712"/>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AD78B8F5-AF99-9DC5-0758-CABBA2F531AA}"/>
                  </a:ext>
                </a:extLst>
              </p:cNvPr>
              <p:cNvCxnSpPr>
                <a:cxnSpLocks/>
                <a:stCxn id="60" idx="2"/>
                <a:endCxn id="59" idx="0"/>
              </p:cNvCxnSpPr>
              <p:nvPr/>
            </p:nvCxnSpPr>
            <p:spPr>
              <a:xfrm>
                <a:off x="9625069" y="1972306"/>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88" name="Group 87">
              <a:extLst>
                <a:ext uri="{FF2B5EF4-FFF2-40B4-BE49-F238E27FC236}">
                  <a16:creationId xmlns:a16="http://schemas.microsoft.com/office/drawing/2014/main" id="{58EEBD9D-4F34-01AA-2F00-276AC0879737}"/>
                </a:ext>
              </a:extLst>
            </p:cNvPr>
            <p:cNvGrpSpPr/>
            <p:nvPr/>
          </p:nvGrpSpPr>
          <p:grpSpPr>
            <a:xfrm>
              <a:off x="6989391" y="405113"/>
              <a:ext cx="1849340" cy="2741327"/>
              <a:chOff x="7539429" y="3237131"/>
              <a:chExt cx="1849340" cy="2741327"/>
            </a:xfrm>
          </p:grpSpPr>
          <p:sp>
            <p:nvSpPr>
              <p:cNvPr id="67" name="Rectangle 66">
                <a:extLst>
                  <a:ext uri="{FF2B5EF4-FFF2-40B4-BE49-F238E27FC236}">
                    <a16:creationId xmlns:a16="http://schemas.microsoft.com/office/drawing/2014/main" id="{EE7F460F-FA81-42F3-8674-D4EA11DFA499}"/>
                  </a:ext>
                </a:extLst>
              </p:cNvPr>
              <p:cNvSpPr/>
              <p:nvPr/>
            </p:nvSpPr>
            <p:spPr>
              <a:xfrm>
                <a:off x="7539429" y="3237131"/>
                <a:ext cx="1849340" cy="274132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Computer A</a:t>
                </a:r>
              </a:p>
            </p:txBody>
          </p:sp>
          <p:grpSp>
            <p:nvGrpSpPr>
              <p:cNvPr id="41" name="Group 40">
                <a:extLst>
                  <a:ext uri="{FF2B5EF4-FFF2-40B4-BE49-F238E27FC236}">
                    <a16:creationId xmlns:a16="http://schemas.microsoft.com/office/drawing/2014/main" id="{DEC389D5-5AF1-6886-64FC-378A43A94A32}"/>
                  </a:ext>
                </a:extLst>
              </p:cNvPr>
              <p:cNvGrpSpPr/>
              <p:nvPr/>
            </p:nvGrpSpPr>
            <p:grpSpPr>
              <a:xfrm>
                <a:off x="7664915" y="3983872"/>
                <a:ext cx="1599292" cy="1899822"/>
                <a:chOff x="10218198" y="630315"/>
                <a:chExt cx="1599292" cy="1899822"/>
              </a:xfrm>
            </p:grpSpPr>
            <p:sp>
              <p:nvSpPr>
                <p:cNvPr id="42" name="Rectangle 41">
                  <a:extLst>
                    <a:ext uri="{FF2B5EF4-FFF2-40B4-BE49-F238E27FC236}">
                      <a16:creationId xmlns:a16="http://schemas.microsoft.com/office/drawing/2014/main" id="{BAF729DE-F98F-FC1A-2DC7-CD40C4EC57A7}"/>
                    </a:ext>
                  </a:extLst>
                </p:cNvPr>
                <p:cNvSpPr/>
                <p:nvPr/>
              </p:nvSpPr>
              <p:spPr>
                <a:xfrm>
                  <a:off x="10218198" y="630315"/>
                  <a:ext cx="1599292" cy="1899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44" name="Flowchart: Terminator 43">
                  <a:extLst>
                    <a:ext uri="{FF2B5EF4-FFF2-40B4-BE49-F238E27FC236}">
                      <a16:creationId xmlns:a16="http://schemas.microsoft.com/office/drawing/2014/main" id="{817AF880-9286-1226-5F43-BDCD3F0E2193}"/>
                    </a:ext>
                  </a:extLst>
                </p:cNvPr>
                <p:cNvSpPr/>
                <p:nvPr/>
              </p:nvSpPr>
              <p:spPr>
                <a:xfrm>
                  <a:off x="10349338" y="2028676"/>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47" name="Flowchart: Terminator 46">
                  <a:extLst>
                    <a:ext uri="{FF2B5EF4-FFF2-40B4-BE49-F238E27FC236}">
                      <a16:creationId xmlns:a16="http://schemas.microsoft.com/office/drawing/2014/main" id="{7E5FE77F-5D28-F270-C45E-8FD727E7141C}"/>
                    </a:ext>
                  </a:extLst>
                </p:cNvPr>
                <p:cNvSpPr/>
                <p:nvPr/>
              </p:nvSpPr>
              <p:spPr>
                <a:xfrm>
                  <a:off x="10349338" y="149608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54" name="Flowchart: Terminator 53">
                  <a:extLst>
                    <a:ext uri="{FF2B5EF4-FFF2-40B4-BE49-F238E27FC236}">
                      <a16:creationId xmlns:a16="http://schemas.microsoft.com/office/drawing/2014/main" id="{DD1619E4-63F4-6D0C-97FB-7E7CFF48FCB4}"/>
                    </a:ext>
                  </a:extLst>
                </p:cNvPr>
                <p:cNvSpPr/>
                <p:nvPr/>
              </p:nvSpPr>
              <p:spPr>
                <a:xfrm>
                  <a:off x="10349338" y="963488"/>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55" name="Straight Connector 54">
                  <a:extLst>
                    <a:ext uri="{FF2B5EF4-FFF2-40B4-BE49-F238E27FC236}">
                      <a16:creationId xmlns:a16="http://schemas.microsoft.com/office/drawing/2014/main" id="{24EDBF01-E1D7-1C03-3B76-1094E2B8D075}"/>
                    </a:ext>
                  </a:extLst>
                </p:cNvPr>
                <p:cNvCxnSpPr>
                  <a:cxnSpLocks/>
                  <a:stCxn id="54" idx="2"/>
                  <a:endCxn id="47" idx="0"/>
                </p:cNvCxnSpPr>
                <p:nvPr/>
              </p:nvCxnSpPr>
              <p:spPr>
                <a:xfrm>
                  <a:off x="11035138" y="1329248"/>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41DF4CDE-E661-E434-B73B-B3D12E7334EA}"/>
                    </a:ext>
                  </a:extLst>
                </p:cNvPr>
                <p:cNvCxnSpPr>
                  <a:cxnSpLocks/>
                  <a:stCxn id="47" idx="2"/>
                  <a:endCxn id="44" idx="0"/>
                </p:cNvCxnSpPr>
                <p:nvPr/>
              </p:nvCxnSpPr>
              <p:spPr>
                <a:xfrm>
                  <a:off x="11035138" y="1861842"/>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sp>
            <p:nvSpPr>
              <p:cNvPr id="68" name="Flowchart: Terminator 67">
                <a:extLst>
                  <a:ext uri="{FF2B5EF4-FFF2-40B4-BE49-F238E27FC236}">
                    <a16:creationId xmlns:a16="http://schemas.microsoft.com/office/drawing/2014/main" id="{BDB40675-69D4-DB80-FB61-DBF961FD608F}"/>
                  </a:ext>
                </a:extLst>
              </p:cNvPr>
              <p:cNvSpPr/>
              <p:nvPr/>
            </p:nvSpPr>
            <p:spPr>
              <a:xfrm>
                <a:off x="8135720" y="3550387"/>
                <a:ext cx="692269" cy="226734"/>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grpSp>
          <p:nvGrpSpPr>
            <p:cNvPr id="89" name="Group 88">
              <a:extLst>
                <a:ext uri="{FF2B5EF4-FFF2-40B4-BE49-F238E27FC236}">
                  <a16:creationId xmlns:a16="http://schemas.microsoft.com/office/drawing/2014/main" id="{AA31A456-ABC5-7643-DDD4-903F617702D7}"/>
                </a:ext>
              </a:extLst>
            </p:cNvPr>
            <p:cNvGrpSpPr/>
            <p:nvPr/>
          </p:nvGrpSpPr>
          <p:grpSpPr>
            <a:xfrm>
              <a:off x="9850587" y="405112"/>
              <a:ext cx="1849340" cy="2741327"/>
              <a:chOff x="10074568" y="3233944"/>
              <a:chExt cx="1849340" cy="2741327"/>
            </a:xfrm>
          </p:grpSpPr>
          <p:sp>
            <p:nvSpPr>
              <p:cNvPr id="66" name="Rectangle 65">
                <a:extLst>
                  <a:ext uri="{FF2B5EF4-FFF2-40B4-BE49-F238E27FC236}">
                    <a16:creationId xmlns:a16="http://schemas.microsoft.com/office/drawing/2014/main" id="{4337C0EA-A8BF-C0E1-B343-74A8DA5D23CD}"/>
                  </a:ext>
                </a:extLst>
              </p:cNvPr>
              <p:cNvSpPr/>
              <p:nvPr/>
            </p:nvSpPr>
            <p:spPr>
              <a:xfrm>
                <a:off x="10074568" y="3233944"/>
                <a:ext cx="1849340" cy="274132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1"/>
                    </a:solidFill>
                  </a:rPr>
                  <a:t>Computer B</a:t>
                </a:r>
              </a:p>
            </p:txBody>
          </p:sp>
          <p:grpSp>
            <p:nvGrpSpPr>
              <p:cNvPr id="40" name="Group 39">
                <a:extLst>
                  <a:ext uri="{FF2B5EF4-FFF2-40B4-BE49-F238E27FC236}">
                    <a16:creationId xmlns:a16="http://schemas.microsoft.com/office/drawing/2014/main" id="{EECBD339-500C-E44A-F0D5-EE199A0D4825}"/>
                  </a:ext>
                </a:extLst>
              </p:cNvPr>
              <p:cNvGrpSpPr/>
              <p:nvPr/>
            </p:nvGrpSpPr>
            <p:grpSpPr>
              <a:xfrm>
                <a:off x="10210518" y="3980685"/>
                <a:ext cx="1599292" cy="1899822"/>
                <a:chOff x="10218198" y="630315"/>
                <a:chExt cx="1599292" cy="1899822"/>
              </a:xfrm>
            </p:grpSpPr>
            <p:sp>
              <p:nvSpPr>
                <p:cNvPr id="48" name="Rectangle 47">
                  <a:extLst>
                    <a:ext uri="{FF2B5EF4-FFF2-40B4-BE49-F238E27FC236}">
                      <a16:creationId xmlns:a16="http://schemas.microsoft.com/office/drawing/2014/main" id="{882B0F8C-4DA1-7FDF-F663-33184E24CFCA}"/>
                    </a:ext>
                  </a:extLst>
                </p:cNvPr>
                <p:cNvSpPr/>
                <p:nvPr/>
              </p:nvSpPr>
              <p:spPr>
                <a:xfrm>
                  <a:off x="10218198" y="630315"/>
                  <a:ext cx="1599292" cy="1899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Version Database</a:t>
                  </a:r>
                </a:p>
              </p:txBody>
            </p:sp>
            <p:sp>
              <p:nvSpPr>
                <p:cNvPr id="49" name="Flowchart: Terminator 48">
                  <a:extLst>
                    <a:ext uri="{FF2B5EF4-FFF2-40B4-BE49-F238E27FC236}">
                      <a16:creationId xmlns:a16="http://schemas.microsoft.com/office/drawing/2014/main" id="{C38BC52E-E108-5F2F-EEF9-472BED3503C0}"/>
                    </a:ext>
                  </a:extLst>
                </p:cNvPr>
                <p:cNvSpPr/>
                <p:nvPr/>
              </p:nvSpPr>
              <p:spPr>
                <a:xfrm>
                  <a:off x="10349338" y="2028676"/>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1</a:t>
                  </a:r>
                </a:p>
              </p:txBody>
            </p:sp>
            <p:sp>
              <p:nvSpPr>
                <p:cNvPr id="50" name="Flowchart: Terminator 49">
                  <a:extLst>
                    <a:ext uri="{FF2B5EF4-FFF2-40B4-BE49-F238E27FC236}">
                      <a16:creationId xmlns:a16="http://schemas.microsoft.com/office/drawing/2014/main" id="{AF35CD16-27D4-78A2-F07C-2213BBBD8833}"/>
                    </a:ext>
                  </a:extLst>
                </p:cNvPr>
                <p:cNvSpPr/>
                <p:nvPr/>
              </p:nvSpPr>
              <p:spPr>
                <a:xfrm>
                  <a:off x="10349338" y="1496082"/>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2</a:t>
                  </a:r>
                </a:p>
              </p:txBody>
            </p:sp>
            <p:sp>
              <p:nvSpPr>
                <p:cNvPr id="51" name="Flowchart: Terminator 50">
                  <a:extLst>
                    <a:ext uri="{FF2B5EF4-FFF2-40B4-BE49-F238E27FC236}">
                      <a16:creationId xmlns:a16="http://schemas.microsoft.com/office/drawing/2014/main" id="{F6F38EBD-FF72-F053-54C5-E3447EE1393A}"/>
                    </a:ext>
                  </a:extLst>
                </p:cNvPr>
                <p:cNvSpPr/>
                <p:nvPr/>
              </p:nvSpPr>
              <p:spPr>
                <a:xfrm>
                  <a:off x="10349338" y="963488"/>
                  <a:ext cx="1371600" cy="365760"/>
                </a:xfrm>
                <a:prstGeom prst="flowChartTermina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Version 3</a:t>
                  </a:r>
                </a:p>
              </p:txBody>
            </p:sp>
            <p:cxnSp>
              <p:nvCxnSpPr>
                <p:cNvPr id="52" name="Straight Connector 51">
                  <a:extLst>
                    <a:ext uri="{FF2B5EF4-FFF2-40B4-BE49-F238E27FC236}">
                      <a16:creationId xmlns:a16="http://schemas.microsoft.com/office/drawing/2014/main" id="{213F98E2-E203-A0C3-F91E-7E12D04850D2}"/>
                    </a:ext>
                  </a:extLst>
                </p:cNvPr>
                <p:cNvCxnSpPr>
                  <a:cxnSpLocks/>
                  <a:stCxn id="51" idx="2"/>
                  <a:endCxn id="50" idx="0"/>
                </p:cNvCxnSpPr>
                <p:nvPr/>
              </p:nvCxnSpPr>
              <p:spPr>
                <a:xfrm>
                  <a:off x="11035138" y="1329248"/>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74850B6C-E384-44F6-E5AE-38590443D091}"/>
                    </a:ext>
                  </a:extLst>
                </p:cNvPr>
                <p:cNvCxnSpPr>
                  <a:cxnSpLocks/>
                  <a:stCxn id="50" idx="2"/>
                  <a:endCxn id="49" idx="0"/>
                </p:cNvCxnSpPr>
                <p:nvPr/>
              </p:nvCxnSpPr>
              <p:spPr>
                <a:xfrm>
                  <a:off x="11035138" y="1861842"/>
                  <a:ext cx="0" cy="166834"/>
                </a:xfrm>
                <a:prstGeom prst="line">
                  <a:avLst/>
                </a:prstGeom>
                <a:solidFill>
                  <a:schemeClr val="bg2"/>
                </a:solidFill>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sp>
            <p:nvSpPr>
              <p:cNvPr id="69" name="Flowchart: Terminator 68">
                <a:extLst>
                  <a:ext uri="{FF2B5EF4-FFF2-40B4-BE49-F238E27FC236}">
                    <a16:creationId xmlns:a16="http://schemas.microsoft.com/office/drawing/2014/main" id="{D1CFC7A2-115B-C61D-C056-5F4FDF4E3FF4}"/>
                  </a:ext>
                </a:extLst>
              </p:cNvPr>
              <p:cNvSpPr/>
              <p:nvPr/>
            </p:nvSpPr>
            <p:spPr>
              <a:xfrm>
                <a:off x="10664029" y="3557477"/>
                <a:ext cx="692269" cy="226734"/>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a:t>
                </a:r>
              </a:p>
            </p:txBody>
          </p:sp>
        </p:grpSp>
        <p:cxnSp>
          <p:nvCxnSpPr>
            <p:cNvPr id="70" name="Straight Arrow Connector 69">
              <a:extLst>
                <a:ext uri="{FF2B5EF4-FFF2-40B4-BE49-F238E27FC236}">
                  <a16:creationId xmlns:a16="http://schemas.microsoft.com/office/drawing/2014/main" id="{CC95587D-308A-350D-5C73-6C625FBE3245}"/>
                </a:ext>
              </a:extLst>
            </p:cNvPr>
            <p:cNvCxnSpPr>
              <a:cxnSpLocks/>
              <a:endCxn id="66" idx="2"/>
            </p:cNvCxnSpPr>
            <p:nvPr/>
          </p:nvCxnSpPr>
          <p:spPr>
            <a:xfrm flipV="1">
              <a:off x="9763401" y="3146439"/>
              <a:ext cx="1011856" cy="926832"/>
            </a:xfrm>
            <a:prstGeom prst="straightConnector1">
              <a:avLst/>
            </a:prstGeom>
            <a:ln w="158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8C0D2CE-66EE-E95E-F214-FAF0211C3788}"/>
                </a:ext>
              </a:extLst>
            </p:cNvPr>
            <p:cNvCxnSpPr>
              <a:cxnSpLocks/>
              <a:stCxn id="66" idx="1"/>
              <a:endCxn id="67" idx="3"/>
            </p:cNvCxnSpPr>
            <p:nvPr/>
          </p:nvCxnSpPr>
          <p:spPr>
            <a:xfrm flipH="1">
              <a:off x="8838731" y="1775776"/>
              <a:ext cx="1011856" cy="1"/>
            </a:xfrm>
            <a:prstGeom prst="straightConnector1">
              <a:avLst/>
            </a:prstGeom>
            <a:ln w="158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D0E7F07-3581-DF30-0890-9858ACBFAB32}"/>
                </a:ext>
              </a:extLst>
            </p:cNvPr>
            <p:cNvCxnSpPr>
              <a:cxnSpLocks/>
              <a:stCxn id="67" idx="2"/>
            </p:cNvCxnSpPr>
            <p:nvPr/>
          </p:nvCxnSpPr>
          <p:spPr>
            <a:xfrm>
              <a:off x="7914061" y="3146440"/>
              <a:ext cx="1011856" cy="926831"/>
            </a:xfrm>
            <a:prstGeom prst="straightConnector1">
              <a:avLst/>
            </a:prstGeom>
            <a:ln w="15875">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469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BDF8-B65F-206B-0675-950091F72DB1}"/>
              </a:ext>
            </a:extLst>
          </p:cNvPr>
          <p:cNvSpPr>
            <a:spLocks noGrp="1"/>
          </p:cNvSpPr>
          <p:nvPr>
            <p:ph type="title"/>
          </p:nvPr>
        </p:nvSpPr>
        <p:spPr/>
        <p:txBody>
          <a:bodyPr/>
          <a:lstStyle/>
          <a:p>
            <a:r>
              <a:rPr lang="en-US" dirty="0"/>
              <a:t>Snapshots, Not Differences</a:t>
            </a:r>
          </a:p>
        </p:txBody>
      </p:sp>
      <p:sp>
        <p:nvSpPr>
          <p:cNvPr id="3" name="Flowchart: Alternate Process 2">
            <a:extLst>
              <a:ext uri="{FF2B5EF4-FFF2-40B4-BE49-F238E27FC236}">
                <a16:creationId xmlns:a16="http://schemas.microsoft.com/office/drawing/2014/main" id="{25BC65AA-0CA8-DDD3-E463-375436C5652C}"/>
              </a:ext>
            </a:extLst>
          </p:cNvPr>
          <p:cNvSpPr/>
          <p:nvPr/>
        </p:nvSpPr>
        <p:spPr>
          <a:xfrm>
            <a:off x="1053885" y="2149421"/>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1</a:t>
            </a:r>
          </a:p>
        </p:txBody>
      </p:sp>
      <p:sp>
        <p:nvSpPr>
          <p:cNvPr id="4" name="Flowchart: Alternate Process 3">
            <a:extLst>
              <a:ext uri="{FF2B5EF4-FFF2-40B4-BE49-F238E27FC236}">
                <a16:creationId xmlns:a16="http://schemas.microsoft.com/office/drawing/2014/main" id="{9E88829F-1671-1ED5-9BA9-2F2209EA2BE4}"/>
              </a:ext>
            </a:extLst>
          </p:cNvPr>
          <p:cNvSpPr/>
          <p:nvPr/>
        </p:nvSpPr>
        <p:spPr>
          <a:xfrm>
            <a:off x="3304368" y="2149421"/>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2</a:t>
            </a:r>
          </a:p>
        </p:txBody>
      </p:sp>
      <p:sp>
        <p:nvSpPr>
          <p:cNvPr id="5" name="Flowchart: Alternate Process 4">
            <a:extLst>
              <a:ext uri="{FF2B5EF4-FFF2-40B4-BE49-F238E27FC236}">
                <a16:creationId xmlns:a16="http://schemas.microsoft.com/office/drawing/2014/main" id="{0A87ED74-7B9C-543D-0908-4F0C0BD49CA1}"/>
              </a:ext>
            </a:extLst>
          </p:cNvPr>
          <p:cNvSpPr/>
          <p:nvPr/>
        </p:nvSpPr>
        <p:spPr>
          <a:xfrm>
            <a:off x="5554851" y="2149421"/>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3</a:t>
            </a:r>
          </a:p>
        </p:txBody>
      </p:sp>
      <p:sp>
        <p:nvSpPr>
          <p:cNvPr id="6" name="Flowchart: Alternate Process 5">
            <a:extLst>
              <a:ext uri="{FF2B5EF4-FFF2-40B4-BE49-F238E27FC236}">
                <a16:creationId xmlns:a16="http://schemas.microsoft.com/office/drawing/2014/main" id="{C396BEF0-2205-D6BD-AAF5-474613E12E19}"/>
              </a:ext>
            </a:extLst>
          </p:cNvPr>
          <p:cNvSpPr/>
          <p:nvPr/>
        </p:nvSpPr>
        <p:spPr>
          <a:xfrm>
            <a:off x="7805334" y="2145547"/>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4</a:t>
            </a:r>
          </a:p>
        </p:txBody>
      </p:sp>
      <p:sp>
        <p:nvSpPr>
          <p:cNvPr id="7" name="Flowchart: Alternate Process 6">
            <a:extLst>
              <a:ext uri="{FF2B5EF4-FFF2-40B4-BE49-F238E27FC236}">
                <a16:creationId xmlns:a16="http://schemas.microsoft.com/office/drawing/2014/main" id="{8782697F-EEB8-9C69-D930-6750FC801B02}"/>
              </a:ext>
            </a:extLst>
          </p:cNvPr>
          <p:cNvSpPr/>
          <p:nvPr/>
        </p:nvSpPr>
        <p:spPr>
          <a:xfrm>
            <a:off x="10055817" y="2145546"/>
            <a:ext cx="1193369" cy="379709"/>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5</a:t>
            </a:r>
          </a:p>
        </p:txBody>
      </p:sp>
      <p:sp>
        <p:nvSpPr>
          <p:cNvPr id="8" name="Flowchart: Terminator 7">
            <a:extLst>
              <a:ext uri="{FF2B5EF4-FFF2-40B4-BE49-F238E27FC236}">
                <a16:creationId xmlns:a16="http://schemas.microsoft.com/office/drawing/2014/main" id="{0CA0527A-63B7-37B8-FA5D-4DA9C8CB0D9D}"/>
              </a:ext>
            </a:extLst>
          </p:cNvPr>
          <p:cNvSpPr/>
          <p:nvPr/>
        </p:nvSpPr>
        <p:spPr>
          <a:xfrm>
            <a:off x="1053885" y="308707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A</a:t>
            </a:r>
          </a:p>
        </p:txBody>
      </p:sp>
      <p:sp>
        <p:nvSpPr>
          <p:cNvPr id="9" name="Flowchart: Terminator 8">
            <a:extLst>
              <a:ext uri="{FF2B5EF4-FFF2-40B4-BE49-F238E27FC236}">
                <a16:creationId xmlns:a16="http://schemas.microsoft.com/office/drawing/2014/main" id="{1376CAC5-EA8D-EE53-D682-7DFF450186D6}"/>
              </a:ext>
            </a:extLst>
          </p:cNvPr>
          <p:cNvSpPr/>
          <p:nvPr/>
        </p:nvSpPr>
        <p:spPr>
          <a:xfrm>
            <a:off x="1053884" y="4122875"/>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B</a:t>
            </a:r>
          </a:p>
        </p:txBody>
      </p:sp>
      <p:sp>
        <p:nvSpPr>
          <p:cNvPr id="10" name="Flowchart: Terminator 9">
            <a:extLst>
              <a:ext uri="{FF2B5EF4-FFF2-40B4-BE49-F238E27FC236}">
                <a16:creationId xmlns:a16="http://schemas.microsoft.com/office/drawing/2014/main" id="{B2F32076-1C8B-B1A5-2EF7-7296435B7B71}"/>
              </a:ext>
            </a:extLst>
          </p:cNvPr>
          <p:cNvSpPr/>
          <p:nvPr/>
        </p:nvSpPr>
        <p:spPr>
          <a:xfrm>
            <a:off x="1053883" y="515092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C</a:t>
            </a:r>
          </a:p>
        </p:txBody>
      </p:sp>
      <p:sp>
        <p:nvSpPr>
          <p:cNvPr id="12" name="Flowchart: Terminator 11">
            <a:extLst>
              <a:ext uri="{FF2B5EF4-FFF2-40B4-BE49-F238E27FC236}">
                <a16:creationId xmlns:a16="http://schemas.microsoft.com/office/drawing/2014/main" id="{6FFBCC63-528E-ACB2-DB28-8617C8281E80}"/>
              </a:ext>
            </a:extLst>
          </p:cNvPr>
          <p:cNvSpPr/>
          <p:nvPr/>
        </p:nvSpPr>
        <p:spPr>
          <a:xfrm>
            <a:off x="3304370" y="308707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1</a:t>
            </a:r>
          </a:p>
        </p:txBody>
      </p:sp>
      <p:sp>
        <p:nvSpPr>
          <p:cNvPr id="18" name="Flowchart: Terminator 17">
            <a:extLst>
              <a:ext uri="{FF2B5EF4-FFF2-40B4-BE49-F238E27FC236}">
                <a16:creationId xmlns:a16="http://schemas.microsoft.com/office/drawing/2014/main" id="{06458EA0-8B08-2BCE-1D93-48D808FB1A7A}"/>
              </a:ext>
            </a:extLst>
          </p:cNvPr>
          <p:cNvSpPr/>
          <p:nvPr/>
        </p:nvSpPr>
        <p:spPr>
          <a:xfrm>
            <a:off x="5554851" y="515092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2</a:t>
            </a:r>
          </a:p>
        </p:txBody>
      </p:sp>
      <p:sp>
        <p:nvSpPr>
          <p:cNvPr id="20" name="Flowchart: Terminator 19">
            <a:extLst>
              <a:ext uri="{FF2B5EF4-FFF2-40B4-BE49-F238E27FC236}">
                <a16:creationId xmlns:a16="http://schemas.microsoft.com/office/drawing/2014/main" id="{B160F6F2-D51C-5371-D2A8-29EED692BC2E}"/>
              </a:ext>
            </a:extLst>
          </p:cNvPr>
          <p:cNvSpPr/>
          <p:nvPr/>
        </p:nvSpPr>
        <p:spPr>
          <a:xfrm>
            <a:off x="7805336" y="308707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2</a:t>
            </a:r>
          </a:p>
        </p:txBody>
      </p:sp>
      <p:sp>
        <p:nvSpPr>
          <p:cNvPr id="21" name="Flowchart: Terminator 20">
            <a:extLst>
              <a:ext uri="{FF2B5EF4-FFF2-40B4-BE49-F238E27FC236}">
                <a16:creationId xmlns:a16="http://schemas.microsoft.com/office/drawing/2014/main" id="{0078EB9C-3544-84E6-ABD1-A8CCC3EC2189}"/>
              </a:ext>
            </a:extLst>
          </p:cNvPr>
          <p:cNvSpPr/>
          <p:nvPr/>
        </p:nvSpPr>
        <p:spPr>
          <a:xfrm>
            <a:off x="7805335" y="4122875"/>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1</a:t>
            </a:r>
          </a:p>
        </p:txBody>
      </p:sp>
      <p:sp>
        <p:nvSpPr>
          <p:cNvPr id="25" name="Flowchart: Terminator 24">
            <a:extLst>
              <a:ext uri="{FF2B5EF4-FFF2-40B4-BE49-F238E27FC236}">
                <a16:creationId xmlns:a16="http://schemas.microsoft.com/office/drawing/2014/main" id="{242A6CB8-948D-1D1B-18EE-6162972B671A}"/>
              </a:ext>
            </a:extLst>
          </p:cNvPr>
          <p:cNvSpPr/>
          <p:nvPr/>
        </p:nvSpPr>
        <p:spPr>
          <a:xfrm>
            <a:off x="10055818" y="4122875"/>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2</a:t>
            </a:r>
          </a:p>
        </p:txBody>
      </p:sp>
      <p:sp>
        <p:nvSpPr>
          <p:cNvPr id="26" name="Flowchart: Terminator 25">
            <a:extLst>
              <a:ext uri="{FF2B5EF4-FFF2-40B4-BE49-F238E27FC236}">
                <a16:creationId xmlns:a16="http://schemas.microsoft.com/office/drawing/2014/main" id="{43B7A6CE-3A21-B762-704F-521BBD544BFE}"/>
              </a:ext>
            </a:extLst>
          </p:cNvPr>
          <p:cNvSpPr/>
          <p:nvPr/>
        </p:nvSpPr>
        <p:spPr>
          <a:xfrm>
            <a:off x="10055817" y="515092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3</a:t>
            </a:r>
          </a:p>
        </p:txBody>
      </p:sp>
      <p:sp>
        <p:nvSpPr>
          <p:cNvPr id="28" name="Flowchart: Terminator 27">
            <a:extLst>
              <a:ext uri="{FF2B5EF4-FFF2-40B4-BE49-F238E27FC236}">
                <a16:creationId xmlns:a16="http://schemas.microsoft.com/office/drawing/2014/main" id="{262F3CE4-BE1F-2FBC-F439-FFA588C5C158}"/>
              </a:ext>
            </a:extLst>
          </p:cNvPr>
          <p:cNvSpPr/>
          <p:nvPr/>
        </p:nvSpPr>
        <p:spPr>
          <a:xfrm>
            <a:off x="3304366" y="5150920"/>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 1</a:t>
            </a:r>
          </a:p>
        </p:txBody>
      </p:sp>
      <p:cxnSp>
        <p:nvCxnSpPr>
          <p:cNvPr id="30" name="Straight Arrow Connector 29">
            <a:extLst>
              <a:ext uri="{FF2B5EF4-FFF2-40B4-BE49-F238E27FC236}">
                <a16:creationId xmlns:a16="http://schemas.microsoft.com/office/drawing/2014/main" id="{841A5B2D-13F5-E0AA-25DB-B586467739B1}"/>
              </a:ext>
            </a:extLst>
          </p:cNvPr>
          <p:cNvCxnSpPr>
            <a:stCxn id="8" idx="3"/>
            <a:endCxn id="12" idx="1"/>
          </p:cNvCxnSpPr>
          <p:nvPr/>
        </p:nvCxnSpPr>
        <p:spPr>
          <a:xfrm>
            <a:off x="2247254" y="3315670"/>
            <a:ext cx="1057116"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C3D7BD-15D8-2CBF-C4D5-E425B64E6608}"/>
              </a:ext>
            </a:extLst>
          </p:cNvPr>
          <p:cNvCxnSpPr>
            <a:cxnSpLocks/>
            <a:stCxn id="12" idx="3"/>
            <a:endCxn id="20" idx="1"/>
          </p:cNvCxnSpPr>
          <p:nvPr/>
        </p:nvCxnSpPr>
        <p:spPr>
          <a:xfrm>
            <a:off x="4497739" y="3315670"/>
            <a:ext cx="3307597"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824D51-8825-4CA2-D37C-27BCCC7E0EFC}"/>
              </a:ext>
            </a:extLst>
          </p:cNvPr>
          <p:cNvCxnSpPr>
            <a:cxnSpLocks/>
            <a:stCxn id="9" idx="3"/>
            <a:endCxn id="21" idx="1"/>
          </p:cNvCxnSpPr>
          <p:nvPr/>
        </p:nvCxnSpPr>
        <p:spPr>
          <a:xfrm>
            <a:off x="2247253" y="4351475"/>
            <a:ext cx="555808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6BD99C8-ADEA-BF59-D7AC-6A3FE45A829E}"/>
              </a:ext>
            </a:extLst>
          </p:cNvPr>
          <p:cNvCxnSpPr>
            <a:cxnSpLocks/>
            <a:stCxn id="21" idx="3"/>
            <a:endCxn id="25" idx="1"/>
          </p:cNvCxnSpPr>
          <p:nvPr/>
        </p:nvCxnSpPr>
        <p:spPr>
          <a:xfrm>
            <a:off x="8998704" y="4351475"/>
            <a:ext cx="105711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10BF72F-2AA2-59E4-AABE-F9B3B500DF34}"/>
              </a:ext>
            </a:extLst>
          </p:cNvPr>
          <p:cNvCxnSpPr>
            <a:cxnSpLocks/>
            <a:stCxn id="10" idx="3"/>
            <a:endCxn id="28" idx="1"/>
          </p:cNvCxnSpPr>
          <p:nvPr/>
        </p:nvCxnSpPr>
        <p:spPr>
          <a:xfrm>
            <a:off x="2247252" y="5379520"/>
            <a:ext cx="105711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4CAA904-FA7D-DFDE-0634-DFDD692FDD68}"/>
              </a:ext>
            </a:extLst>
          </p:cNvPr>
          <p:cNvCxnSpPr>
            <a:cxnSpLocks/>
            <a:stCxn id="28" idx="3"/>
            <a:endCxn id="18" idx="1"/>
          </p:cNvCxnSpPr>
          <p:nvPr/>
        </p:nvCxnSpPr>
        <p:spPr>
          <a:xfrm>
            <a:off x="4497735" y="5379520"/>
            <a:ext cx="1057116"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CF0E85C-F36F-DF5B-B29A-8BD1859B6218}"/>
              </a:ext>
            </a:extLst>
          </p:cNvPr>
          <p:cNvCxnSpPr>
            <a:cxnSpLocks/>
            <a:stCxn id="18" idx="3"/>
            <a:endCxn id="26" idx="1"/>
          </p:cNvCxnSpPr>
          <p:nvPr/>
        </p:nvCxnSpPr>
        <p:spPr>
          <a:xfrm>
            <a:off x="6748220" y="5379520"/>
            <a:ext cx="3307597"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F46E308-91F7-6C9C-816F-7E393EF1C07D}"/>
              </a:ext>
            </a:extLst>
          </p:cNvPr>
          <p:cNvSpPr txBox="1"/>
          <p:nvPr/>
        </p:nvSpPr>
        <p:spPr>
          <a:xfrm>
            <a:off x="1053883" y="1343025"/>
            <a:ext cx="10195303" cy="369332"/>
          </a:xfrm>
          <a:prstGeom prst="rect">
            <a:avLst/>
          </a:prstGeom>
          <a:noFill/>
          <a:ln>
            <a:solidFill>
              <a:schemeClr val="bg1"/>
            </a:solidFill>
          </a:ln>
        </p:spPr>
        <p:txBody>
          <a:bodyPr wrap="square" rtlCol="0">
            <a:spAutoFit/>
          </a:bodyPr>
          <a:lstStyle/>
          <a:p>
            <a:pPr algn="ctr"/>
            <a:r>
              <a:rPr lang="en-US" dirty="0"/>
              <a:t>Check-ins Over Time</a:t>
            </a:r>
          </a:p>
        </p:txBody>
      </p:sp>
      <p:cxnSp>
        <p:nvCxnSpPr>
          <p:cNvPr id="50" name="Straight Arrow Connector 49">
            <a:extLst>
              <a:ext uri="{FF2B5EF4-FFF2-40B4-BE49-F238E27FC236}">
                <a16:creationId xmlns:a16="http://schemas.microsoft.com/office/drawing/2014/main" id="{074620B1-1AAF-BBFF-5825-74DEC536B5B2}"/>
              </a:ext>
            </a:extLst>
          </p:cNvPr>
          <p:cNvCxnSpPr>
            <a:cxnSpLocks/>
          </p:cNvCxnSpPr>
          <p:nvPr/>
        </p:nvCxnSpPr>
        <p:spPr>
          <a:xfrm>
            <a:off x="1053883" y="1877395"/>
            <a:ext cx="10195303" cy="0"/>
          </a:xfrm>
          <a:prstGeom prst="straightConnector1">
            <a:avLst/>
          </a:prstGeom>
          <a:ln w="19050" cap="flat">
            <a:solidFill>
              <a:schemeClr val="bg2">
                <a:lumMod val="7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7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BDF8-B65F-206B-0675-950091F72DB1}"/>
              </a:ext>
            </a:extLst>
          </p:cNvPr>
          <p:cNvSpPr>
            <a:spLocks noGrp="1"/>
          </p:cNvSpPr>
          <p:nvPr>
            <p:ph type="title"/>
          </p:nvPr>
        </p:nvSpPr>
        <p:spPr/>
        <p:txBody>
          <a:bodyPr/>
          <a:lstStyle/>
          <a:p>
            <a:r>
              <a:rPr lang="en-US" dirty="0"/>
              <a:t>Snapshots, Not Differences</a:t>
            </a:r>
          </a:p>
        </p:txBody>
      </p:sp>
      <p:sp>
        <p:nvSpPr>
          <p:cNvPr id="3" name="Flowchart: Alternate Process 2">
            <a:extLst>
              <a:ext uri="{FF2B5EF4-FFF2-40B4-BE49-F238E27FC236}">
                <a16:creationId xmlns:a16="http://schemas.microsoft.com/office/drawing/2014/main" id="{25BC65AA-0CA8-DDD3-E463-375436C5652C}"/>
              </a:ext>
            </a:extLst>
          </p:cNvPr>
          <p:cNvSpPr/>
          <p:nvPr/>
        </p:nvSpPr>
        <p:spPr>
          <a:xfrm>
            <a:off x="1053885" y="2150153"/>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1</a:t>
            </a:r>
          </a:p>
        </p:txBody>
      </p:sp>
      <p:sp>
        <p:nvSpPr>
          <p:cNvPr id="4" name="Flowchart: Alternate Process 3">
            <a:extLst>
              <a:ext uri="{FF2B5EF4-FFF2-40B4-BE49-F238E27FC236}">
                <a16:creationId xmlns:a16="http://schemas.microsoft.com/office/drawing/2014/main" id="{9E88829F-1671-1ED5-9BA9-2F2209EA2BE4}"/>
              </a:ext>
            </a:extLst>
          </p:cNvPr>
          <p:cNvSpPr/>
          <p:nvPr/>
        </p:nvSpPr>
        <p:spPr>
          <a:xfrm>
            <a:off x="3304368" y="2150153"/>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2</a:t>
            </a:r>
          </a:p>
        </p:txBody>
      </p:sp>
      <p:sp>
        <p:nvSpPr>
          <p:cNvPr id="5" name="Flowchart: Alternate Process 4">
            <a:extLst>
              <a:ext uri="{FF2B5EF4-FFF2-40B4-BE49-F238E27FC236}">
                <a16:creationId xmlns:a16="http://schemas.microsoft.com/office/drawing/2014/main" id="{0A87ED74-7B9C-543D-0908-4F0C0BD49CA1}"/>
              </a:ext>
            </a:extLst>
          </p:cNvPr>
          <p:cNvSpPr/>
          <p:nvPr/>
        </p:nvSpPr>
        <p:spPr>
          <a:xfrm>
            <a:off x="5554851" y="2150153"/>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3</a:t>
            </a:r>
          </a:p>
        </p:txBody>
      </p:sp>
      <p:sp>
        <p:nvSpPr>
          <p:cNvPr id="6" name="Flowchart: Alternate Process 5">
            <a:extLst>
              <a:ext uri="{FF2B5EF4-FFF2-40B4-BE49-F238E27FC236}">
                <a16:creationId xmlns:a16="http://schemas.microsoft.com/office/drawing/2014/main" id="{C396BEF0-2205-D6BD-AAF5-474613E12E19}"/>
              </a:ext>
            </a:extLst>
          </p:cNvPr>
          <p:cNvSpPr/>
          <p:nvPr/>
        </p:nvSpPr>
        <p:spPr>
          <a:xfrm>
            <a:off x="7805334" y="2146279"/>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4</a:t>
            </a:r>
          </a:p>
        </p:txBody>
      </p:sp>
      <p:sp>
        <p:nvSpPr>
          <p:cNvPr id="7" name="Flowchart: Alternate Process 6">
            <a:extLst>
              <a:ext uri="{FF2B5EF4-FFF2-40B4-BE49-F238E27FC236}">
                <a16:creationId xmlns:a16="http://schemas.microsoft.com/office/drawing/2014/main" id="{8782697F-EEB8-9C69-D930-6750FC801B02}"/>
              </a:ext>
            </a:extLst>
          </p:cNvPr>
          <p:cNvSpPr/>
          <p:nvPr/>
        </p:nvSpPr>
        <p:spPr>
          <a:xfrm>
            <a:off x="10055817" y="2146278"/>
            <a:ext cx="1193369" cy="37970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5</a:t>
            </a:r>
          </a:p>
        </p:txBody>
      </p:sp>
      <p:sp>
        <p:nvSpPr>
          <p:cNvPr id="8" name="Flowchart: Terminator 7">
            <a:extLst>
              <a:ext uri="{FF2B5EF4-FFF2-40B4-BE49-F238E27FC236}">
                <a16:creationId xmlns:a16="http://schemas.microsoft.com/office/drawing/2014/main" id="{0CA0527A-63B7-37B8-FA5D-4DA9C8CB0D9D}"/>
              </a:ext>
            </a:extLst>
          </p:cNvPr>
          <p:cNvSpPr/>
          <p:nvPr/>
        </p:nvSpPr>
        <p:spPr>
          <a:xfrm>
            <a:off x="1053885" y="308780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A</a:t>
            </a:r>
          </a:p>
        </p:txBody>
      </p:sp>
      <p:sp>
        <p:nvSpPr>
          <p:cNvPr id="9" name="Flowchart: Terminator 8">
            <a:extLst>
              <a:ext uri="{FF2B5EF4-FFF2-40B4-BE49-F238E27FC236}">
                <a16:creationId xmlns:a16="http://schemas.microsoft.com/office/drawing/2014/main" id="{1376CAC5-EA8D-EE53-D682-7DFF450186D6}"/>
              </a:ext>
            </a:extLst>
          </p:cNvPr>
          <p:cNvSpPr/>
          <p:nvPr/>
        </p:nvSpPr>
        <p:spPr>
          <a:xfrm>
            <a:off x="1053884" y="4123607"/>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B</a:t>
            </a:r>
          </a:p>
        </p:txBody>
      </p:sp>
      <p:sp>
        <p:nvSpPr>
          <p:cNvPr id="10" name="Flowchart: Terminator 9">
            <a:extLst>
              <a:ext uri="{FF2B5EF4-FFF2-40B4-BE49-F238E27FC236}">
                <a16:creationId xmlns:a16="http://schemas.microsoft.com/office/drawing/2014/main" id="{B2F32076-1C8B-B1A5-2EF7-7296435B7B71}"/>
              </a:ext>
            </a:extLst>
          </p:cNvPr>
          <p:cNvSpPr/>
          <p:nvPr/>
        </p:nvSpPr>
        <p:spPr>
          <a:xfrm>
            <a:off x="1053883" y="515165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C</a:t>
            </a:r>
          </a:p>
        </p:txBody>
      </p:sp>
      <p:sp>
        <p:nvSpPr>
          <p:cNvPr id="12" name="Flowchart: Terminator 11">
            <a:extLst>
              <a:ext uri="{FF2B5EF4-FFF2-40B4-BE49-F238E27FC236}">
                <a16:creationId xmlns:a16="http://schemas.microsoft.com/office/drawing/2014/main" id="{6FFBCC63-528E-ACB2-DB28-8617C8281E80}"/>
              </a:ext>
            </a:extLst>
          </p:cNvPr>
          <p:cNvSpPr/>
          <p:nvPr/>
        </p:nvSpPr>
        <p:spPr>
          <a:xfrm>
            <a:off x="3304370" y="308780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A1</a:t>
            </a:r>
          </a:p>
        </p:txBody>
      </p:sp>
      <p:sp>
        <p:nvSpPr>
          <p:cNvPr id="18" name="Flowchart: Terminator 17">
            <a:extLst>
              <a:ext uri="{FF2B5EF4-FFF2-40B4-BE49-F238E27FC236}">
                <a16:creationId xmlns:a16="http://schemas.microsoft.com/office/drawing/2014/main" id="{06458EA0-8B08-2BCE-1D93-48D808FB1A7A}"/>
              </a:ext>
            </a:extLst>
          </p:cNvPr>
          <p:cNvSpPr/>
          <p:nvPr/>
        </p:nvSpPr>
        <p:spPr>
          <a:xfrm>
            <a:off x="5554851" y="515165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20" name="Flowchart: Terminator 19">
            <a:extLst>
              <a:ext uri="{FF2B5EF4-FFF2-40B4-BE49-F238E27FC236}">
                <a16:creationId xmlns:a16="http://schemas.microsoft.com/office/drawing/2014/main" id="{B160F6F2-D51C-5371-D2A8-29EED692BC2E}"/>
              </a:ext>
            </a:extLst>
          </p:cNvPr>
          <p:cNvSpPr/>
          <p:nvPr/>
        </p:nvSpPr>
        <p:spPr>
          <a:xfrm>
            <a:off x="7805336" y="308780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A2</a:t>
            </a:r>
          </a:p>
        </p:txBody>
      </p:sp>
      <p:sp>
        <p:nvSpPr>
          <p:cNvPr id="21" name="Flowchart: Terminator 20">
            <a:extLst>
              <a:ext uri="{FF2B5EF4-FFF2-40B4-BE49-F238E27FC236}">
                <a16:creationId xmlns:a16="http://schemas.microsoft.com/office/drawing/2014/main" id="{0078EB9C-3544-84E6-ABD1-A8CCC3EC2189}"/>
              </a:ext>
            </a:extLst>
          </p:cNvPr>
          <p:cNvSpPr/>
          <p:nvPr/>
        </p:nvSpPr>
        <p:spPr>
          <a:xfrm>
            <a:off x="7805335" y="4123607"/>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B1</a:t>
            </a:r>
          </a:p>
        </p:txBody>
      </p:sp>
      <p:sp>
        <p:nvSpPr>
          <p:cNvPr id="25" name="Flowchart: Terminator 24">
            <a:extLst>
              <a:ext uri="{FF2B5EF4-FFF2-40B4-BE49-F238E27FC236}">
                <a16:creationId xmlns:a16="http://schemas.microsoft.com/office/drawing/2014/main" id="{242A6CB8-948D-1D1B-18EE-6162972B671A}"/>
              </a:ext>
            </a:extLst>
          </p:cNvPr>
          <p:cNvSpPr/>
          <p:nvPr/>
        </p:nvSpPr>
        <p:spPr>
          <a:xfrm>
            <a:off x="10055818" y="4123607"/>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B2</a:t>
            </a:r>
          </a:p>
        </p:txBody>
      </p:sp>
      <p:sp>
        <p:nvSpPr>
          <p:cNvPr id="26" name="Flowchart: Terminator 25">
            <a:extLst>
              <a:ext uri="{FF2B5EF4-FFF2-40B4-BE49-F238E27FC236}">
                <a16:creationId xmlns:a16="http://schemas.microsoft.com/office/drawing/2014/main" id="{43B7A6CE-3A21-B762-704F-521BBD544BFE}"/>
              </a:ext>
            </a:extLst>
          </p:cNvPr>
          <p:cNvSpPr/>
          <p:nvPr/>
        </p:nvSpPr>
        <p:spPr>
          <a:xfrm>
            <a:off x="10055817" y="515165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C3</a:t>
            </a:r>
          </a:p>
        </p:txBody>
      </p:sp>
      <p:sp>
        <p:nvSpPr>
          <p:cNvPr id="28" name="Flowchart: Terminator 27">
            <a:extLst>
              <a:ext uri="{FF2B5EF4-FFF2-40B4-BE49-F238E27FC236}">
                <a16:creationId xmlns:a16="http://schemas.microsoft.com/office/drawing/2014/main" id="{262F3CE4-BE1F-2FBC-F439-FFA588C5C158}"/>
              </a:ext>
            </a:extLst>
          </p:cNvPr>
          <p:cNvSpPr/>
          <p:nvPr/>
        </p:nvSpPr>
        <p:spPr>
          <a:xfrm>
            <a:off x="3304366" y="5151652"/>
            <a:ext cx="1193369"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p>
        </p:txBody>
      </p:sp>
      <p:sp>
        <p:nvSpPr>
          <p:cNvPr id="11" name="Flowchart: Terminator 10">
            <a:extLst>
              <a:ext uri="{FF2B5EF4-FFF2-40B4-BE49-F238E27FC236}">
                <a16:creationId xmlns:a16="http://schemas.microsoft.com/office/drawing/2014/main" id="{326361A2-285F-F794-B77E-6902D8BD57D7}"/>
              </a:ext>
            </a:extLst>
          </p:cNvPr>
          <p:cNvSpPr/>
          <p:nvPr/>
        </p:nvSpPr>
        <p:spPr>
          <a:xfrm>
            <a:off x="3304366" y="4123607"/>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3" name="Flowchart: Terminator 12">
            <a:extLst>
              <a:ext uri="{FF2B5EF4-FFF2-40B4-BE49-F238E27FC236}">
                <a16:creationId xmlns:a16="http://schemas.microsoft.com/office/drawing/2014/main" id="{BB7A568C-484E-2707-E3AE-07270DCD1EFF}"/>
              </a:ext>
            </a:extLst>
          </p:cNvPr>
          <p:cNvSpPr/>
          <p:nvPr/>
        </p:nvSpPr>
        <p:spPr>
          <a:xfrm>
            <a:off x="5554851" y="4123607"/>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Flowchart: Terminator 13">
            <a:extLst>
              <a:ext uri="{FF2B5EF4-FFF2-40B4-BE49-F238E27FC236}">
                <a16:creationId xmlns:a16="http://schemas.microsoft.com/office/drawing/2014/main" id="{196795E7-0D77-A611-EC27-F7FB01BF72B7}"/>
              </a:ext>
            </a:extLst>
          </p:cNvPr>
          <p:cNvSpPr/>
          <p:nvPr/>
        </p:nvSpPr>
        <p:spPr>
          <a:xfrm>
            <a:off x="5554851" y="3087802"/>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A1</a:t>
            </a:r>
          </a:p>
        </p:txBody>
      </p:sp>
      <p:sp>
        <p:nvSpPr>
          <p:cNvPr id="15" name="Flowchart: Terminator 14">
            <a:extLst>
              <a:ext uri="{FF2B5EF4-FFF2-40B4-BE49-F238E27FC236}">
                <a16:creationId xmlns:a16="http://schemas.microsoft.com/office/drawing/2014/main" id="{C2541150-4F95-C779-E21C-474E6F094772}"/>
              </a:ext>
            </a:extLst>
          </p:cNvPr>
          <p:cNvSpPr/>
          <p:nvPr/>
        </p:nvSpPr>
        <p:spPr>
          <a:xfrm>
            <a:off x="7805332" y="5159412"/>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p>
        </p:txBody>
      </p:sp>
      <p:sp>
        <p:nvSpPr>
          <p:cNvPr id="16" name="Flowchart: Terminator 15">
            <a:extLst>
              <a:ext uri="{FF2B5EF4-FFF2-40B4-BE49-F238E27FC236}">
                <a16:creationId xmlns:a16="http://schemas.microsoft.com/office/drawing/2014/main" id="{10939858-43FA-4DFA-EA5E-DA33655FBE35}"/>
              </a:ext>
            </a:extLst>
          </p:cNvPr>
          <p:cNvSpPr/>
          <p:nvPr/>
        </p:nvSpPr>
        <p:spPr>
          <a:xfrm>
            <a:off x="10055816" y="3087802"/>
            <a:ext cx="119336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A2</a:t>
            </a:r>
          </a:p>
        </p:txBody>
      </p:sp>
      <p:sp>
        <p:nvSpPr>
          <p:cNvPr id="17" name="Flowchart: Terminator 16">
            <a:extLst>
              <a:ext uri="{FF2B5EF4-FFF2-40B4-BE49-F238E27FC236}">
                <a16:creationId xmlns:a16="http://schemas.microsoft.com/office/drawing/2014/main" id="{D4B33FC5-82DE-6657-E833-D9C0FA9B75CB}"/>
              </a:ext>
            </a:extLst>
          </p:cNvPr>
          <p:cNvSpPr/>
          <p:nvPr/>
        </p:nvSpPr>
        <p:spPr>
          <a:xfrm>
            <a:off x="1828801" y="5825430"/>
            <a:ext cx="1352549" cy="457200"/>
          </a:xfrm>
          <a:prstGeom prst="flowChartTerminator">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Link to file</a:t>
            </a:r>
          </a:p>
        </p:txBody>
      </p:sp>
      <p:sp>
        <p:nvSpPr>
          <p:cNvPr id="19" name="Flowchart: Terminator 18">
            <a:extLst>
              <a:ext uri="{FF2B5EF4-FFF2-40B4-BE49-F238E27FC236}">
                <a16:creationId xmlns:a16="http://schemas.microsoft.com/office/drawing/2014/main" id="{628420D4-4EF8-C542-4EC3-C99949A2D37D}"/>
              </a:ext>
            </a:extLst>
          </p:cNvPr>
          <p:cNvSpPr/>
          <p:nvPr/>
        </p:nvSpPr>
        <p:spPr>
          <a:xfrm>
            <a:off x="3609166" y="5825430"/>
            <a:ext cx="1648634" cy="4572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Changed data</a:t>
            </a:r>
          </a:p>
        </p:txBody>
      </p:sp>
      <p:sp>
        <p:nvSpPr>
          <p:cNvPr id="22" name="TextBox 21">
            <a:extLst>
              <a:ext uri="{FF2B5EF4-FFF2-40B4-BE49-F238E27FC236}">
                <a16:creationId xmlns:a16="http://schemas.microsoft.com/office/drawing/2014/main" id="{7B235918-8E3F-E9F1-AB54-4572DAEFFFAD}"/>
              </a:ext>
            </a:extLst>
          </p:cNvPr>
          <p:cNvSpPr txBox="1"/>
          <p:nvPr/>
        </p:nvSpPr>
        <p:spPr>
          <a:xfrm>
            <a:off x="1053883" y="1343025"/>
            <a:ext cx="10195303" cy="369332"/>
          </a:xfrm>
          <a:prstGeom prst="rect">
            <a:avLst/>
          </a:prstGeom>
          <a:noFill/>
          <a:ln>
            <a:solidFill>
              <a:schemeClr val="bg1"/>
            </a:solidFill>
          </a:ln>
        </p:spPr>
        <p:txBody>
          <a:bodyPr wrap="square" rtlCol="0">
            <a:spAutoFit/>
          </a:bodyPr>
          <a:lstStyle/>
          <a:p>
            <a:pPr algn="ctr"/>
            <a:r>
              <a:rPr lang="en-US" dirty="0"/>
              <a:t>Check-ins Over Time</a:t>
            </a:r>
          </a:p>
        </p:txBody>
      </p:sp>
      <p:cxnSp>
        <p:nvCxnSpPr>
          <p:cNvPr id="23" name="Straight Arrow Connector 22">
            <a:extLst>
              <a:ext uri="{FF2B5EF4-FFF2-40B4-BE49-F238E27FC236}">
                <a16:creationId xmlns:a16="http://schemas.microsoft.com/office/drawing/2014/main" id="{5C415A62-7A0E-A9CA-A816-DD5D71807804}"/>
              </a:ext>
            </a:extLst>
          </p:cNvPr>
          <p:cNvCxnSpPr>
            <a:cxnSpLocks/>
          </p:cNvCxnSpPr>
          <p:nvPr/>
        </p:nvCxnSpPr>
        <p:spPr>
          <a:xfrm>
            <a:off x="1053883" y="1877395"/>
            <a:ext cx="10195303" cy="0"/>
          </a:xfrm>
          <a:prstGeom prst="straightConnector1">
            <a:avLst/>
          </a:prstGeom>
          <a:ln w="19050" cap="flat">
            <a:solidFill>
              <a:schemeClr val="bg2">
                <a:lumMod val="75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73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B6E7-0EC6-89AF-F53F-9D46BCB2DFE0}"/>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7F60AE3F-0107-CFCE-B2BB-22061D095963}"/>
              </a:ext>
            </a:extLst>
          </p:cNvPr>
          <p:cNvSpPr>
            <a:spLocks noGrp="1"/>
          </p:cNvSpPr>
          <p:nvPr>
            <p:ph idx="1"/>
          </p:nvPr>
        </p:nvSpPr>
        <p:spPr>
          <a:xfrm>
            <a:off x="838201" y="1500555"/>
            <a:ext cx="5257799" cy="2426343"/>
          </a:xfrm>
        </p:spPr>
        <p:txBody>
          <a:bodyPr>
            <a:normAutofit/>
          </a:bodyPr>
          <a:lstStyle/>
          <a:p>
            <a:r>
              <a:rPr lang="en-US" dirty="0"/>
              <a:t>Nearly every operation is local (locally enabled version control)</a:t>
            </a:r>
          </a:p>
          <a:p>
            <a:r>
              <a:rPr lang="en-US" dirty="0"/>
              <a:t>Git Integrity</a:t>
            </a:r>
          </a:p>
          <a:p>
            <a:r>
              <a:rPr lang="en-US" dirty="0"/>
              <a:t>Git Generally Only Adds Data</a:t>
            </a:r>
          </a:p>
          <a:p>
            <a:r>
              <a:rPr lang="en-US" dirty="0"/>
              <a:t>Distributed system that clients fully mirror the repository</a:t>
            </a:r>
          </a:p>
        </p:txBody>
      </p:sp>
      <p:grpSp>
        <p:nvGrpSpPr>
          <p:cNvPr id="28" name="Group 27">
            <a:extLst>
              <a:ext uri="{FF2B5EF4-FFF2-40B4-BE49-F238E27FC236}">
                <a16:creationId xmlns:a16="http://schemas.microsoft.com/office/drawing/2014/main" id="{6491A909-8C89-1C98-53E3-BDB9BE038BD0}"/>
              </a:ext>
            </a:extLst>
          </p:cNvPr>
          <p:cNvGrpSpPr/>
          <p:nvPr/>
        </p:nvGrpSpPr>
        <p:grpSpPr>
          <a:xfrm>
            <a:off x="3447738" y="3429000"/>
            <a:ext cx="7250049" cy="2348938"/>
            <a:chOff x="2039814" y="4694588"/>
            <a:chExt cx="5603631" cy="1798285"/>
          </a:xfrm>
        </p:grpSpPr>
        <p:sp>
          <p:nvSpPr>
            <p:cNvPr id="27" name="Rectangle 26">
              <a:extLst>
                <a:ext uri="{FF2B5EF4-FFF2-40B4-BE49-F238E27FC236}">
                  <a16:creationId xmlns:a16="http://schemas.microsoft.com/office/drawing/2014/main" id="{09B0ADDE-67FF-C4AF-2888-204C2111D76E}"/>
                </a:ext>
              </a:extLst>
            </p:cNvPr>
            <p:cNvSpPr/>
            <p:nvPr/>
          </p:nvSpPr>
          <p:spPr>
            <a:xfrm>
              <a:off x="2039814" y="4694588"/>
              <a:ext cx="5603631" cy="17982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412B41D-4457-9E66-909E-9E0532B91C47}"/>
                </a:ext>
              </a:extLst>
            </p:cNvPr>
            <p:cNvSpPr txBox="1"/>
            <p:nvPr/>
          </p:nvSpPr>
          <p:spPr>
            <a:xfrm>
              <a:off x="2239108" y="5908098"/>
              <a:ext cx="5281246" cy="584775"/>
            </a:xfrm>
            <a:prstGeom prst="rect">
              <a:avLst/>
            </a:prstGeom>
            <a:noFill/>
          </p:spPr>
          <p:txBody>
            <a:bodyPr wrap="square" rtlCol="0">
              <a:spAutoFit/>
            </a:bodyPr>
            <a:lstStyle/>
            <a:p>
              <a:pPr algn="ctr"/>
              <a:r>
                <a:rPr lang="en-US" sz="3200" dirty="0">
                  <a:solidFill>
                    <a:schemeClr val="bg2">
                      <a:lumMod val="50000"/>
                    </a:schemeClr>
                  </a:solidFill>
                </a:rPr>
                <a:t>Time and Versions</a:t>
              </a:r>
            </a:p>
          </p:txBody>
        </p:sp>
        <p:cxnSp>
          <p:nvCxnSpPr>
            <p:cNvPr id="5" name="Straight Arrow Connector 4">
              <a:extLst>
                <a:ext uri="{FF2B5EF4-FFF2-40B4-BE49-F238E27FC236}">
                  <a16:creationId xmlns:a16="http://schemas.microsoft.com/office/drawing/2014/main" id="{66116D05-976E-1036-8EC3-4F16EFED01CF}"/>
                </a:ext>
              </a:extLst>
            </p:cNvPr>
            <p:cNvCxnSpPr>
              <a:cxnSpLocks/>
            </p:cNvCxnSpPr>
            <p:nvPr/>
          </p:nvCxnSpPr>
          <p:spPr>
            <a:xfrm>
              <a:off x="2239108" y="5908098"/>
              <a:ext cx="5281246" cy="0"/>
            </a:xfrm>
            <a:prstGeom prst="straightConnector1">
              <a:avLst/>
            </a:prstGeom>
            <a:ln w="38100"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 name="Graphic 15" descr="Owl outline">
              <a:extLst>
                <a:ext uri="{FF2B5EF4-FFF2-40B4-BE49-F238E27FC236}">
                  <a16:creationId xmlns:a16="http://schemas.microsoft.com/office/drawing/2014/main" id="{40A83FA6-2D27-D434-2FBC-36F9978E9C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4756" y="4800102"/>
              <a:ext cx="457200" cy="457200"/>
            </a:xfrm>
            <a:prstGeom prst="rect">
              <a:avLst/>
            </a:prstGeom>
          </p:spPr>
        </p:pic>
        <p:pic>
          <p:nvPicPr>
            <p:cNvPr id="17" name="Graphic 16" descr="Turtle outline">
              <a:extLst>
                <a:ext uri="{FF2B5EF4-FFF2-40B4-BE49-F238E27FC236}">
                  <a16:creationId xmlns:a16="http://schemas.microsoft.com/office/drawing/2014/main" id="{C26B29CD-30B7-4FE2-8006-FB890D006D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8924" y="5127139"/>
              <a:ext cx="457200" cy="457200"/>
            </a:xfrm>
            <a:prstGeom prst="rect">
              <a:avLst/>
            </a:prstGeom>
          </p:spPr>
        </p:pic>
        <p:pic>
          <p:nvPicPr>
            <p:cNvPr id="18" name="Graphic 17" descr="Penguin with solid fill">
              <a:extLst>
                <a:ext uri="{FF2B5EF4-FFF2-40B4-BE49-F238E27FC236}">
                  <a16:creationId xmlns:a16="http://schemas.microsoft.com/office/drawing/2014/main" id="{19762DB8-F2C0-771E-ABF4-ED284ABD87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76954" y="4856137"/>
              <a:ext cx="457200" cy="457200"/>
            </a:xfrm>
            <a:prstGeom prst="rect">
              <a:avLst/>
            </a:prstGeom>
          </p:spPr>
        </p:pic>
        <p:pic>
          <p:nvPicPr>
            <p:cNvPr id="19" name="Graphic 18" descr="Owl outline">
              <a:extLst>
                <a:ext uri="{FF2B5EF4-FFF2-40B4-BE49-F238E27FC236}">
                  <a16:creationId xmlns:a16="http://schemas.microsoft.com/office/drawing/2014/main" id="{C3778AD8-2604-710D-7B18-2867104CD6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5985" y="4961842"/>
              <a:ext cx="457200" cy="457200"/>
            </a:xfrm>
            <a:prstGeom prst="rect">
              <a:avLst/>
            </a:prstGeom>
          </p:spPr>
        </p:pic>
        <p:pic>
          <p:nvPicPr>
            <p:cNvPr id="20" name="Graphic 19" descr="Penguin with solid fill">
              <a:extLst>
                <a:ext uri="{FF2B5EF4-FFF2-40B4-BE49-F238E27FC236}">
                  <a16:creationId xmlns:a16="http://schemas.microsoft.com/office/drawing/2014/main" id="{A1184EC0-9A35-4973-04CB-C001CE88FE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2678" y="5032496"/>
              <a:ext cx="457200" cy="457200"/>
            </a:xfrm>
            <a:prstGeom prst="rect">
              <a:avLst/>
            </a:prstGeom>
          </p:spPr>
        </p:pic>
        <p:sp>
          <p:nvSpPr>
            <p:cNvPr id="21" name="Freeform: Shape 20">
              <a:extLst>
                <a:ext uri="{FF2B5EF4-FFF2-40B4-BE49-F238E27FC236}">
                  <a16:creationId xmlns:a16="http://schemas.microsoft.com/office/drawing/2014/main" id="{77D3DE59-12EC-F716-8625-9E7BE1F25ECA}"/>
                </a:ext>
              </a:extLst>
            </p:cNvPr>
            <p:cNvSpPr/>
            <p:nvPr/>
          </p:nvSpPr>
          <p:spPr>
            <a:xfrm>
              <a:off x="2332893" y="5471992"/>
              <a:ext cx="703385" cy="365764"/>
            </a:xfrm>
            <a:custGeom>
              <a:avLst/>
              <a:gdLst>
                <a:gd name="connsiteX0" fmla="*/ 0 w 703385"/>
                <a:gd name="connsiteY0" fmla="*/ 365764 h 365764"/>
                <a:gd name="connsiteX1" fmla="*/ 304800 w 703385"/>
                <a:gd name="connsiteY1" fmla="*/ 14072 h 365764"/>
                <a:gd name="connsiteX2" fmla="*/ 574431 w 703385"/>
                <a:gd name="connsiteY2" fmla="*/ 96134 h 365764"/>
                <a:gd name="connsiteX3" fmla="*/ 703385 w 703385"/>
                <a:gd name="connsiteY3" fmla="*/ 342318 h 365764"/>
                <a:gd name="connsiteX4" fmla="*/ 703385 w 703385"/>
                <a:gd name="connsiteY4" fmla="*/ 342318 h 365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5" h="365764">
                  <a:moveTo>
                    <a:pt x="0" y="365764"/>
                  </a:moveTo>
                  <a:cubicBezTo>
                    <a:pt x="104531" y="212387"/>
                    <a:pt x="209062" y="59010"/>
                    <a:pt x="304800" y="14072"/>
                  </a:cubicBezTo>
                  <a:cubicBezTo>
                    <a:pt x="400538" y="-30866"/>
                    <a:pt x="508000" y="41426"/>
                    <a:pt x="574431" y="96134"/>
                  </a:cubicBezTo>
                  <a:cubicBezTo>
                    <a:pt x="640862" y="150842"/>
                    <a:pt x="703385" y="342318"/>
                    <a:pt x="703385" y="342318"/>
                  </a:cubicBezTo>
                  <a:lnTo>
                    <a:pt x="703385" y="342318"/>
                  </a:lnTo>
                </a:path>
              </a:pathLst>
            </a:custGeom>
            <a:noFill/>
            <a:ln w="190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FA227F1-A3FE-BA0A-8821-ED30A4DD9A2F}"/>
                </a:ext>
              </a:extLst>
            </p:cNvPr>
            <p:cNvSpPr/>
            <p:nvPr/>
          </p:nvSpPr>
          <p:spPr>
            <a:xfrm>
              <a:off x="2743201" y="5366092"/>
              <a:ext cx="1324707" cy="436495"/>
            </a:xfrm>
            <a:custGeom>
              <a:avLst/>
              <a:gdLst>
                <a:gd name="connsiteX0" fmla="*/ 0 w 1324707"/>
                <a:gd name="connsiteY0" fmla="*/ 436495 h 436495"/>
                <a:gd name="connsiteX1" fmla="*/ 246184 w 1324707"/>
                <a:gd name="connsiteY1" fmla="*/ 166864 h 436495"/>
                <a:gd name="connsiteX2" fmla="*/ 586154 w 1324707"/>
                <a:gd name="connsiteY2" fmla="*/ 2741 h 436495"/>
                <a:gd name="connsiteX3" fmla="*/ 914400 w 1324707"/>
                <a:gd name="connsiteY3" fmla="*/ 84803 h 436495"/>
                <a:gd name="connsiteX4" fmla="*/ 1195754 w 1324707"/>
                <a:gd name="connsiteY4" fmla="*/ 342710 h 436495"/>
                <a:gd name="connsiteX5" fmla="*/ 1324707 w 1324707"/>
                <a:gd name="connsiteY5" fmla="*/ 436495 h 43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4707" h="436495">
                  <a:moveTo>
                    <a:pt x="0" y="436495"/>
                  </a:moveTo>
                  <a:cubicBezTo>
                    <a:pt x="74246" y="337825"/>
                    <a:pt x="148492" y="239156"/>
                    <a:pt x="246184" y="166864"/>
                  </a:cubicBezTo>
                  <a:cubicBezTo>
                    <a:pt x="343876" y="94572"/>
                    <a:pt x="474785" y="16418"/>
                    <a:pt x="586154" y="2741"/>
                  </a:cubicBezTo>
                  <a:cubicBezTo>
                    <a:pt x="697523" y="-10936"/>
                    <a:pt x="812800" y="28142"/>
                    <a:pt x="914400" y="84803"/>
                  </a:cubicBezTo>
                  <a:cubicBezTo>
                    <a:pt x="1016000" y="141464"/>
                    <a:pt x="1127370" y="284095"/>
                    <a:pt x="1195754" y="342710"/>
                  </a:cubicBezTo>
                  <a:cubicBezTo>
                    <a:pt x="1264138" y="401325"/>
                    <a:pt x="1294422" y="418910"/>
                    <a:pt x="1324707" y="436495"/>
                  </a:cubicBezTo>
                </a:path>
              </a:pathLst>
            </a:custGeom>
            <a:noFill/>
            <a:ln w="190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D0313CB-97B1-2482-91C3-14AD9B5B6171}"/>
                </a:ext>
              </a:extLst>
            </p:cNvPr>
            <p:cNvSpPr/>
            <p:nvPr/>
          </p:nvSpPr>
          <p:spPr>
            <a:xfrm>
              <a:off x="3540370" y="5521073"/>
              <a:ext cx="2391508" cy="293237"/>
            </a:xfrm>
            <a:custGeom>
              <a:avLst/>
              <a:gdLst>
                <a:gd name="connsiteX0" fmla="*/ 0 w 2391508"/>
                <a:gd name="connsiteY0" fmla="*/ 269791 h 293237"/>
                <a:gd name="connsiteX1" fmla="*/ 457200 w 2391508"/>
                <a:gd name="connsiteY1" fmla="*/ 58776 h 293237"/>
                <a:gd name="connsiteX2" fmla="*/ 1019908 w 2391508"/>
                <a:gd name="connsiteY2" fmla="*/ 160 h 293237"/>
                <a:gd name="connsiteX3" fmla="*/ 1594338 w 2391508"/>
                <a:gd name="connsiteY3" fmla="*/ 70499 h 293237"/>
                <a:gd name="connsiteX4" fmla="*/ 2391508 w 2391508"/>
                <a:gd name="connsiteY4" fmla="*/ 293237 h 29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508" h="293237">
                  <a:moveTo>
                    <a:pt x="0" y="269791"/>
                  </a:moveTo>
                  <a:cubicBezTo>
                    <a:pt x="143607" y="186752"/>
                    <a:pt x="287215" y="103714"/>
                    <a:pt x="457200" y="58776"/>
                  </a:cubicBezTo>
                  <a:cubicBezTo>
                    <a:pt x="627185" y="13838"/>
                    <a:pt x="830385" y="-1794"/>
                    <a:pt x="1019908" y="160"/>
                  </a:cubicBezTo>
                  <a:cubicBezTo>
                    <a:pt x="1209431" y="2114"/>
                    <a:pt x="1365738" y="21653"/>
                    <a:pt x="1594338" y="70499"/>
                  </a:cubicBezTo>
                  <a:cubicBezTo>
                    <a:pt x="1822938" y="119345"/>
                    <a:pt x="2107223" y="206291"/>
                    <a:pt x="2391508" y="293237"/>
                  </a:cubicBezTo>
                </a:path>
              </a:pathLst>
            </a:custGeom>
            <a:noFill/>
            <a:ln w="190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13E056A-4448-B747-E3AA-57B8D9B4782F}"/>
                </a:ext>
              </a:extLst>
            </p:cNvPr>
            <p:cNvSpPr/>
            <p:nvPr/>
          </p:nvSpPr>
          <p:spPr>
            <a:xfrm>
              <a:off x="5580185" y="5309125"/>
              <a:ext cx="1629508" cy="528631"/>
            </a:xfrm>
            <a:custGeom>
              <a:avLst/>
              <a:gdLst>
                <a:gd name="connsiteX0" fmla="*/ 0 w 1629508"/>
                <a:gd name="connsiteY0" fmla="*/ 516908 h 528631"/>
                <a:gd name="connsiteX1" fmla="*/ 175846 w 1629508"/>
                <a:gd name="connsiteY1" fmla="*/ 282447 h 528631"/>
                <a:gd name="connsiteX2" fmla="*/ 457200 w 1629508"/>
                <a:gd name="connsiteY2" fmla="*/ 36262 h 528631"/>
                <a:gd name="connsiteX3" fmla="*/ 855785 w 1629508"/>
                <a:gd name="connsiteY3" fmla="*/ 24539 h 528631"/>
                <a:gd name="connsiteX4" fmla="*/ 1242646 w 1629508"/>
                <a:gd name="connsiteY4" fmla="*/ 259001 h 528631"/>
                <a:gd name="connsiteX5" fmla="*/ 1629508 w 1629508"/>
                <a:gd name="connsiteY5" fmla="*/ 528631 h 52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9508" h="528631">
                  <a:moveTo>
                    <a:pt x="0" y="516908"/>
                  </a:moveTo>
                  <a:cubicBezTo>
                    <a:pt x="49823" y="439731"/>
                    <a:pt x="99646" y="362555"/>
                    <a:pt x="175846" y="282447"/>
                  </a:cubicBezTo>
                  <a:cubicBezTo>
                    <a:pt x="252046" y="202339"/>
                    <a:pt x="343877" y="79247"/>
                    <a:pt x="457200" y="36262"/>
                  </a:cubicBezTo>
                  <a:cubicBezTo>
                    <a:pt x="570523" y="-6723"/>
                    <a:pt x="724877" y="-12584"/>
                    <a:pt x="855785" y="24539"/>
                  </a:cubicBezTo>
                  <a:cubicBezTo>
                    <a:pt x="986693" y="61662"/>
                    <a:pt x="1113692" y="174986"/>
                    <a:pt x="1242646" y="259001"/>
                  </a:cubicBezTo>
                  <a:cubicBezTo>
                    <a:pt x="1371600" y="343016"/>
                    <a:pt x="1500554" y="435823"/>
                    <a:pt x="1629508" y="528631"/>
                  </a:cubicBezTo>
                </a:path>
              </a:pathLst>
            </a:custGeom>
            <a:noFill/>
            <a:ln w="19050">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Turtle outline">
              <a:extLst>
                <a:ext uri="{FF2B5EF4-FFF2-40B4-BE49-F238E27FC236}">
                  <a16:creationId xmlns:a16="http://schemas.microsoft.com/office/drawing/2014/main" id="{9749F5B1-F68F-35F7-019E-940B920125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4955" y="4816754"/>
              <a:ext cx="457200" cy="457200"/>
            </a:xfrm>
            <a:prstGeom prst="rect">
              <a:avLst/>
            </a:prstGeom>
          </p:spPr>
        </p:pic>
      </p:grpSp>
    </p:spTree>
    <p:extLst>
      <p:ext uri="{BB962C8B-B14F-4D97-AF65-F5344CB8AC3E}">
        <p14:creationId xmlns:p14="http://schemas.microsoft.com/office/powerpoint/2010/main" val="369768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1146-AD89-2F57-E1BA-D85EAB38B503}"/>
              </a:ext>
            </a:extLst>
          </p:cNvPr>
          <p:cNvSpPr>
            <a:spLocks noGrp="1"/>
          </p:cNvSpPr>
          <p:nvPr>
            <p:ph type="title"/>
          </p:nvPr>
        </p:nvSpPr>
        <p:spPr/>
        <p:txBody>
          <a:bodyPr/>
          <a:lstStyle/>
          <a:p>
            <a:r>
              <a:rPr lang="en-US" dirty="0"/>
              <a:t>Three Main Stages</a:t>
            </a:r>
          </a:p>
        </p:txBody>
      </p:sp>
      <p:sp>
        <p:nvSpPr>
          <p:cNvPr id="5" name="TextBox 4">
            <a:extLst>
              <a:ext uri="{FF2B5EF4-FFF2-40B4-BE49-F238E27FC236}">
                <a16:creationId xmlns:a16="http://schemas.microsoft.com/office/drawing/2014/main" id="{B3FDF1D4-97EA-68BA-1953-FF31EAEA3A4D}"/>
              </a:ext>
            </a:extLst>
          </p:cNvPr>
          <p:cNvSpPr txBox="1"/>
          <p:nvPr/>
        </p:nvSpPr>
        <p:spPr>
          <a:xfrm>
            <a:off x="1104890" y="1505692"/>
            <a:ext cx="1473203" cy="830997"/>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400" dirty="0"/>
              <a:t>Working Directory</a:t>
            </a:r>
          </a:p>
        </p:txBody>
      </p:sp>
      <p:sp>
        <p:nvSpPr>
          <p:cNvPr id="6" name="TextBox 5">
            <a:extLst>
              <a:ext uri="{FF2B5EF4-FFF2-40B4-BE49-F238E27FC236}">
                <a16:creationId xmlns:a16="http://schemas.microsoft.com/office/drawing/2014/main" id="{37AF81AE-008E-F6F6-CFE9-92917CC9DE79}"/>
              </a:ext>
            </a:extLst>
          </p:cNvPr>
          <p:cNvSpPr txBox="1"/>
          <p:nvPr/>
        </p:nvSpPr>
        <p:spPr>
          <a:xfrm>
            <a:off x="4824919" y="1505694"/>
            <a:ext cx="1473203" cy="830997"/>
          </a:xfrm>
          <a:prstGeom prst="rect">
            <a:avLst/>
          </a:prstGeom>
          <a:solidFill>
            <a:schemeClr val="accent1"/>
          </a:solidFill>
          <a:ln>
            <a:solidFill>
              <a:schemeClr val="tx1"/>
            </a:solidFill>
          </a:ln>
        </p:spPr>
        <p:txBody>
          <a:bodyPr wrap="square" rtlCol="0">
            <a:spAutoFit/>
          </a:bodyPr>
          <a:lstStyle/>
          <a:p>
            <a:pPr algn="ctr"/>
            <a:r>
              <a:rPr lang="en-US" sz="2400" dirty="0"/>
              <a:t>Staging Area</a:t>
            </a:r>
          </a:p>
        </p:txBody>
      </p:sp>
      <p:sp>
        <p:nvSpPr>
          <p:cNvPr id="7" name="TextBox 6">
            <a:extLst>
              <a:ext uri="{FF2B5EF4-FFF2-40B4-BE49-F238E27FC236}">
                <a16:creationId xmlns:a16="http://schemas.microsoft.com/office/drawing/2014/main" id="{2F9057D3-0309-7E49-B590-BFA5FD868180}"/>
              </a:ext>
            </a:extLst>
          </p:cNvPr>
          <p:cNvSpPr txBox="1"/>
          <p:nvPr/>
        </p:nvSpPr>
        <p:spPr>
          <a:xfrm>
            <a:off x="8005198" y="1545460"/>
            <a:ext cx="1905453" cy="830997"/>
          </a:xfrm>
          <a:prstGeom prst="rect">
            <a:avLst/>
          </a:prstGeom>
          <a:solidFill>
            <a:schemeClr val="bg2"/>
          </a:solidFill>
          <a:ln>
            <a:solidFill>
              <a:schemeClr val="tx1"/>
            </a:solidFill>
          </a:ln>
        </p:spPr>
        <p:txBody>
          <a:bodyPr wrap="square" rtlCol="0">
            <a:spAutoFit/>
          </a:bodyPr>
          <a:lstStyle/>
          <a:p>
            <a:pPr algn="ctr"/>
            <a:r>
              <a:rPr lang="en-US" sz="2400" dirty="0"/>
              <a:t>.git directory (Repository)</a:t>
            </a:r>
          </a:p>
        </p:txBody>
      </p:sp>
      <p:cxnSp>
        <p:nvCxnSpPr>
          <p:cNvPr id="14" name="Straight Connector 13">
            <a:extLst>
              <a:ext uri="{FF2B5EF4-FFF2-40B4-BE49-F238E27FC236}">
                <a16:creationId xmlns:a16="http://schemas.microsoft.com/office/drawing/2014/main" id="{1870359F-E242-AC98-A52F-82E45DC104EE}"/>
              </a:ext>
            </a:extLst>
          </p:cNvPr>
          <p:cNvCxnSpPr>
            <a:cxnSpLocks/>
          </p:cNvCxnSpPr>
          <p:nvPr/>
        </p:nvCxnSpPr>
        <p:spPr>
          <a:xfrm>
            <a:off x="1794781" y="2585491"/>
            <a:ext cx="0" cy="3644828"/>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AC41E-E26A-BDB7-300D-ECB0A1FA3285}"/>
              </a:ext>
            </a:extLst>
          </p:cNvPr>
          <p:cNvCxnSpPr>
            <a:cxnSpLocks/>
          </p:cNvCxnSpPr>
          <p:nvPr/>
        </p:nvCxnSpPr>
        <p:spPr>
          <a:xfrm>
            <a:off x="5547959" y="2585491"/>
            <a:ext cx="0" cy="3644828"/>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F0C2EE-18EB-039F-52D9-F8035E3CAAC5}"/>
              </a:ext>
            </a:extLst>
          </p:cNvPr>
          <p:cNvCxnSpPr>
            <a:cxnSpLocks/>
          </p:cNvCxnSpPr>
          <p:nvPr/>
        </p:nvCxnSpPr>
        <p:spPr>
          <a:xfrm>
            <a:off x="8917342" y="2585491"/>
            <a:ext cx="0" cy="3644828"/>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Arrow: Right 31">
            <a:extLst>
              <a:ext uri="{FF2B5EF4-FFF2-40B4-BE49-F238E27FC236}">
                <a16:creationId xmlns:a16="http://schemas.microsoft.com/office/drawing/2014/main" id="{A573412B-CE93-3D08-CE09-77305E036DEA}"/>
              </a:ext>
            </a:extLst>
          </p:cNvPr>
          <p:cNvSpPr/>
          <p:nvPr/>
        </p:nvSpPr>
        <p:spPr>
          <a:xfrm flipH="1">
            <a:off x="1808341" y="2850258"/>
            <a:ext cx="7095439" cy="640080"/>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Checkout the project</a:t>
            </a:r>
          </a:p>
        </p:txBody>
      </p:sp>
      <p:sp>
        <p:nvSpPr>
          <p:cNvPr id="33" name="Arrow: Right 32">
            <a:extLst>
              <a:ext uri="{FF2B5EF4-FFF2-40B4-BE49-F238E27FC236}">
                <a16:creationId xmlns:a16="http://schemas.microsoft.com/office/drawing/2014/main" id="{43886C55-4CC8-78FE-A02A-635244BC9F4D}"/>
              </a:ext>
            </a:extLst>
          </p:cNvPr>
          <p:cNvSpPr/>
          <p:nvPr/>
        </p:nvSpPr>
        <p:spPr>
          <a:xfrm>
            <a:off x="1794781" y="4003905"/>
            <a:ext cx="3753178" cy="640080"/>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Stage Fixes</a:t>
            </a:r>
          </a:p>
        </p:txBody>
      </p:sp>
      <p:sp>
        <p:nvSpPr>
          <p:cNvPr id="34" name="Arrow: Right 33">
            <a:extLst>
              <a:ext uri="{FF2B5EF4-FFF2-40B4-BE49-F238E27FC236}">
                <a16:creationId xmlns:a16="http://schemas.microsoft.com/office/drawing/2014/main" id="{777CE337-A411-97ED-FF89-4287855B5626}"/>
              </a:ext>
            </a:extLst>
          </p:cNvPr>
          <p:cNvSpPr/>
          <p:nvPr/>
        </p:nvSpPr>
        <p:spPr>
          <a:xfrm>
            <a:off x="5561520" y="5176142"/>
            <a:ext cx="3342262" cy="640080"/>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Commit</a:t>
            </a:r>
          </a:p>
        </p:txBody>
      </p:sp>
    </p:spTree>
    <p:extLst>
      <p:ext uri="{BB962C8B-B14F-4D97-AF65-F5344CB8AC3E}">
        <p14:creationId xmlns:p14="http://schemas.microsoft.com/office/powerpoint/2010/main" val="80411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D6CE-2780-B006-3A5C-A5878B8A0C38}"/>
              </a:ext>
            </a:extLst>
          </p:cNvPr>
          <p:cNvSpPr>
            <a:spLocks noGrp="1"/>
          </p:cNvSpPr>
          <p:nvPr>
            <p:ph type="title"/>
          </p:nvPr>
        </p:nvSpPr>
        <p:spPr/>
        <p:txBody>
          <a:bodyPr/>
          <a:lstStyle/>
          <a:p>
            <a:r>
              <a:rPr lang="en-US" dirty="0"/>
              <a:t>File Status</a:t>
            </a:r>
          </a:p>
        </p:txBody>
      </p:sp>
      <p:sp>
        <p:nvSpPr>
          <p:cNvPr id="4" name="Rectangle 3">
            <a:extLst>
              <a:ext uri="{FF2B5EF4-FFF2-40B4-BE49-F238E27FC236}">
                <a16:creationId xmlns:a16="http://schemas.microsoft.com/office/drawing/2014/main" id="{3F6AAD48-A535-16E9-8D2C-AF18B9C5ADB2}"/>
              </a:ext>
            </a:extLst>
          </p:cNvPr>
          <p:cNvSpPr/>
          <p:nvPr/>
        </p:nvSpPr>
        <p:spPr>
          <a:xfrm>
            <a:off x="1055077" y="1324708"/>
            <a:ext cx="2110154" cy="586154"/>
          </a:xfrm>
          <a:prstGeom prst="rect">
            <a:avLst/>
          </a:prstGeom>
          <a:solidFill>
            <a:schemeClr val="accent2">
              <a:lumMod val="20000"/>
              <a:lumOff val="8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Untracked</a:t>
            </a:r>
          </a:p>
        </p:txBody>
      </p:sp>
      <p:sp>
        <p:nvSpPr>
          <p:cNvPr id="5" name="Rectangle 4">
            <a:extLst>
              <a:ext uri="{FF2B5EF4-FFF2-40B4-BE49-F238E27FC236}">
                <a16:creationId xmlns:a16="http://schemas.microsoft.com/office/drawing/2014/main" id="{17ECFDD8-F4BD-F3AA-2242-604A45C44DEA}"/>
              </a:ext>
            </a:extLst>
          </p:cNvPr>
          <p:cNvSpPr/>
          <p:nvPr/>
        </p:nvSpPr>
        <p:spPr>
          <a:xfrm>
            <a:off x="6811108" y="1324708"/>
            <a:ext cx="2110154" cy="586154"/>
          </a:xfrm>
          <a:prstGeom prst="rect">
            <a:avLst/>
          </a:prstGeom>
          <a:solidFill>
            <a:schemeClr val="accent6">
              <a:lumMod val="40000"/>
              <a:lumOff val="6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Tracked</a:t>
            </a:r>
          </a:p>
        </p:txBody>
      </p:sp>
      <p:sp>
        <p:nvSpPr>
          <p:cNvPr id="6" name="Rectangle 5">
            <a:extLst>
              <a:ext uri="{FF2B5EF4-FFF2-40B4-BE49-F238E27FC236}">
                <a16:creationId xmlns:a16="http://schemas.microsoft.com/office/drawing/2014/main" id="{84275FBF-EE78-ADC9-B67F-D7B23B4788B9}"/>
              </a:ext>
            </a:extLst>
          </p:cNvPr>
          <p:cNvSpPr/>
          <p:nvPr/>
        </p:nvSpPr>
        <p:spPr>
          <a:xfrm>
            <a:off x="4378570" y="2064117"/>
            <a:ext cx="2110154" cy="586154"/>
          </a:xfrm>
          <a:prstGeom prst="rect">
            <a:avLst/>
          </a:prstGeom>
          <a:solidFill>
            <a:schemeClr val="accent6">
              <a:lumMod val="60000"/>
              <a:lumOff val="4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Unmodified</a:t>
            </a:r>
          </a:p>
        </p:txBody>
      </p:sp>
      <p:sp>
        <p:nvSpPr>
          <p:cNvPr id="7" name="Rectangle 6">
            <a:extLst>
              <a:ext uri="{FF2B5EF4-FFF2-40B4-BE49-F238E27FC236}">
                <a16:creationId xmlns:a16="http://schemas.microsoft.com/office/drawing/2014/main" id="{280595BD-9535-E7BE-9239-56FC76462454}"/>
              </a:ext>
            </a:extLst>
          </p:cNvPr>
          <p:cNvSpPr/>
          <p:nvPr/>
        </p:nvSpPr>
        <p:spPr>
          <a:xfrm>
            <a:off x="6811108" y="2064117"/>
            <a:ext cx="2110154" cy="586154"/>
          </a:xfrm>
          <a:prstGeom prst="rect">
            <a:avLst/>
          </a:prstGeom>
          <a:solidFill>
            <a:schemeClr val="accent6">
              <a:lumMod val="60000"/>
              <a:lumOff val="4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Modified</a:t>
            </a:r>
          </a:p>
        </p:txBody>
      </p:sp>
      <p:sp>
        <p:nvSpPr>
          <p:cNvPr id="8" name="Rectangle 7">
            <a:extLst>
              <a:ext uri="{FF2B5EF4-FFF2-40B4-BE49-F238E27FC236}">
                <a16:creationId xmlns:a16="http://schemas.microsoft.com/office/drawing/2014/main" id="{D084491D-4E4E-2210-15DA-F6D307DE9D89}"/>
              </a:ext>
            </a:extLst>
          </p:cNvPr>
          <p:cNvSpPr/>
          <p:nvPr/>
        </p:nvSpPr>
        <p:spPr>
          <a:xfrm>
            <a:off x="9243646" y="2064117"/>
            <a:ext cx="2110154" cy="586154"/>
          </a:xfrm>
          <a:prstGeom prst="rect">
            <a:avLst/>
          </a:prstGeom>
          <a:solidFill>
            <a:schemeClr val="accent6">
              <a:lumMod val="60000"/>
              <a:lumOff val="40000"/>
            </a:schemeClr>
          </a:solidFill>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Staged</a:t>
            </a:r>
          </a:p>
        </p:txBody>
      </p:sp>
      <p:cxnSp>
        <p:nvCxnSpPr>
          <p:cNvPr id="10" name="Straight Connector 9">
            <a:extLst>
              <a:ext uri="{FF2B5EF4-FFF2-40B4-BE49-F238E27FC236}">
                <a16:creationId xmlns:a16="http://schemas.microsoft.com/office/drawing/2014/main" id="{6B744BFE-3CE7-4B4D-C25E-F4039C56903C}"/>
              </a:ext>
            </a:extLst>
          </p:cNvPr>
          <p:cNvCxnSpPr>
            <a:cxnSpLocks/>
            <a:stCxn id="6" idx="2"/>
          </p:cNvCxnSpPr>
          <p:nvPr/>
        </p:nvCxnSpPr>
        <p:spPr>
          <a:xfrm>
            <a:off x="5433646" y="2650271"/>
            <a:ext cx="0" cy="3176098"/>
          </a:xfrm>
          <a:prstGeom prst="line">
            <a:avLst/>
          </a:prstGeom>
          <a:ln w="31750" cap="fla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910F85-BAA3-574F-6A16-EE1414BC9523}"/>
              </a:ext>
            </a:extLst>
          </p:cNvPr>
          <p:cNvCxnSpPr>
            <a:cxnSpLocks/>
            <a:stCxn id="4" idx="2"/>
          </p:cNvCxnSpPr>
          <p:nvPr/>
        </p:nvCxnSpPr>
        <p:spPr>
          <a:xfrm>
            <a:off x="2110154" y="1910862"/>
            <a:ext cx="0" cy="3915507"/>
          </a:xfrm>
          <a:prstGeom prst="line">
            <a:avLst/>
          </a:prstGeom>
          <a:ln w="31750" cap="fla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63976E-1CD1-6F14-A09A-B8DA94C61E53}"/>
              </a:ext>
            </a:extLst>
          </p:cNvPr>
          <p:cNvCxnSpPr>
            <a:cxnSpLocks/>
            <a:stCxn id="7" idx="2"/>
          </p:cNvCxnSpPr>
          <p:nvPr/>
        </p:nvCxnSpPr>
        <p:spPr>
          <a:xfrm>
            <a:off x="7866185" y="2650271"/>
            <a:ext cx="0" cy="3176098"/>
          </a:xfrm>
          <a:prstGeom prst="line">
            <a:avLst/>
          </a:prstGeom>
          <a:ln w="31750" cap="fla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C00B5B-7582-9BAE-7D90-159CA83CDF91}"/>
              </a:ext>
            </a:extLst>
          </p:cNvPr>
          <p:cNvCxnSpPr>
            <a:cxnSpLocks/>
            <a:stCxn id="8" idx="2"/>
          </p:cNvCxnSpPr>
          <p:nvPr/>
        </p:nvCxnSpPr>
        <p:spPr>
          <a:xfrm>
            <a:off x="10298723" y="2650271"/>
            <a:ext cx="0" cy="3176098"/>
          </a:xfrm>
          <a:prstGeom prst="line">
            <a:avLst/>
          </a:prstGeom>
          <a:ln w="31750" cap="flat"/>
        </p:spPr>
        <p:style>
          <a:lnRef idx="1">
            <a:schemeClr val="accent1"/>
          </a:lnRef>
          <a:fillRef idx="0">
            <a:schemeClr val="accent1"/>
          </a:fillRef>
          <a:effectRef idx="0">
            <a:schemeClr val="accent1"/>
          </a:effectRef>
          <a:fontRef idx="minor">
            <a:schemeClr val="tx1"/>
          </a:fontRef>
        </p:style>
      </p:cxnSp>
      <p:sp>
        <p:nvSpPr>
          <p:cNvPr id="24" name="Arrow: Right 23">
            <a:extLst>
              <a:ext uri="{FF2B5EF4-FFF2-40B4-BE49-F238E27FC236}">
                <a16:creationId xmlns:a16="http://schemas.microsoft.com/office/drawing/2014/main" id="{A90E331C-44A9-E1B1-196D-B1F1FDB49D03}"/>
              </a:ext>
            </a:extLst>
          </p:cNvPr>
          <p:cNvSpPr/>
          <p:nvPr/>
        </p:nvSpPr>
        <p:spPr>
          <a:xfrm>
            <a:off x="2110154" y="2860431"/>
            <a:ext cx="8188569"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Add the File</a:t>
            </a:r>
          </a:p>
        </p:txBody>
      </p:sp>
      <p:sp>
        <p:nvSpPr>
          <p:cNvPr id="25" name="Arrow: Right 24">
            <a:extLst>
              <a:ext uri="{FF2B5EF4-FFF2-40B4-BE49-F238E27FC236}">
                <a16:creationId xmlns:a16="http://schemas.microsoft.com/office/drawing/2014/main" id="{D2F48E7A-C036-290D-BBC6-368B70625EF5}"/>
              </a:ext>
            </a:extLst>
          </p:cNvPr>
          <p:cNvSpPr/>
          <p:nvPr/>
        </p:nvSpPr>
        <p:spPr>
          <a:xfrm>
            <a:off x="5433647" y="3558809"/>
            <a:ext cx="2432538"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Edit the File</a:t>
            </a:r>
          </a:p>
        </p:txBody>
      </p:sp>
      <p:sp>
        <p:nvSpPr>
          <p:cNvPr id="26" name="Arrow: Right 25">
            <a:extLst>
              <a:ext uri="{FF2B5EF4-FFF2-40B4-BE49-F238E27FC236}">
                <a16:creationId xmlns:a16="http://schemas.microsoft.com/office/drawing/2014/main" id="{B7DE77BC-9616-BBCD-B162-3F88BCCD1BA6}"/>
              </a:ext>
            </a:extLst>
          </p:cNvPr>
          <p:cNvSpPr/>
          <p:nvPr/>
        </p:nvSpPr>
        <p:spPr>
          <a:xfrm>
            <a:off x="7866185" y="4124020"/>
            <a:ext cx="2432538"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Stage the File</a:t>
            </a:r>
          </a:p>
        </p:txBody>
      </p:sp>
      <p:sp>
        <p:nvSpPr>
          <p:cNvPr id="27" name="Arrow: Right 26">
            <a:extLst>
              <a:ext uri="{FF2B5EF4-FFF2-40B4-BE49-F238E27FC236}">
                <a16:creationId xmlns:a16="http://schemas.microsoft.com/office/drawing/2014/main" id="{7D5480ED-3C6F-4FF0-A6F5-D63B28953BC4}"/>
              </a:ext>
            </a:extLst>
          </p:cNvPr>
          <p:cNvSpPr/>
          <p:nvPr/>
        </p:nvSpPr>
        <p:spPr>
          <a:xfrm flipH="1">
            <a:off x="2110151" y="4258042"/>
            <a:ext cx="3323493"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Remove the File</a:t>
            </a:r>
          </a:p>
        </p:txBody>
      </p:sp>
      <p:sp>
        <p:nvSpPr>
          <p:cNvPr id="28" name="Arrow: Right 27">
            <a:extLst>
              <a:ext uri="{FF2B5EF4-FFF2-40B4-BE49-F238E27FC236}">
                <a16:creationId xmlns:a16="http://schemas.microsoft.com/office/drawing/2014/main" id="{3D190850-9B8C-50D9-4237-F44E6CA94FAE}"/>
              </a:ext>
            </a:extLst>
          </p:cNvPr>
          <p:cNvSpPr/>
          <p:nvPr/>
        </p:nvSpPr>
        <p:spPr>
          <a:xfrm flipH="1">
            <a:off x="5433643" y="5103324"/>
            <a:ext cx="4865079" cy="568569"/>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Commit</a:t>
            </a:r>
          </a:p>
        </p:txBody>
      </p:sp>
    </p:spTree>
    <p:extLst>
      <p:ext uri="{BB962C8B-B14F-4D97-AF65-F5344CB8AC3E}">
        <p14:creationId xmlns:p14="http://schemas.microsoft.com/office/powerpoint/2010/main" val="2915881258"/>
      </p:ext>
    </p:extLst>
  </p:cSld>
  <p:clrMapOvr>
    <a:masterClrMapping/>
  </p:clrMapOvr>
</p:sld>
</file>

<file path=ppt/theme/theme1.xml><?xml version="1.0" encoding="utf-8"?>
<a:theme xmlns:a="http://schemas.openxmlformats.org/drawingml/2006/main" name="Blueprint 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_LRN-Template-16x9-20180904.potm" id="{F37BE00B-5147-47A1-8AA9-E3D2612B8996}" vid="{2CFF7AC0-F691-47EB-A0FC-B1B92B033E87}"/>
    </a:ext>
  </a:extLst>
</a:theme>
</file>

<file path=ppt/theme/theme2.xml><?xml version="1.0" encoding="utf-8"?>
<a:theme xmlns:a="http://schemas.openxmlformats.org/drawingml/2006/main" name="Grey 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_LRN-Template-16x9-20180904.potm" id="{F37BE00B-5147-47A1-8AA9-E3D2612B8996}" vid="{72E99A53-E791-4D4A-9EE8-FCFE558FC1AC}"/>
    </a:ext>
  </a:extLst>
</a:theme>
</file>

<file path=ppt/theme/theme3.xml><?xml version="1.0" encoding="utf-8"?>
<a:theme xmlns:a="http://schemas.openxmlformats.org/drawingml/2006/main" name="Content Bluepri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_LRN-Template-16x9-20180904.potm" id="{F37BE00B-5147-47A1-8AA9-E3D2612B8996}" vid="{04258B43-B697-4BD4-983D-61E6839AE3E5}"/>
    </a:ext>
  </a:extLst>
</a:theme>
</file>

<file path=ppt/theme/theme4.xml><?xml version="1.0" encoding="utf-8"?>
<a:theme xmlns:a="http://schemas.openxmlformats.org/drawingml/2006/main" name="Content Gre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_LRN-Template-16x9-20180904.potm" id="{F37BE00B-5147-47A1-8AA9-E3D2612B8996}" vid="{F6D2C9E2-7893-44F7-AAC9-1E24266F744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__LRN-Template-16x9-20180904</Template>
  <TotalTime>2538</TotalTime>
  <Words>2996</Words>
  <Application>Microsoft Office PowerPoint</Application>
  <PresentationFormat>Widescreen</PresentationFormat>
  <Paragraphs>374</Paragraphs>
  <Slides>23</Slides>
  <Notes>14</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23</vt:i4>
      </vt:variant>
    </vt:vector>
  </HeadingPairs>
  <TitlesOfParts>
    <vt:vector size="35" baseType="lpstr">
      <vt:lpstr>-apple-system</vt:lpstr>
      <vt:lpstr>Arial</vt:lpstr>
      <vt:lpstr>Calibri</vt:lpstr>
      <vt:lpstr>Calibri Light</vt:lpstr>
      <vt:lpstr>Consolas</vt:lpstr>
      <vt:lpstr>Courier</vt:lpstr>
      <vt:lpstr>Courier New</vt:lpstr>
      <vt:lpstr>ui-monospace</vt:lpstr>
      <vt:lpstr>Blueprint Title</vt:lpstr>
      <vt:lpstr>Grey Title</vt:lpstr>
      <vt:lpstr>Content Blueprint</vt:lpstr>
      <vt:lpstr>Content Grey</vt:lpstr>
      <vt:lpstr>GIT – distributed version control system</vt:lpstr>
      <vt:lpstr>Git Basics</vt:lpstr>
      <vt:lpstr>What is Version Control?</vt:lpstr>
      <vt:lpstr>Version Control Types</vt:lpstr>
      <vt:lpstr>Snapshots, Not Differences</vt:lpstr>
      <vt:lpstr>Snapshots, Not Differences</vt:lpstr>
      <vt:lpstr>What is Git?</vt:lpstr>
      <vt:lpstr>Three Main Stages</vt:lpstr>
      <vt:lpstr>File Status</vt:lpstr>
      <vt:lpstr>Git Basic Commands</vt:lpstr>
      <vt:lpstr>Git Installation and Setup</vt:lpstr>
      <vt:lpstr>Git Installation on Windows</vt:lpstr>
      <vt:lpstr>First-Time Git Setup</vt:lpstr>
      <vt:lpstr>Git Setup in VS Code</vt:lpstr>
      <vt:lpstr>Get Started with Git and GitHub</vt:lpstr>
      <vt:lpstr>GitHub: Hello World</vt:lpstr>
      <vt:lpstr>Creating a Repository</vt:lpstr>
      <vt:lpstr>Cloning a Repository</vt:lpstr>
      <vt:lpstr>Create a Branch</vt:lpstr>
      <vt:lpstr>Making and Committing Changes</vt:lpstr>
      <vt:lpstr>Opening a Pull Request in GitHub</vt:lpstr>
      <vt:lpstr>Merging Pull Request in GitHub</vt:lpstr>
      <vt:lpstr>Getting a Git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Jeffrey S (Jeff) CIV USARMY CEERD-CRREL (USA)</dc:creator>
  <cp:lastModifiedBy>Jeffrey</cp:lastModifiedBy>
  <cp:revision>112</cp:revision>
  <dcterms:created xsi:type="dcterms:W3CDTF">2023-04-24T17:35:32Z</dcterms:created>
  <dcterms:modified xsi:type="dcterms:W3CDTF">2023-05-22T03:43:34Z</dcterms:modified>
</cp:coreProperties>
</file>