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34"/>
  </p:notesMasterIdLst>
  <p:handoutMasterIdLst>
    <p:handoutMasterId r:id="rId35"/>
  </p:handoutMasterIdLst>
  <p:sldIdLst>
    <p:sldId id="473" r:id="rId2"/>
    <p:sldId id="474" r:id="rId3"/>
    <p:sldId id="475" r:id="rId4"/>
    <p:sldId id="477" r:id="rId5"/>
    <p:sldId id="364" r:id="rId6"/>
    <p:sldId id="446" r:id="rId7"/>
    <p:sldId id="445" r:id="rId8"/>
    <p:sldId id="366" r:id="rId9"/>
    <p:sldId id="447" r:id="rId10"/>
    <p:sldId id="448" r:id="rId11"/>
    <p:sldId id="449" r:id="rId12"/>
    <p:sldId id="450" r:id="rId13"/>
    <p:sldId id="451" r:id="rId14"/>
    <p:sldId id="452" r:id="rId15"/>
    <p:sldId id="455" r:id="rId16"/>
    <p:sldId id="454" r:id="rId17"/>
    <p:sldId id="453" r:id="rId18"/>
    <p:sldId id="456" r:id="rId19"/>
    <p:sldId id="457" r:id="rId20"/>
    <p:sldId id="458" r:id="rId21"/>
    <p:sldId id="459" r:id="rId22"/>
    <p:sldId id="461" r:id="rId23"/>
    <p:sldId id="462" r:id="rId24"/>
    <p:sldId id="464" r:id="rId25"/>
    <p:sldId id="465" r:id="rId26"/>
    <p:sldId id="466" r:id="rId27"/>
    <p:sldId id="471" r:id="rId28"/>
    <p:sldId id="467" r:id="rId29"/>
    <p:sldId id="472" r:id="rId30"/>
    <p:sldId id="468" r:id="rId31"/>
    <p:sldId id="469" r:id="rId32"/>
    <p:sldId id="470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0FF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1852" autoAdjust="0"/>
  </p:normalViewPr>
  <p:slideViewPr>
    <p:cSldViewPr>
      <p:cViewPr varScale="1">
        <p:scale>
          <a:sx n="95" d="100"/>
          <a:sy n="95" d="100"/>
        </p:scale>
        <p:origin x="18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704ACE-3EE1-4540-A8B3-C851562B6D8B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101C88-1F13-4041-A593-9C8190E8B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09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4850F9-FCB9-446F-A23B-7EB71BB94CE7}" type="datetimeFigureOut">
              <a:rPr lang="zh-CN" altLang="en-US"/>
              <a:pPr>
                <a:defRPr/>
              </a:pPr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85C383-CED6-4CEE-B328-EF467FDF04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02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6%85%E7%BA%A7%E7%94%B5%E8%84%91/52211" TargetMode="External"/><Relationship Id="rId3" Type="http://schemas.openxmlformats.org/officeDocument/2006/relationships/hyperlink" Target="https://baike.baidu.com/item/%E5%B9%B6%E8%A1%8C%E8%AE%A1%E7%AE%97" TargetMode="External"/><Relationship Id="rId7" Type="http://schemas.openxmlformats.org/officeDocument/2006/relationships/hyperlink" Target="https://baike.baidu.com/item/AI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C%E8%AF%AD%E8%A8%80" TargetMode="External"/><Relationship Id="rId5" Type="http://schemas.openxmlformats.org/officeDocument/2006/relationships/hyperlink" Target="https://baike.baidu.com/item/VLSI" TargetMode="External"/><Relationship Id="rId10" Type="http://schemas.openxmlformats.org/officeDocument/2006/relationships/hyperlink" Target="https://baike.baidu.com/item/%E5%8A%A0%E9%87%8C%C2%B7%E5%8D%A1%E6%96%AF%E5%B8%95%E7%BD%97%E5%A4%AB" TargetMode="External"/><Relationship Id="rId4" Type="http://schemas.openxmlformats.org/officeDocument/2006/relationships/hyperlink" Target="https://baike.baidu.com/item/RS/6000" TargetMode="External"/><Relationship Id="rId9" Type="http://schemas.openxmlformats.org/officeDocument/2006/relationships/hyperlink" Target="https://baike.baidu.com/item/%E6%B5%AE%E7%82%B9%E8%BF%90%E7%AE%97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5C383-CED6-4CEE-B328-EF467FDF04D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64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4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2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91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3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9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53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79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5C383-CED6-4CEE-B328-EF467FDF04D5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64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3D336-7629-49A9-9907-B3227A67AA2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/>
              <a:t>对于有表达式（</a:t>
            </a:r>
            <a:r>
              <a:rPr lang="en-US" altLang="zh-CN"/>
              <a:t>a+b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当其等于多个值时，用</a:t>
            </a:r>
            <a:r>
              <a:rPr lang="en-US" altLang="zh-CN"/>
              <a:t>else if</a:t>
            </a:r>
            <a:r>
              <a:rPr lang="zh-CN" altLang="en-US"/>
              <a:t>语句可以实现，但比较麻烦，还有一种更为简洁的用法</a:t>
            </a:r>
            <a:r>
              <a:rPr lang="en-US" altLang="zh-CN"/>
              <a:t>switch</a:t>
            </a:r>
            <a:r>
              <a:rPr lang="zh-CN" altLang="en-US"/>
              <a:t>开关语句</a:t>
            </a:r>
          </a:p>
        </p:txBody>
      </p:sp>
    </p:spTree>
    <p:extLst>
      <p:ext uri="{BB962C8B-B14F-4D97-AF65-F5344CB8AC3E}">
        <p14:creationId xmlns:p14="http://schemas.microsoft.com/office/powerpoint/2010/main" val="1860016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3D336-7629-49A9-9907-B3227A67AA2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Switch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中声明变量时的错误：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void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Caset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(int a) {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switch (a) {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      case 1: /* one style */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           int b;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           b = 1; /* another style */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           int b = 1;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         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printf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("1: %d", b); break;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     case 2: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          b = 2;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        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printf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("2: %d", b);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         break;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     } }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报的错误为：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main.c:12:13: error: expected expression int b; ^ main.c:13:13: error: use of undeclared identifier 'b' b = 1; ^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ttt.c:11:13: error: expected expression int b = 1; ^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黑客的写法：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void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Caset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(int a) { switch (a) { case 1: ; int b = 1; // b = 1;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printf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("1: %d \n", b); break; case 2: b = 2;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printf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("2: %d \n", b); break; } }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其实也就是说保证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case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后面跟着的确实是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expression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即可。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通用解法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void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Caset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(int a) { switch (a) { int b; case 1: b = 1; // b = 1;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printf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("1: %d \n", b); break; case 2: b = 2;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printf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("2: %d \n", b); break; } }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1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深蓝是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3"/>
              </a:rPr>
              <a:t>并行计算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的电脑系统，建基于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4"/>
              </a:rPr>
              <a:t>RS/6000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SP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，另加上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480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颗特别制造的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5"/>
              </a:rPr>
              <a:t>VLSI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象棋芯片。下棋程式以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6"/>
              </a:rPr>
              <a:t>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6"/>
              </a:rPr>
              <a:t>语言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写成，运行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7"/>
              </a:rPr>
              <a:t>AIX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 操作系统。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1997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年版本的深蓝运算速度为每秒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亿步棋，是其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1996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年版本的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倍。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1997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年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6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月，深蓝在世界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8"/>
              </a:rPr>
              <a:t>超级电脑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中排名第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259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位，计算能力为每秒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113.8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亿次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9"/>
              </a:rPr>
              <a:t>浮点运算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1996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日，超级电脑深蓝首次挑战西洋棋世界冠军卡斯帕罗夫，但以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2-4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落败。比赛在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17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日结束。其後研究小组把深蓝加以改良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1997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年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5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11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日，在人与计算机之间挑战赛的历史上可以说是历史性的一天。计算机在正常时限的比赛中首次击败了等级分排名世界第一的棋手。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10"/>
              </a:rPr>
              <a:t>加里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10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hlinkClick r:id="rId10"/>
              </a:rPr>
              <a:t>卡斯帕罗夫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以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2.5:3.5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平）输给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IBM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的计算机程序 “深蓝”。机器的胜利标志着国际象棋历史的新时代。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IBM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的深蓝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(Deep Blue)【one】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到谷歌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(Google)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的阿尔法狗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AlphaGo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)【one】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，人类在计算机人工智能领域取得了一个又一个里程碑式的辉煌成就。然而，在这些伟大成就的背后，总是会有一些最为基本的语言结构作为它的支撑，选择结构就是其中之一。无论是国际象棋还是中国围棋，在对弈过程中，双方棋手都会有很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走这一步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那么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会怎么怎么样的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选择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性思考，而以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那么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所组成的语句正是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语言选择结构的基本语句。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对弈中的路径选择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sym typeface="Wingdings" pitchFamily="2" charset="2"/>
              </a:rPr>
              <a:t>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sym typeface="Wingdings" pitchFamily="2" charset="2"/>
              </a:rPr>
              <a:t>启发式的运算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sym typeface="Wingdings" pitchFamily="2" charset="2"/>
              </a:rPr>
              <a:t>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sym typeface="Wingdings" pitchFamily="2" charset="2"/>
              </a:rPr>
              <a:t>人工智能的组成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sym typeface="Wingdings" pitchFamily="2" charset="2"/>
              </a:rPr>
              <a:t>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sym typeface="Wingdings" pitchFamily="2" charset="2"/>
              </a:rPr>
              <a:t>语言的实现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sym typeface="Wingdings" pitchFamily="2" charset="2"/>
              </a:rPr>
              <a:t>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  <a:sym typeface="Wingdings" pitchFamily="2" charset="2"/>
              </a:rPr>
              <a:t>选择结构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5C383-CED6-4CEE-B328-EF467FDF04D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64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3D336-7629-49A9-9907-B3227A67AA2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r>
              <a:rPr lang="en-US" altLang="zh-CN" dirty="0"/>
              <a:t>(1) </a:t>
            </a:r>
            <a:r>
              <a:rPr lang="zh-CN" altLang="zh-CN" dirty="0"/>
              <a:t>阅读与书写</a:t>
            </a:r>
          </a:p>
          <a:p>
            <a:r>
              <a:rPr lang="en-US" altLang="zh-CN" dirty="0"/>
              <a:t>if-else-if</a:t>
            </a:r>
            <a:r>
              <a:rPr lang="zh-CN" altLang="zh-CN" dirty="0"/>
              <a:t>语句是一种逐级缩进的层次结构，当判断很多时，书写与阅读比较困难，容易出错。而</a:t>
            </a:r>
            <a:r>
              <a:rPr lang="en-US" altLang="zh-CN" dirty="0"/>
              <a:t>switch</a:t>
            </a:r>
            <a:r>
              <a:rPr lang="zh-CN" altLang="zh-CN" dirty="0"/>
              <a:t>语句是一种同级对齐结构，判断无论多少，结构都比较清晰且不容易出错。</a:t>
            </a:r>
            <a:endParaRPr lang="zh-CN" altLang="en-US" dirty="0"/>
          </a:p>
          <a:p>
            <a:pPr lvl="0"/>
            <a:r>
              <a:rPr lang="en-US" altLang="zh-CN" dirty="0"/>
              <a:t>(2)</a:t>
            </a:r>
            <a:r>
              <a:rPr lang="zh-CN" altLang="zh-CN" dirty="0"/>
              <a:t>运行效率</a:t>
            </a:r>
          </a:p>
          <a:p>
            <a:r>
              <a:rPr lang="en-US" altLang="zh-CN" dirty="0"/>
              <a:t>if-else-if</a:t>
            </a:r>
            <a:r>
              <a:rPr lang="zh-CN" altLang="zh-CN" dirty="0"/>
              <a:t>语句是依次比较、逐步执行的，因而速度慢一些。</a:t>
            </a:r>
            <a:r>
              <a:rPr lang="en-US" altLang="zh-CN" dirty="0"/>
              <a:t>switch</a:t>
            </a:r>
            <a:r>
              <a:rPr lang="zh-CN" altLang="en-US" dirty="0"/>
              <a:t>使用</a:t>
            </a:r>
            <a:r>
              <a:rPr lang="zh-CN" altLang="zh-CN" dirty="0"/>
              <a:t>索引表</a:t>
            </a:r>
            <a:r>
              <a:rPr lang="en-US" altLang="zh-CN" dirty="0"/>
              <a:t>—</a:t>
            </a:r>
            <a:r>
              <a:rPr lang="zh-CN" altLang="en-US" dirty="0"/>
              <a:t>快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内存空间的消耗</a:t>
            </a:r>
          </a:p>
          <a:p>
            <a:r>
              <a:rPr lang="en-US" altLang="zh-CN" dirty="0"/>
              <a:t>if-else-if</a:t>
            </a:r>
            <a:r>
              <a:rPr lang="zh-CN" altLang="en-US" dirty="0"/>
              <a:t>小</a:t>
            </a:r>
            <a:r>
              <a:rPr lang="zh-CN" altLang="zh-CN" dirty="0"/>
              <a:t>。</a:t>
            </a:r>
            <a:r>
              <a:rPr lang="en-US" altLang="zh-CN" dirty="0"/>
              <a:t>switch</a:t>
            </a:r>
            <a:r>
              <a:rPr lang="zh-CN" altLang="en-US" dirty="0"/>
              <a:t>使用</a:t>
            </a:r>
            <a:r>
              <a:rPr lang="zh-CN" altLang="zh-CN" dirty="0"/>
              <a:t>索引表</a:t>
            </a:r>
            <a:r>
              <a:rPr lang="en-US" altLang="zh-CN" dirty="0"/>
              <a:t>—</a:t>
            </a:r>
            <a:r>
              <a:rPr lang="zh-CN" altLang="en-US" dirty="0"/>
              <a:t>大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适用范围</a:t>
            </a:r>
            <a:endParaRPr lang="zh-CN" altLang="zh-CN" dirty="0"/>
          </a:p>
          <a:p>
            <a:r>
              <a:rPr lang="en-US" altLang="zh-CN" dirty="0"/>
              <a:t>if-else-if</a:t>
            </a:r>
            <a:r>
              <a:rPr lang="zh-CN" altLang="en-US" dirty="0"/>
              <a:t>表达式限制少，应用范围广</a:t>
            </a:r>
            <a:r>
              <a:rPr lang="zh-CN" altLang="zh-CN" dirty="0"/>
              <a:t>。</a:t>
            </a:r>
            <a:r>
              <a:rPr lang="en-US" altLang="zh-CN" dirty="0"/>
              <a:t>switch</a:t>
            </a:r>
            <a:r>
              <a:rPr lang="zh-CN" altLang="en-US" dirty="0"/>
              <a:t>表达式限制多，应用范围窄。</a:t>
            </a:r>
          </a:p>
          <a:p>
            <a:pPr lvl="0"/>
            <a:r>
              <a:rPr lang="en-US" altLang="zh-CN" dirty="0"/>
              <a:t>(5)</a:t>
            </a:r>
            <a:r>
              <a:rPr lang="zh-CN" altLang="zh-CN" dirty="0"/>
              <a:t>可嵌套性</a:t>
            </a:r>
          </a:p>
          <a:p>
            <a:r>
              <a:rPr lang="zh-CN" altLang="zh-CN" dirty="0"/>
              <a:t>两种语句都可以嵌套使用</a:t>
            </a:r>
            <a:endParaRPr lang="zh-CN" altLang="en-US" dirty="0"/>
          </a:p>
          <a:p>
            <a:pPr lvl="0"/>
            <a:r>
              <a:rPr lang="en-US" altLang="zh-CN" dirty="0"/>
              <a:t>(6)</a:t>
            </a:r>
            <a:r>
              <a:rPr lang="zh-CN" altLang="zh-CN" dirty="0"/>
              <a:t>可替换性</a:t>
            </a:r>
          </a:p>
          <a:p>
            <a:r>
              <a:rPr lang="zh-CN" altLang="zh-CN" dirty="0"/>
              <a:t>所有</a:t>
            </a:r>
            <a:r>
              <a:rPr lang="en-US" altLang="zh-CN" dirty="0"/>
              <a:t>switch</a:t>
            </a:r>
            <a:r>
              <a:rPr lang="zh-CN" altLang="zh-CN" dirty="0"/>
              <a:t>语句的应用都可以转换成</a:t>
            </a:r>
            <a:r>
              <a:rPr lang="en-US" altLang="zh-CN" dirty="0"/>
              <a:t>if-else-if</a:t>
            </a:r>
            <a:r>
              <a:rPr lang="zh-CN" altLang="zh-CN" dirty="0"/>
              <a:t>语句的应用，而能从</a:t>
            </a:r>
            <a:r>
              <a:rPr lang="en-US" altLang="zh-CN" dirty="0"/>
              <a:t>if-else-if</a:t>
            </a:r>
            <a:r>
              <a:rPr lang="zh-CN" altLang="zh-CN" dirty="0"/>
              <a:t>语句转为</a:t>
            </a:r>
            <a:r>
              <a:rPr lang="en-US" altLang="zh-CN" dirty="0"/>
              <a:t>switch</a:t>
            </a:r>
            <a:r>
              <a:rPr lang="zh-CN" altLang="zh-CN" dirty="0"/>
              <a:t>语句的应用却很有限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152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5C383-CED6-4CEE-B328-EF467FDF04D5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64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3D336-7629-49A9-9907-B3227A67AA2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311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3D336-7629-49A9-9907-B3227A67AA2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604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3D336-7629-49A9-9907-B3227A67AA2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94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3D336-7629-49A9-9907-B3227A67AA2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4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3D336-7629-49A9-9907-B3227A67AA2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307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3D336-7629-49A9-9907-B3227A67AA2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88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5C383-CED6-4CEE-B328-EF467FDF04D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6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</a:rPr>
              <a:t>Print(“a=%</a:t>
            </a:r>
            <a:r>
              <a:rPr lang="en-US" altLang="zh-CN" dirty="0" err="1">
                <a:latin typeface="Arial" charset="0"/>
              </a:rPr>
              <a:t>d,c</a:t>
            </a:r>
            <a:r>
              <a:rPr lang="en-US" altLang="zh-CN" dirty="0">
                <a:latin typeface="Arial" charset="0"/>
              </a:rPr>
              <a:t>=%</a:t>
            </a:r>
            <a:r>
              <a:rPr lang="en-US" altLang="zh-CN" dirty="0" err="1">
                <a:latin typeface="Arial" charset="0"/>
              </a:rPr>
              <a:t>d,d</a:t>
            </a:r>
            <a:r>
              <a:rPr lang="en-US" altLang="zh-CN" dirty="0">
                <a:latin typeface="Arial" charset="0"/>
              </a:rPr>
              <a:t>=%</a:t>
            </a:r>
            <a:r>
              <a:rPr lang="en-US" altLang="zh-CN" dirty="0" err="1">
                <a:latin typeface="Arial" charset="0"/>
              </a:rPr>
              <a:t>d”,a</a:t>
            </a:r>
            <a:r>
              <a:rPr lang="en-US" altLang="zh-CN" dirty="0">
                <a:latin typeface="Arial" charset="0"/>
              </a:rPr>
              <a:t>!=(c==d))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5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</a:rPr>
              <a:t>int main()</a:t>
            </a:r>
          </a:p>
          <a:p>
            <a:pPr eaLnBrk="1" hangingPunct="1"/>
            <a:r>
              <a:rPr lang="en-US" altLang="zh-CN" dirty="0">
                <a:latin typeface="Arial" charset="0"/>
              </a:rPr>
              <a:t>{</a:t>
            </a:r>
          </a:p>
          <a:p>
            <a:pPr eaLnBrk="1" hangingPunct="1"/>
            <a:r>
              <a:rPr lang="en-US" altLang="zh-CN" dirty="0">
                <a:latin typeface="Arial" charset="0"/>
              </a:rPr>
              <a:t>      int 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=10,j=3,k=0;</a:t>
            </a:r>
          </a:p>
          <a:p>
            <a:pPr eaLnBrk="1" hangingPunct="1"/>
            <a:r>
              <a:rPr lang="en-US" altLang="zh-CN" dirty="0">
                <a:latin typeface="Arial" charset="0"/>
              </a:rPr>
              <a:t>      int ret;</a:t>
            </a:r>
          </a:p>
          <a:p>
            <a:pPr eaLnBrk="1" hangingPunct="1"/>
            <a:r>
              <a:rPr lang="en-US" altLang="zh-CN" dirty="0">
                <a:latin typeface="Arial" charset="0"/>
              </a:rPr>
              <a:t>      </a:t>
            </a:r>
            <a:r>
              <a:rPr lang="en-US" altLang="zh-CN" dirty="0" err="1">
                <a:latin typeface="Arial" charset="0"/>
              </a:rPr>
              <a:t>printf</a:t>
            </a:r>
            <a:r>
              <a:rPr lang="en-US" altLang="zh-CN" dirty="0">
                <a:latin typeface="Arial" charset="0"/>
              </a:rPr>
              <a:t>(“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=%</a:t>
            </a:r>
            <a:r>
              <a:rPr lang="en-US" altLang="zh-CN" dirty="0" err="1">
                <a:latin typeface="Arial" charset="0"/>
              </a:rPr>
              <a:t>d,j</a:t>
            </a:r>
            <a:r>
              <a:rPr lang="en-US" altLang="zh-CN" dirty="0">
                <a:latin typeface="Arial" charset="0"/>
              </a:rPr>
              <a:t>=%</a:t>
            </a:r>
            <a:r>
              <a:rPr lang="en-US" altLang="zh-CN" dirty="0" err="1">
                <a:latin typeface="Arial" charset="0"/>
              </a:rPr>
              <a:t>d,k</a:t>
            </a:r>
            <a:r>
              <a:rPr lang="en-US" altLang="zh-CN" dirty="0">
                <a:latin typeface="Arial" charset="0"/>
              </a:rPr>
              <a:t>=%</a:t>
            </a:r>
            <a:r>
              <a:rPr lang="en-US" altLang="zh-CN" dirty="0" err="1">
                <a:latin typeface="Arial" charset="0"/>
              </a:rPr>
              <a:t>d,ret</a:t>
            </a:r>
            <a:r>
              <a:rPr lang="en-US" altLang="zh-CN" dirty="0">
                <a:latin typeface="Arial" charset="0"/>
              </a:rPr>
              <a:t>=%”,</a:t>
            </a:r>
            <a:r>
              <a:rPr lang="en-US" altLang="zh-CN" dirty="0" err="1">
                <a:latin typeface="Arial" charset="0"/>
              </a:rPr>
              <a:t>I,j,k,ret</a:t>
            </a:r>
            <a:r>
              <a:rPr lang="en-US" altLang="zh-CN" dirty="0">
                <a:latin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</a:rPr>
              <a:t>      ret=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==1&amp;&amp;(j==3||(k=k+1));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</a:rPr>
              <a:t>       </a:t>
            </a:r>
            <a:r>
              <a:rPr lang="en-US" altLang="zh-CN" dirty="0" err="1">
                <a:latin typeface="Arial" charset="0"/>
              </a:rPr>
              <a:t>printf</a:t>
            </a:r>
            <a:r>
              <a:rPr lang="en-US" altLang="zh-CN" dirty="0">
                <a:latin typeface="Arial" charset="0"/>
              </a:rPr>
              <a:t>(“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=%</a:t>
            </a:r>
            <a:r>
              <a:rPr lang="en-US" altLang="zh-CN" dirty="0" err="1">
                <a:latin typeface="Arial" charset="0"/>
              </a:rPr>
              <a:t>d,j</a:t>
            </a:r>
            <a:r>
              <a:rPr lang="en-US" altLang="zh-CN" dirty="0">
                <a:latin typeface="Arial" charset="0"/>
              </a:rPr>
              <a:t>=%</a:t>
            </a:r>
            <a:r>
              <a:rPr lang="en-US" altLang="zh-CN" dirty="0" err="1">
                <a:latin typeface="Arial" charset="0"/>
              </a:rPr>
              <a:t>d,k</a:t>
            </a:r>
            <a:r>
              <a:rPr lang="en-US" altLang="zh-CN" dirty="0">
                <a:latin typeface="Arial" charset="0"/>
              </a:rPr>
              <a:t>=%</a:t>
            </a:r>
            <a:r>
              <a:rPr lang="en-US" altLang="zh-CN" dirty="0" err="1">
                <a:latin typeface="Arial" charset="0"/>
              </a:rPr>
              <a:t>d,ret</a:t>
            </a:r>
            <a:r>
              <a:rPr lang="en-US" altLang="zh-CN" dirty="0">
                <a:latin typeface="Arial" charset="0"/>
              </a:rPr>
              <a:t>=%”,</a:t>
            </a:r>
            <a:r>
              <a:rPr lang="en-US" altLang="zh-CN" dirty="0" err="1">
                <a:latin typeface="Arial" charset="0"/>
              </a:rPr>
              <a:t>I,j,k,ret</a:t>
            </a:r>
            <a:r>
              <a:rPr lang="en-US" altLang="zh-CN" dirty="0">
                <a:latin typeface="Arial" charset="0"/>
              </a:rPr>
              <a:t>); </a:t>
            </a:r>
          </a:p>
          <a:p>
            <a:pPr eaLnBrk="1" hangingPunct="1"/>
            <a:r>
              <a:rPr lang="en-US" altLang="zh-CN" dirty="0">
                <a:latin typeface="Arial" charset="0"/>
              </a:rPr>
              <a:t>      </a:t>
            </a:r>
            <a:r>
              <a:rPr lang="en-US" altLang="zh-CN" dirty="0" err="1">
                <a:latin typeface="Arial" charset="0"/>
              </a:rPr>
              <a:t>printf</a:t>
            </a:r>
            <a:r>
              <a:rPr lang="en-US" altLang="zh-CN" dirty="0">
                <a:latin typeface="Arial" charset="0"/>
              </a:rPr>
              <a:t>(“%d”,1+2);//</a:t>
            </a:r>
            <a:r>
              <a:rPr lang="zh-CN" altLang="en-US" dirty="0">
                <a:latin typeface="Arial" charset="0"/>
              </a:rPr>
              <a:t>第一章学的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en-US" altLang="zh-CN" dirty="0">
                <a:latin typeface="Arial" charset="0"/>
              </a:rPr>
              <a:t>    </a:t>
            </a:r>
          </a:p>
          <a:p>
            <a:pPr eaLnBrk="1" hangingPunct="1"/>
            <a:r>
              <a:rPr lang="en-US" altLang="zh-CN" dirty="0">
                <a:latin typeface="Arial" charset="0"/>
              </a:rPr>
              <a:t>} 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3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5C383-CED6-4CEE-B328-EF467FDF04D5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6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3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>
                <a:latin typeface="Arial" charset="0"/>
              </a:rPr>
              <a:t>Printf</a:t>
            </a:r>
            <a:r>
              <a:rPr lang="en-US" altLang="zh-CN" dirty="0">
                <a:latin typeface="Arial" charset="0"/>
              </a:rPr>
              <a:t>(“a=%</a:t>
            </a:r>
            <a:r>
              <a:rPr lang="en-US" altLang="zh-CN" dirty="0" err="1">
                <a:latin typeface="Arial" charset="0"/>
              </a:rPr>
              <a:t>d,b</a:t>
            </a:r>
            <a:r>
              <a:rPr lang="en-US" altLang="zh-CN" dirty="0">
                <a:latin typeface="Arial" charset="0"/>
              </a:rPr>
              <a:t>=%d”,</a:t>
            </a:r>
            <a:r>
              <a:rPr lang="en-US" altLang="zh-CN" dirty="0" err="1">
                <a:latin typeface="Arial" charset="0"/>
              </a:rPr>
              <a:t>a,b</a:t>
            </a:r>
            <a:r>
              <a:rPr lang="en-US" altLang="zh-CN" dirty="0">
                <a:latin typeface="Arial" charset="0"/>
              </a:rPr>
              <a:t>); </a:t>
            </a:r>
            <a:r>
              <a:rPr lang="zh-CN" altLang="en-US" dirty="0">
                <a:latin typeface="Arial" charset="0"/>
              </a:rPr>
              <a:t>那么思考题 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练习题：需要画流程图</a:t>
            </a:r>
          </a:p>
        </p:txBody>
      </p:sp>
    </p:spTree>
    <p:extLst>
      <p:ext uri="{BB962C8B-B14F-4D97-AF65-F5344CB8AC3E}">
        <p14:creationId xmlns:p14="http://schemas.microsoft.com/office/powerpoint/2010/main" val="159714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49044B5-8C7D-45B6-90BA-B7E78BE63953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0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29C64-6423-499E-B5C8-813AD6FCFD43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31258-2522-4338-A875-3FDE1866B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54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87053-42BF-4B3F-AE30-63EA20A0E6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056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140200" y="404813"/>
            <a:ext cx="4392613" cy="0"/>
          </a:xfrm>
          <a:prstGeom prst="line">
            <a:avLst/>
          </a:prstGeom>
          <a:ln w="63500" cmpd="thickThin">
            <a:solidFill>
              <a:srgbClr val="200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4140200" y="44450"/>
            <a:ext cx="4392613" cy="28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i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高级语言程序设计</a:t>
            </a:r>
            <a:r>
              <a:rPr lang="en-US" altLang="zh-CN" sz="1600" i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1600" i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23850" y="6237288"/>
            <a:ext cx="4392613" cy="0"/>
          </a:xfrm>
          <a:prstGeom prst="line">
            <a:avLst/>
          </a:prstGeom>
          <a:ln w="63500" cmpd="thinThick">
            <a:solidFill>
              <a:srgbClr val="200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395288" y="6308725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 i="1" dirty="0"/>
              <a:t>       HIT</a:t>
            </a:r>
            <a:r>
              <a:rPr lang="zh-CN" altLang="en-US" sz="1400" b="1" i="1" dirty="0"/>
              <a:t> </a:t>
            </a:r>
            <a:r>
              <a:rPr lang="zh-CN" altLang="en-US" sz="1400" i="1" dirty="0"/>
              <a:t>  </a:t>
            </a:r>
            <a:r>
              <a:rPr lang="zh-CN" altLang="en-US" sz="800" i="1" dirty="0"/>
              <a:t>●</a:t>
            </a:r>
            <a:r>
              <a:rPr lang="zh-CN" altLang="en-US" sz="1400" i="1" dirty="0"/>
              <a:t>   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Research Center of Intelligent  Computing</a:t>
            </a:r>
            <a:r>
              <a:rPr lang="zh-CN" altLang="en-US" sz="1400" b="1" i="1" dirty="0">
                <a:solidFill>
                  <a:srgbClr val="C00000"/>
                </a:solidFill>
              </a:rPr>
              <a:t>理解</a:t>
            </a:r>
            <a:r>
              <a:rPr lang="en-US" altLang="zh-CN" sz="1400" b="1" i="1" dirty="0">
                <a:solidFill>
                  <a:srgbClr val="C00000"/>
                </a:solidFill>
              </a:rPr>
              <a:t>|</a:t>
            </a:r>
            <a:r>
              <a:rPr lang="zh-CN" altLang="en-US" sz="1400" b="1" i="1" dirty="0">
                <a:solidFill>
                  <a:srgbClr val="C00000"/>
                </a:solidFill>
              </a:rPr>
              <a:t>区分</a:t>
            </a:r>
            <a:r>
              <a:rPr lang="en-US" altLang="zh-CN" sz="1400" b="1" i="1" dirty="0">
                <a:solidFill>
                  <a:srgbClr val="C00000"/>
                </a:solidFill>
              </a:rPr>
              <a:t>|</a:t>
            </a:r>
            <a:r>
              <a:rPr lang="zh-CN" altLang="en-US" sz="1400" b="1" i="1" dirty="0">
                <a:solidFill>
                  <a:srgbClr val="C00000"/>
                </a:solidFill>
              </a:rPr>
              <a:t>命名</a:t>
            </a:r>
            <a:r>
              <a:rPr lang="en-US" altLang="zh-CN" sz="1400" b="1" i="1" dirty="0">
                <a:solidFill>
                  <a:srgbClr val="C00000"/>
                </a:solidFill>
              </a:rPr>
              <a:t>|</a:t>
            </a:r>
            <a:r>
              <a:rPr lang="zh-CN" altLang="en-US" sz="1400" b="1" i="1" dirty="0">
                <a:solidFill>
                  <a:srgbClr val="C00000"/>
                </a:solidFill>
              </a:rPr>
              <a:t>表达           </a:t>
            </a:r>
            <a:r>
              <a:rPr lang="en-US" altLang="zh-CN" sz="1400" b="1" i="1" dirty="0"/>
              <a:t>for Enterprise &amp; Service</a:t>
            </a:r>
            <a:endParaRPr lang="zh-CN" altLang="en-US" sz="1400" b="1" i="1" dirty="0"/>
          </a:p>
        </p:txBody>
      </p:sp>
      <p:pic>
        <p:nvPicPr>
          <p:cNvPr id="8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48335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6521450"/>
            <a:ext cx="381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524625"/>
            <a:ext cx="457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7605713" y="6149975"/>
            <a:ext cx="14478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AF121BB-F206-40CD-AA4D-8D397DDEA111}" type="datetimeFigureOut">
              <a:rPr lang="en-US"/>
              <a:pPr>
                <a:defRPr/>
              </a:pPr>
              <a:t>10/10/2019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6463" y="6472238"/>
            <a:ext cx="719137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508625" y="6454775"/>
            <a:ext cx="1274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63FF6-0D5B-44F6-9CD0-358A9D302261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1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38AE2-0478-4C08-A659-FF4BB42B52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701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D3B37-62A3-44A7-8FB3-637F2FEEA8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71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A1007-2338-47E0-B8AE-6EF521BA83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850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BA996-250C-408E-A94C-F8596E791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269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91FD5-5079-4D97-A960-28E2585ED6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034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8D6AB-A0EA-46C7-934F-17868B30A0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466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8269C-7D62-46D3-83B5-EB18565061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374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2011/9/13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7A2D91-ACFF-4AF9-88BC-F7E763B50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3FF6-0D5B-44F6-9CD0-358A9D302261}" type="slidenum">
              <a:rPr lang="en-US" smtClean="0"/>
              <a:pPr>
                <a:defRPr/>
              </a:pPr>
              <a:t>1</a:t>
            </a:fld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0728"/>
            <a:ext cx="789463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81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1E559-6AF6-431E-8C01-0BA8834B87BB}" type="slidenum">
              <a:rPr 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868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 选择控制结构及应用</a:t>
            </a:r>
            <a:endParaRPr lang="zh-CN" altLang="en-US" dirty="0"/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755576" y="1520652"/>
            <a:ext cx="7772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600" b="1" dirty="0"/>
              <a:t>主要内容</a:t>
            </a:r>
            <a:endParaRPr lang="zh-CN" altLang="en-US" sz="3200" b="1" dirty="0"/>
          </a:p>
        </p:txBody>
      </p:sp>
      <p:sp>
        <p:nvSpPr>
          <p:cNvPr id="2" name="圆角矩形 1"/>
          <p:cNvSpPr/>
          <p:nvPr/>
        </p:nvSpPr>
        <p:spPr>
          <a:xfrm>
            <a:off x="1619672" y="2564904"/>
            <a:ext cx="6120680" cy="22814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/>
              <a:t>选择结构的基本运行符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b="1" dirty="0"/>
              <a:t>if-else</a:t>
            </a:r>
            <a:r>
              <a:rPr lang="zh-CN" altLang="en-US" sz="3200" b="1" dirty="0"/>
              <a:t>选择结构</a:t>
            </a:r>
            <a:endParaRPr lang="en-US" altLang="zh-CN" sz="3200" b="1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switch</a:t>
            </a:r>
            <a:r>
              <a:rPr lang="zh-CN" altLang="en-US" sz="3200" dirty="0"/>
              <a:t>选择结构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/>
              <a:t>应用实例</a:t>
            </a:r>
          </a:p>
        </p:txBody>
      </p:sp>
    </p:spTree>
    <p:extLst>
      <p:ext uri="{BB962C8B-B14F-4D97-AF65-F5344CB8AC3E}">
        <p14:creationId xmlns:p14="http://schemas.microsoft.com/office/powerpoint/2010/main" val="28269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11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83671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>
                <a:latin typeface="Times" pitchFamily="18" charset="0"/>
                <a:cs typeface="Times" pitchFamily="18" charset="0"/>
              </a:rPr>
              <a:t>if</a:t>
            </a:r>
            <a:r>
              <a:rPr lang="zh-CN" altLang="zh-CN" sz="2400" b="1" dirty="0">
                <a:latin typeface="Times" pitchFamily="18" charset="0"/>
                <a:cs typeface="Times" pitchFamily="18" charset="0"/>
              </a:rPr>
              <a:t>结构</a:t>
            </a:r>
            <a:endParaRPr lang="en-US" altLang="zh-CN" sz="24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2138080"/>
            <a:ext cx="2213992" cy="17366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18" charset="0"/>
                <a:cs typeface="Times" pitchFamily="18" charset="0"/>
              </a:rPr>
              <a:t>if (</a:t>
            </a:r>
            <a:r>
              <a:rPr lang="zh-CN" altLang="en-US" sz="2400" b="1" dirty="0">
                <a:latin typeface="Times" pitchFamily="18" charset="0"/>
                <a:cs typeface="Times" pitchFamily="18" charset="0"/>
              </a:rPr>
              <a:t>表达式</a:t>
            </a:r>
            <a:r>
              <a:rPr lang="en-US" altLang="zh-CN" sz="2400" b="1" dirty="0">
                <a:latin typeface="Times" pitchFamily="18" charset="0"/>
                <a:cs typeface="Times" pitchFamily="18" charset="0"/>
              </a:rPr>
              <a:t>)  </a:t>
            </a:r>
          </a:p>
          <a:p>
            <a:r>
              <a:rPr lang="en-US" altLang="zh-CN" sz="2400" b="1" dirty="0">
                <a:latin typeface="Times" pitchFamily="18" charset="0"/>
                <a:cs typeface="Times" pitchFamily="18" charset="0"/>
              </a:rPr>
              <a:t>{</a:t>
            </a:r>
          </a:p>
          <a:p>
            <a:r>
              <a:rPr lang="zh-CN" altLang="en-US" sz="2400" b="1" dirty="0">
                <a:latin typeface="Times" pitchFamily="18" charset="0"/>
                <a:cs typeface="Times" pitchFamily="18" charset="0"/>
              </a:rPr>
              <a:t>      语句块；</a:t>
            </a:r>
          </a:p>
          <a:p>
            <a:r>
              <a:rPr lang="en-US" altLang="zh-CN" sz="2400" b="1" dirty="0">
                <a:latin typeface="Times" pitchFamily="18" charset="0"/>
                <a:cs typeface="Times" pitchFamily="18" charset="0"/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00622"/>
            <a:ext cx="5934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07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12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>
                <a:latin typeface="Times" pitchFamily="18" charset="0"/>
                <a:cs typeface="Times" pitchFamily="18" charset="0"/>
              </a:rPr>
              <a:t>if</a:t>
            </a:r>
            <a:r>
              <a:rPr lang="zh-CN" altLang="zh-CN" sz="2400" b="1" dirty="0">
                <a:latin typeface="Times" pitchFamily="18" charset="0"/>
                <a:cs typeface="Times" pitchFamily="18" charset="0"/>
              </a:rPr>
              <a:t>结构</a:t>
            </a:r>
            <a:endParaRPr lang="en-US" altLang="zh-CN" sz="24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1577" y="1196752"/>
            <a:ext cx="4084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[</a:t>
            </a:r>
            <a:r>
              <a:rPr lang="zh-CN" altLang="zh-CN" sz="2400" b="1" dirty="0"/>
              <a:t>例</a:t>
            </a:r>
            <a:r>
              <a:rPr lang="en-US" altLang="zh-CN" sz="2400" b="1" dirty="0"/>
              <a:t>2-1] </a:t>
            </a:r>
            <a:r>
              <a:rPr lang="zh-CN" altLang="zh-CN" sz="2400" b="1" dirty="0"/>
              <a:t>编程实现：任意输入两个整数，输出其中的大数。</a:t>
            </a:r>
            <a:endParaRPr lang="zh-CN" altLang="en-US" sz="24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76327"/>
              </p:ext>
            </p:extLst>
          </p:nvPr>
        </p:nvGraphicFramePr>
        <p:xfrm>
          <a:off x="4788024" y="836712"/>
          <a:ext cx="4044317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Visio" r:id="rId4" imgW="2450646" imgH="3099600" progId="Visio.Drawing.11">
                  <p:embed/>
                </p:oleObj>
              </mc:Choice>
              <mc:Fallback>
                <p:oleObj name="Visio" r:id="rId4" imgW="2450646" imgH="30996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836712"/>
                        <a:ext cx="4044317" cy="5112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5173"/>
            <a:ext cx="4032448" cy="415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1674341" y="1569510"/>
            <a:ext cx="5676150" cy="13280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dirty="0"/>
              <a:t> 思考：如果有这样一条输入语句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("a=%</a:t>
            </a:r>
            <a:r>
              <a:rPr lang="en-US" altLang="zh-CN" sz="2400" b="1" dirty="0" err="1"/>
              <a:t>d,b</a:t>
            </a:r>
            <a:r>
              <a:rPr lang="en-US" altLang="zh-CN" sz="2400" b="1" dirty="0"/>
              <a:t>=%</a:t>
            </a:r>
            <a:r>
              <a:rPr lang="en-US" altLang="zh-CN" sz="2400" b="1" dirty="0" err="1"/>
              <a:t>d",&amp;a,&amp;b</a:t>
            </a:r>
            <a:r>
              <a:rPr lang="en-US" altLang="zh-CN" sz="2400" b="1" dirty="0"/>
              <a:t>)</a:t>
            </a:r>
            <a:r>
              <a:rPr lang="zh-CN" altLang="zh-CN" sz="2400" dirty="0"/>
              <a:t>，则用户应该怎样输入呢？</a:t>
            </a:r>
            <a:endParaRPr lang="zh-CN" altLang="en-US" sz="2400" dirty="0"/>
          </a:p>
        </p:txBody>
      </p:sp>
      <p:sp>
        <p:nvSpPr>
          <p:cNvPr id="12" name="圆角矩形 10">
            <a:extLst>
              <a:ext uri="{FF2B5EF4-FFF2-40B4-BE49-F238E27FC236}">
                <a16:creationId xmlns:a16="http://schemas.microsoft.com/office/drawing/2014/main" xmlns="" id="{B1FF1CE6-8540-4893-9634-9935E432CD57}"/>
              </a:ext>
            </a:extLst>
          </p:cNvPr>
          <p:cNvSpPr/>
          <p:nvPr/>
        </p:nvSpPr>
        <p:spPr>
          <a:xfrm>
            <a:off x="1670768" y="3224500"/>
            <a:ext cx="5676150" cy="9194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dirty="0"/>
              <a:t> </a:t>
            </a:r>
            <a:r>
              <a:rPr lang="zh-CN" altLang="en-US" sz="2400" dirty="0"/>
              <a:t>练习</a:t>
            </a:r>
            <a:r>
              <a:rPr lang="zh-CN" altLang="zh-CN" sz="2400" dirty="0"/>
              <a:t>：输入</a:t>
            </a:r>
            <a:r>
              <a:rPr lang="zh-CN" altLang="en-US" sz="2400" dirty="0"/>
              <a:t>两个整型变量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，若</a:t>
            </a:r>
            <a:r>
              <a:rPr lang="en-US" altLang="zh-CN" sz="2400" dirty="0"/>
              <a:t>a&gt;b</a:t>
            </a:r>
            <a:r>
              <a:rPr lang="zh-CN" altLang="en-US" sz="2400" dirty="0"/>
              <a:t>，则交换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的值，输出交换后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46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13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836712"/>
            <a:ext cx="237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altLang="zh-CN" sz="2400" b="1" dirty="0">
                <a:latin typeface="Times" pitchFamily="18" charset="0"/>
                <a:cs typeface="Times" pitchFamily="18" charset="0"/>
              </a:rPr>
              <a:t>if-else</a:t>
            </a:r>
            <a:r>
              <a:rPr lang="zh-CN" altLang="zh-CN" sz="2400" b="1" dirty="0">
                <a:latin typeface="Times" pitchFamily="18" charset="0"/>
                <a:cs typeface="Times" pitchFamily="18" charset="0"/>
              </a:rPr>
              <a:t>形式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4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7584" y="1628799"/>
            <a:ext cx="2664296" cy="32827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" pitchFamily="18" charset="0"/>
                <a:cs typeface="Times" pitchFamily="18" charset="0"/>
              </a:rPr>
              <a:t>if (</a:t>
            </a:r>
            <a:r>
              <a:rPr lang="zh-CN" altLang="zh-CN" sz="2400" b="1" i="1" dirty="0">
                <a:latin typeface="Times" pitchFamily="18" charset="0"/>
                <a:cs typeface="Times" pitchFamily="18" charset="0"/>
              </a:rPr>
              <a:t>表达式</a:t>
            </a:r>
            <a:r>
              <a:rPr lang="en-US" altLang="zh-CN" sz="2400" b="1" i="1" dirty="0">
                <a:latin typeface="Times" pitchFamily="18" charset="0"/>
                <a:cs typeface="Times" pitchFamily="18" charset="0"/>
              </a:rPr>
              <a:t>)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  <a:p>
            <a:r>
              <a:rPr lang="en-US" altLang="zh-CN" sz="2400" i="1" dirty="0">
                <a:latin typeface="Times" pitchFamily="18" charset="0"/>
                <a:cs typeface="Times" pitchFamily="18" charset="0"/>
              </a:rPr>
              <a:t>{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  <a:p>
            <a:r>
              <a:rPr lang="en-US" altLang="zh-CN" sz="2400" i="1" dirty="0">
                <a:latin typeface="Times" pitchFamily="18" charset="0"/>
                <a:cs typeface="Times" pitchFamily="18" charset="0"/>
              </a:rPr>
              <a:t>    </a:t>
            </a:r>
            <a:r>
              <a:rPr lang="zh-CN" altLang="zh-CN" sz="2400" i="1" dirty="0">
                <a:latin typeface="Times" pitchFamily="18" charset="0"/>
                <a:cs typeface="Times" pitchFamily="18" charset="0"/>
              </a:rPr>
              <a:t>语句块</a:t>
            </a:r>
            <a:r>
              <a:rPr lang="en-US" altLang="zh-CN" sz="2400" i="1" dirty="0">
                <a:latin typeface="Times" pitchFamily="18" charset="0"/>
                <a:cs typeface="Times" pitchFamily="18" charset="0"/>
              </a:rPr>
              <a:t>1</a:t>
            </a:r>
            <a:r>
              <a:rPr lang="zh-CN" altLang="zh-CN" sz="2400" i="1" dirty="0">
                <a:latin typeface="Times" pitchFamily="18" charset="0"/>
                <a:cs typeface="Times" pitchFamily="18" charset="0"/>
              </a:rPr>
              <a:t>；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  <a:p>
            <a:r>
              <a:rPr lang="en-US" altLang="zh-CN" sz="2400" i="1" dirty="0">
                <a:latin typeface="Times" pitchFamily="18" charset="0"/>
                <a:cs typeface="Times" pitchFamily="18" charset="0"/>
              </a:rPr>
              <a:t>} 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  <a:p>
            <a:r>
              <a:rPr lang="en-US" altLang="zh-CN" sz="2400" b="1" i="1" dirty="0">
                <a:latin typeface="Times" pitchFamily="18" charset="0"/>
                <a:cs typeface="Times" pitchFamily="18" charset="0"/>
              </a:rPr>
              <a:t>else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  <a:p>
            <a:r>
              <a:rPr lang="en-US" altLang="zh-CN" sz="2400" i="1" dirty="0">
                <a:latin typeface="Times" pitchFamily="18" charset="0"/>
                <a:cs typeface="Times" pitchFamily="18" charset="0"/>
              </a:rPr>
              <a:t>{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  <a:p>
            <a:r>
              <a:rPr lang="en-US" altLang="zh-CN" sz="2400" i="1" dirty="0">
                <a:latin typeface="Times" pitchFamily="18" charset="0"/>
                <a:cs typeface="Times" pitchFamily="18" charset="0"/>
              </a:rPr>
              <a:t>    </a:t>
            </a:r>
            <a:r>
              <a:rPr lang="zh-CN" altLang="zh-CN" sz="2400" i="1" dirty="0">
                <a:latin typeface="Times" pitchFamily="18" charset="0"/>
                <a:cs typeface="Times" pitchFamily="18" charset="0"/>
              </a:rPr>
              <a:t>语句块</a:t>
            </a:r>
            <a:r>
              <a:rPr lang="en-US" altLang="zh-CN" sz="2400" i="1" dirty="0">
                <a:latin typeface="Times" pitchFamily="18" charset="0"/>
                <a:cs typeface="Times" pitchFamily="18" charset="0"/>
              </a:rPr>
              <a:t>2</a:t>
            </a:r>
            <a:r>
              <a:rPr lang="zh-CN" altLang="zh-CN" sz="2400" i="1" dirty="0">
                <a:latin typeface="Times" pitchFamily="18" charset="0"/>
                <a:cs typeface="Times" pitchFamily="18" charset="0"/>
              </a:rPr>
              <a:t>；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  <a:p>
            <a:r>
              <a:rPr lang="en-US" altLang="zh-CN" sz="2400" i="1" dirty="0">
                <a:latin typeface="Times" pitchFamily="18" charset="0"/>
                <a:cs typeface="Times" pitchFamily="18" charset="0"/>
              </a:rPr>
              <a:t>}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16832"/>
            <a:ext cx="476686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5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836712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altLang="zh-CN" sz="2400" b="1" dirty="0">
                <a:latin typeface="Times" pitchFamily="18" charset="0"/>
                <a:cs typeface="Times" pitchFamily="18" charset="0"/>
              </a:rPr>
              <a:t>if-else</a:t>
            </a:r>
            <a:r>
              <a:rPr lang="zh-CN" altLang="zh-CN" sz="2400" b="1" dirty="0">
                <a:latin typeface="Times" pitchFamily="18" charset="0"/>
                <a:cs typeface="Times" pitchFamily="18" charset="0"/>
              </a:rPr>
              <a:t>形式</a:t>
            </a:r>
            <a:endParaRPr lang="en-US" altLang="zh-CN" sz="2400" b="1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/>
          <a:stretch/>
        </p:blipFill>
        <p:spPr bwMode="auto">
          <a:xfrm>
            <a:off x="4283968" y="1412776"/>
            <a:ext cx="4700587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92212" y="1418223"/>
            <a:ext cx="4799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[</a:t>
            </a:r>
            <a:r>
              <a:rPr lang="zh-CN" altLang="zh-CN" sz="2400" b="1" dirty="0"/>
              <a:t>例</a:t>
            </a:r>
            <a:r>
              <a:rPr lang="en-US" altLang="zh-CN" sz="2400" b="1" dirty="0"/>
              <a:t>2-2]</a:t>
            </a:r>
            <a:r>
              <a:rPr lang="zh-CN" altLang="zh-CN" sz="2400" b="1" dirty="0"/>
              <a:t>输入两个实数，请用</a:t>
            </a:r>
            <a:r>
              <a:rPr lang="en-US" altLang="zh-CN" sz="2400" b="1" dirty="0"/>
              <a:t>if-else</a:t>
            </a:r>
            <a:r>
              <a:rPr lang="zh-CN" altLang="zh-CN" sz="2400" b="1" dirty="0"/>
              <a:t>语句输出其中的大数。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9220"/>
            <a:ext cx="40290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10">
            <a:extLst>
              <a:ext uri="{FF2B5EF4-FFF2-40B4-BE49-F238E27FC236}">
                <a16:creationId xmlns:a16="http://schemas.microsoft.com/office/drawing/2014/main" xmlns="" id="{F3434FFC-7097-4A5F-AFD6-5B4BB3F7F25D}"/>
              </a:ext>
            </a:extLst>
          </p:cNvPr>
          <p:cNvSpPr/>
          <p:nvPr/>
        </p:nvSpPr>
        <p:spPr>
          <a:xfrm>
            <a:off x="1670768" y="3224500"/>
            <a:ext cx="5676150" cy="13280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dirty="0"/>
              <a:t> </a:t>
            </a:r>
            <a:r>
              <a:rPr lang="zh-CN" altLang="en-US" sz="2400" dirty="0"/>
              <a:t>练习</a:t>
            </a:r>
            <a:r>
              <a:rPr lang="zh-CN" altLang="zh-CN" sz="2400" dirty="0"/>
              <a:t>：输入</a:t>
            </a:r>
            <a:r>
              <a:rPr lang="zh-CN" altLang="en-US" sz="2400" dirty="0"/>
              <a:t>两个整型变量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，若</a:t>
            </a:r>
            <a:r>
              <a:rPr lang="en-US" altLang="zh-CN" sz="2400" dirty="0"/>
              <a:t>a&gt;b</a:t>
            </a:r>
            <a:r>
              <a:rPr lang="zh-CN" altLang="en-US" sz="2400" dirty="0"/>
              <a:t>，则交换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的值，否则输出没有交换发生，输出交换后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91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15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836712"/>
            <a:ext cx="346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altLang="zh-CN" sz="2400" b="1" dirty="0">
                <a:latin typeface="Times" pitchFamily="18" charset="0"/>
                <a:cs typeface="Times" pitchFamily="18" charset="0"/>
              </a:rPr>
              <a:t>if-else-if </a:t>
            </a:r>
            <a:r>
              <a:rPr lang="zh-CN" altLang="zh-CN" sz="2400" b="1" dirty="0">
                <a:latin typeface="Times" pitchFamily="18" charset="0"/>
                <a:cs typeface="Times" pitchFamily="18" charset="0"/>
              </a:rPr>
              <a:t>形式</a:t>
            </a:r>
            <a:endParaRPr lang="en-US" altLang="zh-CN" sz="24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7584" y="1628799"/>
            <a:ext cx="2664296" cy="36475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i="1" dirty="0"/>
              <a:t>if (</a:t>
            </a:r>
            <a:r>
              <a:rPr lang="zh-CN" altLang="zh-CN" sz="2400" b="1" i="1" dirty="0"/>
              <a:t>表达式</a:t>
            </a:r>
            <a:r>
              <a:rPr lang="en-US" altLang="zh-CN" sz="2400" b="1" i="1" dirty="0"/>
              <a:t>1)</a:t>
            </a:r>
            <a:endParaRPr lang="zh-CN" altLang="zh-CN" sz="2400" dirty="0"/>
          </a:p>
          <a:p>
            <a:r>
              <a:rPr lang="en-US" altLang="zh-CN" sz="2400" i="1" dirty="0"/>
              <a:t>{</a:t>
            </a:r>
            <a:r>
              <a:rPr lang="zh-CN" altLang="zh-CN" sz="2400" i="1" dirty="0"/>
              <a:t>语句块</a:t>
            </a:r>
            <a:r>
              <a:rPr lang="en-US" altLang="zh-CN" sz="2400" i="1" dirty="0"/>
              <a:t>1</a:t>
            </a:r>
            <a:r>
              <a:rPr lang="zh-CN" altLang="zh-CN" sz="2400" i="1" dirty="0"/>
              <a:t>；</a:t>
            </a:r>
            <a:r>
              <a:rPr lang="en-US" altLang="zh-CN" sz="2400" i="1" dirty="0"/>
              <a:t>} </a:t>
            </a:r>
            <a:endParaRPr lang="zh-CN" altLang="zh-CN" sz="2400" dirty="0"/>
          </a:p>
          <a:p>
            <a:r>
              <a:rPr lang="en-US" altLang="zh-CN" sz="2400" b="1" i="1" dirty="0"/>
              <a:t>else if (</a:t>
            </a:r>
            <a:r>
              <a:rPr lang="zh-CN" altLang="zh-CN" sz="2400" b="1" i="1" dirty="0"/>
              <a:t>表达式</a:t>
            </a:r>
            <a:r>
              <a:rPr lang="en-US" altLang="zh-CN" sz="2400" b="1" i="1" dirty="0"/>
              <a:t>2)</a:t>
            </a:r>
            <a:endParaRPr lang="zh-CN" altLang="zh-CN" sz="2400" dirty="0"/>
          </a:p>
          <a:p>
            <a:r>
              <a:rPr lang="en-US" altLang="zh-CN" sz="2400" i="1" dirty="0"/>
              <a:t>{</a:t>
            </a:r>
            <a:r>
              <a:rPr lang="zh-CN" altLang="zh-CN" sz="2400" i="1" dirty="0"/>
              <a:t>语句块</a:t>
            </a:r>
            <a:r>
              <a:rPr lang="en-US" altLang="zh-CN" sz="2400" i="1" dirty="0"/>
              <a:t>2</a:t>
            </a:r>
            <a:r>
              <a:rPr lang="zh-CN" altLang="zh-CN" sz="2400" i="1" dirty="0"/>
              <a:t>；</a:t>
            </a:r>
            <a:r>
              <a:rPr lang="en-US" altLang="zh-CN" sz="2400" i="1" dirty="0"/>
              <a:t>} </a:t>
            </a:r>
            <a:endParaRPr lang="zh-CN" altLang="zh-CN" sz="2400" dirty="0"/>
          </a:p>
          <a:p>
            <a:r>
              <a:rPr lang="en-US" altLang="zh-CN" sz="2400" i="1" dirty="0"/>
              <a:t>······</a:t>
            </a:r>
            <a:endParaRPr lang="zh-CN" altLang="zh-CN" sz="2400" dirty="0"/>
          </a:p>
          <a:p>
            <a:r>
              <a:rPr lang="en-US" altLang="zh-CN" sz="2400" b="1" i="1" dirty="0"/>
              <a:t>else if (</a:t>
            </a:r>
            <a:r>
              <a:rPr lang="zh-CN" altLang="zh-CN" sz="2400" b="1" i="1" dirty="0"/>
              <a:t>表达式</a:t>
            </a:r>
            <a:r>
              <a:rPr lang="en-US" altLang="zh-CN" sz="2400" b="1" i="1" dirty="0"/>
              <a:t>n)</a:t>
            </a:r>
            <a:endParaRPr lang="zh-CN" altLang="zh-CN" sz="2400" dirty="0"/>
          </a:p>
          <a:p>
            <a:r>
              <a:rPr lang="en-US" altLang="zh-CN" sz="2400" i="1" dirty="0"/>
              <a:t>{</a:t>
            </a:r>
            <a:r>
              <a:rPr lang="zh-CN" altLang="zh-CN" sz="2400" i="1" dirty="0"/>
              <a:t>语句块</a:t>
            </a:r>
            <a:r>
              <a:rPr lang="en-US" altLang="zh-CN" sz="2400" i="1" dirty="0"/>
              <a:t>n</a:t>
            </a:r>
            <a:r>
              <a:rPr lang="zh-CN" altLang="zh-CN" sz="2400" i="1" dirty="0"/>
              <a:t>；</a:t>
            </a:r>
            <a:r>
              <a:rPr lang="en-US" altLang="zh-CN" sz="2400" i="1" dirty="0"/>
              <a:t>} </a:t>
            </a:r>
            <a:endParaRPr lang="zh-CN" altLang="zh-CN" sz="2400" dirty="0"/>
          </a:p>
          <a:p>
            <a:r>
              <a:rPr lang="en-US" altLang="zh-CN" sz="2400" b="1" i="1" dirty="0"/>
              <a:t>else</a:t>
            </a:r>
            <a:endParaRPr lang="zh-CN" altLang="zh-CN" sz="2400" dirty="0"/>
          </a:p>
          <a:p>
            <a:r>
              <a:rPr lang="en-US" altLang="zh-CN" sz="2400" i="1" dirty="0"/>
              <a:t>{</a:t>
            </a:r>
            <a:r>
              <a:rPr lang="zh-CN" altLang="zh-CN" sz="2400" i="1" dirty="0"/>
              <a:t>语句块</a:t>
            </a:r>
            <a:r>
              <a:rPr lang="en-US" altLang="zh-CN" sz="2400" i="1" dirty="0"/>
              <a:t>n+1</a:t>
            </a:r>
            <a:r>
              <a:rPr lang="zh-CN" altLang="zh-CN" sz="2400" i="1" dirty="0"/>
              <a:t>；</a:t>
            </a:r>
            <a:r>
              <a:rPr lang="en-US" altLang="zh-CN" sz="2400" i="1" dirty="0"/>
              <a:t>}</a:t>
            </a:r>
            <a:endParaRPr lang="zh-CN" altLang="zh-CN" sz="240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28799"/>
            <a:ext cx="51435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1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16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7544" y="653787"/>
            <a:ext cx="346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altLang="zh-CN" sz="2400" b="1" dirty="0">
                <a:latin typeface="Times" pitchFamily="18" charset="0"/>
                <a:cs typeface="Times" pitchFamily="18" charset="0"/>
              </a:rPr>
              <a:t>if-else-if</a:t>
            </a:r>
            <a:r>
              <a:rPr lang="zh-CN" altLang="zh-CN" sz="2400" b="1" dirty="0">
                <a:latin typeface="Times" pitchFamily="18" charset="0"/>
                <a:cs typeface="Times" pitchFamily="18" charset="0"/>
              </a:rPr>
              <a:t>形式</a:t>
            </a:r>
            <a:endParaRPr lang="en-US" altLang="zh-CN" sz="24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9612" y="1085747"/>
            <a:ext cx="8040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[</a:t>
            </a:r>
            <a:r>
              <a:rPr lang="zh-CN" altLang="zh-CN" sz="2400" b="1" dirty="0"/>
              <a:t>例</a:t>
            </a:r>
            <a:r>
              <a:rPr lang="en-US" altLang="zh-CN" sz="2400" b="1" dirty="0"/>
              <a:t>2-3] </a:t>
            </a:r>
            <a:r>
              <a:rPr lang="zh-CN" altLang="zh-CN" sz="2400" b="1" dirty="0"/>
              <a:t>按</a:t>
            </a:r>
            <a:r>
              <a:rPr lang="en-US" altLang="zh-CN" sz="2400" b="1" dirty="0"/>
              <a:t>100</a:t>
            </a:r>
            <a:r>
              <a:rPr lang="zh-CN" altLang="zh-CN" sz="2400" b="1" dirty="0"/>
              <a:t>分制输入学生考试分数，按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B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C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D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E</a:t>
            </a:r>
            <a:r>
              <a:rPr lang="zh-CN" altLang="zh-CN" sz="2400" b="1" dirty="0"/>
              <a:t>给出成绩的等级。</a:t>
            </a:r>
            <a:r>
              <a:rPr lang="en-US" altLang="zh-CN" sz="2400" b="1" dirty="0"/>
              <a:t>90</a:t>
            </a:r>
            <a:r>
              <a:rPr lang="zh-CN" altLang="zh-CN" sz="2400" b="1" dirty="0"/>
              <a:t>分以上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包括</a:t>
            </a:r>
            <a:r>
              <a:rPr lang="en-US" altLang="zh-CN" sz="2400" b="1" dirty="0"/>
              <a:t>90</a:t>
            </a:r>
            <a:r>
              <a:rPr lang="zh-CN" altLang="zh-CN" sz="2400" b="1" dirty="0"/>
              <a:t>分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为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等，</a:t>
            </a:r>
            <a:r>
              <a:rPr lang="en-US" altLang="zh-CN" sz="2400" b="1" dirty="0"/>
              <a:t>60</a:t>
            </a:r>
            <a:r>
              <a:rPr lang="zh-CN" altLang="zh-CN" sz="2400" b="1" dirty="0"/>
              <a:t>分以下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不包括</a:t>
            </a:r>
            <a:r>
              <a:rPr lang="en-US" altLang="zh-CN" sz="2400" b="1" dirty="0"/>
              <a:t>60</a:t>
            </a:r>
            <a:r>
              <a:rPr lang="zh-CN" altLang="zh-CN" sz="2400" b="1" dirty="0"/>
              <a:t>分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为</a:t>
            </a:r>
            <a:r>
              <a:rPr lang="en-US" altLang="zh-CN" sz="2400" b="1" dirty="0"/>
              <a:t>E</a:t>
            </a:r>
            <a:r>
              <a:rPr lang="zh-CN" altLang="zh-CN" sz="2400" b="1" dirty="0"/>
              <a:t>等，中间每</a:t>
            </a:r>
            <a:r>
              <a:rPr lang="en-US" altLang="zh-CN" sz="2400" b="1" dirty="0"/>
              <a:t>10</a:t>
            </a:r>
            <a:r>
              <a:rPr lang="zh-CN" altLang="zh-CN" sz="2400" b="1" dirty="0"/>
              <a:t>分为一个等级，画出流程图。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4" y="581242"/>
            <a:ext cx="7560840" cy="567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5505"/>
            <a:ext cx="6104124" cy="592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11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17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836712"/>
            <a:ext cx="346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altLang="zh-CN" sz="2400" b="1" dirty="0"/>
              <a:t> if</a:t>
            </a:r>
            <a:r>
              <a:rPr lang="zh-CN" altLang="zh-CN" sz="2400" b="1" dirty="0"/>
              <a:t>语句的嵌套</a:t>
            </a:r>
            <a:endParaRPr lang="en-US" altLang="zh-CN" sz="24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07666" y="1504582"/>
            <a:ext cx="2728230" cy="29625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/>
              <a:t>if (</a:t>
            </a:r>
            <a:r>
              <a:rPr lang="zh-CN" altLang="zh-CN" sz="2400" b="1" dirty="0"/>
              <a:t>表达式</a:t>
            </a:r>
            <a:r>
              <a:rPr lang="en-US" altLang="zh-CN" sz="2400" b="1" dirty="0"/>
              <a:t>)</a:t>
            </a:r>
            <a:endParaRPr lang="zh-CN" altLang="zh-CN" sz="2400" dirty="0"/>
          </a:p>
          <a:p>
            <a:r>
              <a:rPr lang="en-US" altLang="zh-CN" sz="2400" b="1" dirty="0"/>
              <a:t>{</a:t>
            </a:r>
            <a:endParaRPr lang="zh-CN" altLang="zh-CN" sz="2400" dirty="0"/>
          </a:p>
          <a:p>
            <a:r>
              <a:rPr lang="en-US" altLang="zh-CN" sz="2400" b="1" dirty="0"/>
              <a:t>     if (</a:t>
            </a:r>
            <a:r>
              <a:rPr lang="zh-CN" altLang="zh-CN" sz="2400" b="1" dirty="0"/>
              <a:t>表达式</a:t>
            </a:r>
            <a:r>
              <a:rPr lang="en-US" altLang="zh-CN" sz="2400" b="1" dirty="0"/>
              <a:t>)</a:t>
            </a:r>
            <a:endParaRPr lang="zh-CN" altLang="zh-CN" sz="2400" dirty="0"/>
          </a:p>
          <a:p>
            <a:r>
              <a:rPr lang="en-US" altLang="zh-CN" sz="2400" b="1" dirty="0"/>
              <a:t>     {</a:t>
            </a:r>
            <a:endParaRPr lang="zh-CN" altLang="zh-CN" sz="2400" dirty="0"/>
          </a:p>
          <a:p>
            <a:r>
              <a:rPr lang="en-US" altLang="zh-CN" sz="2400" b="1" dirty="0"/>
              <a:t>	</a:t>
            </a:r>
            <a:r>
              <a:rPr lang="zh-CN" altLang="zh-CN" sz="2400" b="1" dirty="0"/>
              <a:t>语句；</a:t>
            </a:r>
            <a:endParaRPr lang="zh-CN" altLang="zh-CN" sz="2400" dirty="0"/>
          </a:p>
          <a:p>
            <a:r>
              <a:rPr lang="en-US" altLang="zh-CN" sz="2400" b="1" dirty="0"/>
              <a:t>      }</a:t>
            </a:r>
            <a:endParaRPr lang="zh-CN" altLang="zh-CN" sz="2400" dirty="0"/>
          </a:p>
          <a:p>
            <a:r>
              <a:rPr lang="en-US" altLang="zh-CN" sz="2400" b="1" dirty="0"/>
              <a:t>}</a:t>
            </a:r>
            <a:endParaRPr lang="zh-CN" altLang="zh-CN" sz="2400" dirty="0"/>
          </a:p>
        </p:txBody>
      </p:sp>
      <p:sp>
        <p:nvSpPr>
          <p:cNvPr id="9" name="圆角矩形 8"/>
          <p:cNvSpPr/>
          <p:nvPr/>
        </p:nvSpPr>
        <p:spPr>
          <a:xfrm>
            <a:off x="4636241" y="1484784"/>
            <a:ext cx="2960095" cy="29625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/>
              <a:t>if (</a:t>
            </a:r>
            <a:r>
              <a:rPr lang="zh-CN" altLang="zh-CN" sz="2400" b="1" dirty="0"/>
              <a:t>表达式</a:t>
            </a:r>
            <a:r>
              <a:rPr lang="en-US" altLang="zh-CN" sz="2400" b="1" dirty="0"/>
              <a:t>)</a:t>
            </a:r>
            <a:endParaRPr lang="zh-CN" altLang="zh-CN" sz="2400" dirty="0"/>
          </a:p>
          <a:p>
            <a:r>
              <a:rPr lang="en-US" altLang="zh-CN" sz="2400" b="1" dirty="0"/>
              <a:t>{   if (</a:t>
            </a:r>
            <a:r>
              <a:rPr lang="zh-CN" altLang="zh-CN" sz="2400" b="1" dirty="0"/>
              <a:t>表达式</a:t>
            </a:r>
            <a:r>
              <a:rPr lang="en-US" altLang="zh-CN" sz="2400" b="1" dirty="0"/>
              <a:t>)</a:t>
            </a:r>
            <a:endParaRPr lang="zh-CN" altLang="zh-CN" sz="2400" dirty="0"/>
          </a:p>
          <a:p>
            <a:r>
              <a:rPr lang="en-US" altLang="zh-CN" sz="2400" b="1" dirty="0"/>
              <a:t>      { </a:t>
            </a:r>
            <a:r>
              <a:rPr lang="zh-CN" altLang="zh-CN" sz="2400" b="1" dirty="0"/>
              <a:t>语句；</a:t>
            </a:r>
            <a:r>
              <a:rPr lang="en-US" altLang="zh-CN" sz="2400" b="1" dirty="0"/>
              <a:t>}</a:t>
            </a:r>
            <a:endParaRPr lang="zh-CN" altLang="zh-CN" sz="2400" dirty="0"/>
          </a:p>
          <a:p>
            <a:r>
              <a:rPr lang="en-US" altLang="zh-CN" sz="2400" b="1" dirty="0"/>
              <a:t> }else</a:t>
            </a:r>
            <a:endParaRPr lang="zh-CN" altLang="zh-CN" sz="2400" dirty="0"/>
          </a:p>
          <a:p>
            <a:r>
              <a:rPr lang="en-US" altLang="zh-CN" sz="2400" b="1" dirty="0"/>
              <a:t>{     if (</a:t>
            </a:r>
            <a:r>
              <a:rPr lang="zh-CN" altLang="zh-CN" sz="2400" b="1" dirty="0"/>
              <a:t>表达式</a:t>
            </a:r>
            <a:r>
              <a:rPr lang="en-US" altLang="zh-CN" sz="2400" b="1" dirty="0"/>
              <a:t>) </a:t>
            </a:r>
            <a:endParaRPr lang="zh-CN" altLang="zh-CN" sz="2400" dirty="0"/>
          </a:p>
          <a:p>
            <a:r>
              <a:rPr lang="en-US" altLang="zh-CN" sz="2400" b="1" dirty="0"/>
              <a:t>       { </a:t>
            </a:r>
            <a:r>
              <a:rPr lang="zh-CN" altLang="zh-CN" sz="2400" b="1" dirty="0"/>
              <a:t>语句；</a:t>
            </a:r>
            <a:r>
              <a:rPr lang="en-US" altLang="zh-CN" sz="2400" b="1" dirty="0"/>
              <a:t>} </a:t>
            </a:r>
            <a:endParaRPr lang="zh-CN" altLang="zh-CN" sz="2400" dirty="0"/>
          </a:p>
          <a:p>
            <a:r>
              <a:rPr lang="en-US" altLang="zh-CN" sz="2400" b="1" dirty="0"/>
              <a:t>}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841409" y="4725144"/>
            <a:ext cx="7042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zh-CN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例</a:t>
            </a:r>
            <a:r>
              <a:rPr lang="en-US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2-4] </a:t>
            </a:r>
            <a:r>
              <a:rPr lang="zh-CN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将</a:t>
            </a:r>
            <a:r>
              <a:rPr lang="en-US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“</a:t>
            </a:r>
            <a:r>
              <a:rPr lang="zh-CN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例</a:t>
            </a:r>
            <a:r>
              <a:rPr lang="en-US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2-3”</a:t>
            </a:r>
            <a:r>
              <a:rPr lang="zh-CN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改写为</a:t>
            </a:r>
            <a:r>
              <a:rPr lang="en-US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zh-CN" altLang="zh-CN" sz="2400" b="1" dirty="0">
                <a:latin typeface="Times" panose="02020603050405020304" pitchFamily="18" charset="0"/>
                <a:cs typeface="Times" panose="02020603050405020304" pitchFamily="18" charset="0"/>
              </a:rPr>
              <a:t>语句的嵌套形式。</a:t>
            </a:r>
            <a:r>
              <a:rPr lang="zh-CN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判断输入成绩的合法性，再进行分档。如何设计呢？</a:t>
            </a:r>
            <a:endParaRPr lang="zh-CN" altLang="zh-CN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0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9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18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836712"/>
            <a:ext cx="3464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altLang="zh-CN" sz="2800" b="1" dirty="0"/>
              <a:t> if</a:t>
            </a:r>
            <a:r>
              <a:rPr lang="zh-CN" altLang="zh-CN" sz="2800" b="1" dirty="0"/>
              <a:t>语句的嵌套</a:t>
            </a:r>
            <a:endParaRPr lang="en-US" altLang="zh-CN" sz="2800" b="1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3074" name="Picture 2" descr="Woa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0175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50852"/>
              </p:ext>
            </p:extLst>
          </p:nvPr>
        </p:nvGraphicFramePr>
        <p:xfrm>
          <a:off x="755576" y="3101705"/>
          <a:ext cx="3024335" cy="1808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公式" r:id="rId5" imgW="1752480" imgH="736560" progId="Equation.3">
                  <p:embed/>
                </p:oleObj>
              </mc:Choice>
              <mc:Fallback>
                <p:oleObj name="公式" r:id="rId5" imgW="1752480" imgH="736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01705"/>
                        <a:ext cx="3024335" cy="1808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718010" y="1586725"/>
            <a:ext cx="68799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思考：可以用右边的程序来实现左边的公式吗？试画出流程图来分析。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292042" y="2492896"/>
            <a:ext cx="40243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 main(){ </a:t>
            </a: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        </a:t>
            </a:r>
            <a:r>
              <a:rPr lang="en-US" altLang="zh-CN" sz="2400" kern="0" dirty="0" err="1">
                <a:latin typeface="Times" panose="02020603050405020304" pitchFamily="18" charset="0"/>
                <a:cs typeface="Times" panose="02020603050405020304" pitchFamily="18" charset="0"/>
              </a:rPr>
              <a:t>int</a:t>
            </a: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 x, y= -1;</a:t>
            </a:r>
            <a:endParaRPr lang="zh-CN" altLang="zh-CN" sz="2400" kern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indent="265430">
              <a:spcAft>
                <a:spcPts val="0"/>
              </a:spcAft>
            </a:pP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altLang="zh-CN" sz="2400" kern="0" dirty="0" err="1">
                <a:latin typeface="Times" panose="02020603050405020304" pitchFamily="18" charset="0"/>
                <a:cs typeface="Times" panose="02020603050405020304" pitchFamily="18" charset="0"/>
              </a:rPr>
              <a:t>scanf</a:t>
            </a: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("%</a:t>
            </a:r>
            <a:r>
              <a:rPr lang="en-US" altLang="zh-CN" sz="2400" kern="0" dirty="0" err="1">
                <a:latin typeface="Times" panose="02020603050405020304" pitchFamily="18" charset="0"/>
                <a:cs typeface="Times" panose="02020603050405020304" pitchFamily="18" charset="0"/>
              </a:rPr>
              <a:t>d",&amp;x</a:t>
            </a: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  <a:endParaRPr lang="zh-CN" altLang="zh-CN" sz="2400" kern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indent="265430">
              <a:spcAft>
                <a:spcPts val="0"/>
              </a:spcAft>
            </a:pP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    if (x!=0)</a:t>
            </a:r>
            <a:endParaRPr lang="zh-CN" altLang="zh-CN" sz="2400" kern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indent="265430">
              <a:spcAft>
                <a:spcPts val="0"/>
              </a:spcAft>
            </a:pP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    if(x&gt;0) y=1;</a:t>
            </a:r>
            <a:endParaRPr lang="zh-CN" altLang="zh-CN" sz="2400" kern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indent="265430">
              <a:spcAft>
                <a:spcPts val="0"/>
              </a:spcAft>
            </a:pP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    else y=0;</a:t>
            </a:r>
            <a:endParaRPr lang="zh-CN" altLang="zh-CN" sz="2400" kern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indent="265430">
              <a:spcAft>
                <a:spcPts val="0"/>
              </a:spcAft>
            </a:pP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altLang="zh-CN" sz="2400" kern="0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("y=%d\</a:t>
            </a:r>
            <a:r>
              <a:rPr lang="en-US" altLang="zh-CN" sz="2400" kern="0" dirty="0" err="1">
                <a:latin typeface="Times" panose="02020603050405020304" pitchFamily="18" charset="0"/>
                <a:cs typeface="Times" panose="02020603050405020304" pitchFamily="18" charset="0"/>
              </a:rPr>
              <a:t>n",y</a:t>
            </a: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indent="265430">
              <a:spcAft>
                <a:spcPts val="0"/>
              </a:spcAft>
            </a:pP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    return 0;   </a:t>
            </a:r>
            <a:endParaRPr lang="zh-CN" altLang="zh-CN" sz="2400" kern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400" kern="0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  <a:endParaRPr lang="zh-CN" altLang="zh-CN" sz="2400" kern="100" dirty="0">
              <a:latin typeface="Times" panose="02020603050405020304" pitchFamily="18" charset="0"/>
              <a:ea typeface="宋体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500639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19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764704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b="1" dirty="0"/>
              <a:t> if</a:t>
            </a:r>
            <a:r>
              <a:rPr lang="zh-CN" altLang="zh-CN" sz="2800" b="1" dirty="0"/>
              <a:t>结构中使用表达式的拓展</a:t>
            </a:r>
            <a:endParaRPr lang="en-US" altLang="zh-CN" sz="2800" b="1" dirty="0">
              <a:latin typeface="Times" pitchFamily="18" charset="0"/>
              <a:cs typeface="Times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9804" y="3000698"/>
            <a:ext cx="6198913" cy="653354"/>
            <a:chOff x="739804" y="3000698"/>
            <a:chExt cx="6198913" cy="653354"/>
          </a:xfrm>
        </p:grpSpPr>
        <p:pic>
          <p:nvPicPr>
            <p:cNvPr id="3074" name="Picture 2" descr="Woa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804" y="3000698"/>
              <a:ext cx="653354" cy="653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1445583" y="3142835"/>
              <a:ext cx="54931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思考：</a:t>
              </a:r>
              <a:r>
                <a:rPr lang="zh-CN" altLang="zh-CN" sz="2400" b="1" dirty="0"/>
                <a:t>你知道</a:t>
              </a:r>
              <a:r>
                <a:rPr lang="zh-CN" altLang="en-US" sz="2400" b="1" dirty="0"/>
                <a:t>这些</a:t>
              </a:r>
              <a:r>
                <a:rPr lang="zh-CN" altLang="zh-CN" sz="2400" b="1" dirty="0"/>
                <a:t>程序的运行结果吗？</a:t>
              </a:r>
              <a:endParaRPr lang="zh-CN" altLang="en-US" sz="2400" b="1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609742" y="1383159"/>
            <a:ext cx="7706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</a:t>
            </a:r>
            <a:r>
              <a:rPr lang="zh-CN" altLang="zh-CN" sz="2400" dirty="0"/>
              <a:t>语言允许所有合法的表达式作为条件表达式使用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39804" y="1806118"/>
            <a:ext cx="3000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if(</a:t>
            </a:r>
            <a:r>
              <a:rPr lang="en-US" altLang="zh-CN" sz="2400" b="1" i="1" dirty="0" err="1"/>
              <a:t>a+b</a:t>
            </a:r>
            <a:r>
              <a:rPr lang="en-US" altLang="zh-CN" sz="2400" b="1" i="1" dirty="0"/>
              <a:t>){……}</a:t>
            </a:r>
            <a:endParaRPr lang="zh-CN" altLang="zh-CN" sz="2400" b="1" dirty="0"/>
          </a:p>
          <a:p>
            <a:r>
              <a:rPr lang="en-US" altLang="zh-CN" sz="2400" b="1" i="1" dirty="0"/>
              <a:t>if(</a:t>
            </a:r>
            <a:r>
              <a:rPr lang="en-US" altLang="zh-CN" sz="2400" b="1" i="1" dirty="0" err="1"/>
              <a:t>a%b</a:t>
            </a:r>
            <a:r>
              <a:rPr lang="en-US" altLang="zh-CN" sz="2400" b="1" i="1" dirty="0"/>
              <a:t>) {……}</a:t>
            </a:r>
            <a:endParaRPr lang="zh-CN" altLang="zh-CN" sz="2400" b="1" dirty="0"/>
          </a:p>
          <a:p>
            <a:r>
              <a:rPr lang="en-US" altLang="zh-CN" sz="2400" b="1" i="1" dirty="0"/>
              <a:t>if(a) {……}</a:t>
            </a:r>
            <a:endParaRPr lang="zh-CN" altLang="zh-CN" sz="2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10" y="971999"/>
            <a:ext cx="485775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3" y="3748236"/>
            <a:ext cx="3362325" cy="2705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3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3FF6-0D5B-44F6-9CD0-358A9D302261}" type="slidenum">
              <a:rPr 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5" y="980728"/>
            <a:ext cx="788352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2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500639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20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if-else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764704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zh-CN" sz="2800" b="1" dirty="0"/>
              <a:t>条件运算符、条件表达式及条件语句</a:t>
            </a:r>
            <a:endParaRPr lang="zh-CN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547664" y="1556792"/>
            <a:ext cx="5200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表达式</a:t>
            </a:r>
            <a:r>
              <a:rPr lang="en-US" altLang="zh-CN" sz="2800" b="1" dirty="0"/>
              <a:t>1? </a:t>
            </a:r>
            <a:r>
              <a:rPr lang="zh-CN" altLang="zh-CN" sz="2800" b="1" dirty="0"/>
              <a:t>表达式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：表达式</a:t>
            </a:r>
            <a:r>
              <a:rPr lang="en-US" altLang="zh-CN" sz="2800" b="1" dirty="0"/>
              <a:t>3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5364088" y="2489352"/>
            <a:ext cx="216024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if (a&gt;b)  </a:t>
            </a:r>
          </a:p>
          <a:p>
            <a:r>
              <a:rPr lang="en-US" altLang="zh-CN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      max=a;</a:t>
            </a:r>
            <a:endParaRPr lang="zh-CN" altLang="zh-CN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CN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else    </a:t>
            </a:r>
          </a:p>
          <a:p>
            <a:r>
              <a:rPr lang="en-US" altLang="zh-CN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      max=b;</a:t>
            </a:r>
            <a:endParaRPr lang="zh-CN" altLang="zh-CN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4" name="Picture 3" descr="C:\Users\hitwhzxd\Desktop\picture\p7\u=154092227,1364905737&amp;fm=116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38" y="2848755"/>
            <a:ext cx="792088" cy="7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187624" y="2977788"/>
            <a:ext cx="253306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i="1" dirty="0"/>
              <a:t>max=(a&gt;b)?</a:t>
            </a:r>
            <a:r>
              <a:rPr lang="en-US" altLang="zh-CN" sz="2800" b="1" i="1" dirty="0" err="1"/>
              <a:t>a:b</a:t>
            </a:r>
            <a:r>
              <a:rPr lang="en-US" altLang="zh-CN" sz="2800" b="1" i="1" dirty="0"/>
              <a:t>;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231503"/>
              </p:ext>
            </p:extLst>
          </p:nvPr>
        </p:nvGraphicFramePr>
        <p:xfrm>
          <a:off x="1038384" y="4087521"/>
          <a:ext cx="302418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公式" r:id="rId5" imgW="1752480" imgH="736560" progId="Equation.3">
                  <p:embed/>
                </p:oleObj>
              </mc:Choice>
              <mc:Fallback>
                <p:oleObj name="公式" r:id="rId5" imgW="1752480" imgH="73656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384" y="4087521"/>
                        <a:ext cx="3024188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319366" y="443711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76973" y="4714111"/>
            <a:ext cx="266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/>
              <a:t>y=x&gt;0?1:(x&lt;0?-1:0)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80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 animBg="1"/>
      <p:bldP spid="10" grpId="0" animBg="1"/>
      <p:bldP spid="13" grpId="0"/>
      <p:bldP spid="13" grpId="1"/>
      <p:bldP spid="15" grpId="0"/>
      <p:bldP spid="1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1E559-6AF6-431E-8C01-0BA8834B87BB}" type="slidenum">
              <a:rPr 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868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 选择控制结构及应用</a:t>
            </a:r>
            <a:endParaRPr lang="zh-CN" altLang="en-US" dirty="0"/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755576" y="1520652"/>
            <a:ext cx="7772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600" b="1" dirty="0"/>
              <a:t>主要内容</a:t>
            </a:r>
            <a:endParaRPr lang="zh-CN" altLang="en-US" sz="3200" b="1" dirty="0"/>
          </a:p>
        </p:txBody>
      </p:sp>
      <p:sp>
        <p:nvSpPr>
          <p:cNvPr id="2" name="圆角矩形 1"/>
          <p:cNvSpPr/>
          <p:nvPr/>
        </p:nvSpPr>
        <p:spPr>
          <a:xfrm>
            <a:off x="1619672" y="2564904"/>
            <a:ext cx="6120680" cy="22814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/>
              <a:t>选择结构的基本运行符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if-else</a:t>
            </a:r>
            <a:r>
              <a:rPr lang="zh-CN" altLang="en-US" sz="3200" dirty="0"/>
              <a:t>选择结构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b="1" dirty="0"/>
              <a:t>switch</a:t>
            </a:r>
            <a:r>
              <a:rPr lang="zh-CN" altLang="en-US" sz="3200" b="1" dirty="0"/>
              <a:t>选择结构</a:t>
            </a:r>
            <a:endParaRPr lang="en-US" altLang="zh-CN" sz="3200" b="1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/>
              <a:t>应用实例</a:t>
            </a:r>
          </a:p>
        </p:txBody>
      </p:sp>
    </p:spTree>
    <p:extLst>
      <p:ext uri="{BB962C8B-B14F-4D97-AF65-F5344CB8AC3E}">
        <p14:creationId xmlns:p14="http://schemas.microsoft.com/office/powerpoint/2010/main" val="13368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5"/>
            <a:ext cx="8496943" cy="1080120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隶书" pitchFamily="49" charset="-122"/>
              </a:rPr>
              <a:t>switch</a:t>
            </a:r>
            <a:r>
              <a:rPr lang="zh-CN" altLang="en-US" sz="2800" b="1" dirty="0">
                <a:latin typeface="隶书" pitchFamily="49" charset="-122"/>
              </a:rPr>
              <a:t>功能</a:t>
            </a:r>
            <a:r>
              <a:rPr lang="zh-CN" altLang="en-US" sz="2800" dirty="0">
                <a:latin typeface="隶书" pitchFamily="49" charset="-122"/>
              </a:rPr>
              <a:t>：根据表达式的值来选择所要执行的语句</a:t>
            </a:r>
            <a:endParaRPr lang="en-US" altLang="zh-CN" sz="2800" dirty="0">
              <a:latin typeface="隶书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latin typeface="隶书" pitchFamily="49" charset="-122"/>
              </a:rPr>
              <a:t>switch</a:t>
            </a:r>
            <a:r>
              <a:rPr lang="zh-CN" altLang="en-US" sz="2800" b="1" dirty="0">
                <a:latin typeface="隶书" pitchFamily="49" charset="-122"/>
              </a:rPr>
              <a:t>作用</a:t>
            </a:r>
            <a:r>
              <a:rPr lang="zh-CN" altLang="en-US" sz="2800" dirty="0">
                <a:latin typeface="隶书" pitchFamily="49" charset="-122"/>
              </a:rPr>
              <a:t>：处理多分支选择问题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203575" y="2277641"/>
            <a:ext cx="4824413" cy="3781425"/>
          </a:xfrm>
          <a:prstGeom prst="rect">
            <a:avLst/>
          </a:prstGeom>
          <a:solidFill>
            <a:srgbClr val="FFFFCC"/>
          </a:solidFill>
          <a:ln w="317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93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/>
            <a:r>
              <a:rPr kumimoji="0" lang="en-US" altLang="zh-CN" sz="2000" b="1">
                <a:solidFill>
                  <a:srgbClr val="0000FF"/>
                </a:solidFill>
                <a:latin typeface="Arial" pitchFamily="34" charset="0"/>
              </a:rPr>
              <a:t>switch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（表达式）</a:t>
            </a:r>
          </a:p>
          <a:p>
            <a:pPr eaLnBrk="1" hangingPunct="1"/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{</a:t>
            </a:r>
          </a:p>
          <a:p>
            <a:pPr eaLnBrk="1" hangingPunct="1"/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kumimoji="0" lang="en-US" altLang="zh-CN" sz="2000" b="1">
                <a:solidFill>
                  <a:srgbClr val="0000CC"/>
                </a:solidFill>
                <a:latin typeface="Arial" pitchFamily="34" charset="0"/>
              </a:rPr>
              <a:t>case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常量表达式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：</a:t>
            </a:r>
          </a:p>
          <a:p>
            <a:pPr eaLnBrk="1" hangingPunct="1"/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	    语句组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；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[break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；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]</a:t>
            </a:r>
          </a:p>
          <a:p>
            <a:pPr eaLnBrk="1" hangingPunct="1"/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kumimoji="0" lang="en-US" altLang="zh-CN" sz="2000" b="1">
                <a:solidFill>
                  <a:srgbClr val="0000CC"/>
                </a:solidFill>
                <a:latin typeface="Arial" pitchFamily="34" charset="0"/>
              </a:rPr>
              <a:t>case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常量表达式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：</a:t>
            </a:r>
          </a:p>
          <a:p>
            <a:pPr eaLnBrk="1" hangingPunct="1"/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	    语句组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；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[break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；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]</a:t>
            </a:r>
          </a:p>
          <a:p>
            <a:pPr eaLnBrk="1" hangingPunct="1"/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	        ……</a:t>
            </a:r>
          </a:p>
          <a:p>
            <a:pPr eaLnBrk="1" hangingPunct="1"/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kumimoji="0" lang="en-US" altLang="zh-CN" sz="2000" b="1">
                <a:solidFill>
                  <a:srgbClr val="0000CC"/>
                </a:solidFill>
                <a:latin typeface="Arial" pitchFamily="34" charset="0"/>
              </a:rPr>
              <a:t>case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常量表达式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n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：</a:t>
            </a:r>
          </a:p>
          <a:p>
            <a:pPr eaLnBrk="1" hangingPunct="1"/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	    语句组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n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；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[break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；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]</a:t>
            </a:r>
          </a:p>
          <a:p>
            <a:pPr eaLnBrk="1" hangingPunct="1"/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kumimoji="0" lang="en-US" altLang="zh-CN" sz="2000" b="1">
                <a:solidFill>
                  <a:srgbClr val="0000CC"/>
                </a:solidFill>
                <a:latin typeface="Arial" pitchFamily="34" charset="0"/>
              </a:rPr>
              <a:t>default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：</a:t>
            </a:r>
          </a:p>
          <a:p>
            <a:pPr eaLnBrk="1" hangingPunct="1"/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	    语句组</a:t>
            </a:r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n+1</a:t>
            </a:r>
            <a:r>
              <a:rPr kumimoji="0" lang="zh-CN" altLang="en-US" sz="2000" b="1">
                <a:solidFill>
                  <a:srgbClr val="000000"/>
                </a:solidFill>
                <a:latin typeface="Arial" pitchFamily="34" charset="0"/>
              </a:rPr>
              <a:t>；</a:t>
            </a:r>
          </a:p>
          <a:p>
            <a:pPr eaLnBrk="1" hangingPunct="1"/>
            <a:r>
              <a:rPr kumimoji="0" lang="en-US" altLang="zh-CN" sz="2000" b="1">
                <a:solidFill>
                  <a:srgbClr val="000000"/>
                </a:solidFill>
                <a:latin typeface="Arial" pitchFamily="34" charset="0"/>
              </a:rPr>
              <a:t>}</a:t>
            </a:r>
            <a:endParaRPr kumimoji="0" lang="en-US" altLang="zh-CN" sz="20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1476375" y="2564979"/>
            <a:ext cx="1871663" cy="3240087"/>
            <a:chOff x="930" y="1933"/>
            <a:chExt cx="1179" cy="2041"/>
          </a:xfrm>
        </p:grpSpPr>
        <p:sp>
          <p:nvSpPr>
            <p:cNvPr id="156677" name="Text Box 5"/>
            <p:cNvSpPr txBox="1">
              <a:spLocks noChangeArrowheads="1"/>
            </p:cNvSpPr>
            <p:nvPr/>
          </p:nvSpPr>
          <p:spPr bwMode="auto">
            <a:xfrm>
              <a:off x="930" y="193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chemeClr val="tx2"/>
                  </a:solidFill>
                  <a:latin typeface="Arial" pitchFamily="34" charset="0"/>
                  <a:ea typeface="宋体" pitchFamily="2" charset="-122"/>
                </a:rPr>
                <a:t>必须用</a:t>
              </a:r>
              <a:r>
                <a:rPr kumimoji="0" lang="en-US" altLang="zh-CN" sz="1800" b="1">
                  <a:solidFill>
                    <a:schemeClr val="tx2"/>
                  </a:solidFill>
                  <a:latin typeface="Arial" pitchFamily="34" charset="0"/>
                  <a:ea typeface="宋体" pitchFamily="2" charset="-122"/>
                </a:rPr>
                <a:t>{}</a:t>
              </a:r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>
              <a:off x="1610" y="2024"/>
              <a:ext cx="499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>
              <a:off x="1565" y="2160"/>
              <a:ext cx="544" cy="18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680" name="Group 8"/>
          <p:cNvGrpSpPr>
            <a:grpSpLocks/>
          </p:cNvGrpSpPr>
          <p:nvPr/>
        </p:nvGrpSpPr>
        <p:grpSpPr bwMode="auto">
          <a:xfrm>
            <a:off x="3795713" y="1772816"/>
            <a:ext cx="1871662" cy="936625"/>
            <a:chOff x="2472" y="1434"/>
            <a:chExt cx="1179" cy="590"/>
          </a:xfrm>
        </p:grpSpPr>
        <p:sp>
          <p:nvSpPr>
            <p:cNvPr id="156681" name="Oval 9"/>
            <p:cNvSpPr>
              <a:spLocks noChangeArrowheads="1"/>
            </p:cNvSpPr>
            <p:nvPr/>
          </p:nvSpPr>
          <p:spPr bwMode="auto">
            <a:xfrm>
              <a:off x="2880" y="1706"/>
              <a:ext cx="771" cy="318"/>
            </a:xfrm>
            <a:prstGeom prst="ellips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82" name="Text Box 10"/>
            <p:cNvSpPr txBox="1">
              <a:spLocks noChangeArrowheads="1"/>
            </p:cNvSpPr>
            <p:nvPr/>
          </p:nvSpPr>
          <p:spPr bwMode="auto">
            <a:xfrm>
              <a:off x="2472" y="1434"/>
              <a:ext cx="11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 dirty="0">
                  <a:solidFill>
                    <a:schemeClr val="tx2"/>
                  </a:solidFill>
                  <a:latin typeface="Arial" pitchFamily="34" charset="0"/>
                  <a:ea typeface="宋体" pitchFamily="2" charset="-122"/>
                </a:rPr>
                <a:t>值为整数类型</a:t>
              </a:r>
            </a:p>
          </p:txBody>
        </p:sp>
        <p:sp>
          <p:nvSpPr>
            <p:cNvPr id="156683" name="Line 11"/>
            <p:cNvSpPr>
              <a:spLocks noChangeShapeType="1"/>
            </p:cNvSpPr>
            <p:nvPr/>
          </p:nvSpPr>
          <p:spPr bwMode="auto">
            <a:xfrm>
              <a:off x="2835" y="1661"/>
              <a:ext cx="181" cy="9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684" name="Group 12"/>
          <p:cNvGrpSpPr>
            <a:grpSpLocks/>
          </p:cNvGrpSpPr>
          <p:nvPr/>
        </p:nvGrpSpPr>
        <p:grpSpPr bwMode="auto">
          <a:xfrm>
            <a:off x="4572000" y="1845841"/>
            <a:ext cx="2527300" cy="1231900"/>
            <a:chOff x="2925" y="1475"/>
            <a:chExt cx="1592" cy="776"/>
          </a:xfrm>
        </p:grpSpPr>
        <p:sp>
          <p:nvSpPr>
            <p:cNvPr id="156685" name="Freeform 13"/>
            <p:cNvSpPr>
              <a:spLocks/>
            </p:cNvSpPr>
            <p:nvPr/>
          </p:nvSpPr>
          <p:spPr bwMode="auto">
            <a:xfrm>
              <a:off x="2925" y="2099"/>
              <a:ext cx="364" cy="152"/>
            </a:xfrm>
            <a:custGeom>
              <a:avLst/>
              <a:gdLst>
                <a:gd name="T0" fmla="*/ 364 w 364"/>
                <a:gd name="T1" fmla="*/ 112 h 152"/>
                <a:gd name="T2" fmla="*/ 363 w 364"/>
                <a:gd name="T3" fmla="*/ 0 h 152"/>
                <a:gd name="T4" fmla="*/ 0 w 364"/>
                <a:gd name="T5" fmla="*/ 0 h 152"/>
                <a:gd name="T6" fmla="*/ 1 w 364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152">
                  <a:moveTo>
                    <a:pt x="364" y="112"/>
                  </a:moveTo>
                  <a:lnTo>
                    <a:pt x="363" y="0"/>
                  </a:lnTo>
                  <a:lnTo>
                    <a:pt x="0" y="0"/>
                  </a:lnTo>
                  <a:lnTo>
                    <a:pt x="1" y="152"/>
                  </a:lnTo>
                </a:path>
              </a:pathLst>
            </a:custGeom>
            <a:noFill/>
            <a:ln w="28575">
              <a:solidFill>
                <a:srgbClr val="3333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6" name="Line 14"/>
            <p:cNvSpPr>
              <a:spLocks noChangeShapeType="1"/>
            </p:cNvSpPr>
            <p:nvPr/>
          </p:nvSpPr>
          <p:spPr bwMode="auto">
            <a:xfrm flipH="1">
              <a:off x="3288" y="1661"/>
              <a:ext cx="726" cy="408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7" name="Rectangle 15"/>
            <p:cNvSpPr>
              <a:spLocks noChangeArrowheads="1"/>
            </p:cNvSpPr>
            <p:nvPr/>
          </p:nvSpPr>
          <p:spPr bwMode="auto">
            <a:xfrm>
              <a:off x="3969" y="1475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zh-CN" altLang="en-US" sz="1800" b="1">
                  <a:latin typeface="Arial" pitchFamily="34" charset="0"/>
                  <a:ea typeface="宋体" pitchFamily="2" charset="-122"/>
                </a:rPr>
                <a:t>有空格</a:t>
              </a:r>
            </a:p>
          </p:txBody>
        </p:sp>
      </p:grpSp>
      <p:grpSp>
        <p:nvGrpSpPr>
          <p:cNvPr id="156688" name="Group 16"/>
          <p:cNvGrpSpPr>
            <a:grpSpLocks/>
          </p:cNvGrpSpPr>
          <p:nvPr/>
        </p:nvGrpSpPr>
        <p:grpSpPr bwMode="auto">
          <a:xfrm>
            <a:off x="1874838" y="3052341"/>
            <a:ext cx="3057525" cy="1528763"/>
            <a:chOff x="857" y="1979"/>
            <a:chExt cx="1926" cy="963"/>
          </a:xfrm>
        </p:grpSpPr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 flipV="1">
              <a:off x="1519" y="1979"/>
              <a:ext cx="1225" cy="408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0" name="Line 18"/>
            <p:cNvSpPr>
              <a:spLocks noChangeShapeType="1"/>
            </p:cNvSpPr>
            <p:nvPr/>
          </p:nvSpPr>
          <p:spPr bwMode="auto">
            <a:xfrm>
              <a:off x="1519" y="2432"/>
              <a:ext cx="1173" cy="35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1" name="Rectangle 19"/>
            <p:cNvSpPr>
              <a:spLocks noChangeArrowheads="1"/>
            </p:cNvSpPr>
            <p:nvPr/>
          </p:nvSpPr>
          <p:spPr bwMode="auto">
            <a:xfrm>
              <a:off x="857" y="2287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zh-CN" altLang="en-US" sz="1800" b="1" dirty="0">
                  <a:latin typeface="Arial" pitchFamily="34" charset="0"/>
                  <a:ea typeface="宋体" pitchFamily="2" charset="-122"/>
                </a:rPr>
                <a:t>类型相同</a:t>
              </a:r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>
              <a:off x="1519" y="2387"/>
              <a:ext cx="1225" cy="1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1519" y="2432"/>
              <a:ext cx="1264" cy="51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694" name="Group 22"/>
          <p:cNvGrpSpPr>
            <a:grpSpLocks/>
          </p:cNvGrpSpPr>
          <p:nvPr/>
        </p:nvGrpSpPr>
        <p:grpSpPr bwMode="auto">
          <a:xfrm>
            <a:off x="6227761" y="2853904"/>
            <a:ext cx="1995486" cy="1727200"/>
            <a:chOff x="3923" y="2115"/>
            <a:chExt cx="1257" cy="1088"/>
          </a:xfrm>
        </p:grpSpPr>
        <p:sp>
          <p:nvSpPr>
            <p:cNvPr id="156695" name="Rectangle 23"/>
            <p:cNvSpPr>
              <a:spLocks noChangeArrowheads="1"/>
            </p:cNvSpPr>
            <p:nvPr/>
          </p:nvSpPr>
          <p:spPr bwMode="auto">
            <a:xfrm>
              <a:off x="4332" y="2115"/>
              <a:ext cx="8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zh-CN" altLang="en-US" sz="18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值各不相同</a:t>
              </a:r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 flipH="1">
              <a:off x="3923" y="2251"/>
              <a:ext cx="409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 flipH="1">
              <a:off x="4014" y="2251"/>
              <a:ext cx="363" cy="36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 flipH="1">
              <a:off x="3969" y="2296"/>
              <a:ext cx="408" cy="90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699" name="Group 27"/>
          <p:cNvGrpSpPr>
            <a:grpSpLocks/>
          </p:cNvGrpSpPr>
          <p:nvPr/>
        </p:nvGrpSpPr>
        <p:grpSpPr bwMode="auto">
          <a:xfrm>
            <a:off x="958850" y="3731791"/>
            <a:ext cx="4621213" cy="488950"/>
            <a:chOff x="604" y="2668"/>
            <a:chExt cx="2911" cy="308"/>
          </a:xfrm>
        </p:grpSpPr>
        <p:sp>
          <p:nvSpPr>
            <p:cNvPr id="156700" name="Oval 28"/>
            <p:cNvSpPr>
              <a:spLocks noChangeArrowheads="1"/>
            </p:cNvSpPr>
            <p:nvPr/>
          </p:nvSpPr>
          <p:spPr bwMode="auto">
            <a:xfrm>
              <a:off x="2699" y="2704"/>
              <a:ext cx="816" cy="272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01" name="Line 29"/>
            <p:cNvSpPr>
              <a:spLocks noChangeShapeType="1"/>
            </p:cNvSpPr>
            <p:nvPr/>
          </p:nvSpPr>
          <p:spPr bwMode="auto">
            <a:xfrm>
              <a:off x="1519" y="2795"/>
              <a:ext cx="1180" cy="4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2" name="Rectangle 30"/>
            <p:cNvSpPr>
              <a:spLocks noChangeArrowheads="1"/>
            </p:cNvSpPr>
            <p:nvPr/>
          </p:nvSpPr>
          <p:spPr bwMode="auto">
            <a:xfrm>
              <a:off x="604" y="266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zh-CN" altLang="en-US" sz="1800" b="1">
                  <a:latin typeface="Arial" pitchFamily="34" charset="0"/>
                  <a:ea typeface="宋体" pitchFamily="2" charset="-122"/>
                </a:rPr>
                <a:t>多条时不用</a:t>
              </a:r>
              <a:r>
                <a:rPr kumimoji="0" lang="en-US" altLang="zh-CN" sz="1800" b="1">
                  <a:latin typeface="Arial" pitchFamily="34" charset="0"/>
                  <a:ea typeface="宋体" pitchFamily="2" charset="-122"/>
                </a:rPr>
                <a:t>{}</a:t>
              </a:r>
            </a:p>
          </p:txBody>
        </p:sp>
      </p:grpSp>
      <p:grpSp>
        <p:nvGrpSpPr>
          <p:cNvPr id="156703" name="Group 31"/>
          <p:cNvGrpSpPr>
            <a:grpSpLocks/>
          </p:cNvGrpSpPr>
          <p:nvPr/>
        </p:nvGrpSpPr>
        <p:grpSpPr bwMode="auto">
          <a:xfrm>
            <a:off x="855663" y="4149304"/>
            <a:ext cx="4435475" cy="1296987"/>
            <a:chOff x="539" y="2931"/>
            <a:chExt cx="2794" cy="817"/>
          </a:xfrm>
        </p:grpSpPr>
        <p:sp>
          <p:nvSpPr>
            <p:cNvPr id="156704" name="Oval 32"/>
            <p:cNvSpPr>
              <a:spLocks noChangeArrowheads="1"/>
            </p:cNvSpPr>
            <p:nvPr/>
          </p:nvSpPr>
          <p:spPr bwMode="auto">
            <a:xfrm>
              <a:off x="2562" y="3521"/>
              <a:ext cx="771" cy="227"/>
            </a:xfrm>
            <a:prstGeom prst="ellips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05" name="Line 33"/>
            <p:cNvSpPr>
              <a:spLocks noChangeShapeType="1"/>
            </p:cNvSpPr>
            <p:nvPr/>
          </p:nvSpPr>
          <p:spPr bwMode="auto">
            <a:xfrm>
              <a:off x="1474" y="3067"/>
              <a:ext cx="1089" cy="54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6" name="Rectangle 34"/>
            <p:cNvSpPr>
              <a:spLocks noChangeArrowheads="1"/>
            </p:cNvSpPr>
            <p:nvPr/>
          </p:nvSpPr>
          <p:spPr bwMode="auto">
            <a:xfrm>
              <a:off x="539" y="2931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zh-CN" altLang="en-US" sz="1800" b="1">
                  <a:latin typeface="Arial" pitchFamily="34" charset="0"/>
                  <a:ea typeface="宋体" pitchFamily="2" charset="-122"/>
                </a:rPr>
                <a:t>可在任意位置</a:t>
              </a:r>
            </a:p>
          </p:txBody>
        </p:sp>
      </p:grp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323528" y="4924004"/>
            <a:ext cx="2087885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break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用来中断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switch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语句</a:t>
            </a:r>
          </a:p>
        </p:txBody>
      </p:sp>
      <p:sp>
        <p:nvSpPr>
          <p:cNvPr id="36" name="矩形 35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switch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2293517"/>
            <a:ext cx="7222369" cy="2998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76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nimBg="1"/>
      <p:bldP spid="1567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5"/>
            <a:ext cx="8496943" cy="1080120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800" dirty="0"/>
              <a:t>[</a:t>
            </a:r>
            <a:r>
              <a:rPr lang="zh-CN" altLang="zh-CN" sz="2800" dirty="0"/>
              <a:t>例</a:t>
            </a:r>
            <a:r>
              <a:rPr lang="en-US" altLang="zh-CN" sz="2800" dirty="0"/>
              <a:t>2-5] </a:t>
            </a:r>
            <a:r>
              <a:rPr lang="zh-CN" altLang="zh-CN" sz="2800" dirty="0"/>
              <a:t>输入一个</a:t>
            </a:r>
            <a:r>
              <a:rPr lang="en-US" altLang="zh-CN" sz="2800" dirty="0"/>
              <a:t>1~7</a:t>
            </a:r>
            <a:r>
              <a:rPr lang="zh-CN" altLang="zh-CN" sz="2800" dirty="0"/>
              <a:t>之间的数字，然后将其转换成星期的英语单词，并输出。如输入</a:t>
            </a:r>
            <a:r>
              <a:rPr lang="en-US" altLang="zh-CN" sz="2800" dirty="0"/>
              <a:t>5</a:t>
            </a:r>
            <a:r>
              <a:rPr lang="zh-CN" altLang="zh-CN" sz="2800" dirty="0"/>
              <a:t>，则输出</a:t>
            </a:r>
            <a:r>
              <a:rPr lang="en-US" altLang="zh-CN" sz="2800" dirty="0"/>
              <a:t>“Friday”</a:t>
            </a:r>
            <a:endParaRPr lang="zh-CN" altLang="en-US" sz="2800" dirty="0">
              <a:latin typeface="隶书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switch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5860" y="1844824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程序设计描述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5" y="2306489"/>
            <a:ext cx="74961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724128" y="1863637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程序实现</a:t>
            </a:r>
            <a:endParaRPr lang="zh-CN" altLang="en-US" sz="2400" dirty="0"/>
          </a:p>
        </p:txBody>
      </p:sp>
      <p:pic>
        <p:nvPicPr>
          <p:cNvPr id="9219" name="Picture 3" descr="AquaNewt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833688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243956" y="404664"/>
            <a:ext cx="5352380" cy="5795724"/>
          </a:xfrm>
          <a:prstGeom prst="roundRect">
            <a:avLst>
              <a:gd name="adj" fmla="val 579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main(void)</a:t>
            </a:r>
            <a:endParaRPr lang="zh-CN" altLang="zh-CN" dirty="0"/>
          </a:p>
          <a:p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nDay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("input integer number: ");</a:t>
            </a:r>
            <a:endParaRPr lang="zh-CN" altLang="zh-CN" dirty="0"/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("%d",&amp;</a:t>
            </a:r>
            <a:r>
              <a:rPr lang="en-US" altLang="zh-CN" b="1" dirty="0" err="1"/>
              <a:t>nDay</a:t>
            </a:r>
            <a:r>
              <a:rPr lang="en-US" altLang="zh-CN" b="1" dirty="0"/>
              <a:t>);</a:t>
            </a:r>
            <a:endParaRPr lang="zh-CN" altLang="zh-CN" dirty="0"/>
          </a:p>
          <a:p>
            <a:r>
              <a:rPr lang="en-US" altLang="zh-CN" b="1" dirty="0"/>
              <a:t>      switch (</a:t>
            </a:r>
            <a:r>
              <a:rPr lang="en-US" altLang="zh-CN" b="1" dirty="0" err="1"/>
              <a:t>nDay</a:t>
            </a:r>
            <a:r>
              <a:rPr lang="en-US" altLang="zh-CN" b="1" dirty="0"/>
              <a:t>)	</a:t>
            </a:r>
            <a:r>
              <a:rPr lang="en-US" altLang="zh-CN" dirty="0"/>
              <a:t>/*</a:t>
            </a:r>
            <a:r>
              <a:rPr lang="zh-CN" altLang="zh-CN" dirty="0"/>
              <a:t>判定表达式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b="1" dirty="0"/>
              <a:t>     { </a:t>
            </a:r>
            <a:endParaRPr lang="zh-CN" altLang="zh-CN" dirty="0"/>
          </a:p>
          <a:p>
            <a:r>
              <a:rPr lang="en-US" altLang="zh-CN" b="1" dirty="0"/>
              <a:t>	case 1: </a:t>
            </a:r>
          </a:p>
          <a:p>
            <a:r>
              <a:rPr lang="en-US" altLang="zh-CN" b="1" dirty="0"/>
              <a:t>              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("Monday\n");</a:t>
            </a:r>
          </a:p>
          <a:p>
            <a:r>
              <a:rPr lang="en-US" altLang="zh-CN" b="1" dirty="0"/>
              <a:t>                      break;</a:t>
            </a:r>
            <a:endParaRPr lang="zh-CN" altLang="zh-CN" dirty="0"/>
          </a:p>
          <a:p>
            <a:r>
              <a:rPr lang="en-US" altLang="zh-CN" b="1" dirty="0"/>
              <a:t>	case 2:printf("Tuesday\n");break;</a:t>
            </a:r>
            <a:endParaRPr lang="zh-CN" altLang="zh-CN" dirty="0"/>
          </a:p>
          <a:p>
            <a:r>
              <a:rPr lang="en-US" altLang="zh-CN" b="1" dirty="0"/>
              <a:t>	case 3:printf("Wednesday\n");break;</a:t>
            </a:r>
            <a:endParaRPr lang="zh-CN" altLang="zh-CN" dirty="0"/>
          </a:p>
          <a:p>
            <a:r>
              <a:rPr lang="en-US" altLang="zh-CN" b="1" dirty="0"/>
              <a:t>	case 4:printf("Thursday\n");break;</a:t>
            </a:r>
            <a:endParaRPr lang="zh-CN" altLang="zh-CN" dirty="0"/>
          </a:p>
          <a:p>
            <a:r>
              <a:rPr lang="en-US" altLang="zh-CN" b="1" dirty="0"/>
              <a:t>	case 5:printf("Friday\n");break;</a:t>
            </a:r>
            <a:endParaRPr lang="zh-CN" altLang="zh-CN" dirty="0"/>
          </a:p>
          <a:p>
            <a:r>
              <a:rPr lang="en-US" altLang="zh-CN" b="1" dirty="0"/>
              <a:t>	case 6:printf("Saturday\n");break;</a:t>
            </a:r>
            <a:endParaRPr lang="zh-CN" altLang="zh-CN" dirty="0"/>
          </a:p>
          <a:p>
            <a:r>
              <a:rPr lang="en-US" altLang="zh-CN" b="1" dirty="0"/>
              <a:t>	case 7:printf("Sunday\n");break;</a:t>
            </a:r>
            <a:endParaRPr lang="zh-CN" altLang="zh-CN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default:printf</a:t>
            </a:r>
            <a:r>
              <a:rPr lang="en-US" altLang="zh-CN" b="1" dirty="0"/>
              <a:t>("Error!\n");</a:t>
            </a:r>
            <a:endParaRPr lang="zh-CN" altLang="zh-CN" dirty="0"/>
          </a:p>
          <a:p>
            <a:r>
              <a:rPr lang="en-US" altLang="zh-CN" b="1" dirty="0"/>
              <a:t>    }</a:t>
            </a:r>
          </a:p>
          <a:p>
            <a:r>
              <a:rPr lang="en-US" altLang="zh-CN" b="1" dirty="0"/>
              <a:t>    return 1;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26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548680"/>
            <a:ext cx="7992888" cy="5760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if-else-if</a:t>
            </a:r>
            <a:r>
              <a:rPr lang="zh-CN" altLang="zh-CN" sz="2800" dirty="0"/>
              <a:t>语句与</a:t>
            </a:r>
            <a:r>
              <a:rPr lang="en-US" altLang="zh-CN" sz="2800" dirty="0"/>
              <a:t>switch</a:t>
            </a:r>
            <a:r>
              <a:rPr lang="zh-CN" altLang="zh-CN" sz="2800" dirty="0"/>
              <a:t>语句</a:t>
            </a:r>
            <a:endParaRPr lang="zh-CN" altLang="zh-CN" sz="2800" b="1" dirty="0"/>
          </a:p>
        </p:txBody>
      </p:sp>
      <p:sp>
        <p:nvSpPr>
          <p:cNvPr id="36" name="矩形 35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en-US" altLang="zh-CN" b="1" dirty="0"/>
              <a:t>switch</a:t>
            </a:r>
            <a:r>
              <a:rPr lang="zh-CN" altLang="en-US" b="1" dirty="0"/>
              <a:t>选择结构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638243"/>
              </p:ext>
            </p:extLst>
          </p:nvPr>
        </p:nvGraphicFramePr>
        <p:xfrm>
          <a:off x="251520" y="1196752"/>
          <a:ext cx="8712966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25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1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4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64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8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048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indent="514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属性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语句</a:t>
                      </a:r>
                      <a:r>
                        <a:rPr lang="en-US" sz="1800" kern="100" dirty="0">
                          <a:effectLst/>
                        </a:rPr>
                        <a:t>     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阅读与书写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运行效率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内存空间消耗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适用范围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可嵌套性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可替换性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if-else-if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较难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广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替换</a:t>
                      </a:r>
                      <a:r>
                        <a:rPr lang="en-US" sz="1800" kern="100">
                          <a:effectLst/>
                        </a:rPr>
                        <a:t>switch</a:t>
                      </a:r>
                      <a:r>
                        <a:rPr lang="zh-CN" sz="1800" kern="100">
                          <a:effectLst/>
                        </a:rPr>
                        <a:t>容易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switch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容易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高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窄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可以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替换</a:t>
                      </a:r>
                      <a:r>
                        <a:rPr lang="en-US" sz="1800" kern="100" dirty="0">
                          <a:effectLst/>
                        </a:rPr>
                        <a:t>if-else-if</a:t>
                      </a:r>
                      <a:r>
                        <a:rPr lang="zh-CN" sz="1800" kern="100" dirty="0">
                          <a:effectLst/>
                        </a:rPr>
                        <a:t>难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75618" y="2989401"/>
            <a:ext cx="3608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(1) </a:t>
            </a:r>
            <a:r>
              <a:rPr lang="zh-CN" altLang="zh-CN" sz="2400" dirty="0"/>
              <a:t>阅读与书写</a:t>
            </a:r>
          </a:p>
        </p:txBody>
      </p:sp>
      <p:sp>
        <p:nvSpPr>
          <p:cNvPr id="7" name="矩形 6"/>
          <p:cNvSpPr/>
          <p:nvPr/>
        </p:nvSpPr>
        <p:spPr>
          <a:xfrm>
            <a:off x="475618" y="3616451"/>
            <a:ext cx="4963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(2)</a:t>
            </a:r>
            <a:r>
              <a:rPr lang="zh-CN" altLang="zh-CN" sz="2400" dirty="0"/>
              <a:t>运行效率</a:t>
            </a:r>
          </a:p>
        </p:txBody>
      </p:sp>
      <p:sp>
        <p:nvSpPr>
          <p:cNvPr id="13" name="矩形 12"/>
          <p:cNvSpPr/>
          <p:nvPr/>
        </p:nvSpPr>
        <p:spPr>
          <a:xfrm>
            <a:off x="475618" y="4217312"/>
            <a:ext cx="356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(3)</a:t>
            </a:r>
            <a:r>
              <a:rPr lang="zh-CN" altLang="zh-CN" sz="2400" dirty="0"/>
              <a:t>内存空间的消耗</a:t>
            </a:r>
          </a:p>
        </p:txBody>
      </p:sp>
      <p:sp>
        <p:nvSpPr>
          <p:cNvPr id="14" name="矩形 13"/>
          <p:cNvSpPr/>
          <p:nvPr/>
        </p:nvSpPr>
        <p:spPr>
          <a:xfrm>
            <a:off x="475618" y="4831268"/>
            <a:ext cx="4018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(4)</a:t>
            </a:r>
            <a:r>
              <a:rPr lang="zh-CN" altLang="en-US" sz="2400" dirty="0"/>
              <a:t>适用范围</a:t>
            </a:r>
            <a:endParaRPr lang="zh-CN" altLang="zh-CN" sz="2400" dirty="0"/>
          </a:p>
        </p:txBody>
      </p:sp>
      <p:sp>
        <p:nvSpPr>
          <p:cNvPr id="15" name="矩形 14"/>
          <p:cNvSpPr/>
          <p:nvPr/>
        </p:nvSpPr>
        <p:spPr>
          <a:xfrm>
            <a:off x="475618" y="5445224"/>
            <a:ext cx="251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(5)</a:t>
            </a:r>
            <a:r>
              <a:rPr lang="zh-CN" altLang="zh-CN" sz="2400" dirty="0"/>
              <a:t>可嵌套性</a:t>
            </a:r>
          </a:p>
        </p:txBody>
      </p:sp>
      <p:sp>
        <p:nvSpPr>
          <p:cNvPr id="16" name="矩形 15"/>
          <p:cNvSpPr/>
          <p:nvPr/>
        </p:nvSpPr>
        <p:spPr>
          <a:xfrm>
            <a:off x="4491380" y="3078640"/>
            <a:ext cx="280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(6)</a:t>
            </a:r>
            <a:r>
              <a:rPr lang="zh-CN" altLang="zh-CN" sz="2400" dirty="0"/>
              <a:t>可替换性</a:t>
            </a:r>
          </a:p>
        </p:txBody>
      </p:sp>
    </p:spTree>
    <p:extLst>
      <p:ext uri="{BB962C8B-B14F-4D97-AF65-F5344CB8AC3E}">
        <p14:creationId xmlns:p14="http://schemas.microsoft.com/office/powerpoint/2010/main" val="31060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1E559-6AF6-431E-8C01-0BA8834B87BB}" type="slidenum">
              <a:rPr 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868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 选择控制结构及应用</a:t>
            </a:r>
            <a:endParaRPr lang="zh-CN" altLang="en-US" dirty="0"/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755576" y="1520652"/>
            <a:ext cx="7772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600" b="1" dirty="0"/>
              <a:t>主要内容</a:t>
            </a:r>
            <a:endParaRPr lang="zh-CN" altLang="en-US" sz="3200" b="1" dirty="0"/>
          </a:p>
        </p:txBody>
      </p:sp>
      <p:sp>
        <p:nvSpPr>
          <p:cNvPr id="2" name="圆角矩形 1"/>
          <p:cNvSpPr/>
          <p:nvPr/>
        </p:nvSpPr>
        <p:spPr>
          <a:xfrm>
            <a:off x="1619672" y="2564904"/>
            <a:ext cx="6120680" cy="22814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/>
              <a:t>选择结构的基本运行符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if-else</a:t>
            </a:r>
            <a:r>
              <a:rPr lang="zh-CN" altLang="en-US" sz="3200" dirty="0"/>
              <a:t>选择结构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switch</a:t>
            </a:r>
            <a:r>
              <a:rPr lang="zh-CN" altLang="en-US" sz="3200" dirty="0"/>
              <a:t>选择结构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/>
              <a:t>应用实例</a:t>
            </a:r>
          </a:p>
        </p:txBody>
      </p:sp>
    </p:spTree>
    <p:extLst>
      <p:ext uri="{BB962C8B-B14F-4D97-AF65-F5344CB8AC3E}">
        <p14:creationId xmlns:p14="http://schemas.microsoft.com/office/powerpoint/2010/main" val="10298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5860" y="1844824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程序设计描述</a:t>
            </a:r>
            <a:endParaRPr lang="zh-CN" altLang="en-US" sz="2400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5"/>
            <a:ext cx="8496943" cy="1080120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800" dirty="0"/>
              <a:t>[</a:t>
            </a:r>
            <a:r>
              <a:rPr lang="zh-CN" altLang="zh-CN" sz="2800" dirty="0"/>
              <a:t>例</a:t>
            </a:r>
            <a:r>
              <a:rPr lang="en-US" altLang="zh-CN" sz="2800" dirty="0"/>
              <a:t>2-6] </a:t>
            </a:r>
            <a:r>
              <a:rPr lang="zh-CN" altLang="zh-CN" sz="2800" dirty="0"/>
              <a:t>编写计算器程序。要求由用户选择运算功能，对任意输入的两个数进行计算，并输出结果。</a:t>
            </a:r>
            <a:endParaRPr lang="zh-CN" altLang="en-US" sz="2800" dirty="0">
              <a:latin typeface="隶书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zh-CN" altLang="en-US" b="1" dirty="0"/>
              <a:t>应用实例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51852AC-E770-49F0-A59F-9E99DE2F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40" y="495869"/>
            <a:ext cx="6023221" cy="5597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B52DBC4-A18E-4858-BE52-6CC3480E7F93}"/>
              </a:ext>
            </a:extLst>
          </p:cNvPr>
          <p:cNvGrpSpPr/>
          <p:nvPr/>
        </p:nvGrpSpPr>
        <p:grpSpPr>
          <a:xfrm>
            <a:off x="100721" y="2420888"/>
            <a:ext cx="1086903" cy="3312368"/>
            <a:chOff x="100721" y="2420888"/>
            <a:chExt cx="1086903" cy="3312368"/>
          </a:xfrm>
        </p:grpSpPr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xmlns="" id="{C7030144-761E-4F5E-B99D-09355D1538F5}"/>
                </a:ext>
              </a:extLst>
            </p:cNvPr>
            <p:cNvSpPr/>
            <p:nvPr/>
          </p:nvSpPr>
          <p:spPr>
            <a:xfrm>
              <a:off x="872262" y="2420888"/>
              <a:ext cx="315362" cy="3312368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BC647E35-98B8-4C9C-B14B-C19F91332F4F}"/>
                </a:ext>
              </a:extLst>
            </p:cNvPr>
            <p:cNvSpPr txBox="1"/>
            <p:nvPr/>
          </p:nvSpPr>
          <p:spPr>
            <a:xfrm>
              <a:off x="100721" y="3645024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if-else</a:t>
              </a:r>
              <a:endParaRPr lang="zh-CN" altLang="en-US" sz="24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2B1D767E-1AA3-4347-9D60-21548A343ACF}"/>
              </a:ext>
            </a:extLst>
          </p:cNvPr>
          <p:cNvGrpSpPr/>
          <p:nvPr/>
        </p:nvGrpSpPr>
        <p:grpSpPr>
          <a:xfrm>
            <a:off x="7524328" y="3068960"/>
            <a:ext cx="1320194" cy="2520280"/>
            <a:chOff x="7524328" y="3068960"/>
            <a:chExt cx="1320194" cy="2520280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xmlns="" id="{8F9E7E4E-4525-43D4-A95F-9290447445C1}"/>
                </a:ext>
              </a:extLst>
            </p:cNvPr>
            <p:cNvSpPr/>
            <p:nvPr/>
          </p:nvSpPr>
          <p:spPr>
            <a:xfrm>
              <a:off x="7524328" y="3068960"/>
              <a:ext cx="315362" cy="25202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6DB1277E-E567-4B1B-A189-2DB8DFFB23AC}"/>
                </a:ext>
              </a:extLst>
            </p:cNvPr>
            <p:cNvSpPr txBox="1"/>
            <p:nvPr/>
          </p:nvSpPr>
          <p:spPr>
            <a:xfrm>
              <a:off x="7860406" y="4062028"/>
              <a:ext cx="9841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switch</a:t>
              </a:r>
              <a:endParaRPr lang="zh-CN" altLang="en-US" sz="2400" dirty="0"/>
            </a:p>
          </p:txBody>
        </p:sp>
      </p:grp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xmlns="" id="{5EEB0E1B-C1AF-4442-80DC-4B2E40805EAA}"/>
              </a:ext>
            </a:extLst>
          </p:cNvPr>
          <p:cNvSpPr/>
          <p:nvPr/>
        </p:nvSpPr>
        <p:spPr>
          <a:xfrm>
            <a:off x="3283930" y="1366140"/>
            <a:ext cx="1440160" cy="461665"/>
          </a:xfrm>
          <a:prstGeom prst="wedgeRoundRectCallout">
            <a:avLst>
              <a:gd name="adj1" fmla="val -96396"/>
              <a:gd name="adj2" fmla="val -8463"/>
              <a:gd name="adj3" fmla="val 16667"/>
            </a:avLst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4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713331-339A-45D8-92D7-98DE6EFA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1"/>
            <a:ext cx="4176464" cy="413305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#include &lt;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stdio.h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void main(void)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{ double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l,r,t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;		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    int f;	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("  --------------------------\n");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("    plus--------1\n");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("   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substract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--------2\n");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("    multiplication--------3\n");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("   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divsion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--------4\n");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("  --------------------------\n");</a:t>
            </a:r>
          </a:p>
          <a:p>
            <a:pPr marL="0" indent="0">
              <a:buNone/>
            </a:pP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    </a:t>
            </a:r>
            <a:r>
              <a:rPr lang="en-US" altLang="zh-CN" sz="2000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("  input for choice: </a:t>
            </a:r>
            <a:r>
              <a:rPr lang="zh-CN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");</a:t>
            </a:r>
          </a:p>
          <a:p>
            <a:pPr marL="0" indent="0">
              <a:lnSpc>
                <a:spcPct val="50000"/>
              </a:lnSpc>
              <a:buNone/>
            </a:pPr>
            <a:endParaRPr lang="zh-CN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01F67DB-0BF6-42AD-A488-B8F8D4F6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3FF6-0D5B-44F6-9CD0-358A9D302261}" type="slidenum">
              <a:rPr 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CE59458-CDCF-4DB3-B239-AA3F82BBD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764705"/>
            <a:ext cx="8496943" cy="83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dirty="0"/>
              <a:t>[</a:t>
            </a:r>
            <a:r>
              <a:rPr lang="zh-CN" altLang="zh-CN" sz="2400" dirty="0"/>
              <a:t>例</a:t>
            </a:r>
            <a:r>
              <a:rPr lang="en-US" altLang="zh-CN" sz="2400" dirty="0"/>
              <a:t>2-6] </a:t>
            </a:r>
            <a:r>
              <a:rPr lang="zh-CN" altLang="zh-CN" sz="2400" dirty="0"/>
              <a:t>编写计算器程序。</a:t>
            </a:r>
            <a:endParaRPr lang="en-US" altLang="zh-CN" sz="24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隶书" pitchFamily="49" charset="-122"/>
              </a:rPr>
              <a:t>程序实现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1858BD8-58A5-4300-B341-B22907BB2918}"/>
              </a:ext>
            </a:extLst>
          </p:cNvPr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zh-CN" altLang="en-US" b="1" dirty="0"/>
              <a:t>应用实例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5BD9228-9381-4D97-A8B6-6DE346A60194}"/>
              </a:ext>
            </a:extLst>
          </p:cNvPr>
          <p:cNvSpPr/>
          <p:nvPr/>
        </p:nvSpPr>
        <p:spPr>
          <a:xfrm>
            <a:off x="4283968" y="430203"/>
            <a:ext cx="4752528" cy="59093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scanf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("%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d",&amp;f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if(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nFun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&lt;1||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nFun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&gt;4)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(“error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！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\n ");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else{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("  input two operators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： 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");			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scanf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("%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lf%lf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",&amp;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l,&amp;r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);		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switch(f){              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     case 1: t=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l+r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; break;		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     case 2: t=l-r; break; 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     case 3:  t=l*r; break;	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     default: if(0.0!=r)			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	           r</a:t>
            </a:r>
            <a:r>
              <a:rPr lang="en-US" altLang="zh-CN">
                <a:latin typeface="Times" panose="02020603050405020304" pitchFamily="18" charset="0"/>
                <a:cs typeface="Times" panose="02020603050405020304" pitchFamily="18" charset="0"/>
              </a:rPr>
              <a:t>=l/r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;	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	        else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(“error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！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Divisor is 0\n ");		        break; 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     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printf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("  result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：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%8.3lf\n", t);	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9" y="764704"/>
            <a:ext cx="8280920" cy="13681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[</a:t>
            </a:r>
            <a:r>
              <a:rPr lang="zh-CN" altLang="zh-CN" sz="2800" dirty="0"/>
              <a:t>例</a:t>
            </a:r>
            <a:r>
              <a:rPr lang="en-US" altLang="zh-CN" sz="2800" dirty="0"/>
              <a:t>2-7] </a:t>
            </a:r>
            <a:r>
              <a:rPr lang="zh-CN" altLang="zh-CN" sz="2800" dirty="0"/>
              <a:t>学生成绩管理程序。要求：按百分制任意输入某个学生的某科成绩，将其存储到变量</a:t>
            </a:r>
            <a:r>
              <a:rPr lang="en-US" altLang="zh-CN" sz="2800" dirty="0" err="1"/>
              <a:t>fScore</a:t>
            </a:r>
            <a:r>
              <a:rPr lang="zh-CN" altLang="zh-CN" sz="2800" dirty="0"/>
              <a:t>中，按优、良、中、及格和不及格的等级输出。</a:t>
            </a:r>
          </a:p>
        </p:txBody>
      </p:sp>
      <p:sp>
        <p:nvSpPr>
          <p:cNvPr id="36" name="矩形 35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zh-CN" altLang="en-US" b="1" dirty="0"/>
              <a:t>应用实例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2276872"/>
            <a:ext cx="2734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问题分析</a:t>
            </a:r>
            <a:endParaRPr lang="en-US" altLang="zh-CN" sz="2400" dirty="0"/>
          </a:p>
          <a:p>
            <a:r>
              <a:rPr lang="zh-CN" altLang="en-US" sz="2400" dirty="0"/>
              <a:t>            用</a:t>
            </a:r>
            <a:r>
              <a:rPr lang="en-US" altLang="zh-CN" sz="2400" dirty="0"/>
              <a:t>switch</a:t>
            </a:r>
            <a:r>
              <a:rPr lang="zh-CN" altLang="en-US" sz="2400" dirty="0"/>
              <a:t>实现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9488" y="3301106"/>
            <a:ext cx="5047238" cy="36933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82563" indent="-31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19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6908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870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327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84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241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699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t"/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成绩是实数，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switch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只能整形判等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215" y="5331681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i="1" dirty="0"/>
              <a:t>低精度变量＝</a:t>
            </a:r>
            <a:r>
              <a:rPr lang="zh-CN" altLang="zh-CN" sz="2400" b="1" i="1" dirty="0"/>
              <a:t>（低精度数据类型）</a:t>
            </a:r>
            <a:r>
              <a:rPr lang="zh-CN" altLang="zh-CN" sz="2400" i="1" dirty="0"/>
              <a:t>高精度数据变量</a:t>
            </a:r>
            <a:endParaRPr lang="zh-CN" altLang="zh-CN" sz="2400" dirty="0"/>
          </a:p>
        </p:txBody>
      </p:sp>
      <p:sp>
        <p:nvSpPr>
          <p:cNvPr id="12" name="爆炸形 1 11"/>
          <p:cNvSpPr/>
          <p:nvPr/>
        </p:nvSpPr>
        <p:spPr>
          <a:xfrm>
            <a:off x="5382561" y="4149080"/>
            <a:ext cx="3924436" cy="2333863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强制类型转换要丢失精度</a:t>
            </a:r>
            <a:endParaRPr lang="zh-CN" altLang="zh-CN" sz="2400" dirty="0"/>
          </a:p>
        </p:txBody>
      </p:sp>
      <p:sp>
        <p:nvSpPr>
          <p:cNvPr id="13" name="圆角矩形 12"/>
          <p:cNvSpPr/>
          <p:nvPr/>
        </p:nvSpPr>
        <p:spPr>
          <a:xfrm>
            <a:off x="475618" y="4005064"/>
            <a:ext cx="4894183" cy="13280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数据类型转换机制：隐式与强制</a:t>
            </a:r>
            <a:endParaRPr lang="en-US" altLang="zh-CN" sz="2400" dirty="0"/>
          </a:p>
          <a:p>
            <a:r>
              <a:rPr lang="zh-CN" altLang="en-US" sz="2400" dirty="0"/>
              <a:t>隐式：由低精度到高精度（自动）</a:t>
            </a:r>
            <a:endParaRPr lang="en-US" altLang="zh-CN" sz="2400" dirty="0"/>
          </a:p>
          <a:p>
            <a:r>
              <a:rPr lang="zh-CN" altLang="en-US" sz="2400" dirty="0"/>
              <a:t>强制：均可（手动）</a:t>
            </a:r>
          </a:p>
        </p:txBody>
      </p:sp>
      <p:sp>
        <p:nvSpPr>
          <p:cNvPr id="6" name="矩形 5"/>
          <p:cNvSpPr/>
          <p:nvPr/>
        </p:nvSpPr>
        <p:spPr>
          <a:xfrm>
            <a:off x="4004010" y="764704"/>
            <a:ext cx="388843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/>
              <a:t>char a= 'a';  </a:t>
            </a:r>
            <a:r>
              <a:rPr lang="en-US" altLang="zh-CN" i="1" dirty="0" err="1"/>
              <a:t>int</a:t>
            </a:r>
            <a:r>
              <a:rPr lang="en-US" altLang="zh-CN" i="1" dirty="0"/>
              <a:t> b=12;  float c=11.23; </a:t>
            </a:r>
          </a:p>
          <a:p>
            <a:r>
              <a:rPr lang="en-US" altLang="zh-CN" i="1" dirty="0"/>
              <a:t> double d=123.12345;  double e;</a:t>
            </a:r>
            <a:endParaRPr lang="zh-CN" altLang="zh-CN" dirty="0"/>
          </a:p>
          <a:p>
            <a:r>
              <a:rPr lang="en-US" altLang="zh-CN" i="1" dirty="0"/>
              <a:t>	e=a</a:t>
            </a:r>
            <a:r>
              <a:rPr lang="zh-CN" altLang="zh-CN" i="1" dirty="0"/>
              <a:t>＋</a:t>
            </a:r>
            <a:r>
              <a:rPr lang="en-US" altLang="zh-CN" i="1" dirty="0"/>
              <a:t>b*c</a:t>
            </a:r>
            <a:r>
              <a:rPr lang="zh-CN" altLang="zh-CN" i="1" dirty="0"/>
              <a:t>＋</a:t>
            </a:r>
            <a:r>
              <a:rPr lang="en-US" altLang="zh-CN" i="1" dirty="0"/>
              <a:t>d;</a:t>
            </a:r>
            <a:endParaRPr lang="zh-CN" altLang="zh-C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89" y="1800544"/>
            <a:ext cx="32781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屠龙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738" y="3621545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951800" y="354852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rPr>
              <a:t>屠</a:t>
            </a:r>
          </a:p>
          <a:p>
            <a:r>
              <a:rPr kumimoji="0"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rPr>
              <a:t>龙</a:t>
            </a:r>
            <a:br>
              <a:rPr kumimoji="0"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rPr>
            </a:br>
            <a:r>
              <a:rPr kumimoji="0"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rPr>
              <a:t>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8B0A68C4-6A4D-4467-A88F-96A2B70AC1FA}"/>
              </a:ext>
            </a:extLst>
          </p:cNvPr>
          <p:cNvGrpSpPr/>
          <p:nvPr/>
        </p:nvGrpSpPr>
        <p:grpSpPr>
          <a:xfrm>
            <a:off x="3059832" y="2194586"/>
            <a:ext cx="2134884" cy="781286"/>
            <a:chOff x="3349576" y="2224330"/>
            <a:chExt cx="2134884" cy="781286"/>
          </a:xfrm>
        </p:grpSpPr>
        <p:pic>
          <p:nvPicPr>
            <p:cNvPr id="10" name="Picture 3" descr="C:\Users\hitwhzxd\Desktop\picture\p7\u=154092227,1364905737&amp;fm=116&amp;gp=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76" y="2224330"/>
              <a:ext cx="792088" cy="781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03FA208D-B77C-48C8-AC0C-FBFE6438B6EF}"/>
                </a:ext>
              </a:extLst>
            </p:cNvPr>
            <p:cNvSpPr/>
            <p:nvPr/>
          </p:nvSpPr>
          <p:spPr>
            <a:xfrm>
              <a:off x="4062276" y="2430417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t"/>
              <a:r>
                <a:rPr lang="zh-CN" altLang="en-US" sz="2400" b="1" dirty="0">
                  <a:latin typeface="隶书" pitchFamily="49" charset="-122"/>
                  <a:ea typeface="隶书" pitchFamily="49" charset="-122"/>
                </a:rPr>
                <a:t>类型转换</a:t>
              </a:r>
              <a:endParaRPr lang="zh-CN" altLang="en-US" sz="2400" dirty="0">
                <a:latin typeface="隶书" pitchFamily="49" charset="-122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9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 autoUpdateAnimBg="0"/>
      <p:bldP spid="9" grpId="1" animBg="1"/>
      <p:bldP spid="5" grpId="0"/>
      <p:bldP spid="12" grpId="0" animBg="1"/>
      <p:bldP spid="13" grpId="0" animBg="1"/>
      <p:bldP spid="6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9" y="764704"/>
            <a:ext cx="8280920" cy="13681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[</a:t>
            </a:r>
            <a:r>
              <a:rPr lang="zh-CN" altLang="zh-CN" sz="2800" dirty="0"/>
              <a:t>例</a:t>
            </a:r>
            <a:r>
              <a:rPr lang="en-US" altLang="zh-CN" sz="2800" dirty="0"/>
              <a:t>2-7] </a:t>
            </a:r>
            <a:r>
              <a:rPr lang="zh-CN" altLang="zh-CN" sz="2800" dirty="0"/>
              <a:t>学生成绩管理程序。要求：按百分制任意输入某个学生的某科成绩，将其存储到变量</a:t>
            </a:r>
            <a:r>
              <a:rPr lang="en-US" altLang="zh-CN" sz="2800" dirty="0" err="1"/>
              <a:t>fScore</a:t>
            </a:r>
            <a:r>
              <a:rPr lang="zh-CN" altLang="zh-CN" sz="2800" dirty="0"/>
              <a:t>中，按优、良、中、及格和不及格的等级输出。</a:t>
            </a:r>
          </a:p>
        </p:txBody>
      </p:sp>
      <p:sp>
        <p:nvSpPr>
          <p:cNvPr id="36" name="矩形 35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zh-CN" altLang="en-US" b="1" dirty="0"/>
              <a:t>应用实例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2276872"/>
            <a:ext cx="2734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问题分析</a:t>
            </a:r>
            <a:endParaRPr lang="en-US" altLang="zh-CN" sz="2400" dirty="0"/>
          </a:p>
          <a:p>
            <a:r>
              <a:rPr lang="zh-CN" altLang="en-US" sz="2400" dirty="0"/>
              <a:t>            用</a:t>
            </a:r>
            <a:r>
              <a:rPr lang="en-US" altLang="zh-CN" sz="2400" dirty="0"/>
              <a:t>switch</a:t>
            </a:r>
            <a:r>
              <a:rPr lang="zh-CN" altLang="en-US" sz="2400" dirty="0"/>
              <a:t>实现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3208773"/>
            <a:ext cx="554461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i="1" dirty="0"/>
              <a:t>热身：输入一个浮点数，分别取出它的小数部分与整数部分，然后输出它们</a:t>
            </a:r>
            <a:endParaRPr lang="zh-CN" altLang="zh-CN" dirty="0"/>
          </a:p>
        </p:txBody>
      </p:sp>
      <p:pic>
        <p:nvPicPr>
          <p:cNvPr id="17" name="Picture 2" descr="C:\Users\hitwhzxd\Desktop\picture\p5\2409835_0c24fd0bdab43669ab5ee7ad54f4b3d8_1486465556.gif">
            <a:extLst>
              <a:ext uri="{FF2B5EF4-FFF2-40B4-BE49-F238E27FC236}">
                <a16:creationId xmlns:a16="http://schemas.microsoft.com/office/drawing/2014/main" xmlns="" id="{A07DAF9E-08FC-48BA-99B8-943F588F88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25497"/>
            <a:ext cx="1512168" cy="150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529CF00-09CF-4AD7-BAF9-D9C44290A222}"/>
              </a:ext>
            </a:extLst>
          </p:cNvPr>
          <p:cNvSpPr/>
          <p:nvPr/>
        </p:nvSpPr>
        <p:spPr>
          <a:xfrm>
            <a:off x="3347864" y="3922105"/>
            <a:ext cx="2736304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/>
              <a:t>#include &lt;</a:t>
            </a:r>
            <a:r>
              <a:rPr lang="en-US" altLang="zh-CN" i="1" dirty="0" err="1"/>
              <a:t>stdio.h</a:t>
            </a:r>
            <a:r>
              <a:rPr lang="en-US" altLang="zh-CN" i="1" dirty="0"/>
              <a:t>&gt;</a:t>
            </a:r>
          </a:p>
          <a:p>
            <a:r>
              <a:rPr lang="en-US" altLang="zh-CN" i="1" dirty="0"/>
              <a:t>int main(){</a:t>
            </a:r>
          </a:p>
          <a:p>
            <a:r>
              <a:rPr lang="en-US" altLang="zh-CN" i="1" dirty="0"/>
              <a:t>       float a;</a:t>
            </a:r>
          </a:p>
          <a:p>
            <a:r>
              <a:rPr lang="en-US" altLang="zh-CN" i="1" dirty="0"/>
              <a:t>      int b;</a:t>
            </a:r>
          </a:p>
          <a:p>
            <a:r>
              <a:rPr lang="en-US" altLang="zh-CN" i="1" dirty="0"/>
              <a:t>       </a:t>
            </a:r>
            <a:r>
              <a:rPr lang="en-US" altLang="zh-CN" i="1" dirty="0" err="1"/>
              <a:t>scanf</a:t>
            </a:r>
            <a:r>
              <a:rPr lang="en-US" altLang="zh-CN" i="1" dirty="0"/>
              <a:t>(“%</a:t>
            </a:r>
            <a:r>
              <a:rPr lang="en-US" altLang="zh-CN" i="1" dirty="0" err="1"/>
              <a:t>f”,&amp;a</a:t>
            </a:r>
            <a:r>
              <a:rPr lang="en-US" altLang="zh-CN" i="1" dirty="0"/>
              <a:t>);</a:t>
            </a:r>
          </a:p>
          <a:p>
            <a:r>
              <a:rPr lang="en-US" altLang="zh-CN" i="1" dirty="0"/>
              <a:t>      b=(int)a;</a:t>
            </a:r>
          </a:p>
          <a:p>
            <a:r>
              <a:rPr lang="en-US" altLang="zh-CN" i="1" dirty="0"/>
              <a:t>      </a:t>
            </a:r>
            <a:r>
              <a:rPr lang="en-US" altLang="zh-CN" i="1" dirty="0" err="1"/>
              <a:t>printf</a:t>
            </a:r>
            <a:r>
              <a:rPr lang="en-US" altLang="zh-CN" i="1" dirty="0"/>
              <a:t>(“%f; %d”,</a:t>
            </a:r>
            <a:r>
              <a:rPr lang="en-US" altLang="zh-CN" i="1" dirty="0" err="1"/>
              <a:t>b,a</a:t>
            </a:r>
            <a:r>
              <a:rPr lang="en-US" altLang="zh-CN" i="1" dirty="0"/>
              <a:t>-b);</a:t>
            </a:r>
          </a:p>
          <a:p>
            <a:r>
              <a:rPr lang="en-US" altLang="zh-CN" i="1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673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3FF6-0D5B-44F6-9CD0-358A9D302261}" type="slidenum">
              <a:rPr 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980728"/>
            <a:ext cx="789781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9" y="764704"/>
            <a:ext cx="8280920" cy="13681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[</a:t>
            </a:r>
            <a:r>
              <a:rPr lang="zh-CN" altLang="zh-CN" sz="2800" dirty="0"/>
              <a:t>例</a:t>
            </a:r>
            <a:r>
              <a:rPr lang="en-US" altLang="zh-CN" sz="2800" dirty="0"/>
              <a:t>2-7] </a:t>
            </a:r>
            <a:r>
              <a:rPr lang="zh-CN" altLang="zh-CN" sz="2800" dirty="0"/>
              <a:t>学生成绩管理程序。要求：按百分制任意输入某个学生的某科成绩，将其存储到变量</a:t>
            </a:r>
            <a:r>
              <a:rPr lang="en-US" altLang="zh-CN" sz="2800" dirty="0" err="1"/>
              <a:t>fScore</a:t>
            </a:r>
            <a:r>
              <a:rPr lang="zh-CN" altLang="zh-CN" sz="2800" dirty="0"/>
              <a:t>中，按优、良、中、及格和不及格的等级输出。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5" y="2276872"/>
            <a:ext cx="8352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问题分析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基于强制类型转换的范围缩放技术</a:t>
            </a:r>
            <a:r>
              <a:rPr lang="zh-CN" altLang="zh-CN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             </a:t>
            </a:r>
            <a:r>
              <a:rPr lang="en-US" altLang="zh-CN" sz="2400" dirty="0" err="1"/>
              <a:t>nLevel</a:t>
            </a:r>
            <a:r>
              <a:rPr lang="en-US" altLang="zh-CN" sz="2400" dirty="0"/>
              <a:t>=(int)(95.5 – 50)/10</a:t>
            </a:r>
            <a:r>
              <a:rPr lang="zh-CN" altLang="zh-CN" sz="2400" dirty="0"/>
              <a:t>＝</a:t>
            </a:r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             </a:t>
            </a:r>
            <a:r>
              <a:rPr lang="en-US" altLang="zh-CN" sz="2400" dirty="0" err="1"/>
              <a:t>nLevel</a:t>
            </a:r>
            <a:r>
              <a:rPr lang="en-US" altLang="zh-CN" sz="2400" dirty="0"/>
              <a:t>=(int)(90.0 – 50)/10</a:t>
            </a:r>
            <a:r>
              <a:rPr lang="zh-CN" altLang="zh-CN" sz="2400" dirty="0"/>
              <a:t>＝</a:t>
            </a:r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             </a:t>
            </a:r>
            <a:r>
              <a:rPr lang="en-US" altLang="zh-CN" sz="2400" dirty="0" err="1"/>
              <a:t>nLevel</a:t>
            </a:r>
            <a:r>
              <a:rPr lang="en-US" altLang="zh-CN" sz="2400" dirty="0"/>
              <a:t>=(int)(89.5 – 50)/10</a:t>
            </a:r>
            <a:r>
              <a:rPr lang="zh-CN" altLang="zh-CN" sz="2400" dirty="0"/>
              <a:t>＝</a:t>
            </a:r>
            <a:r>
              <a:rPr lang="en-US" altLang="zh-CN" sz="2400" dirty="0"/>
              <a:t>3</a:t>
            </a:r>
          </a:p>
        </p:txBody>
      </p:sp>
      <p:pic>
        <p:nvPicPr>
          <p:cNvPr id="14" name="Picture 3" descr="AquaNewt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7" y="280718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28417" y="4212681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程序设计描述</a:t>
            </a:r>
            <a:endParaRPr lang="zh-CN" altLang="zh-CN" sz="2400" dirty="0"/>
          </a:p>
        </p:txBody>
      </p:sp>
      <p:sp>
        <p:nvSpPr>
          <p:cNvPr id="16" name="矩形 15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zh-CN" altLang="en-US" b="1" dirty="0"/>
              <a:t>应用实例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760859-2FF0-48BF-8D44-A246C00FF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247584"/>
            <a:ext cx="4434609" cy="189801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77CBAA0-E107-452E-869E-01CAF84A1AD3}"/>
              </a:ext>
            </a:extLst>
          </p:cNvPr>
          <p:cNvSpPr/>
          <p:nvPr/>
        </p:nvSpPr>
        <p:spPr>
          <a:xfrm>
            <a:off x="2209777" y="2213722"/>
            <a:ext cx="417429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i="1" dirty="0" err="1"/>
              <a:t>nLevel</a:t>
            </a:r>
            <a:r>
              <a:rPr lang="en-US" altLang="zh-CN" sz="2400" i="1" dirty="0"/>
              <a:t>=(int)(</a:t>
            </a:r>
            <a:r>
              <a:rPr lang="en-US" altLang="zh-CN" sz="2400" i="1" dirty="0" err="1"/>
              <a:t>fScore</a:t>
            </a:r>
            <a:r>
              <a:rPr lang="en-US" altLang="zh-CN" sz="2400" i="1" dirty="0"/>
              <a:t> – 50)/10</a:t>
            </a:r>
            <a:endParaRPr lang="zh-CN" altLang="zh-CN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85" y="507930"/>
            <a:ext cx="64674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16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6332" y="764704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程序设计描述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89372" y="1412775"/>
            <a:ext cx="4392488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/* </a:t>
            </a:r>
            <a:r>
              <a:rPr lang="zh-CN" altLang="zh-CN" dirty="0"/>
              <a:t>考试成绩管理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purpose: </a:t>
            </a:r>
            <a:r>
              <a:rPr lang="zh-CN" altLang="zh-CN" dirty="0"/>
              <a:t>输入考试成绩，判断成绩等级</a:t>
            </a:r>
          </a:p>
          <a:p>
            <a:r>
              <a:rPr lang="en-US" altLang="zh-CN" dirty="0"/>
              <a:t>author : </a:t>
            </a:r>
            <a:r>
              <a:rPr lang="en-US" altLang="zh-CN" dirty="0" err="1"/>
              <a:t>Xiaodong</a:t>
            </a:r>
            <a:r>
              <a:rPr lang="en-US" altLang="zh-CN" dirty="0"/>
              <a:t> Zhang</a:t>
            </a:r>
            <a:endParaRPr lang="zh-CN" altLang="zh-CN" dirty="0"/>
          </a:p>
          <a:p>
            <a:r>
              <a:rPr lang="en-US" altLang="zh-CN" dirty="0"/>
              <a:t>created: 2017/01/31 15:58:22  */</a:t>
            </a:r>
            <a:endParaRPr lang="zh-CN" altLang="zh-CN" dirty="0"/>
          </a:p>
          <a:p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  <a:endParaRPr lang="zh-CN" altLang="zh-CN" dirty="0"/>
          </a:p>
          <a:p>
            <a:r>
              <a:rPr lang="en-US" altLang="zh-CN" b="1" dirty="0"/>
              <a:t>#include &lt;</a:t>
            </a:r>
            <a:r>
              <a:rPr lang="en-US" altLang="zh-CN" b="1" dirty="0" err="1"/>
              <a:t>stdlib.h</a:t>
            </a:r>
            <a:r>
              <a:rPr lang="en-US" altLang="zh-CN" b="1" dirty="0"/>
              <a:t>&gt;</a:t>
            </a:r>
            <a:endParaRPr lang="zh-CN" altLang="zh-CN" dirty="0"/>
          </a:p>
          <a:p>
            <a:r>
              <a:rPr lang="en-US" altLang="zh-CN" b="1" dirty="0"/>
              <a:t>void main(void)</a:t>
            </a:r>
            <a:endParaRPr lang="zh-CN" altLang="zh-CN" dirty="0"/>
          </a:p>
          <a:p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b="1" dirty="0"/>
              <a:t>      float </a:t>
            </a:r>
            <a:r>
              <a:rPr lang="en-US" altLang="zh-CN" b="1" dirty="0" err="1"/>
              <a:t>fScore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nLevel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zh-CN" altLang="zh-CN" b="1" dirty="0"/>
              <a:t>请输入成绩：</a:t>
            </a:r>
            <a:r>
              <a:rPr lang="en-US" altLang="zh-CN" b="1" dirty="0"/>
              <a:t>");</a:t>
            </a:r>
            <a:endParaRPr lang="zh-CN" altLang="zh-CN" dirty="0"/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("%f",&amp;</a:t>
            </a:r>
            <a:r>
              <a:rPr lang="en-US" altLang="zh-CN" b="1" dirty="0" err="1"/>
              <a:t>fScore</a:t>
            </a:r>
            <a:r>
              <a:rPr lang="en-US" altLang="zh-CN" b="1" dirty="0"/>
              <a:t>);		</a:t>
            </a:r>
          </a:p>
          <a:p>
            <a:r>
              <a:rPr lang="en-US" altLang="zh-CN" b="1" dirty="0"/>
              <a:t>     if(</a:t>
            </a:r>
            <a:r>
              <a:rPr lang="en-US" altLang="zh-CN" b="1" dirty="0" err="1"/>
              <a:t>fScore</a:t>
            </a:r>
            <a:r>
              <a:rPr lang="en-US" altLang="zh-CN" b="1" dirty="0"/>
              <a:t>&gt;100.0||</a:t>
            </a:r>
            <a:r>
              <a:rPr lang="en-US" altLang="zh-CN" b="1" dirty="0" err="1"/>
              <a:t>fScore</a:t>
            </a:r>
            <a:r>
              <a:rPr lang="en-US" altLang="zh-CN" b="1" dirty="0"/>
              <a:t>&lt;0.0)</a:t>
            </a:r>
            <a:endParaRPr lang="zh-CN" altLang="zh-CN" dirty="0"/>
          </a:p>
          <a:p>
            <a:r>
              <a:rPr lang="en-US" altLang="zh-CN" b="1" dirty="0"/>
              <a:t>     {	</a:t>
            </a:r>
            <a:endParaRPr lang="zh-CN" altLang="zh-CN" dirty="0"/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("\n</a:t>
            </a:r>
            <a:r>
              <a:rPr lang="zh-CN" altLang="zh-CN" b="1" dirty="0"/>
              <a:t>输入成绩错误！</a:t>
            </a:r>
            <a:r>
              <a:rPr lang="en-US" altLang="zh-CN" b="1" dirty="0"/>
              <a:t>");</a:t>
            </a:r>
            <a:endParaRPr lang="zh-CN" altLang="zh-CN" dirty="0"/>
          </a:p>
          <a:p>
            <a:r>
              <a:rPr lang="en-US" altLang="zh-CN" b="1" dirty="0"/>
              <a:t>     }else {	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4987824" y="2132856"/>
            <a:ext cx="3672408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/>
              <a:t>nLevel</a:t>
            </a:r>
            <a:r>
              <a:rPr lang="en-US" altLang="zh-CN" b="1" dirty="0"/>
              <a:t>=(</a:t>
            </a:r>
            <a:r>
              <a:rPr lang="en-US" altLang="zh-CN" b="1" dirty="0" err="1"/>
              <a:t>int</a:t>
            </a:r>
            <a:r>
              <a:rPr lang="en-US" altLang="zh-CN" b="1" dirty="0"/>
              <a:t>)(fScore-50.0)/10;</a:t>
            </a:r>
          </a:p>
          <a:p>
            <a:r>
              <a:rPr lang="en-US" altLang="zh-CN" b="1" dirty="0"/>
              <a:t>    switch(</a:t>
            </a:r>
            <a:r>
              <a:rPr lang="en-US" altLang="zh-CN" b="1" dirty="0" err="1"/>
              <a:t>nLevel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/>
              <a:t>   {</a:t>
            </a:r>
            <a:endParaRPr lang="zh-CN" altLang="zh-CN" dirty="0"/>
          </a:p>
          <a:p>
            <a:r>
              <a:rPr lang="en-US" altLang="zh-CN" b="1" dirty="0"/>
              <a:t>       case 5:</a:t>
            </a:r>
            <a:endParaRPr lang="zh-CN" altLang="zh-CN" dirty="0"/>
          </a:p>
          <a:p>
            <a:r>
              <a:rPr lang="en-US" altLang="zh-CN" b="1" dirty="0"/>
              <a:t>       case 4:printf("</a:t>
            </a:r>
            <a:r>
              <a:rPr lang="zh-CN" altLang="zh-CN" b="1" dirty="0"/>
              <a:t>优秀</a:t>
            </a:r>
            <a:r>
              <a:rPr lang="en-US" altLang="zh-CN" b="1" dirty="0"/>
              <a:t>\n");break;</a:t>
            </a:r>
            <a:endParaRPr lang="zh-CN" altLang="zh-CN" dirty="0"/>
          </a:p>
          <a:p>
            <a:r>
              <a:rPr lang="en-US" altLang="zh-CN" b="1" dirty="0"/>
              <a:t>       case 3:printf("</a:t>
            </a:r>
            <a:r>
              <a:rPr lang="zh-CN" altLang="zh-CN" b="1" dirty="0"/>
              <a:t>良好</a:t>
            </a:r>
            <a:r>
              <a:rPr lang="en-US" altLang="zh-CN" b="1" dirty="0"/>
              <a:t>\n");break;</a:t>
            </a:r>
            <a:endParaRPr lang="zh-CN" altLang="zh-CN" dirty="0"/>
          </a:p>
          <a:p>
            <a:r>
              <a:rPr lang="en-US" altLang="zh-CN" b="1" dirty="0"/>
              <a:t>       case 2:printf("</a:t>
            </a:r>
            <a:r>
              <a:rPr lang="zh-CN" altLang="zh-CN" b="1" dirty="0"/>
              <a:t>中等</a:t>
            </a:r>
            <a:r>
              <a:rPr lang="en-US" altLang="zh-CN" b="1" dirty="0"/>
              <a:t>\n");break;</a:t>
            </a:r>
            <a:endParaRPr lang="zh-CN" altLang="zh-CN" dirty="0"/>
          </a:p>
          <a:p>
            <a:r>
              <a:rPr lang="en-US" altLang="zh-CN" b="1" dirty="0"/>
              <a:t>       case 1:printf("</a:t>
            </a:r>
            <a:r>
              <a:rPr lang="zh-CN" altLang="zh-CN" b="1" dirty="0"/>
              <a:t>及格</a:t>
            </a:r>
            <a:r>
              <a:rPr lang="en-US" altLang="zh-CN" b="1" dirty="0"/>
              <a:t>\n");break;</a:t>
            </a:r>
            <a:endParaRPr lang="zh-CN" altLang="zh-CN" dirty="0"/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default:printf</a:t>
            </a:r>
            <a:r>
              <a:rPr lang="en-US" altLang="zh-CN" b="1" dirty="0"/>
              <a:t>("</a:t>
            </a:r>
            <a:r>
              <a:rPr lang="zh-CN" altLang="zh-CN" b="1" dirty="0"/>
              <a:t>不及格</a:t>
            </a:r>
            <a:r>
              <a:rPr lang="en-US" altLang="zh-CN" b="1" dirty="0"/>
              <a:t>\n");</a:t>
            </a:r>
            <a:endParaRPr lang="zh-CN" altLang="zh-CN" dirty="0"/>
          </a:p>
          <a:p>
            <a:r>
              <a:rPr lang="en-US" altLang="zh-CN" b="1" dirty="0"/>
              <a:t>     }</a:t>
            </a:r>
            <a:endParaRPr lang="zh-CN" altLang="zh-CN" dirty="0"/>
          </a:p>
          <a:p>
            <a:r>
              <a:rPr lang="en-US" altLang="zh-CN" b="1" dirty="0"/>
              <a:t>   }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75618" y="245537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zh-CN" altLang="en-US" b="1" dirty="0"/>
              <a:t>应用实例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83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14299" y="62068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/>
              <a:t>本章小结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55576" y="1340768"/>
            <a:ext cx="7992888" cy="41883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zh-CN" sz="2400" b="1" dirty="0"/>
              <a:t>知识层面</a:t>
            </a:r>
            <a:endParaRPr lang="zh-CN" altLang="zh-CN" sz="2400" dirty="0"/>
          </a:p>
          <a:p>
            <a:pPr marL="361950" lvl="0">
              <a:buFont typeface="Wingdings" panose="05000000000000000000" pitchFamily="2" charset="2"/>
              <a:buChar char="Ø"/>
            </a:pPr>
            <a:r>
              <a:rPr lang="zh-CN" altLang="zh-CN" sz="2400" dirty="0"/>
              <a:t>关系运算符与表达式、逻辑运算符与表达式</a:t>
            </a:r>
            <a:endParaRPr lang="en-US" altLang="zh-CN" sz="2400" dirty="0"/>
          </a:p>
          <a:p>
            <a:pPr marL="361950" lvl="0">
              <a:buFont typeface="Wingdings" panose="05000000000000000000" pitchFamily="2" charset="2"/>
              <a:buChar char="Ø"/>
            </a:pPr>
            <a:r>
              <a:rPr lang="en-US" altLang="zh-CN" sz="2400" dirty="0"/>
              <a:t>if</a:t>
            </a:r>
            <a:r>
              <a:rPr lang="zh-CN" altLang="zh-CN" sz="2400" dirty="0"/>
              <a:t>语句的三种语法形式</a:t>
            </a:r>
            <a:endParaRPr lang="en-US" altLang="zh-CN" sz="2400" dirty="0"/>
          </a:p>
          <a:p>
            <a:pPr marL="342900" lvl="0" indent="19050">
              <a:buFont typeface="Wingdings" panose="05000000000000000000" pitchFamily="2" charset="2"/>
              <a:buChar char="Ø"/>
            </a:pPr>
            <a:r>
              <a:rPr lang="zh-CN" altLang="zh-CN" sz="2400" dirty="0"/>
              <a:t>三目运算符</a:t>
            </a:r>
            <a:endParaRPr lang="en-US" altLang="zh-CN" sz="2400" dirty="0"/>
          </a:p>
          <a:p>
            <a:pPr marL="342900" lvl="0" indent="19050">
              <a:buFont typeface="Wingdings" panose="05000000000000000000" pitchFamily="2" charset="2"/>
              <a:buChar char="Ø"/>
            </a:pPr>
            <a:r>
              <a:rPr lang="en-US" altLang="zh-CN" sz="2400" dirty="0"/>
              <a:t>switch</a:t>
            </a:r>
            <a:r>
              <a:rPr lang="zh-CN" altLang="zh-CN" sz="2400" dirty="0"/>
              <a:t>选择结构</a:t>
            </a:r>
            <a:r>
              <a:rPr lang="en-US" altLang="zh-CN" sz="2400" dirty="0"/>
              <a:t>--break</a:t>
            </a:r>
            <a:r>
              <a:rPr lang="zh-CN" altLang="zh-CN" sz="2400" dirty="0"/>
              <a:t>语句</a:t>
            </a:r>
          </a:p>
          <a:p>
            <a:pPr lvl="0"/>
            <a:r>
              <a:rPr lang="zh-CN" altLang="zh-CN" sz="2400" b="1" dirty="0"/>
              <a:t>方法层面</a:t>
            </a:r>
            <a:endParaRPr lang="zh-CN" altLang="zh-CN" sz="2400" dirty="0"/>
          </a:p>
          <a:p>
            <a:pPr marL="342900" lvl="0" indent="19050">
              <a:buFont typeface="Wingdings" panose="05000000000000000000" pitchFamily="2" charset="2"/>
              <a:buChar char="Ø"/>
            </a:pPr>
            <a:r>
              <a:rPr lang="zh-CN" altLang="zh-CN" sz="2400" dirty="0"/>
              <a:t>多分支选择结构的组织方式与设计方法</a:t>
            </a:r>
            <a:r>
              <a:rPr lang="en-US" altLang="zh-CN" sz="2400" dirty="0"/>
              <a:t>--if-else-if</a:t>
            </a:r>
            <a:r>
              <a:rPr lang="zh-CN" altLang="zh-CN" sz="2400" dirty="0"/>
              <a:t>和</a:t>
            </a:r>
            <a:r>
              <a:rPr lang="en-US" altLang="zh-CN" sz="2400" dirty="0"/>
              <a:t>switch</a:t>
            </a:r>
            <a:endParaRPr lang="zh-CN" altLang="zh-CN" sz="2400" dirty="0"/>
          </a:p>
          <a:p>
            <a:pPr marL="342900" lvl="0" indent="19050">
              <a:buFont typeface="Wingdings" panose="05000000000000000000" pitchFamily="2" charset="2"/>
              <a:buChar char="Ø"/>
            </a:pPr>
            <a:r>
              <a:rPr lang="zh-CN" altLang="zh-CN" sz="2400" dirty="0"/>
              <a:t>对</a:t>
            </a:r>
            <a:r>
              <a:rPr lang="en-US" altLang="zh-CN" sz="2400" dirty="0"/>
              <a:t>switch</a:t>
            </a:r>
            <a:r>
              <a:rPr lang="zh-CN" altLang="zh-CN" sz="2400" dirty="0"/>
              <a:t>结构中有无</a:t>
            </a:r>
            <a:r>
              <a:rPr lang="en-US" altLang="zh-CN" sz="2400" dirty="0"/>
              <a:t>break</a:t>
            </a:r>
            <a:r>
              <a:rPr lang="zh-CN" altLang="zh-CN" sz="2400" dirty="0"/>
              <a:t>语句的使用与设计技巧</a:t>
            </a:r>
          </a:p>
          <a:p>
            <a:pPr marL="342900" lvl="0" indent="19050">
              <a:buFont typeface="Wingdings" panose="05000000000000000000" pitchFamily="2" charset="2"/>
              <a:buChar char="Ø"/>
            </a:pPr>
            <a:r>
              <a:rPr lang="zh-CN" altLang="zh-CN" sz="2400" dirty="0"/>
              <a:t>类型转换</a:t>
            </a:r>
            <a:r>
              <a:rPr lang="en-US" altLang="zh-CN" sz="2400" dirty="0"/>
              <a:t>  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383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908720"/>
            <a:ext cx="82184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8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1E559-6AF6-431E-8C01-0BA8834B87BB}" type="slidenum">
              <a:rPr 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868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/>
              <a:t>2</a:t>
            </a:r>
            <a:r>
              <a:rPr lang="zh-CN" altLang="en-US" b="1"/>
              <a:t>章 </a:t>
            </a:r>
            <a:r>
              <a:rPr lang="zh-CN" altLang="en-US" b="1" dirty="0"/>
              <a:t>选择控制结构及应用</a:t>
            </a:r>
            <a:endParaRPr lang="zh-CN" altLang="en-US" dirty="0"/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755576" y="1520652"/>
            <a:ext cx="7772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600" b="1" dirty="0"/>
              <a:t>主要内容</a:t>
            </a:r>
            <a:endParaRPr lang="zh-CN" altLang="en-US" sz="3200" b="1" dirty="0"/>
          </a:p>
        </p:txBody>
      </p:sp>
      <p:sp>
        <p:nvSpPr>
          <p:cNvPr id="2" name="圆角矩形 1"/>
          <p:cNvSpPr/>
          <p:nvPr/>
        </p:nvSpPr>
        <p:spPr>
          <a:xfrm>
            <a:off x="1619672" y="2348880"/>
            <a:ext cx="6120680" cy="22814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/>
              <a:t>选择结构的基本运行符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if-else</a:t>
            </a:r>
            <a:r>
              <a:rPr lang="zh-CN" altLang="en-US" sz="3200" dirty="0"/>
              <a:t>选择结构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switch</a:t>
            </a:r>
            <a:r>
              <a:rPr lang="zh-CN" altLang="en-US" sz="3200" dirty="0"/>
              <a:t>选择结构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/>
              <a:t>应用实例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19672" y="5101887"/>
            <a:ext cx="5208564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多条件选择结构</a:t>
            </a:r>
          </a:p>
        </p:txBody>
      </p:sp>
      <p:sp>
        <p:nvSpPr>
          <p:cNvPr id="5" name="太阳形 4"/>
          <p:cNvSpPr/>
          <p:nvPr/>
        </p:nvSpPr>
        <p:spPr>
          <a:xfrm>
            <a:off x="5916121" y="4581128"/>
            <a:ext cx="1824231" cy="1037273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/>
              <a:t>难点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u=3183590426,3404805215&amp;fm=23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0" y="756653"/>
            <a:ext cx="3223895" cy="19380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1760" y="2103239"/>
            <a:ext cx="6120679" cy="1685801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1E559-6AF6-431E-8C01-0BA8834B87BB}" type="slidenum">
              <a:rPr 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868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 选择控制结构及应用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7216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人工智能</a:t>
            </a:r>
          </a:p>
        </p:txBody>
      </p:sp>
      <p:sp>
        <p:nvSpPr>
          <p:cNvPr id="7" name="右箭头 6"/>
          <p:cNvSpPr/>
          <p:nvPr/>
        </p:nvSpPr>
        <p:spPr>
          <a:xfrm>
            <a:off x="1763688" y="2736502"/>
            <a:ext cx="504056" cy="374849"/>
          </a:xfrm>
          <a:prstGeom prst="rightArrow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3768" y="2289646"/>
            <a:ext cx="6120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" pitchFamily="18" charset="0"/>
                <a:cs typeface="Times" pitchFamily="18" charset="0"/>
              </a:rPr>
              <a:t>IBM</a:t>
            </a:r>
            <a:r>
              <a:rPr lang="zh-CN" altLang="zh-CN" sz="2400" dirty="0">
                <a:latin typeface="Times" pitchFamily="18" charset="0"/>
                <a:cs typeface="Times" pitchFamily="18" charset="0"/>
              </a:rPr>
              <a:t>的</a:t>
            </a:r>
            <a:r>
              <a:rPr lang="en-US" altLang="zh-CN" sz="2400" dirty="0">
                <a:latin typeface="Times" pitchFamily="18" charset="0"/>
                <a:cs typeface="Times" pitchFamily="18" charset="0"/>
              </a:rPr>
              <a:t>Deep Blue</a:t>
            </a:r>
            <a:r>
              <a:rPr lang="zh-CN" alt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altLang="zh-CN" sz="2400" i="1" dirty="0" err="1">
                <a:latin typeface="Times" pitchFamily="18" charset="0"/>
                <a:cs typeface="Times" pitchFamily="18" charset="0"/>
              </a:rPr>
              <a:t>vs</a:t>
            </a:r>
            <a:r>
              <a:rPr lang="en-US" altLang="zh-CN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zh-CN" altLang="en-US" sz="2400" dirty="0">
                <a:latin typeface="Times" pitchFamily="18" charset="0"/>
                <a:cs typeface="Times" pitchFamily="18" charset="0"/>
              </a:rPr>
              <a:t>国际象棋冠军卡斯帕罗夫</a:t>
            </a:r>
          </a:p>
        </p:txBody>
      </p:sp>
      <p:sp>
        <p:nvSpPr>
          <p:cNvPr id="9" name="矩形 8"/>
          <p:cNvSpPr/>
          <p:nvPr/>
        </p:nvSpPr>
        <p:spPr>
          <a:xfrm>
            <a:off x="2483768" y="3111351"/>
            <a:ext cx="6120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Times" pitchFamily="18" charset="0"/>
                <a:cs typeface="Times" pitchFamily="18" charset="0"/>
              </a:rPr>
              <a:t>谷歌</a:t>
            </a:r>
            <a:r>
              <a:rPr lang="en-US" altLang="zh-CN" sz="2400" dirty="0">
                <a:latin typeface="Times" pitchFamily="18" charset="0"/>
                <a:cs typeface="Times" pitchFamily="18" charset="0"/>
              </a:rPr>
              <a:t>(Google)</a:t>
            </a:r>
            <a:r>
              <a:rPr lang="zh-CN" altLang="zh-CN" sz="2400" dirty="0">
                <a:latin typeface="Times" pitchFamily="18" charset="0"/>
                <a:cs typeface="Times" pitchFamily="18" charset="0"/>
              </a:rPr>
              <a:t>的</a:t>
            </a:r>
            <a:r>
              <a:rPr lang="en-US" altLang="zh-CN" sz="2400" dirty="0" err="1">
                <a:latin typeface="Times" pitchFamily="18" charset="0"/>
                <a:cs typeface="Times" pitchFamily="18" charset="0"/>
              </a:rPr>
              <a:t>AlphaGo</a:t>
            </a:r>
            <a:r>
              <a:rPr lang="en-US" altLang="zh-CN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altLang="zh-CN" sz="2400" i="1" dirty="0" err="1">
                <a:latin typeface="Times" pitchFamily="18" charset="0"/>
                <a:cs typeface="Times" pitchFamily="18" charset="0"/>
              </a:rPr>
              <a:t>vs</a:t>
            </a:r>
            <a:r>
              <a:rPr lang="en-US" altLang="zh-CN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zh-CN" altLang="en-US" sz="2400" dirty="0">
                <a:latin typeface="Times" pitchFamily="18" charset="0"/>
                <a:cs typeface="Times" pitchFamily="18" charset="0"/>
              </a:rPr>
              <a:t>围棋九段李世石</a:t>
            </a:r>
          </a:p>
        </p:txBody>
      </p:sp>
      <p:sp>
        <p:nvSpPr>
          <p:cNvPr id="2" name="下箭头 1"/>
          <p:cNvSpPr/>
          <p:nvPr/>
        </p:nvSpPr>
        <p:spPr>
          <a:xfrm>
            <a:off x="4752021" y="3789040"/>
            <a:ext cx="396043" cy="504056"/>
          </a:xfrm>
          <a:prstGeom prst="downArrow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3928" y="42338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人工智能算法</a:t>
            </a:r>
          </a:p>
        </p:txBody>
      </p:sp>
      <p:sp>
        <p:nvSpPr>
          <p:cNvPr id="5" name="椭圆 4"/>
          <p:cNvSpPr/>
          <p:nvPr/>
        </p:nvSpPr>
        <p:spPr>
          <a:xfrm>
            <a:off x="4860032" y="4695527"/>
            <a:ext cx="72000" cy="7200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60032" y="4839543"/>
            <a:ext cx="72000" cy="7200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60032" y="4983559"/>
            <a:ext cx="72000" cy="7200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4680013" y="5127575"/>
            <a:ext cx="396043" cy="576064"/>
          </a:xfrm>
          <a:prstGeom prst="upArrow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75856" y="5775647"/>
            <a:ext cx="354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语言支撑之一</a:t>
            </a:r>
            <a:r>
              <a:rPr lang="en-US" altLang="zh-CN" sz="2400" dirty="0"/>
              <a:t>—</a:t>
            </a:r>
            <a:r>
              <a:rPr lang="zh-CN" altLang="en-US" sz="2400" dirty="0"/>
              <a:t>选择结构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1880619" y="4829720"/>
            <a:ext cx="1654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是</a:t>
            </a:r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--1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72200" y="4875547"/>
            <a:ext cx="1654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否</a:t>
            </a:r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--0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图片 18" descr="u=3641559690,812475702&amp;fm=23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70" y="111921"/>
            <a:ext cx="3244850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8" grpId="0"/>
      <p:bldP spid="9" grpId="0"/>
      <p:bldP spid="2" grpId="0" animBg="1"/>
      <p:bldP spid="11" grpId="0"/>
      <p:bldP spid="12" grpId="0" animBg="1"/>
      <p:bldP spid="16" grpId="0"/>
      <p:bldP spid="15" grpId="0"/>
      <p:bldP spid="15" grpId="1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1E559-6AF6-431E-8C01-0BA8834B87BB}" type="slidenum">
              <a:rPr 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868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章 选择控制结构及应用</a:t>
            </a:r>
            <a:endParaRPr lang="zh-CN" altLang="en-US" dirty="0"/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755576" y="1520652"/>
            <a:ext cx="7772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600" b="1" dirty="0"/>
              <a:t>主要内容</a:t>
            </a:r>
            <a:endParaRPr lang="zh-CN" altLang="en-US" sz="3200" b="1" dirty="0"/>
          </a:p>
        </p:txBody>
      </p:sp>
      <p:sp>
        <p:nvSpPr>
          <p:cNvPr id="2" name="圆角矩形 1"/>
          <p:cNvSpPr/>
          <p:nvPr/>
        </p:nvSpPr>
        <p:spPr>
          <a:xfrm>
            <a:off x="1619672" y="2659692"/>
            <a:ext cx="6120680" cy="22814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/>
              <a:t>选择结构的基本运行符</a:t>
            </a:r>
            <a:endParaRPr lang="en-US" altLang="zh-CN" sz="3200" b="1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if-else</a:t>
            </a:r>
            <a:r>
              <a:rPr lang="zh-CN" altLang="en-US" sz="3200" dirty="0"/>
              <a:t>选择结构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/>
              <a:t>switch</a:t>
            </a:r>
            <a:r>
              <a:rPr lang="zh-CN" altLang="en-US" sz="3200" dirty="0"/>
              <a:t>选择结构</a:t>
            </a:r>
            <a:endParaRPr lang="en-US" altLang="zh-CN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/>
              <a:t>应用实例</a:t>
            </a:r>
          </a:p>
        </p:txBody>
      </p:sp>
    </p:spTree>
    <p:extLst>
      <p:ext uri="{BB962C8B-B14F-4D97-AF65-F5344CB8AC3E}">
        <p14:creationId xmlns:p14="http://schemas.microsoft.com/office/powerpoint/2010/main" val="5251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8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39552" y="251356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zh-CN" altLang="en-US" dirty="0"/>
              <a:t>选择结构的基本运行符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9694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836712"/>
            <a:ext cx="3430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400" b="1" dirty="0"/>
              <a:t>关系运算符及表达式</a:t>
            </a:r>
            <a:endParaRPr lang="en-US" altLang="zh-CN" sz="2400" b="1" dirty="0"/>
          </a:p>
        </p:txBody>
      </p:sp>
      <p:sp>
        <p:nvSpPr>
          <p:cNvPr id="4" name="云形标注 3"/>
          <p:cNvSpPr/>
          <p:nvPr/>
        </p:nvSpPr>
        <p:spPr>
          <a:xfrm>
            <a:off x="184519" y="2138874"/>
            <a:ext cx="1800200" cy="966961"/>
          </a:xfrm>
          <a:prstGeom prst="cloudCallout">
            <a:avLst>
              <a:gd name="adj1" fmla="val 33398"/>
              <a:gd name="adj2" fmla="val -7924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优先级别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4133151" y="753349"/>
            <a:ext cx="1800200" cy="966961"/>
          </a:xfrm>
          <a:prstGeom prst="cloudCallout">
            <a:avLst>
              <a:gd name="adj1" fmla="val 76788"/>
              <a:gd name="adj2" fmla="val 4365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操作数个数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6948264" y="445815"/>
            <a:ext cx="1800200" cy="966961"/>
          </a:xfrm>
          <a:prstGeom prst="cloudCallout">
            <a:avLst>
              <a:gd name="adj1" fmla="val 29962"/>
              <a:gd name="adj2" fmla="val 9980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结合性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0" y="3105835"/>
            <a:ext cx="377784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值  运算次序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a=3, b=2, c=8, d=2;</a:t>
            </a:r>
          </a:p>
          <a:p>
            <a:r>
              <a:rPr lang="en-US" altLang="zh-CN" sz="2400" dirty="0"/>
              <a:t>         float x=1.5f;</a:t>
            </a:r>
          </a:p>
          <a:p>
            <a:r>
              <a:rPr lang="pt-BR" altLang="zh-CN" sz="2400" dirty="0"/>
              <a:t>         a+b&gt;c-d;  x&gt;3/2; 	</a:t>
            </a:r>
          </a:p>
          <a:p>
            <a:r>
              <a:rPr lang="pt-BR" altLang="zh-CN" sz="2400" dirty="0"/>
              <a:t>         'a'+b&gt;c;</a:t>
            </a:r>
          </a:p>
          <a:p>
            <a:r>
              <a:rPr lang="pt-BR" altLang="zh-CN" sz="2400" dirty="0"/>
              <a:t>         a!=(c==d);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911114" y="387382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71401" y="1731505"/>
            <a:ext cx="2592288" cy="1684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/>
              <a:t>表达式的值是由最后（优先级最低）一次运算结果决定的</a:t>
            </a:r>
          </a:p>
        </p:txBody>
      </p:sp>
      <p:sp>
        <p:nvSpPr>
          <p:cNvPr id="20" name="矩形 19"/>
          <p:cNvSpPr/>
          <p:nvPr/>
        </p:nvSpPr>
        <p:spPr>
          <a:xfrm>
            <a:off x="6269647" y="3789040"/>
            <a:ext cx="26228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 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 0</a:t>
            </a:r>
          </a:p>
          <a:p>
            <a:pPr algn="ctr"/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非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即真</a:t>
            </a:r>
            <a:endParaRPr lang="en-US" altLang="zh-CN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为假</a:t>
            </a:r>
          </a:p>
        </p:txBody>
      </p:sp>
      <p:sp>
        <p:nvSpPr>
          <p:cNvPr id="21" name="矩形 20"/>
          <p:cNvSpPr/>
          <p:nvPr/>
        </p:nvSpPr>
        <p:spPr>
          <a:xfrm>
            <a:off x="3970299" y="437787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7944" y="4881934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卷形: 水平 1">
            <a:extLst>
              <a:ext uri="{FF2B5EF4-FFF2-40B4-BE49-F238E27FC236}">
                <a16:creationId xmlns:a16="http://schemas.microsoft.com/office/drawing/2014/main" xmlns="" id="{EAA788E6-354F-4092-A2E5-C89912D5A2A0}"/>
              </a:ext>
            </a:extLst>
          </p:cNvPr>
          <p:cNvSpPr/>
          <p:nvPr/>
        </p:nvSpPr>
        <p:spPr>
          <a:xfrm>
            <a:off x="1979712" y="2380824"/>
            <a:ext cx="4464496" cy="667811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表达式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b="1" i="1" dirty="0">
                <a:solidFill>
                  <a:schemeClr val="tx1"/>
                </a:solidFill>
              </a:rPr>
              <a:t>关系运算符 </a:t>
            </a:r>
            <a:r>
              <a:rPr lang="zh-CN" altLang="en-US" sz="2400" dirty="0">
                <a:solidFill>
                  <a:schemeClr val="tx1"/>
                </a:solidFill>
              </a:rPr>
              <a:t>表达式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 animBg="1"/>
      <p:bldP spid="11" grpId="0" animBg="1"/>
      <p:bldP spid="5" grpId="0" animBg="1"/>
      <p:bldP spid="18" grpId="0"/>
      <p:bldP spid="18" grpId="1"/>
      <p:bldP spid="16" grpId="0" animBg="1"/>
      <p:bldP spid="20" grpId="0"/>
      <p:bldP spid="20" grpId="1"/>
      <p:bldP spid="21" grpId="0"/>
      <p:bldP spid="21" grpId="1"/>
      <p:bldP spid="22" grpId="0"/>
      <p:bldP spid="22" grpId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16463" y="6472238"/>
            <a:ext cx="719137" cy="312737"/>
          </a:xfrm>
        </p:spPr>
        <p:txBody>
          <a:bodyPr/>
          <a:lstStyle/>
          <a:p>
            <a:pPr algn="ctr">
              <a:defRPr/>
            </a:pPr>
            <a:fld id="{461809CD-8449-42A3-A4E5-32E9E6175152}" type="slidenum">
              <a:rPr lang="en-US" altLang="zh-CN"/>
              <a:pPr algn="ctr">
                <a:defRPr/>
              </a:pPr>
              <a:t>9</a:t>
            </a:fld>
            <a:endParaRPr lang="en-US" altLang="zh-CN" dirty="0"/>
          </a:p>
        </p:txBody>
      </p:sp>
      <p:sp>
        <p:nvSpPr>
          <p:cNvPr id="7" name="日期占位符 5"/>
          <p:cNvSpPr>
            <a:spLocks noGrp="1"/>
          </p:cNvSpPr>
          <p:nvPr>
            <p:ph type="dt" sz="quarter" idx="10"/>
          </p:nvPr>
        </p:nvSpPr>
        <p:spPr>
          <a:xfrm>
            <a:off x="5508625" y="6454775"/>
            <a:ext cx="1274763" cy="365125"/>
          </a:xfrm>
        </p:spPr>
        <p:txBody>
          <a:bodyPr/>
          <a:lstStyle/>
          <a:p>
            <a:pPr>
              <a:defRPr/>
            </a:pPr>
            <a:fld id="{43FCB95B-9F73-49A9-AB96-9448DDF07E4F}" type="datetime1">
              <a:rPr lang="zh-CN" altLang="en-US"/>
              <a:pPr>
                <a:defRPr/>
              </a:pPr>
              <a:t>2019/10/10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39552" y="251356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===</a:t>
            </a:r>
            <a:r>
              <a:rPr lang="zh-CN" altLang="en-US" dirty="0"/>
              <a:t>选择结构的基本运行符</a:t>
            </a:r>
            <a:r>
              <a:rPr lang="en-US" altLang="zh-CN" b="1" i="1" dirty="0"/>
              <a:t>===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836712"/>
            <a:ext cx="3430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400" b="1" dirty="0"/>
              <a:t>逻辑运算符及表达式</a:t>
            </a:r>
            <a:endParaRPr lang="en-US" altLang="zh-CN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5153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10" y="3861048"/>
            <a:ext cx="6343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8710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真值表</a:t>
            </a:r>
          </a:p>
        </p:txBody>
      </p:sp>
      <p:sp>
        <p:nvSpPr>
          <p:cNvPr id="9" name="矩形 8"/>
          <p:cNvSpPr/>
          <p:nvPr/>
        </p:nvSpPr>
        <p:spPr>
          <a:xfrm>
            <a:off x="971600" y="1383159"/>
            <a:ext cx="699172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2400" i="1" dirty="0"/>
              <a:t>表达式</a:t>
            </a:r>
            <a:r>
              <a:rPr lang="zh-CN" altLang="zh-CN" sz="2400" b="1" i="1" dirty="0"/>
              <a:t> 逻辑运算符 </a:t>
            </a:r>
            <a:r>
              <a:rPr lang="zh-CN" altLang="zh-CN" sz="2400" i="1" dirty="0"/>
              <a:t>表达式</a:t>
            </a:r>
            <a:r>
              <a:rPr lang="en-US" altLang="zh-CN" sz="2400" i="1" dirty="0"/>
              <a:t>   </a:t>
            </a:r>
            <a:r>
              <a:rPr lang="zh-CN" altLang="zh-CN" sz="2400" i="1" dirty="0"/>
              <a:t>或</a:t>
            </a:r>
            <a:r>
              <a:rPr lang="en-US" altLang="zh-CN" sz="2400" i="1" dirty="0"/>
              <a:t>  </a:t>
            </a:r>
            <a:r>
              <a:rPr lang="zh-CN" altLang="zh-CN" sz="2400" b="1" i="1" dirty="0"/>
              <a:t>逻辑运算符 </a:t>
            </a:r>
            <a:r>
              <a:rPr lang="zh-CN" altLang="zh-CN" sz="2400" i="1" dirty="0"/>
              <a:t>表达式</a:t>
            </a:r>
            <a:endParaRPr lang="zh-CN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683568" y="2852936"/>
            <a:ext cx="7974632" cy="451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云形标注 14"/>
          <p:cNvSpPr/>
          <p:nvPr/>
        </p:nvSpPr>
        <p:spPr>
          <a:xfrm>
            <a:off x="6588224" y="1772816"/>
            <a:ext cx="1637928" cy="864096"/>
          </a:xfrm>
          <a:prstGeom prst="cloudCallout">
            <a:avLst>
              <a:gd name="adj1" fmla="val -31337"/>
              <a:gd name="adj2" fmla="val 7490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单目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7" y="2783160"/>
            <a:ext cx="8604448" cy="146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2181461" y="2060848"/>
            <a:ext cx="45720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b="1" dirty="0"/>
              <a:t>“</a:t>
            </a:r>
            <a:r>
              <a:rPr lang="zh-CN" altLang="zh-CN" sz="2400" b="1" dirty="0"/>
              <a:t>短路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原则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dirty="0"/>
              <a:t>“&amp;&amp;”</a:t>
            </a:r>
            <a:r>
              <a:rPr lang="zh-CN" altLang="zh-CN" sz="2400" dirty="0"/>
              <a:t>表达式，两端任意一</a:t>
            </a:r>
            <a:r>
              <a:rPr lang="zh-CN" altLang="en-US" sz="2400" dirty="0"/>
              <a:t>端</a:t>
            </a:r>
            <a:r>
              <a:rPr lang="zh-CN" altLang="zh-CN" sz="2400" dirty="0"/>
              <a:t>值为</a:t>
            </a:r>
            <a:r>
              <a:rPr lang="en-US" altLang="zh-CN" sz="2400" dirty="0"/>
              <a:t>0</a:t>
            </a:r>
            <a:r>
              <a:rPr lang="zh-CN" altLang="zh-CN" sz="2400" dirty="0"/>
              <a:t>，则另一</a:t>
            </a:r>
            <a:r>
              <a:rPr lang="zh-CN" altLang="en-US" sz="2400" dirty="0"/>
              <a:t>端</a:t>
            </a:r>
            <a:r>
              <a:rPr lang="zh-CN" altLang="zh-CN" sz="2400" dirty="0"/>
              <a:t>将不被执行！</a:t>
            </a:r>
            <a:endParaRPr lang="en-US" altLang="zh-CN" sz="2400" dirty="0"/>
          </a:p>
          <a:p>
            <a:r>
              <a:rPr lang="zh-CN" altLang="zh-CN" sz="2400" dirty="0"/>
              <a:t> </a:t>
            </a:r>
            <a:r>
              <a:rPr lang="en-US" altLang="zh-CN" sz="2400" dirty="0"/>
              <a:t>“||”</a:t>
            </a:r>
            <a:r>
              <a:rPr lang="zh-CN" altLang="zh-CN" sz="2400" dirty="0"/>
              <a:t> 表达式，两端任意一</a:t>
            </a:r>
            <a:r>
              <a:rPr lang="zh-CN" altLang="en-US" sz="2400" dirty="0"/>
              <a:t>端</a:t>
            </a:r>
            <a:r>
              <a:rPr lang="zh-CN" altLang="zh-CN" sz="2400" dirty="0"/>
              <a:t>值为</a:t>
            </a:r>
            <a:r>
              <a:rPr lang="en-US" altLang="zh-CN" sz="2400" dirty="0"/>
              <a:t>1</a:t>
            </a:r>
            <a:r>
              <a:rPr lang="zh-CN" altLang="zh-CN" sz="2400" dirty="0"/>
              <a:t>，则另一</a:t>
            </a:r>
            <a:r>
              <a:rPr lang="zh-CN" altLang="en-US" sz="2400" dirty="0"/>
              <a:t>端</a:t>
            </a:r>
            <a:r>
              <a:rPr lang="zh-CN" altLang="zh-CN" sz="2400" dirty="0"/>
              <a:t>将不被执行</a:t>
            </a:r>
            <a:r>
              <a:rPr lang="zh-CN" altLang="en-US" sz="2400" dirty="0"/>
              <a:t>！</a:t>
            </a:r>
          </a:p>
        </p:txBody>
      </p:sp>
      <p:sp>
        <p:nvSpPr>
          <p:cNvPr id="27" name="圆角矩形 26"/>
          <p:cNvSpPr/>
          <p:nvPr/>
        </p:nvSpPr>
        <p:spPr>
          <a:xfrm rot="20693130">
            <a:off x="4679958" y="3977725"/>
            <a:ext cx="3117565" cy="1079723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“</a:t>
            </a:r>
            <a:r>
              <a:rPr lang="zh-CN" altLang="zh-CN" sz="2400" b="1" dirty="0">
                <a:solidFill>
                  <a:srgbClr val="FF0000"/>
                </a:solidFill>
              </a:rPr>
              <a:t>短路</a:t>
            </a:r>
            <a:r>
              <a:rPr lang="en-US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zh-CN" sz="2400" b="1" dirty="0">
                <a:solidFill>
                  <a:srgbClr val="FF0000"/>
                </a:solidFill>
              </a:rPr>
              <a:t>原则大大提升了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zh-CN" sz="2400" b="1" dirty="0">
                <a:solidFill>
                  <a:srgbClr val="FF0000"/>
                </a:solidFill>
              </a:rPr>
              <a:t>语言的运算效率，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8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9" grpId="0" animBg="1"/>
      <p:bldP spid="14" grpId="0" animBg="1"/>
      <p:bldP spid="15" grpId="0" animBg="1"/>
      <p:bldP spid="25" grpId="0" animBg="1"/>
      <p:bldP spid="2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26000"/>
          </a:srgb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2619</Words>
  <Application>Microsoft Office PowerPoint</Application>
  <PresentationFormat>全屏显示(4:3)</PresentationFormat>
  <Paragraphs>464</Paragraphs>
  <Slides>32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华文隶书</vt:lpstr>
      <vt:lpstr>楷体</vt:lpstr>
      <vt:lpstr>隶书</vt:lpstr>
      <vt:lpstr>宋体</vt:lpstr>
      <vt:lpstr>Arial</vt:lpstr>
      <vt:lpstr>Calibri</vt:lpstr>
      <vt:lpstr>Times</vt:lpstr>
      <vt:lpstr>Times New Roman</vt:lpstr>
      <vt:lpstr>Wingdings</vt:lpstr>
      <vt:lpstr>Office 主题​​</vt:lpstr>
      <vt:lpstr>Visio</vt:lpstr>
      <vt:lpstr>公式</vt:lpstr>
      <vt:lpstr>PowerPoint 演示文稿</vt:lpstr>
      <vt:lpstr>PowerPoint 演示文稿</vt:lpstr>
      <vt:lpstr>PowerPoint 演示文稿</vt:lpstr>
      <vt:lpstr>PowerPoint 演示文稿</vt:lpstr>
      <vt:lpstr>第2章 选择控制结构及应用</vt:lpstr>
      <vt:lpstr>第2章 选择控制结构及应用</vt:lpstr>
      <vt:lpstr>第2章 选择控制结构及应用</vt:lpstr>
      <vt:lpstr>PowerPoint 演示文稿</vt:lpstr>
      <vt:lpstr>PowerPoint 演示文稿</vt:lpstr>
      <vt:lpstr>第2章 选择控制结构及应用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第2章 选择控制结构及应用</vt:lpstr>
      <vt:lpstr>PowerPoint 演示文稿</vt:lpstr>
      <vt:lpstr>PowerPoint 演示文稿</vt:lpstr>
      <vt:lpstr>PowerPoint 演示文稿</vt:lpstr>
      <vt:lpstr>第2章 选择控制结构及应用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计算理论导引 Introduction to the Theory of Computation</dc:title>
  <dc:creator>zxd</dc:creator>
  <cp:lastModifiedBy>Kaikun</cp:lastModifiedBy>
  <cp:revision>1210</cp:revision>
  <dcterms:created xsi:type="dcterms:W3CDTF">2011-09-13T02:27:31Z</dcterms:created>
  <dcterms:modified xsi:type="dcterms:W3CDTF">2019-10-10T07:43:44Z</dcterms:modified>
</cp:coreProperties>
</file>