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65" r:id="rId4"/>
    <p:sldId id="260" r:id="rId5"/>
    <p:sldId id="266" r:id="rId6"/>
    <p:sldId id="267" r:id="rId7"/>
    <p:sldId id="264" r:id="rId8"/>
    <p:sldId id="261" r:id="rId9"/>
    <p:sldId id="262" r:id="rId10"/>
    <p:sldId id="268" r:id="rId11"/>
    <p:sldId id="263" r:id="rId12"/>
    <p:sldId id="269" r:id="rId13"/>
    <p:sldId id="271" r:id="rId14"/>
    <p:sldId id="270" r:id="rId15"/>
    <p:sldId id="273" r:id="rId16"/>
    <p:sldId id="278" r:id="rId17"/>
    <p:sldId id="272" r:id="rId18"/>
    <p:sldId id="274" r:id="rId19"/>
    <p:sldId id="279" r:id="rId20"/>
    <p:sldId id="275" r:id="rId21"/>
    <p:sldId id="276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28" autoAdjust="0"/>
    <p:restoredTop sz="94660"/>
  </p:normalViewPr>
  <p:slideViewPr>
    <p:cSldViewPr>
      <p:cViewPr varScale="1">
        <p:scale>
          <a:sx n="126" d="100"/>
          <a:sy n="126" d="100"/>
        </p:scale>
        <p:origin x="2208" y="7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004048" y="6381328"/>
            <a:ext cx="3681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高级语言程序设计</a:t>
            </a:r>
            <a:r>
              <a:rPr lang="en-US" altLang="zh-CN" b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b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哈工大</a:t>
            </a:r>
            <a:r>
              <a:rPr lang="en-US" altLang="zh-CN" b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威海</a:t>
            </a:r>
            <a:r>
              <a:rPr lang="en-US" altLang="zh-CN" b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="1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microsoft.com/office/2007/relationships/hdphoto" Target="../media/image2.wdp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FilmGrain grainSize="37"/>
                    </a14:imgEffect>
                    <a14:imgEffect>
                      <a14:brightnessContrast bright="-26000" contrast="35000"/>
                    </a14:imgEffect>
                  </a14:imgLayer>
                </a14:imgProps>
              </a:ext>
            </a:extLst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1052736"/>
            <a:ext cx="484060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高级语言程序设计</a:t>
            </a:r>
            <a:r>
              <a:rPr lang="en-US" altLang="zh-CN" sz="44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en-US" altLang="zh-CN" sz="44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46621" y="4941168"/>
            <a:ext cx="305689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董开坤</a:t>
            </a:r>
            <a:endParaRPr lang="en-US" altLang="zh-CN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kaikun.dong@gmail.com</a:t>
            </a:r>
            <a:endParaRPr lang="en-US" altLang="zh-CN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0631-5687079</a:t>
            </a:r>
            <a:endParaRPr lang="en-US" altLang="zh-CN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179388" y="1196975"/>
            <a:ext cx="8732837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>
                <a:solidFill>
                  <a:srgbClr val="00FF00"/>
                </a:solidFill>
              </a:rPr>
              <a:t>第二个问题：</a:t>
            </a:r>
            <a:endParaRPr lang="en-US" altLang="zh-CN">
              <a:solidFill>
                <a:srgbClr val="00FF00"/>
              </a:solidFill>
            </a:endParaRPr>
          </a:p>
          <a:p>
            <a:r>
              <a:rPr lang="zh-CN" altLang="en-US">
                <a:solidFill>
                  <a:srgbClr val="00FF00"/>
                </a:solidFill>
              </a:rPr>
              <a:t>对两个整数进行</a:t>
            </a:r>
            <a:endParaRPr lang="en-US" altLang="zh-CN">
              <a:solidFill>
                <a:srgbClr val="00FF00"/>
              </a:solidFill>
            </a:endParaRPr>
          </a:p>
          <a:p>
            <a:r>
              <a:rPr lang="zh-CN" altLang="en-US">
                <a:solidFill>
                  <a:srgbClr val="00FF00"/>
                </a:solidFill>
              </a:rPr>
              <a:t>加减乘除及取余运算</a:t>
            </a:r>
            <a:endParaRPr lang="zh-CN" altLang="en-US">
              <a:solidFill>
                <a:srgbClr val="00FF00"/>
              </a:solidFill>
            </a:endParaRPr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4426868" y="1293202"/>
            <a:ext cx="2233612" cy="35877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FF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rgbClr val="FFFF00"/>
                </a:solidFill>
              </a:rPr>
              <a:t>开始</a:t>
            </a:r>
            <a:endParaRPr lang="zh-CN" altLang="en-US" sz="2800" b="1">
              <a:solidFill>
                <a:srgbClr val="FFFF00"/>
              </a:solidFill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4426868" y="1799614"/>
            <a:ext cx="2233612" cy="358775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rgbClr val="FFFF00"/>
                </a:solidFill>
              </a:rPr>
              <a:t>变量声明</a:t>
            </a:r>
            <a:endParaRPr lang="zh-CN" altLang="en-US" sz="2800" b="1">
              <a:solidFill>
                <a:srgbClr val="FFFF00"/>
              </a:solidFill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4426868" y="2302852"/>
            <a:ext cx="2233612" cy="358775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rgbClr val="FFFF00"/>
                </a:solidFill>
              </a:rPr>
              <a:t>变量初始化</a:t>
            </a:r>
            <a:endParaRPr lang="zh-CN" altLang="en-US" sz="2800" b="1">
              <a:solidFill>
                <a:srgbClr val="FFFF00"/>
              </a:solidFill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2483768" y="2806089"/>
            <a:ext cx="6119812" cy="358775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rgbClr val="FFFF00"/>
                </a:solidFill>
              </a:rPr>
              <a:t>两个变量相加，结果存新变量</a:t>
            </a:r>
            <a:endParaRPr lang="en-US" altLang="zh-CN" sz="2800" b="1">
              <a:solidFill>
                <a:srgbClr val="FFFF00"/>
              </a:solidFill>
            </a:endParaRP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483768" y="3310914"/>
            <a:ext cx="6119812" cy="358775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rgbClr val="FFFF00"/>
                </a:solidFill>
              </a:rPr>
              <a:t>两个变量相减，结果存新变量</a:t>
            </a:r>
            <a:endParaRPr lang="en-US" altLang="zh-CN" sz="2800" b="1">
              <a:solidFill>
                <a:srgbClr val="FFFF00"/>
              </a:solidFill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2483768" y="3814152"/>
            <a:ext cx="6119812" cy="358775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rgbClr val="FFFF00"/>
                </a:solidFill>
              </a:rPr>
              <a:t>两个变量相乘，结果存新变量</a:t>
            </a:r>
            <a:endParaRPr lang="en-US" altLang="zh-CN" sz="2800" b="1">
              <a:solidFill>
                <a:srgbClr val="FFFF00"/>
              </a:solidFill>
            </a:endParaRP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483768" y="4318977"/>
            <a:ext cx="6119812" cy="358775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rgbClr val="FFFF00"/>
                </a:solidFill>
              </a:rPr>
              <a:t>两个变量相除，结果存新变量</a:t>
            </a:r>
            <a:endParaRPr lang="en-US" altLang="zh-CN" sz="2800" b="1">
              <a:solidFill>
                <a:srgbClr val="FFFF00"/>
              </a:solidFill>
            </a:endParaRP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2483768" y="4822214"/>
            <a:ext cx="6119812" cy="358775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rgbClr val="FFFF00"/>
                </a:solidFill>
              </a:rPr>
              <a:t>两个变量相除取余，结果存新变量</a:t>
            </a:r>
            <a:endParaRPr lang="en-US" altLang="zh-CN" sz="2800" b="1">
              <a:solidFill>
                <a:srgbClr val="FFFF00"/>
              </a:solidFill>
            </a:endParaRPr>
          </a:p>
        </p:txBody>
      </p:sp>
      <p:sp>
        <p:nvSpPr>
          <p:cNvPr id="12" name="AutoShape 18"/>
          <p:cNvSpPr>
            <a:spLocks noChangeArrowheads="1"/>
          </p:cNvSpPr>
          <p:nvPr/>
        </p:nvSpPr>
        <p:spPr bwMode="auto">
          <a:xfrm>
            <a:off x="4426868" y="5760427"/>
            <a:ext cx="2233612" cy="35877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FF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rgbClr val="FFFF00"/>
                </a:solidFill>
              </a:rPr>
              <a:t>结束</a:t>
            </a:r>
            <a:endParaRPr lang="zh-CN" altLang="en-US" sz="2800" b="1">
              <a:solidFill>
                <a:srgbClr val="FFFF00"/>
              </a:solidFill>
            </a:endParaRPr>
          </a:p>
        </p:txBody>
      </p:sp>
      <p:cxnSp>
        <p:nvCxnSpPr>
          <p:cNvPr id="13" name="AutoShape 19"/>
          <p:cNvCxnSpPr>
            <a:cxnSpLocks noChangeShapeType="1"/>
            <a:stCxn id="4" idx="2"/>
            <a:endCxn id="5" idx="0"/>
          </p:cNvCxnSpPr>
          <p:nvPr/>
        </p:nvCxnSpPr>
        <p:spPr bwMode="auto">
          <a:xfrm rot="5400000">
            <a:off x="5470649" y="1725796"/>
            <a:ext cx="147637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20"/>
          <p:cNvCxnSpPr>
            <a:cxnSpLocks noChangeShapeType="1"/>
            <a:stCxn id="5" idx="2"/>
            <a:endCxn id="6" idx="0"/>
          </p:cNvCxnSpPr>
          <p:nvPr/>
        </p:nvCxnSpPr>
        <p:spPr bwMode="auto">
          <a:xfrm rot="5400000">
            <a:off x="5472236" y="2230621"/>
            <a:ext cx="144463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21"/>
          <p:cNvCxnSpPr>
            <a:cxnSpLocks noChangeShapeType="1"/>
            <a:stCxn id="6" idx="2"/>
            <a:endCxn id="7" idx="0"/>
          </p:cNvCxnSpPr>
          <p:nvPr/>
        </p:nvCxnSpPr>
        <p:spPr bwMode="auto">
          <a:xfrm rot="5400000">
            <a:off x="5472237" y="2733858"/>
            <a:ext cx="144462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22"/>
          <p:cNvCxnSpPr>
            <a:cxnSpLocks noChangeShapeType="1"/>
            <a:stCxn id="7" idx="2"/>
            <a:endCxn id="8" idx="0"/>
          </p:cNvCxnSpPr>
          <p:nvPr/>
        </p:nvCxnSpPr>
        <p:spPr bwMode="auto">
          <a:xfrm rot="5400000">
            <a:off x="5471443" y="3237889"/>
            <a:ext cx="14605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23"/>
          <p:cNvCxnSpPr>
            <a:cxnSpLocks noChangeShapeType="1"/>
            <a:stCxn id="8" idx="2"/>
            <a:endCxn id="9" idx="0"/>
          </p:cNvCxnSpPr>
          <p:nvPr/>
        </p:nvCxnSpPr>
        <p:spPr bwMode="auto">
          <a:xfrm rot="5400000">
            <a:off x="5472236" y="3741921"/>
            <a:ext cx="144463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24"/>
          <p:cNvCxnSpPr>
            <a:cxnSpLocks noChangeShapeType="1"/>
            <a:stCxn id="9" idx="2"/>
            <a:endCxn id="10" idx="0"/>
          </p:cNvCxnSpPr>
          <p:nvPr/>
        </p:nvCxnSpPr>
        <p:spPr bwMode="auto">
          <a:xfrm rot="5400000">
            <a:off x="5471443" y="4245952"/>
            <a:ext cx="14605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25"/>
          <p:cNvCxnSpPr>
            <a:cxnSpLocks noChangeShapeType="1"/>
            <a:stCxn id="10" idx="2"/>
            <a:endCxn id="11" idx="0"/>
          </p:cNvCxnSpPr>
          <p:nvPr/>
        </p:nvCxnSpPr>
        <p:spPr bwMode="auto">
          <a:xfrm>
            <a:off x="5544468" y="4677752"/>
            <a:ext cx="0" cy="144462"/>
          </a:xfrm>
          <a:prstGeom prst="straightConnector1">
            <a:avLst/>
          </a:prstGeom>
          <a:noFill/>
          <a:ln w="9525">
            <a:solidFill>
              <a:srgbClr val="FFFF00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Line 26"/>
          <p:cNvSpPr>
            <a:spLocks noChangeShapeType="1"/>
          </p:cNvSpPr>
          <p:nvPr/>
        </p:nvSpPr>
        <p:spPr bwMode="auto">
          <a:xfrm>
            <a:off x="5542880" y="5182577"/>
            <a:ext cx="0" cy="144462"/>
          </a:xfrm>
          <a:prstGeom prst="line">
            <a:avLst/>
          </a:prstGeom>
          <a:noFill/>
          <a:ln w="9525">
            <a:solidFill>
              <a:srgbClr val="FFFF00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 b="1">
              <a:solidFill>
                <a:srgbClr val="FFFF00"/>
              </a:solidFill>
            </a:endParaRPr>
          </a:p>
        </p:txBody>
      </p:sp>
      <p:sp>
        <p:nvSpPr>
          <p:cNvPr id="21" name="Line 27"/>
          <p:cNvSpPr>
            <a:spLocks noChangeShapeType="1"/>
          </p:cNvSpPr>
          <p:nvPr/>
        </p:nvSpPr>
        <p:spPr bwMode="auto">
          <a:xfrm flipH="1">
            <a:off x="5544468" y="5614377"/>
            <a:ext cx="0" cy="144462"/>
          </a:xfrm>
          <a:prstGeom prst="line">
            <a:avLst/>
          </a:prstGeom>
          <a:noFill/>
          <a:ln w="9525">
            <a:solidFill>
              <a:srgbClr val="FFFF00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 b="1">
              <a:solidFill>
                <a:srgbClr val="FFFF00"/>
              </a:solidFill>
            </a:endParaRP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4426868" y="5327039"/>
            <a:ext cx="2233612" cy="28575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rgbClr val="FFFF00"/>
                </a:solidFill>
              </a:rPr>
              <a:t>输出结果</a:t>
            </a:r>
            <a:endParaRPr lang="zh-CN" altLang="en-US" sz="2800" b="1">
              <a:solidFill>
                <a:srgbClr val="FFFF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79512" y="141012"/>
            <a:ext cx="5760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    </a:t>
            </a:r>
            <a:r>
              <a:rPr lang="en-US" altLang="zh-CN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、简单</a:t>
            </a:r>
            <a:r>
              <a:rPr lang="en-US" altLang="zh-CN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程序编制   示例</a:t>
            </a:r>
            <a:endParaRPr lang="zh-CN" altLang="en-US" sz="28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0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141012"/>
            <a:ext cx="5760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    </a:t>
            </a:r>
            <a:r>
              <a:rPr lang="en-US" altLang="zh-CN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、简单</a:t>
            </a:r>
            <a:r>
              <a:rPr lang="en-US" altLang="zh-CN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程序编制  变量</a:t>
            </a:r>
            <a:endParaRPr lang="zh-CN" altLang="en-US" sz="28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303659" y="1196975"/>
            <a:ext cx="8732837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00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变量定义相关规定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71600" y="2060848"/>
            <a:ext cx="698477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由英文字母、数字和下划线组成，其必须以英文字母或下划线开头；</a:t>
            </a:r>
            <a:endParaRPr lang="zh-CN" altLang="en-US" sz="28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不允许使用</a:t>
            </a:r>
            <a:r>
              <a:rPr lang="zh-CN" altLang="en-US" sz="2800" b="1">
                <a:solidFill>
                  <a:srgbClr val="00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作为标识符的名字；</a:t>
            </a:r>
            <a:endParaRPr lang="zh-CN" altLang="en-US" sz="28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标识符命名应做到“见名知意”；</a:t>
            </a:r>
            <a:endParaRPr lang="zh-CN" altLang="en-US" sz="28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(4) </a:t>
            </a: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标识符区分大小写。</a:t>
            </a:r>
            <a:endParaRPr lang="en-US" altLang="zh-CN" sz="28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必须遵循“先定义后使用”的原则</a:t>
            </a:r>
            <a:endParaRPr lang="zh-CN" altLang="en-US" sz="28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141012"/>
            <a:ext cx="64807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    </a:t>
            </a:r>
            <a:r>
              <a:rPr lang="en-US" altLang="zh-CN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、简单</a:t>
            </a:r>
            <a:r>
              <a:rPr lang="en-US" altLang="zh-CN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程序编制  表达式</a:t>
            </a:r>
            <a:endParaRPr lang="zh-CN" altLang="en-US" sz="28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303659" y="1196975"/>
            <a:ext cx="8732837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>
                <a:solidFill>
                  <a:srgbClr val="00FF00"/>
                </a:solidFill>
              </a:rPr>
              <a:t>赋值表达式</a:t>
            </a:r>
            <a:endParaRPr lang="zh-CN" altLang="en-US">
              <a:solidFill>
                <a:srgbClr val="00FF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2132856"/>
            <a:ext cx="64807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）传递值：</a:t>
            </a:r>
            <a:r>
              <a:rPr lang="en-US" altLang="zh-CN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a=b+4*c;</a:t>
            </a:r>
            <a:endParaRPr lang="en-US" altLang="zh-CN" sz="28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）右结合：</a:t>
            </a:r>
            <a:endParaRPr lang="en-US" altLang="zh-CN" sz="28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x=y=z;   </a:t>
            </a: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应先执行</a:t>
            </a:r>
            <a:r>
              <a:rPr lang="en-US" altLang="zh-CN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y=z</a:t>
            </a: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zh-CN" altLang="en-US" sz="28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再执行</a:t>
            </a:r>
            <a:r>
              <a:rPr lang="en-US" altLang="zh-CN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x=(y=z)</a:t>
            </a: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  <a:endParaRPr lang="en-US" altLang="zh-CN" sz="28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）自动类型转换：  </a:t>
            </a:r>
            <a:r>
              <a:rPr lang="en-US" altLang="zh-CN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a; a=3.5;</a:t>
            </a:r>
            <a:endParaRPr lang="en-US" altLang="zh-CN" sz="28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）初始化：</a:t>
            </a:r>
            <a:r>
              <a:rPr lang="en-US" altLang="zh-CN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int a=10;</a:t>
            </a:r>
            <a:endParaRPr lang="zh-CN" altLang="en-US" sz="28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141012"/>
            <a:ext cx="69127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    </a:t>
            </a:r>
            <a:r>
              <a:rPr lang="en-US" altLang="zh-CN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、简单</a:t>
            </a:r>
            <a:r>
              <a:rPr lang="en-US" altLang="zh-CN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程序编制  表达式</a:t>
            </a:r>
            <a:endParaRPr lang="zh-CN" altLang="en-US" sz="28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179388" y="1196975"/>
            <a:ext cx="8732837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00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算数运算符</a:t>
            </a:r>
            <a:endParaRPr lang="zh-CN" altLang="en-US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969167" y="2132856"/>
            <a:ext cx="7153275" cy="393541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00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>
                <a:solidFill>
                  <a:srgbClr val="FFFF00"/>
                </a:solidFill>
              </a:rPr>
              <a:t>(1) </a:t>
            </a:r>
            <a:r>
              <a:rPr lang="zh-CN" altLang="en-US">
                <a:solidFill>
                  <a:srgbClr val="FFFF00"/>
                </a:solidFill>
              </a:rPr>
              <a:t>描述数据运算的特殊符号称为</a:t>
            </a:r>
            <a:r>
              <a:rPr lang="zh-CN" altLang="en-US"/>
              <a:t>运算符</a:t>
            </a:r>
            <a:r>
              <a:rPr lang="zh-CN" altLang="en-US">
                <a:solidFill>
                  <a:srgbClr val="FFFF00"/>
                </a:solidFill>
              </a:rPr>
              <a:t>。 </a:t>
            </a:r>
            <a:endParaRPr lang="zh-CN" altLang="en-US">
              <a:solidFill>
                <a:srgbClr val="FFFF00"/>
              </a:solidFill>
            </a:endParaRPr>
          </a:p>
          <a:p>
            <a:endParaRPr lang="en-US" altLang="zh-CN">
              <a:solidFill>
                <a:srgbClr val="FFFF00"/>
              </a:solidFill>
            </a:endParaRPr>
          </a:p>
          <a:p>
            <a:r>
              <a:rPr lang="en-US" altLang="zh-CN">
                <a:solidFill>
                  <a:srgbClr val="FFFF00"/>
                </a:solidFill>
              </a:rPr>
              <a:t>(2) </a:t>
            </a:r>
            <a:r>
              <a:rPr lang="zh-CN" altLang="en-US">
                <a:solidFill>
                  <a:srgbClr val="FFFF00"/>
                </a:solidFill>
              </a:rPr>
              <a:t>算术运算符的</a:t>
            </a:r>
            <a:r>
              <a:rPr lang="zh-CN" altLang="en-US"/>
              <a:t>优先级</a:t>
            </a:r>
            <a:r>
              <a:rPr lang="zh-CN" altLang="en-US">
                <a:solidFill>
                  <a:srgbClr val="FFFF00"/>
                </a:solidFill>
              </a:rPr>
              <a:t>：当不同优先级的</a:t>
            </a:r>
            <a:endParaRPr lang="zh-CN" altLang="en-US">
              <a:solidFill>
                <a:srgbClr val="FFFF00"/>
              </a:solidFill>
            </a:endParaRPr>
          </a:p>
          <a:p>
            <a:r>
              <a:rPr lang="zh-CN" altLang="en-US">
                <a:solidFill>
                  <a:srgbClr val="FFFF00"/>
                </a:solidFill>
              </a:rPr>
              <a:t>    运算符进行混合运算时，按照由高到低</a:t>
            </a:r>
            <a:endParaRPr lang="zh-CN" altLang="en-US">
              <a:solidFill>
                <a:srgbClr val="FFFF00"/>
              </a:solidFill>
            </a:endParaRPr>
          </a:p>
          <a:p>
            <a:r>
              <a:rPr lang="zh-CN" altLang="en-US">
                <a:solidFill>
                  <a:srgbClr val="FFFF00"/>
                </a:solidFill>
              </a:rPr>
              <a:t>    运算符的优先级进行计算。</a:t>
            </a:r>
            <a:endParaRPr lang="zh-CN" altLang="en-US">
              <a:solidFill>
                <a:srgbClr val="FFFF00"/>
              </a:solidFill>
            </a:endParaRPr>
          </a:p>
          <a:p>
            <a:endParaRPr lang="en-US" altLang="zh-CN">
              <a:solidFill>
                <a:srgbClr val="FFFF00"/>
              </a:solidFill>
            </a:endParaRPr>
          </a:p>
          <a:p>
            <a:r>
              <a:rPr lang="en-US" altLang="zh-CN">
                <a:solidFill>
                  <a:srgbClr val="FFFF00"/>
                </a:solidFill>
              </a:rPr>
              <a:t>(3) </a:t>
            </a:r>
            <a:r>
              <a:rPr lang="zh-CN" altLang="en-US">
                <a:solidFill>
                  <a:srgbClr val="FFFF00"/>
                </a:solidFill>
              </a:rPr>
              <a:t>算术运算符的</a:t>
            </a:r>
            <a:r>
              <a:rPr lang="zh-CN" altLang="en-US"/>
              <a:t>结合性</a:t>
            </a:r>
            <a:r>
              <a:rPr lang="zh-CN" altLang="en-US">
                <a:solidFill>
                  <a:srgbClr val="FFFF00"/>
                </a:solidFill>
              </a:rPr>
              <a:t>：同一优先级的算</a:t>
            </a:r>
            <a:endParaRPr lang="zh-CN" altLang="en-US">
              <a:solidFill>
                <a:srgbClr val="FFFF00"/>
              </a:solidFill>
            </a:endParaRPr>
          </a:p>
          <a:p>
            <a:r>
              <a:rPr lang="zh-CN" altLang="en-US">
                <a:solidFill>
                  <a:srgbClr val="FFFF00"/>
                </a:solidFill>
              </a:rPr>
              <a:t>    术运算符进行混合运算时，结合性是按</a:t>
            </a:r>
            <a:endParaRPr lang="zh-CN" altLang="en-US">
              <a:solidFill>
                <a:srgbClr val="FFFF00"/>
              </a:solidFill>
            </a:endParaRPr>
          </a:p>
          <a:p>
            <a:r>
              <a:rPr lang="zh-CN" altLang="en-US">
                <a:solidFill>
                  <a:srgbClr val="FFFF00"/>
                </a:solidFill>
              </a:rPr>
              <a:t>    自左至右，即先左后右。</a:t>
            </a:r>
            <a:endParaRPr lang="zh-CN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141012"/>
            <a:ext cx="69127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    </a:t>
            </a:r>
            <a:r>
              <a:rPr lang="en-US" altLang="zh-CN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、简单</a:t>
            </a:r>
            <a:r>
              <a:rPr lang="en-US" altLang="zh-CN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程序编制  数据类型</a:t>
            </a:r>
            <a:endParaRPr lang="zh-CN" altLang="en-US" sz="28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512" y="1412776"/>
            <a:ext cx="69127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整型  </a:t>
            </a:r>
            <a:r>
              <a:rPr lang="en-US" altLang="zh-CN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endParaRPr lang="en-US" altLang="zh-CN" sz="28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单精度实数  </a:t>
            </a:r>
            <a:r>
              <a:rPr lang="en-US" altLang="zh-CN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endParaRPr lang="en-US" altLang="zh-CN" sz="28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双精度实数  </a:t>
            </a:r>
            <a:r>
              <a:rPr lang="en-US" altLang="zh-CN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endParaRPr lang="en-US" altLang="zh-CN" sz="28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字符型 </a:t>
            </a:r>
            <a:r>
              <a:rPr lang="en-US" altLang="zh-CN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endParaRPr lang="en-US" altLang="zh-CN" sz="28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溢出实验</a:t>
            </a:r>
            <a:endParaRPr lang="zh-CN" altLang="en-US" sz="28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988840"/>
            <a:ext cx="8743286" cy="3961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79512" y="141012"/>
            <a:ext cx="69127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    </a:t>
            </a:r>
            <a:r>
              <a:rPr lang="en-US" altLang="zh-CN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、简单</a:t>
            </a:r>
            <a:r>
              <a:rPr lang="en-US" altLang="zh-CN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程序编制  数据类型</a:t>
            </a:r>
            <a:endParaRPr lang="zh-CN" altLang="en-US" sz="28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141012"/>
            <a:ext cx="69127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    </a:t>
            </a:r>
            <a:r>
              <a:rPr lang="en-US" altLang="zh-CN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、简单</a:t>
            </a:r>
            <a:r>
              <a:rPr lang="en-US" altLang="zh-CN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程序编制  输出函数</a:t>
            </a:r>
            <a:endParaRPr lang="zh-CN" altLang="en-US" sz="28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899592" y="1385888"/>
            <a:ext cx="4640438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00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>
                <a:solidFill>
                  <a:srgbClr val="FFFF00"/>
                </a:solidFill>
              </a:rPr>
              <a:t>printf(" %d ", nResult1); 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899592" y="2106613"/>
            <a:ext cx="4462760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00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>
                <a:solidFill>
                  <a:srgbClr val="FFFF00"/>
                </a:solidFill>
              </a:rPr>
              <a:t>printf("</a:t>
            </a:r>
            <a:r>
              <a:rPr lang="zh-CN" altLang="en-US">
                <a:solidFill>
                  <a:srgbClr val="FFFF00"/>
                </a:solidFill>
              </a:rPr>
              <a:t>圆面积</a:t>
            </a:r>
            <a:r>
              <a:rPr lang="en-US" altLang="zh-CN">
                <a:solidFill>
                  <a:srgbClr val="FFFF00"/>
                </a:solidFill>
              </a:rPr>
              <a:t>=%f\n",s);</a:t>
            </a:r>
            <a:endParaRPr lang="en-US" altLang="zh-CN">
              <a:solidFill>
                <a:srgbClr val="FFFF00"/>
              </a:solidFill>
            </a:endParaRPr>
          </a:p>
          <a:p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99592" y="2949575"/>
            <a:ext cx="4281941" cy="310854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00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>
                <a:solidFill>
                  <a:srgbClr val="FFFF00"/>
                </a:solidFill>
              </a:rPr>
              <a:t>常用的类型输出：</a:t>
            </a:r>
            <a:endParaRPr lang="zh-CN" altLang="en-US">
              <a:solidFill>
                <a:srgbClr val="FFFF00"/>
              </a:solidFill>
            </a:endParaRPr>
          </a:p>
          <a:p>
            <a:r>
              <a:rPr lang="en-US" altLang="zh-CN">
                <a:solidFill>
                  <a:srgbClr val="FFFF00"/>
                </a:solidFill>
              </a:rPr>
              <a:t>%d    </a:t>
            </a:r>
            <a:r>
              <a:rPr lang="zh-CN" altLang="en-US">
                <a:solidFill>
                  <a:srgbClr val="FFFF00"/>
                </a:solidFill>
              </a:rPr>
              <a:t>整型</a:t>
            </a:r>
            <a:endParaRPr lang="zh-CN" altLang="en-US">
              <a:solidFill>
                <a:srgbClr val="FFFF00"/>
              </a:solidFill>
            </a:endParaRPr>
          </a:p>
          <a:p>
            <a:r>
              <a:rPr lang="en-US" altLang="zh-CN">
                <a:solidFill>
                  <a:srgbClr val="FFFF00"/>
                </a:solidFill>
              </a:rPr>
              <a:t>%f    </a:t>
            </a:r>
            <a:r>
              <a:rPr lang="zh-CN" altLang="en-US">
                <a:solidFill>
                  <a:srgbClr val="FFFF00"/>
                </a:solidFill>
              </a:rPr>
              <a:t>实型</a:t>
            </a:r>
            <a:endParaRPr lang="zh-CN" altLang="en-US">
              <a:solidFill>
                <a:srgbClr val="FFFF00"/>
              </a:solidFill>
            </a:endParaRPr>
          </a:p>
          <a:p>
            <a:r>
              <a:rPr lang="en-US" altLang="zh-CN">
                <a:solidFill>
                  <a:srgbClr val="FFFF00"/>
                </a:solidFill>
              </a:rPr>
              <a:t>%e   </a:t>
            </a:r>
            <a:r>
              <a:rPr lang="zh-CN" altLang="en-US">
                <a:solidFill>
                  <a:srgbClr val="FFFF00"/>
                </a:solidFill>
              </a:rPr>
              <a:t>实型（科学计数法）</a:t>
            </a:r>
            <a:endParaRPr lang="zh-CN" altLang="en-US">
              <a:solidFill>
                <a:srgbClr val="FFFF00"/>
              </a:solidFill>
            </a:endParaRPr>
          </a:p>
          <a:p>
            <a:r>
              <a:rPr lang="en-US" altLang="zh-CN">
                <a:solidFill>
                  <a:srgbClr val="FFFF00"/>
                </a:solidFill>
              </a:rPr>
              <a:t>%c   </a:t>
            </a:r>
            <a:r>
              <a:rPr lang="zh-CN" altLang="en-US">
                <a:solidFill>
                  <a:srgbClr val="FFFF00"/>
                </a:solidFill>
              </a:rPr>
              <a:t>字符型</a:t>
            </a:r>
            <a:endParaRPr lang="zh-CN" altLang="en-US">
              <a:solidFill>
                <a:srgbClr val="FFFF00"/>
              </a:solidFill>
            </a:endParaRPr>
          </a:p>
          <a:p>
            <a:r>
              <a:rPr lang="en-US" altLang="zh-CN">
                <a:solidFill>
                  <a:srgbClr val="FFFF00"/>
                </a:solidFill>
              </a:rPr>
              <a:t>%u   </a:t>
            </a:r>
            <a:r>
              <a:rPr lang="zh-CN" altLang="en-US">
                <a:solidFill>
                  <a:srgbClr val="FFFF00"/>
                </a:solidFill>
              </a:rPr>
              <a:t>无符号整型</a:t>
            </a:r>
            <a:endParaRPr lang="zh-CN" altLang="en-US">
              <a:solidFill>
                <a:srgbClr val="FFFF00"/>
              </a:solidFill>
            </a:endParaRPr>
          </a:p>
          <a:p>
            <a:endParaRPr lang="zh-CN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141012"/>
            <a:ext cx="69127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    </a:t>
            </a:r>
            <a:r>
              <a:rPr lang="en-US" altLang="zh-CN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、简单</a:t>
            </a:r>
            <a:r>
              <a:rPr lang="en-US" altLang="zh-CN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程序编制  代码风格</a:t>
            </a:r>
            <a:endParaRPr lang="zh-CN" altLang="en-US" sz="28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576" y="1052736"/>
            <a:ext cx="6768752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</a:rPr>
              <a:t>/* </a:t>
            </a: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</a:rPr>
              <a:t>一个代码风格混乱的程序实例 *</a:t>
            </a:r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</a:rPr>
              <a:t>/</a:t>
            </a:r>
            <a:endParaRPr kumimoji="1" lang="en-US" altLang="zh-CN" sz="240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</a:rPr>
              <a:t>/*	purpose: </a:t>
            </a: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</a:rPr>
              <a:t>代码混乱的弊端</a:t>
            </a:r>
            <a:endParaRPr kumimoji="1" lang="zh-CN" altLang="en-US" sz="240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</a:rPr>
              <a:t>	</a:t>
            </a:r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</a:rPr>
              <a:t>author : Yan Jianen</a:t>
            </a:r>
            <a:endParaRPr kumimoji="1" lang="en-US" altLang="zh-CN" sz="240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</a:rPr>
              <a:t>	created: 2009-7-16 16:26:10  */</a:t>
            </a:r>
            <a:endParaRPr kumimoji="1" lang="en-US" altLang="zh-CN" sz="2400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#include &lt;stdio.h&gt;</a:t>
            </a:r>
            <a:endParaRPr kumimoji="1" lang="en-US" altLang="zh-CN" sz="2400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#include &lt;stdlib.h&gt;</a:t>
            </a:r>
            <a:endParaRPr kumimoji="1" lang="en-US" altLang="zh-CN" sz="2400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long b, c=2800, d, e, f[2801], g;</a:t>
            </a:r>
            <a:endParaRPr kumimoji="1" lang="en-US" altLang="zh-CN" sz="2400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void  main(void){</a:t>
            </a:r>
            <a:endParaRPr kumimoji="1" lang="en-US" altLang="zh-CN" sz="2400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	for(; b-c; ) f[b++] = 10000/5;</a:t>
            </a:r>
            <a:endParaRPr kumimoji="1" lang="en-US" altLang="zh-CN" sz="2400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	for(; d=0, g=c*2; c-=14, printf(“%.4d”,e+d/10000), e=d%10000) </a:t>
            </a:r>
            <a:endParaRPr kumimoji="1" lang="en-US" altLang="zh-CN" sz="2400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		for(b=c;d+=f[b]*10000,f[b]=d%--g,d/=g--,--b;d*=b);</a:t>
            </a:r>
            <a:endParaRPr kumimoji="1" lang="en-US" altLang="zh-CN" sz="2400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	getch();</a:t>
            </a:r>
            <a:endParaRPr kumimoji="1" lang="en-US" altLang="zh-CN" sz="2400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}</a:t>
            </a:r>
            <a:endParaRPr kumimoji="1" lang="en-US" altLang="zh-CN" sz="2400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141012"/>
            <a:ext cx="69127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    </a:t>
            </a:r>
            <a:r>
              <a:rPr lang="en-US" altLang="zh-CN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、简单</a:t>
            </a:r>
            <a:r>
              <a:rPr lang="en-US" altLang="zh-CN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程序编制  代码风格</a:t>
            </a:r>
            <a:endParaRPr lang="zh-CN" altLang="en-US" sz="28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624136" y="1125538"/>
            <a:ext cx="7772400" cy="511175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75000"/>
              </a:lnSpc>
              <a:spcBef>
                <a:spcPct val="20000"/>
              </a:spcBef>
            </a:pPr>
            <a:r>
              <a:rPr kumimoji="1" lang="zh-CN" altLang="zh-CN" sz="2000" b="1">
                <a:solidFill>
                  <a:srgbClr val="FFFF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#include &lt;stdio.h&gt;</a:t>
            </a:r>
            <a:endParaRPr kumimoji="1" lang="zh-CN" altLang="en-US" sz="2000" b="1">
              <a:solidFill>
                <a:srgbClr val="FFFF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75000"/>
              </a:lnSpc>
              <a:spcBef>
                <a:spcPct val="20000"/>
              </a:spcBef>
            </a:pPr>
            <a:r>
              <a:rPr kumimoji="1" lang="zh-CN" altLang="zh-CN" sz="2000" b="1">
                <a:solidFill>
                  <a:srgbClr val="FFFF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/* 对 fahr = 0, 20, ..., 300 </a:t>
            </a:r>
            <a:endParaRPr kumimoji="1" lang="zh-CN" altLang="en-US" sz="2000" b="1">
              <a:solidFill>
                <a:srgbClr val="FFFF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75000"/>
              </a:lnSpc>
              <a:spcBef>
                <a:spcPct val="20000"/>
              </a:spcBef>
            </a:pPr>
            <a:r>
              <a:rPr kumimoji="1" lang="zh-CN" altLang="en-US" sz="2000" b="1">
                <a:solidFill>
                  <a:srgbClr val="FFFF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kumimoji="1" lang="zh-CN" altLang="zh-CN" sz="2000" b="1">
                <a:solidFill>
                  <a:srgbClr val="FFFF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打印华氏温度与摄氏温度对照表 */</a:t>
            </a:r>
            <a:endParaRPr kumimoji="1" lang="zh-CN" altLang="en-US" sz="2000" b="1">
              <a:solidFill>
                <a:srgbClr val="FFFF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75000"/>
              </a:lnSpc>
              <a:spcBef>
                <a:spcPct val="20000"/>
              </a:spcBef>
            </a:pPr>
            <a:r>
              <a:rPr kumimoji="1" lang="zh-CN" altLang="zh-CN" sz="2000" b="1">
                <a:solidFill>
                  <a:srgbClr val="FFFF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main()</a:t>
            </a:r>
            <a:endParaRPr kumimoji="1" lang="en-US" altLang="zh-CN" sz="2000" b="1">
              <a:solidFill>
                <a:srgbClr val="FFFF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75000"/>
              </a:lnSpc>
              <a:spcBef>
                <a:spcPct val="20000"/>
              </a:spcBef>
            </a:pPr>
            <a:r>
              <a:rPr kumimoji="1" lang="zh-CN" altLang="zh-CN" sz="2000" b="1">
                <a:solidFill>
                  <a:srgbClr val="FFFF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r>
              <a:rPr kumimoji="1" lang="zh-CN" altLang="en-US" sz="2000" b="1">
                <a:solidFill>
                  <a:srgbClr val="FFFF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endParaRPr kumimoji="1" lang="zh-CN" altLang="en-US" sz="2000" b="1">
              <a:solidFill>
                <a:srgbClr val="FFFF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75000"/>
              </a:lnSpc>
              <a:spcBef>
                <a:spcPct val="20000"/>
              </a:spcBef>
            </a:pPr>
            <a:r>
              <a:rPr kumimoji="1" lang="zh-CN" altLang="en-US" sz="2000" b="1">
                <a:solidFill>
                  <a:srgbClr val="FFFF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kumimoji="1" lang="zh-CN" altLang="zh-CN" sz="2000" b="1">
                <a:solidFill>
                  <a:srgbClr val="FFFF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kumimoji="1" lang="zh-CN" altLang="en-US" sz="2000" b="1">
                <a:solidFill>
                  <a:srgbClr val="FFFF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kumimoji="1" lang="zh-CN" altLang="zh-CN" sz="2000" b="1">
                <a:solidFill>
                  <a:srgbClr val="FFFF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fahr, celsius;</a:t>
            </a:r>
            <a:endParaRPr kumimoji="1" lang="zh-CN" altLang="en-US" sz="2000" b="1">
              <a:solidFill>
                <a:srgbClr val="FFFF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75000"/>
              </a:lnSpc>
              <a:spcBef>
                <a:spcPct val="20000"/>
              </a:spcBef>
            </a:pPr>
            <a:r>
              <a:rPr kumimoji="1" lang="zh-CN" altLang="en-US" sz="2000" b="1">
                <a:solidFill>
                  <a:srgbClr val="FFFF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kumimoji="1" lang="zh-CN" altLang="zh-CN" sz="2000" b="1">
                <a:solidFill>
                  <a:srgbClr val="FFFF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kumimoji="1" lang="zh-CN" altLang="en-US" sz="2000" b="1">
                <a:solidFill>
                  <a:srgbClr val="FFFF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kumimoji="1" lang="zh-CN" altLang="zh-CN" sz="2000" b="1">
                <a:solidFill>
                  <a:srgbClr val="FFFF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lower, upper, step;</a:t>
            </a:r>
            <a:endParaRPr kumimoji="1" lang="zh-CN" altLang="en-US" sz="2000" b="1">
              <a:solidFill>
                <a:srgbClr val="FFFF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75000"/>
              </a:lnSpc>
              <a:spcBef>
                <a:spcPct val="20000"/>
              </a:spcBef>
            </a:pPr>
            <a:endParaRPr kumimoji="1" lang="zh-CN" altLang="en-US" sz="2000" b="1">
              <a:solidFill>
                <a:srgbClr val="FFFF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75000"/>
              </a:lnSpc>
              <a:spcBef>
                <a:spcPct val="20000"/>
              </a:spcBef>
            </a:pPr>
            <a:r>
              <a:rPr kumimoji="1" lang="zh-CN" altLang="en-US" sz="2000" b="1">
                <a:solidFill>
                  <a:srgbClr val="FFFF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kumimoji="1" lang="zh-CN" altLang="zh-CN" sz="2000" b="1">
                <a:solidFill>
                  <a:srgbClr val="FFFF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lower = 0;      /* 温度表的下限 */</a:t>
            </a:r>
            <a:endParaRPr kumimoji="1" lang="zh-CN" altLang="en-US" sz="2000" b="1">
              <a:solidFill>
                <a:srgbClr val="FFFF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75000"/>
              </a:lnSpc>
              <a:spcBef>
                <a:spcPct val="20000"/>
              </a:spcBef>
            </a:pPr>
            <a:r>
              <a:rPr kumimoji="1" lang="zh-CN" altLang="en-US" sz="2000" b="1">
                <a:solidFill>
                  <a:srgbClr val="FFFF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kumimoji="1" lang="zh-CN" altLang="zh-CN" sz="2000" b="1">
                <a:solidFill>
                  <a:srgbClr val="FFFF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upper = 300;  </a:t>
            </a:r>
            <a:r>
              <a:rPr kumimoji="1" lang="zh-CN" altLang="en-US" sz="2000" b="1">
                <a:solidFill>
                  <a:srgbClr val="FFFF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kumimoji="1" lang="zh-CN" altLang="zh-CN" sz="2000" b="1">
                <a:solidFill>
                  <a:srgbClr val="FFFF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/* 温度表的上限 */</a:t>
            </a:r>
            <a:endParaRPr kumimoji="1" lang="zh-CN" altLang="en-US" sz="2000" b="1">
              <a:solidFill>
                <a:srgbClr val="FFFF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75000"/>
              </a:lnSpc>
              <a:spcBef>
                <a:spcPct val="20000"/>
              </a:spcBef>
            </a:pPr>
            <a:r>
              <a:rPr kumimoji="1" lang="zh-CN" altLang="en-US" sz="2000" b="1">
                <a:solidFill>
                  <a:srgbClr val="FFFF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kumimoji="1" lang="zh-CN" altLang="zh-CN" sz="2000" b="1">
                <a:solidFill>
                  <a:srgbClr val="FFFF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step  = 20;     /* 步长 */</a:t>
            </a:r>
            <a:endParaRPr kumimoji="1" lang="zh-CN" altLang="en-US" sz="2000" b="1">
              <a:solidFill>
                <a:srgbClr val="FFFF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75000"/>
              </a:lnSpc>
              <a:spcBef>
                <a:spcPct val="20000"/>
              </a:spcBef>
            </a:pPr>
            <a:r>
              <a:rPr kumimoji="1" lang="zh-CN" altLang="en-US" sz="2000" b="1">
                <a:solidFill>
                  <a:srgbClr val="FFFF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kumimoji="1" lang="zh-CN" altLang="zh-CN" sz="2000" b="1">
                <a:solidFill>
                  <a:srgbClr val="FFFF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fahr</a:t>
            </a:r>
            <a:r>
              <a:rPr kumimoji="1" lang="zh-CN" altLang="en-US" sz="2000" b="1">
                <a:solidFill>
                  <a:srgbClr val="FFFF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kumimoji="1" lang="zh-CN" altLang="zh-CN" sz="2000" b="1">
                <a:solidFill>
                  <a:srgbClr val="FFFF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lower;</a:t>
            </a:r>
            <a:endParaRPr kumimoji="1" lang="zh-CN" altLang="en-US" sz="2000" b="1">
              <a:solidFill>
                <a:srgbClr val="FFFF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75000"/>
              </a:lnSpc>
              <a:spcBef>
                <a:spcPct val="20000"/>
              </a:spcBef>
            </a:pPr>
            <a:endParaRPr kumimoji="1" lang="zh-CN" altLang="en-US" sz="2000" b="1">
              <a:solidFill>
                <a:srgbClr val="FFFF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75000"/>
              </a:lnSpc>
              <a:spcBef>
                <a:spcPct val="20000"/>
              </a:spcBef>
            </a:pPr>
            <a:r>
              <a:rPr kumimoji="1" lang="zh-CN" altLang="en-US" sz="2000" b="1">
                <a:solidFill>
                  <a:srgbClr val="FFFF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kumimoji="1" lang="zh-CN" altLang="zh-CN" sz="2000" b="1">
                <a:solidFill>
                  <a:srgbClr val="FFFF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while (fahr &lt;= upper) {</a:t>
            </a:r>
            <a:endParaRPr kumimoji="1" lang="zh-CN" altLang="en-US" sz="2000" b="1">
              <a:solidFill>
                <a:srgbClr val="FFFF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75000"/>
              </a:lnSpc>
              <a:spcBef>
                <a:spcPct val="20000"/>
              </a:spcBef>
            </a:pPr>
            <a:r>
              <a:rPr kumimoji="1" lang="zh-CN" altLang="en-US" sz="2000" b="1">
                <a:solidFill>
                  <a:srgbClr val="FFFF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kumimoji="1" lang="zh-CN" altLang="zh-CN" sz="2000" b="1">
                <a:solidFill>
                  <a:srgbClr val="FFFF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celsius = 5 * (fahr-32) / 9;</a:t>
            </a:r>
            <a:endParaRPr kumimoji="1" lang="zh-CN" altLang="en-US" sz="2000" b="1">
              <a:solidFill>
                <a:srgbClr val="FFFF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75000"/>
              </a:lnSpc>
              <a:spcBef>
                <a:spcPct val="20000"/>
              </a:spcBef>
            </a:pPr>
            <a:r>
              <a:rPr kumimoji="1" lang="zh-CN" altLang="en-US" sz="2000" b="1">
                <a:solidFill>
                  <a:srgbClr val="FFFF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kumimoji="1" lang="zh-CN" altLang="zh-CN" sz="2000" b="1">
                <a:solidFill>
                  <a:srgbClr val="FFFF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printf(</a:t>
            </a:r>
            <a:r>
              <a:rPr kumimoji="1" lang="zh-CN" altLang="en-US" sz="2000" b="1">
                <a:solidFill>
                  <a:srgbClr val="FFFF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kumimoji="1" lang="zh-CN" altLang="zh-CN" sz="2000" b="1">
                <a:solidFill>
                  <a:srgbClr val="FFFF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%d\t%d\n</a:t>
            </a:r>
            <a:r>
              <a:rPr kumimoji="1" lang="zh-CN" altLang="en-US" sz="2000" b="1">
                <a:solidFill>
                  <a:srgbClr val="FFFF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kumimoji="1" lang="zh-CN" altLang="zh-CN" sz="2000" b="1">
                <a:solidFill>
                  <a:srgbClr val="FFFF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 fahr, celsius);</a:t>
            </a:r>
            <a:endParaRPr kumimoji="1" lang="en-US" altLang="zh-CN" sz="2000" b="1">
              <a:solidFill>
                <a:srgbClr val="FFFF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75000"/>
              </a:lnSpc>
              <a:spcBef>
                <a:spcPct val="20000"/>
              </a:spcBef>
            </a:pPr>
            <a:r>
              <a:rPr kumimoji="1" lang="zh-CN" altLang="en-US" sz="2000" b="1">
                <a:solidFill>
                  <a:srgbClr val="FFFF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kumimoji="1" lang="zh-CN" altLang="zh-CN" sz="2000" b="1">
                <a:solidFill>
                  <a:srgbClr val="FFFF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fahr = fahr + step;</a:t>
            </a:r>
            <a:endParaRPr kumimoji="1" lang="zh-CN" altLang="en-US" sz="2000" b="1">
              <a:solidFill>
                <a:srgbClr val="FFFF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75000"/>
              </a:lnSpc>
              <a:spcBef>
                <a:spcPct val="20000"/>
              </a:spcBef>
            </a:pPr>
            <a:r>
              <a:rPr kumimoji="1" lang="zh-CN" altLang="en-US" sz="2000" b="1">
                <a:solidFill>
                  <a:srgbClr val="FFFF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kumimoji="1" lang="zh-CN" altLang="zh-CN" sz="2000" b="1">
                <a:solidFill>
                  <a:srgbClr val="FFFF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kumimoji="1" lang="zh-CN" altLang="en-US" sz="2000" b="1">
              <a:solidFill>
                <a:srgbClr val="FFFF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75000"/>
              </a:lnSpc>
              <a:spcBef>
                <a:spcPct val="20000"/>
              </a:spcBef>
            </a:pPr>
            <a:r>
              <a:rPr kumimoji="1" lang="zh-CN" altLang="zh-CN" sz="2000" b="1">
                <a:solidFill>
                  <a:srgbClr val="FFFF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kumimoji="1" lang="en-US" altLang="zh-CN" sz="2000" b="1">
              <a:solidFill>
                <a:srgbClr val="FFFF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1695574" y="2636838"/>
            <a:ext cx="563562" cy="331311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2271836" y="5229225"/>
            <a:ext cx="503238" cy="79216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1624136" y="1412875"/>
            <a:ext cx="4679950" cy="57626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4648324" y="3429000"/>
            <a:ext cx="2592387" cy="8651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271836" y="3141663"/>
            <a:ext cx="5545138" cy="28733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2271836" y="4587875"/>
            <a:ext cx="5545138" cy="2889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2992561" y="2565400"/>
            <a:ext cx="2268538" cy="28733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9512" y="2708236"/>
            <a:ext cx="1008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rgbClr val="00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缩进</a:t>
            </a:r>
            <a:endParaRPr lang="zh-CN" altLang="en-US" sz="2800" b="1">
              <a:solidFill>
                <a:srgbClr val="00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>
            <a:stCxn id="13" idx="3"/>
          </p:cNvCxnSpPr>
          <p:nvPr/>
        </p:nvCxnSpPr>
        <p:spPr>
          <a:xfrm>
            <a:off x="1187624" y="2969846"/>
            <a:ext cx="720080" cy="171817"/>
          </a:xfrm>
          <a:prstGeom prst="straightConnector1">
            <a:avLst/>
          </a:prstGeom>
          <a:ln w="3810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1187624" y="3055754"/>
            <a:ext cx="1224136" cy="2569552"/>
          </a:xfrm>
          <a:prstGeom prst="straightConnector1">
            <a:avLst/>
          </a:prstGeom>
          <a:ln w="3810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444208" y="1972592"/>
            <a:ext cx="2304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rgbClr val="00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合适的名字</a:t>
            </a:r>
            <a:endParaRPr lang="zh-CN" altLang="en-US" sz="2800" b="1">
              <a:solidFill>
                <a:srgbClr val="00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5383548" y="2276872"/>
            <a:ext cx="1132668" cy="460345"/>
          </a:xfrm>
          <a:prstGeom prst="straightConnector1">
            <a:avLst/>
          </a:prstGeom>
          <a:ln w="3810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444208" y="910355"/>
            <a:ext cx="2304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rgbClr val="00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适当的注释</a:t>
            </a:r>
            <a:endParaRPr lang="zh-CN" altLang="en-US" sz="2800" b="1">
              <a:solidFill>
                <a:srgbClr val="00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79512" y="4209117"/>
            <a:ext cx="2304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rgbClr val="00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多行书写</a:t>
            </a:r>
            <a:endParaRPr lang="zh-CN" altLang="en-US" sz="2800" b="1">
              <a:solidFill>
                <a:srgbClr val="00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/>
      <p:bldP spid="18" grpId="0"/>
      <p:bldP spid="21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1124744"/>
            <a:ext cx="5955522" cy="3055640"/>
          </a:xfrm>
          <a:prstGeom prst="rect">
            <a:avLst/>
          </a:prstGeom>
        </p:spPr>
        <p:txBody>
          <a:bodyPr wrap="square" tIns="360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本节任务：</a:t>
            </a:r>
            <a:endParaRPr lang="en-US" altLang="zh-CN" sz="28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（流程图</a:t>
            </a:r>
            <a:r>
              <a:rPr lang="en-US" altLang="zh-CN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代码实现）</a:t>
            </a:r>
            <a:endParaRPr lang="en-US" altLang="zh-CN" sz="28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f(x)=x^3+3x-2/x</a:t>
            </a:r>
            <a:endParaRPr lang="en-US" altLang="zh-CN" sz="28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x=1,2,3</a:t>
            </a: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时的函数值</a:t>
            </a:r>
            <a:endParaRPr lang="zh-CN" altLang="en-US" sz="28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141012"/>
            <a:ext cx="69127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    </a:t>
            </a:r>
            <a:r>
              <a:rPr lang="en-US" altLang="zh-CN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、练习</a:t>
            </a:r>
            <a:endParaRPr lang="zh-CN" altLang="en-US" sz="28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1514401"/>
            <a:ext cx="48245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实验课、实验报告、考试安排</a:t>
            </a:r>
            <a:endParaRPr lang="zh-CN" altLang="en-US" sz="28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141012"/>
            <a:ext cx="691276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ICPC</a:t>
            </a: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8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79512" y="141012"/>
            <a:ext cx="29523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</a:t>
            </a:r>
            <a:endParaRPr lang="zh-CN" altLang="en-US" sz="28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7624" y="1196752"/>
            <a:ext cx="4824536" cy="2021510"/>
          </a:xfrm>
          <a:prstGeom prst="rect">
            <a:avLst/>
          </a:prstGeom>
        </p:spPr>
        <p:txBody>
          <a:bodyPr wrap="square" tIns="360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8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流程图的基础绘制</a:t>
            </a:r>
            <a:endParaRPr lang="en-US" altLang="zh-CN" sz="28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简单的</a:t>
            </a:r>
            <a:r>
              <a:rPr lang="en-US" altLang="zh-CN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程序编制</a:t>
            </a:r>
            <a:endParaRPr lang="en-US" altLang="zh-CN" sz="28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80774" y="3429000"/>
            <a:ext cx="5955522" cy="2409309"/>
          </a:xfrm>
          <a:prstGeom prst="rect">
            <a:avLst/>
          </a:prstGeom>
        </p:spPr>
        <p:txBody>
          <a:bodyPr wrap="square" tIns="360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本节任务：（流程图</a:t>
            </a:r>
            <a:r>
              <a:rPr lang="en-US" altLang="zh-CN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代码实现）</a:t>
            </a:r>
            <a:endParaRPr lang="en-US" altLang="zh-CN" sz="28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f(x)=x^3+3x-2/x</a:t>
            </a:r>
            <a:endParaRPr lang="en-US" altLang="zh-CN" sz="28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x=1,2,3</a:t>
            </a: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时的函数值</a:t>
            </a:r>
            <a:endParaRPr lang="zh-CN" altLang="en-US" sz="28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827584" y="2348880"/>
            <a:ext cx="511256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程序设计是给出解决特定问题程序的过程，是软件构造活动中的重要组成部分。</a:t>
            </a:r>
            <a:endParaRPr lang="en-US" altLang="zh-CN" sz="28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工具、武器、大脑的装备、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开启未来未知谜团奥义的钥匙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12" y="141012"/>
            <a:ext cx="60486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    </a:t>
            </a:r>
            <a:r>
              <a:rPr lang="en-US" altLang="zh-CN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、概述</a:t>
            </a:r>
            <a:endParaRPr lang="zh-CN" altLang="en-US" sz="28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5760" y="1340767"/>
            <a:ext cx="30481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rgbClr val="00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的理解</a:t>
            </a:r>
            <a:endParaRPr lang="zh-CN" altLang="en-US" sz="28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827584" y="2348880"/>
            <a:ext cx="45365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用于书写计算机程序的语言。</a:t>
            </a:r>
            <a:endParaRPr lang="zh-CN" altLang="en-US" sz="28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12" y="141012"/>
            <a:ext cx="60486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    </a:t>
            </a:r>
            <a:r>
              <a:rPr lang="en-US" altLang="zh-CN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、概述</a:t>
            </a:r>
            <a:endParaRPr lang="zh-CN" altLang="en-US" sz="28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5760" y="1340767"/>
            <a:ext cx="4056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rgbClr val="00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程序设计语言</a:t>
            </a: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的了解</a:t>
            </a:r>
            <a:endParaRPr lang="zh-CN" altLang="en-US" sz="28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7848" y="3426713"/>
            <a:ext cx="54543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常用编程语言：</a:t>
            </a:r>
            <a:endParaRPr lang="en-US" altLang="zh-CN" sz="28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机器语言、汇编语言、</a:t>
            </a:r>
            <a:r>
              <a:rPr lang="en-US" altLang="zh-CN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BASIC</a:t>
            </a: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VB</a:t>
            </a: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FORTRAN</a:t>
            </a: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PASCAL</a:t>
            </a: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VC++ </a:t>
            </a: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endParaRPr lang="zh-CN" altLang="en-US" sz="28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7584" y="2038196"/>
            <a:ext cx="799288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语言是一种程序设计语言，美国贝尔实验室的</a:t>
            </a:r>
            <a:r>
              <a:rPr lang="en-US" altLang="zh-CN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Dennis M. Ritchie</a:t>
            </a: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（丹尼斯</a:t>
            </a:r>
            <a:r>
              <a:rPr lang="en-US" altLang="zh-CN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里奇， </a:t>
            </a:r>
            <a:r>
              <a:rPr lang="en-US" altLang="zh-CN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语言之父，</a:t>
            </a:r>
            <a:r>
              <a:rPr lang="en-US" altLang="zh-CN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之父）于</a:t>
            </a:r>
            <a:r>
              <a:rPr lang="en-US" altLang="zh-CN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1972</a:t>
            </a: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年推出。</a:t>
            </a:r>
            <a:endParaRPr lang="en-US" altLang="zh-CN" sz="28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性能强劲、应用广泛、经久不衰。</a:t>
            </a:r>
            <a:endParaRPr lang="en-US" altLang="zh-CN" sz="28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属于第三代高级通用语言。</a:t>
            </a:r>
            <a:endParaRPr lang="en-US" altLang="zh-CN" sz="28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512" y="141012"/>
            <a:ext cx="33843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    </a:t>
            </a:r>
            <a:r>
              <a:rPr lang="en-US" altLang="zh-CN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、概述</a:t>
            </a:r>
            <a:endParaRPr lang="zh-CN" altLang="en-US" sz="28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5760" y="1340767"/>
            <a:ext cx="33361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rgbClr val="00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b="1">
                <a:solidFill>
                  <a:srgbClr val="00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的了解</a:t>
            </a:r>
            <a:endParaRPr lang="zh-CN" altLang="en-US" sz="28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141012"/>
            <a:ext cx="36724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    </a:t>
            </a:r>
            <a:r>
              <a:rPr lang="en-US" altLang="zh-CN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、流程图</a:t>
            </a:r>
            <a:endParaRPr lang="zh-CN" altLang="en-US" sz="28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1268760"/>
            <a:ext cx="66967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rgbClr val="00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流程图</a:t>
            </a: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是表示算法思路的一种方法。</a:t>
            </a:r>
            <a:endParaRPr lang="zh-CN" altLang="en-US" sz="28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971600" y="2276872"/>
            <a:ext cx="1512168" cy="504056"/>
          </a:xfrm>
          <a:prstGeom prst="roundRect">
            <a:avLst>
              <a:gd name="adj" fmla="val 37599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71600" y="3068960"/>
            <a:ext cx="1512168" cy="50405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决策 6"/>
          <p:cNvSpPr/>
          <p:nvPr/>
        </p:nvSpPr>
        <p:spPr>
          <a:xfrm>
            <a:off x="899592" y="3933056"/>
            <a:ext cx="1800200" cy="648072"/>
          </a:xfrm>
          <a:prstGeom prst="flowChartDecision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数据 7"/>
          <p:cNvSpPr/>
          <p:nvPr/>
        </p:nvSpPr>
        <p:spPr>
          <a:xfrm>
            <a:off x="899592" y="4869160"/>
            <a:ext cx="1800200" cy="576064"/>
          </a:xfrm>
          <a:prstGeom prst="flowChartInputOutpu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141012"/>
            <a:ext cx="5760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    </a:t>
            </a:r>
            <a:r>
              <a:rPr lang="en-US" altLang="zh-CN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、简单</a:t>
            </a:r>
            <a:r>
              <a:rPr lang="en-US" altLang="zh-CN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程序编制</a:t>
            </a:r>
            <a:endParaRPr lang="zh-CN" altLang="en-US" sz="28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683568" y="1196752"/>
            <a:ext cx="5256584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00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编程工具</a:t>
            </a:r>
            <a:endParaRPr lang="en-US" altLang="zh-CN"/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683568" y="2132856"/>
            <a:ext cx="5256584" cy="224676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00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>
                <a:solidFill>
                  <a:srgbClr val="FFFF00"/>
                </a:solidFill>
              </a:rPr>
              <a:t>Code::Blocks</a:t>
            </a:r>
            <a:endParaRPr lang="en-US" altLang="zh-CN">
              <a:solidFill>
                <a:srgbClr val="FFFF00"/>
              </a:solidFill>
            </a:endParaRPr>
          </a:p>
          <a:p>
            <a:endParaRPr lang="en-US" altLang="zh-CN">
              <a:solidFill>
                <a:srgbClr val="FFFF00"/>
              </a:solidFill>
            </a:endParaRPr>
          </a:p>
          <a:p>
            <a:r>
              <a:rPr lang="en-US" altLang="zh-CN">
                <a:solidFill>
                  <a:srgbClr val="FFFF00"/>
                </a:solidFill>
              </a:rPr>
              <a:t>VC++</a:t>
            </a:r>
            <a:endParaRPr lang="en-US" altLang="zh-CN">
              <a:solidFill>
                <a:srgbClr val="FFFF00"/>
              </a:solidFill>
            </a:endParaRPr>
          </a:p>
          <a:p>
            <a:endParaRPr lang="en-US" altLang="zh-CN">
              <a:solidFill>
                <a:srgbClr val="FFFF00"/>
              </a:solidFill>
            </a:endParaRPr>
          </a:p>
          <a:p>
            <a:r>
              <a:rPr lang="en-US" altLang="zh-CN">
                <a:solidFill>
                  <a:srgbClr val="FFFF00"/>
                </a:solidFill>
              </a:rPr>
              <a:t>VS</a:t>
            </a:r>
            <a:endParaRPr lang="en-US" altLang="zh-CN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141012"/>
            <a:ext cx="5760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    </a:t>
            </a:r>
            <a:r>
              <a:rPr lang="en-US" altLang="zh-CN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、简单</a:t>
            </a:r>
            <a:r>
              <a:rPr lang="en-US" altLang="zh-CN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程序编制   示例</a:t>
            </a:r>
            <a:endParaRPr lang="zh-CN" altLang="en-US" sz="28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179512" y="908720"/>
            <a:ext cx="8732837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00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第一个问题：半径</a:t>
            </a:r>
            <a:r>
              <a:rPr lang="en-US" altLang="zh-CN"/>
              <a:t>r=3</a:t>
            </a:r>
            <a:r>
              <a:rPr lang="zh-CN" altLang="en-US"/>
              <a:t>，求圆面积</a:t>
            </a:r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468437" y="2060352"/>
            <a:ext cx="8675687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FFFF00"/>
                </a:solidFill>
              </a:rPr>
              <a:t>/*</a:t>
            </a:r>
            <a:r>
              <a:rPr lang="zh-CN" altLang="en-US" sz="2800" b="1" dirty="0">
                <a:solidFill>
                  <a:srgbClr val="FFFF00"/>
                </a:solidFill>
              </a:rPr>
              <a:t>计算圆面积   </a:t>
            </a:r>
            <a:r>
              <a:rPr lang="en-US" altLang="zh-CN" sz="2800" b="1" dirty="0">
                <a:solidFill>
                  <a:srgbClr val="FFFF00"/>
                </a:solidFill>
              </a:rPr>
              <a:t>2014</a:t>
            </a:r>
            <a:r>
              <a:rPr lang="zh-CN" altLang="en-US" sz="2800" b="1" dirty="0">
                <a:solidFill>
                  <a:srgbClr val="FFFF00"/>
                </a:solidFill>
              </a:rPr>
              <a:t>年</a:t>
            </a:r>
            <a:r>
              <a:rPr lang="en-US" altLang="zh-CN" sz="2800" b="1" dirty="0">
                <a:solidFill>
                  <a:srgbClr val="FFFF00"/>
                </a:solidFill>
              </a:rPr>
              <a:t>10</a:t>
            </a:r>
            <a:r>
              <a:rPr lang="zh-CN" altLang="en-US" sz="2800" b="1" dirty="0">
                <a:solidFill>
                  <a:srgbClr val="FFFF00"/>
                </a:solidFill>
              </a:rPr>
              <a:t>月</a:t>
            </a:r>
            <a:r>
              <a:rPr lang="en-US" altLang="zh-CN" sz="2800" b="1" dirty="0">
                <a:solidFill>
                  <a:srgbClr val="FFFF00"/>
                </a:solidFill>
              </a:rPr>
              <a:t>13</a:t>
            </a:r>
            <a:r>
              <a:rPr lang="zh-CN" altLang="en-US" sz="2800" b="1" dirty="0">
                <a:solidFill>
                  <a:srgbClr val="FFFF00"/>
                </a:solidFill>
              </a:rPr>
              <a:t>日</a:t>
            </a:r>
            <a:r>
              <a:rPr lang="en-US" altLang="zh-CN" sz="2800" b="1" dirty="0">
                <a:solidFill>
                  <a:srgbClr val="FFFF00"/>
                </a:solidFill>
              </a:rPr>
              <a:t>10:51:20   </a:t>
            </a:r>
            <a:r>
              <a:rPr lang="en-US" altLang="zh-CN" sz="2800" b="1" dirty="0" err="1">
                <a:solidFill>
                  <a:srgbClr val="FFFF00"/>
                </a:solidFill>
              </a:rPr>
              <a:t>ee</a:t>
            </a:r>
            <a:r>
              <a:rPr lang="en-US" altLang="zh-CN" sz="2800" b="1" dirty="0">
                <a:solidFill>
                  <a:srgbClr val="FFFF00"/>
                </a:solidFill>
              </a:rPr>
              <a:t>*/</a:t>
            </a:r>
            <a:endParaRPr lang="en-US" altLang="zh-CN" sz="2800" b="1" dirty="0">
              <a:solidFill>
                <a:srgbClr val="FFFF00"/>
              </a:solidFill>
            </a:endParaRPr>
          </a:p>
          <a:p>
            <a:r>
              <a:rPr lang="en-US" altLang="zh-CN" sz="2800" b="1" dirty="0">
                <a:solidFill>
                  <a:srgbClr val="FFFF00"/>
                </a:solidFill>
              </a:rPr>
              <a:t>#include &lt;</a:t>
            </a:r>
            <a:r>
              <a:rPr lang="en-US" altLang="zh-CN" sz="2800" b="1" dirty="0" err="1">
                <a:solidFill>
                  <a:srgbClr val="FFFF00"/>
                </a:solidFill>
              </a:rPr>
              <a:t>stdio.h</a:t>
            </a:r>
            <a:r>
              <a:rPr lang="en-US" altLang="zh-CN" sz="2800" b="1" dirty="0">
                <a:solidFill>
                  <a:srgbClr val="FFFF00"/>
                </a:solidFill>
              </a:rPr>
              <a:t>&gt;</a:t>
            </a:r>
            <a:endParaRPr lang="en-US" altLang="zh-CN" sz="2800" b="1" dirty="0">
              <a:solidFill>
                <a:srgbClr val="FFFF00"/>
              </a:solidFill>
            </a:endParaRPr>
          </a:p>
          <a:p>
            <a:r>
              <a:rPr lang="en-US" altLang="zh-CN" sz="2800" b="1" dirty="0">
                <a:solidFill>
                  <a:srgbClr val="FFFF00"/>
                </a:solidFill>
              </a:rPr>
              <a:t>void main()</a:t>
            </a:r>
            <a:endParaRPr lang="en-US" altLang="zh-CN" sz="2800" b="1" dirty="0">
              <a:solidFill>
                <a:srgbClr val="FFFF00"/>
              </a:solidFill>
            </a:endParaRPr>
          </a:p>
          <a:p>
            <a:r>
              <a:rPr lang="en-US" altLang="zh-CN" sz="2800" b="1" dirty="0">
                <a:solidFill>
                  <a:srgbClr val="FFFF00"/>
                </a:solidFill>
              </a:rPr>
              <a:t>{</a:t>
            </a:r>
            <a:endParaRPr lang="en-US" altLang="zh-CN" sz="2800" b="1" dirty="0">
              <a:solidFill>
                <a:srgbClr val="FFFF00"/>
              </a:solidFill>
            </a:endParaRPr>
          </a:p>
          <a:p>
            <a:r>
              <a:rPr lang="en-US" altLang="zh-CN" sz="2800" b="1" dirty="0">
                <a:solidFill>
                  <a:srgbClr val="FFFF00"/>
                </a:solidFill>
              </a:rPr>
              <a:t>    double pi=3.14159;</a:t>
            </a:r>
            <a:endParaRPr lang="en-US" altLang="zh-CN" sz="2800" b="1" dirty="0">
              <a:solidFill>
                <a:srgbClr val="FFFF00"/>
              </a:solidFill>
            </a:endParaRPr>
          </a:p>
          <a:p>
            <a:r>
              <a:rPr lang="en-US" altLang="zh-CN" sz="2800" b="1" dirty="0">
                <a:solidFill>
                  <a:srgbClr val="FFFF00"/>
                </a:solidFill>
              </a:rPr>
              <a:t>    double r=3;</a:t>
            </a:r>
            <a:endParaRPr lang="en-US" altLang="zh-CN" sz="2800" b="1" dirty="0">
              <a:solidFill>
                <a:srgbClr val="FFFF00"/>
              </a:solidFill>
            </a:endParaRPr>
          </a:p>
          <a:p>
            <a:r>
              <a:rPr lang="en-US" altLang="zh-CN" sz="2800" b="1" dirty="0">
                <a:solidFill>
                  <a:srgbClr val="FFFF00"/>
                </a:solidFill>
              </a:rPr>
              <a:t>    double s=pi*r*r;</a:t>
            </a:r>
            <a:endParaRPr lang="en-US" altLang="zh-CN" sz="2800" b="1" dirty="0">
              <a:solidFill>
                <a:srgbClr val="FFFF00"/>
              </a:solidFill>
            </a:endParaRPr>
          </a:p>
          <a:p>
            <a:r>
              <a:rPr lang="en-US" altLang="zh-CN" sz="2800" b="1" dirty="0">
                <a:solidFill>
                  <a:srgbClr val="FFFF00"/>
                </a:solidFill>
              </a:rPr>
              <a:t>	</a:t>
            </a:r>
            <a:endParaRPr lang="en-US" altLang="zh-CN" sz="2800" b="1" dirty="0">
              <a:solidFill>
                <a:srgbClr val="FFFF00"/>
              </a:solidFill>
            </a:endParaRPr>
          </a:p>
          <a:p>
            <a:r>
              <a:rPr lang="en-US" altLang="zh-CN" sz="2800" b="1" dirty="0">
                <a:solidFill>
                  <a:srgbClr val="FFFF00"/>
                </a:solidFill>
              </a:rPr>
              <a:t>    </a:t>
            </a:r>
            <a:r>
              <a:rPr lang="en-US" altLang="zh-CN" sz="2800" b="1" dirty="0" err="1">
                <a:solidFill>
                  <a:srgbClr val="FFFF00"/>
                </a:solidFill>
              </a:rPr>
              <a:t>printf</a:t>
            </a:r>
            <a:r>
              <a:rPr lang="en-US" altLang="zh-CN" sz="2800" b="1" dirty="0">
                <a:solidFill>
                  <a:srgbClr val="FFFF00"/>
                </a:solidFill>
              </a:rPr>
              <a:t>("</a:t>
            </a:r>
            <a:r>
              <a:rPr lang="zh-CN" altLang="en-US" sz="2800" b="1" dirty="0">
                <a:solidFill>
                  <a:srgbClr val="FFFF00"/>
                </a:solidFill>
              </a:rPr>
              <a:t>圆面积</a:t>
            </a:r>
            <a:r>
              <a:rPr lang="en-US" altLang="zh-CN" sz="2800" b="1" dirty="0">
                <a:solidFill>
                  <a:srgbClr val="FFFF00"/>
                </a:solidFill>
              </a:rPr>
              <a:t>=%</a:t>
            </a:r>
            <a:r>
              <a:rPr lang="en-US" altLang="zh-CN" sz="2800" b="1" dirty="0" err="1">
                <a:solidFill>
                  <a:srgbClr val="FFFF00"/>
                </a:solidFill>
              </a:rPr>
              <a:t>lf</a:t>
            </a:r>
            <a:r>
              <a:rPr lang="en-US" altLang="zh-CN" sz="2800" b="1" dirty="0">
                <a:solidFill>
                  <a:srgbClr val="FFFF00"/>
                </a:solidFill>
              </a:rPr>
              <a:t>\</a:t>
            </a:r>
            <a:r>
              <a:rPr lang="en-US" altLang="zh-CN" sz="2800" b="1" dirty="0" err="1">
                <a:solidFill>
                  <a:srgbClr val="FFFF00"/>
                </a:solidFill>
              </a:rPr>
              <a:t>n",s</a:t>
            </a:r>
            <a:r>
              <a:rPr lang="en-US" altLang="zh-CN" sz="2800" b="1" dirty="0">
                <a:solidFill>
                  <a:srgbClr val="FFFF00"/>
                </a:solidFill>
              </a:rPr>
              <a:t>);</a:t>
            </a:r>
            <a:endParaRPr lang="en-US" altLang="zh-CN" sz="2800" b="1" dirty="0">
              <a:solidFill>
                <a:srgbClr val="FFFF00"/>
              </a:solidFill>
            </a:endParaRPr>
          </a:p>
          <a:p>
            <a:r>
              <a:rPr lang="en-US" altLang="zh-CN" sz="2800" b="1" dirty="0">
                <a:solidFill>
                  <a:srgbClr val="FFFF00"/>
                </a:solidFill>
              </a:rPr>
              <a:t>}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sp>
        <p:nvSpPr>
          <p:cNvPr id="5" name="AutoShape 15"/>
          <p:cNvSpPr>
            <a:spLocks noChangeArrowheads="1"/>
          </p:cNvSpPr>
          <p:nvPr/>
        </p:nvSpPr>
        <p:spPr bwMode="auto">
          <a:xfrm>
            <a:off x="3995862" y="1484089"/>
            <a:ext cx="2952750" cy="431800"/>
          </a:xfrm>
          <a:prstGeom prst="wedgeRoundRectCallout">
            <a:avLst>
              <a:gd name="adj1" fmla="val -65537"/>
              <a:gd name="adj2" fmla="val 102940"/>
              <a:gd name="adj3" fmla="val 16667"/>
            </a:avLst>
          </a:prstGeom>
          <a:noFill/>
          <a:ln w="9525">
            <a:solidFill>
              <a:srgbClr val="FFFF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>
                <a:solidFill>
                  <a:srgbClr val="FFFF00"/>
                </a:solidFill>
              </a:rPr>
              <a:t>程序说明，注释</a:t>
            </a:r>
            <a:endParaRPr lang="zh-CN" altLang="en-US" b="1">
              <a:solidFill>
                <a:srgbClr val="FFFF00"/>
              </a:solidFill>
            </a:endParaRPr>
          </a:p>
        </p:txBody>
      </p:sp>
      <p:sp>
        <p:nvSpPr>
          <p:cNvPr id="6" name="AutoShape 16"/>
          <p:cNvSpPr>
            <a:spLocks noChangeArrowheads="1"/>
          </p:cNvSpPr>
          <p:nvPr/>
        </p:nvSpPr>
        <p:spPr bwMode="auto">
          <a:xfrm>
            <a:off x="5148387" y="2636614"/>
            <a:ext cx="2952750" cy="431800"/>
          </a:xfrm>
          <a:prstGeom prst="wedgeRoundRectCallout">
            <a:avLst>
              <a:gd name="adj1" fmla="val -102153"/>
              <a:gd name="adj2" fmla="val -24264"/>
              <a:gd name="adj3" fmla="val 16667"/>
            </a:avLst>
          </a:prstGeom>
          <a:noFill/>
          <a:ln w="9525">
            <a:solidFill>
              <a:srgbClr val="FFFF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>
                <a:solidFill>
                  <a:srgbClr val="FFFF00"/>
                </a:solidFill>
              </a:rPr>
              <a:t>预处理命令：引入头文件</a:t>
            </a:r>
            <a:endParaRPr lang="zh-CN" altLang="en-US" b="1">
              <a:solidFill>
                <a:srgbClr val="FFFF00"/>
              </a:solidFill>
            </a:endParaRPr>
          </a:p>
        </p:txBody>
      </p:sp>
      <p:sp>
        <p:nvSpPr>
          <p:cNvPr id="7" name="AutoShape 17"/>
          <p:cNvSpPr>
            <a:spLocks noChangeArrowheads="1"/>
          </p:cNvSpPr>
          <p:nvPr/>
        </p:nvSpPr>
        <p:spPr bwMode="auto">
          <a:xfrm>
            <a:off x="5148387" y="3355752"/>
            <a:ext cx="2952750" cy="431800"/>
          </a:xfrm>
          <a:prstGeom prst="wedgeRoundRectCallout">
            <a:avLst>
              <a:gd name="adj1" fmla="val -137528"/>
              <a:gd name="adj2" fmla="val -76838"/>
              <a:gd name="adj3" fmla="val 16667"/>
            </a:avLst>
          </a:prstGeom>
          <a:noFill/>
          <a:ln w="9525">
            <a:solidFill>
              <a:srgbClr val="FFFF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main</a:t>
            </a:r>
            <a:r>
              <a:rPr lang="zh-CN" altLang="en-US" b="1">
                <a:solidFill>
                  <a:srgbClr val="FFFF00"/>
                </a:solidFill>
              </a:rPr>
              <a:t>函数头</a:t>
            </a:r>
            <a:endParaRPr lang="zh-CN" altLang="en-US" b="1">
              <a:solidFill>
                <a:srgbClr val="FFFF00"/>
              </a:solidFill>
            </a:endParaRPr>
          </a:p>
        </p:txBody>
      </p:sp>
      <p:sp>
        <p:nvSpPr>
          <p:cNvPr id="8" name="AutoShape 18"/>
          <p:cNvSpPr/>
          <p:nvPr/>
        </p:nvSpPr>
        <p:spPr bwMode="auto">
          <a:xfrm>
            <a:off x="4788024" y="3573239"/>
            <a:ext cx="287338" cy="2924175"/>
          </a:xfrm>
          <a:prstGeom prst="rightBrace">
            <a:avLst>
              <a:gd name="adj1" fmla="val 84806"/>
              <a:gd name="adj2" fmla="val 50000"/>
            </a:avLst>
          </a:prstGeom>
          <a:noFill/>
          <a:ln w="9525">
            <a:solidFill>
              <a:srgbClr val="FFFF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9" name="AutoShape 19"/>
          <p:cNvSpPr>
            <a:spLocks noChangeArrowheads="1"/>
          </p:cNvSpPr>
          <p:nvPr/>
        </p:nvSpPr>
        <p:spPr bwMode="auto">
          <a:xfrm>
            <a:off x="5148387" y="4076477"/>
            <a:ext cx="2952750" cy="431800"/>
          </a:xfrm>
          <a:prstGeom prst="wedgeRoundRectCallout">
            <a:avLst>
              <a:gd name="adj1" fmla="val -48495"/>
              <a:gd name="adj2" fmla="val 164338"/>
              <a:gd name="adj3" fmla="val 16667"/>
            </a:avLst>
          </a:prstGeom>
          <a:noFill/>
          <a:ln w="9525">
            <a:solidFill>
              <a:srgbClr val="FFFF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>
                <a:solidFill>
                  <a:srgbClr val="FFFF00"/>
                </a:solidFill>
              </a:rPr>
              <a:t>函数体</a:t>
            </a:r>
            <a:endParaRPr lang="zh-CN" altLang="en-US" b="1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0</TotalTime>
  <Words>2264</Words>
  <Application>WPS 演示</Application>
  <PresentationFormat>全屏显示(4:3)</PresentationFormat>
  <Paragraphs>232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Wingdings</vt:lpstr>
      <vt:lpstr>Century Gothic</vt:lpstr>
      <vt:lpstr>Courier New</vt:lpstr>
      <vt:lpstr>微软雅黑</vt:lpstr>
      <vt:lpstr>Palatino Linotype</vt:lpstr>
      <vt:lpstr>Arial Unicode MS</vt:lpstr>
      <vt:lpstr>幼圆</vt:lpstr>
      <vt:lpstr>Calibri</vt:lpstr>
      <vt:lpstr>Times New Roman</vt:lpstr>
      <vt:lpstr>主管人员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leo</cp:lastModifiedBy>
  <cp:revision>44</cp:revision>
  <dcterms:created xsi:type="dcterms:W3CDTF">2014-10-13T01:26:00Z</dcterms:created>
  <dcterms:modified xsi:type="dcterms:W3CDTF">2019-10-08T06:01:53Z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