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77" r:id="rId6"/>
    <p:sldId id="276" r:id="rId7"/>
    <p:sldId id="281" r:id="rId8"/>
    <p:sldId id="275" r:id="rId9"/>
    <p:sldId id="278" r:id="rId10"/>
    <p:sldId id="280" r:id="rId11"/>
    <p:sldId id="305" r:id="rId12"/>
    <p:sldId id="292" r:id="rId13"/>
    <p:sldId id="304" r:id="rId14"/>
    <p:sldId id="279" r:id="rId15"/>
    <p:sldId id="284" r:id="rId16"/>
    <p:sldId id="306" r:id="rId17"/>
    <p:sldId id="291" r:id="rId18"/>
    <p:sldId id="303" r:id="rId19"/>
    <p:sldId id="285" r:id="rId20"/>
    <p:sldId id="287" r:id="rId21"/>
    <p:sldId id="308" r:id="rId22"/>
    <p:sldId id="309" r:id="rId23"/>
    <p:sldId id="310" r:id="rId24"/>
    <p:sldId id="288" r:id="rId25"/>
    <p:sldId id="289" r:id="rId26"/>
    <p:sldId id="307" r:id="rId27"/>
    <p:sldId id="260" r:id="rId28"/>
    <p:sldId id="290" r:id="rId29"/>
    <p:sldId id="261" r:id="rId30"/>
    <p:sldId id="293" r:id="rId31"/>
    <p:sldId id="311" r:id="rId32"/>
    <p:sldId id="263" r:id="rId33"/>
    <p:sldId id="294" r:id="rId34"/>
    <p:sldId id="312" r:id="rId35"/>
    <p:sldId id="314" r:id="rId36"/>
    <p:sldId id="313" r:id="rId37"/>
    <p:sldId id="26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5A5F6D9-1457-4F02-8B99-25FACBF3F606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96D75F1-A54E-4A4E-8A35-C22918EAF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17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F6D9-1457-4F02-8B99-25FACBF3F606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75F1-A54E-4A4E-8A35-C22918EAF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23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F6D9-1457-4F02-8B99-25FACBF3F606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75F1-A54E-4A4E-8A35-C22918EAF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072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F6D9-1457-4F02-8B99-25FACBF3F606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75F1-A54E-4A4E-8A35-C22918EAFF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220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F6D9-1457-4F02-8B99-25FACBF3F606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75F1-A54E-4A4E-8A35-C22918EAF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960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F6D9-1457-4F02-8B99-25FACBF3F606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75F1-A54E-4A4E-8A35-C22918EAFF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727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F6D9-1457-4F02-8B99-25FACBF3F606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75F1-A54E-4A4E-8A35-C22918EAF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4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F6D9-1457-4F02-8B99-25FACBF3F606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75F1-A54E-4A4E-8A35-C22918EAF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742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F6D9-1457-4F02-8B99-25FACBF3F606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75F1-A54E-4A4E-8A35-C22918EAF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07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F6D9-1457-4F02-8B99-25FACBF3F606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75F1-A54E-4A4E-8A35-C22918EAF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1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F6D9-1457-4F02-8B99-25FACBF3F606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75F1-A54E-4A4E-8A35-C22918EAF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50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F6D9-1457-4F02-8B99-25FACBF3F606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75F1-A54E-4A4E-8A35-C22918EAF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39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F6D9-1457-4F02-8B99-25FACBF3F606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75F1-A54E-4A4E-8A35-C22918EAF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42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F6D9-1457-4F02-8B99-25FACBF3F606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75F1-A54E-4A4E-8A35-C22918EAF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16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F6D9-1457-4F02-8B99-25FACBF3F606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75F1-A54E-4A4E-8A35-C22918EAF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26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F6D9-1457-4F02-8B99-25FACBF3F606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75F1-A54E-4A4E-8A35-C22918EAF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2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F6D9-1457-4F02-8B99-25FACBF3F606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75F1-A54E-4A4E-8A35-C22918EAF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19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A5F6D9-1457-4F02-8B99-25FACBF3F606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6D75F1-A54E-4A4E-8A35-C22918EAF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49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图论和相关问题</a:t>
            </a:r>
            <a:endParaRPr lang="zh-CN" altLang="en-US" sz="4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37160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清华大学软件学院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罗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剑桥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2017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04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例题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中国邮局问题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给出一个无向连通图，边有权值。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无向图没有自环，可以有重边。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问经过每条边至少一次的长度最小的回路。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endParaRPr lang="en-US" altLang="zh-CN" dirty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Candara" panose="020E0502030303020204" pitchFamily="34" charset="0"/>
                <a:ea typeface="楷体" panose="02010609060101010101" pitchFamily="49" charset="-122"/>
              </a:rPr>
              <a:t>|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V| &lt;= 15, |E| &lt;= 500.</a:t>
            </a:r>
            <a:endParaRPr lang="zh-CN" altLang="en-US" dirty="0">
              <a:latin typeface="Candara" panose="020E0502030303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1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例题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中国邮局问题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参考思路：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预处理任意两点间最短路径。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问题转化为，将度数为奇数的点结对匹配的最小代价。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状态压缩动态规划。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时间复杂度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O(2</a:t>
            </a:r>
            <a:r>
              <a:rPr lang="en-US" altLang="zh-CN" baseline="30000" dirty="0" smtClean="0">
                <a:latin typeface="Candara" panose="020E0502030303020204" pitchFamily="34" charset="0"/>
                <a:ea typeface="楷体" panose="02010609060101010101" pitchFamily="49" charset="-122"/>
              </a:rPr>
              <a:t>V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*V)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。</a:t>
            </a:r>
            <a:endParaRPr lang="zh-CN" altLang="en-US" dirty="0">
              <a:latin typeface="Candara" panose="020E0502030303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330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例题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无向图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一个简单无向图。每个点的颜色是黑或白。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Q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次操作，分两种类型：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改变点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x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的颜色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问两个顶点颜色分别为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a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和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b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的边的权值之和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|V|, |E|, Q &lt;= 10</a:t>
            </a:r>
            <a:r>
              <a:rPr lang="en-US" altLang="zh-CN" baseline="30000" dirty="0" smtClean="0">
                <a:latin typeface="Candara" panose="020E0502030303020204" pitchFamily="34" charset="0"/>
                <a:ea typeface="楷体" panose="02010609060101010101" pitchFamily="49" charset="-122"/>
              </a:rPr>
              <a:t>5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.</a:t>
            </a:r>
            <a:endParaRPr lang="zh-CN" altLang="en-US" dirty="0">
              <a:latin typeface="Candara" panose="020E0502030303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07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例题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无向图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参考思路：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将所有点按度数大小分成两类。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对度数大的点，单独记录与它关联的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4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种边的权值和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对度数小的点，修改时枚举与它关联的所有边，直接更新答案</a:t>
            </a:r>
            <a:endParaRPr lang="en-US" altLang="zh-CN" dirty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用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4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个全局变量记录度数小的点关联的所有边的信息。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查询时，枚举度数大的所有点，累加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时间复杂度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O(V+E+QV</a:t>
            </a:r>
            <a:r>
              <a:rPr lang="en-US" altLang="zh-CN" baseline="30000" dirty="0" smtClean="0">
                <a:latin typeface="Candara" panose="020E0502030303020204" pitchFamily="34" charset="0"/>
                <a:ea typeface="楷体" panose="02010609060101010101" pitchFamily="49" charset="-122"/>
              </a:rPr>
              <a:t>0.5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)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。</a:t>
            </a:r>
            <a:endParaRPr lang="en-US" altLang="zh-CN" dirty="0">
              <a:latin typeface="Candara" panose="020E0502030303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79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生成树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无向图的边有权值。求边权最小的生成树。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Prim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算法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从某个顶点出发，每次加入未扩展集合中边权最小的边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可以用堆优化，时间复杂度为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O(V</a:t>
            </a:r>
            <a:r>
              <a:rPr lang="en-US" altLang="zh-CN" baseline="30000" dirty="0" smtClean="0">
                <a:latin typeface="Candara" panose="020E0502030303020204" pitchFamily="34" charset="0"/>
                <a:ea typeface="楷体" panose="02010609060101010101" pitchFamily="49" charset="-122"/>
              </a:rPr>
              <a:t>2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)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或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O(</a:t>
            </a:r>
            <a:r>
              <a:rPr lang="en-US" altLang="zh-CN" dirty="0" err="1" smtClean="0">
                <a:latin typeface="Candara" panose="020E0502030303020204" pitchFamily="34" charset="0"/>
                <a:ea typeface="楷体" panose="02010609060101010101" pitchFamily="49" charset="-122"/>
              </a:rPr>
              <a:t>VlogV</a:t>
            </a:r>
            <a:r>
              <a:rPr lang="en-US" altLang="zh-CN" dirty="0"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+ E)</a:t>
            </a:r>
          </a:p>
          <a:p>
            <a:r>
              <a:rPr lang="en-US" altLang="zh-CN" dirty="0" err="1" smtClean="0">
                <a:latin typeface="Candara" panose="020E0502030303020204" pitchFamily="34" charset="0"/>
                <a:ea typeface="楷体" panose="02010609060101010101" pitchFamily="49" charset="-122"/>
              </a:rPr>
              <a:t>Kruskal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算法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将所有边从小到大排序，按顺序尝试加入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使用并查集维护连通性，时间复杂度为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O(V + </a:t>
            </a:r>
            <a:r>
              <a:rPr lang="en-US" altLang="zh-CN" dirty="0" err="1" smtClean="0">
                <a:latin typeface="Candara" panose="020E0502030303020204" pitchFamily="34" charset="0"/>
                <a:ea typeface="楷体" panose="02010609060101010101" pitchFamily="49" charset="-122"/>
              </a:rPr>
              <a:t>ElogE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)</a:t>
            </a:r>
            <a:endParaRPr lang="zh-CN" altLang="en-US" dirty="0">
              <a:latin typeface="Candara" panose="020E0502030303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171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例题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游客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无向图中每条边有两种权值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g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和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s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求一个生成树，使得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G * max{</a:t>
            </a:r>
            <a:r>
              <a:rPr lang="en-US" altLang="zh-CN" dirty="0" err="1" smtClean="0">
                <a:latin typeface="Candara" panose="020E0502030303020204" pitchFamily="34" charset="0"/>
                <a:ea typeface="楷体" panose="02010609060101010101" pitchFamily="49" charset="-122"/>
              </a:rPr>
              <a:t>gi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} + S * max{</a:t>
            </a:r>
            <a:r>
              <a:rPr lang="en-US" altLang="zh-CN" dirty="0" err="1" smtClean="0">
                <a:latin typeface="Candara" panose="020E0502030303020204" pitchFamily="34" charset="0"/>
                <a:ea typeface="楷体" panose="02010609060101010101" pitchFamily="49" charset="-122"/>
              </a:rPr>
              <a:t>sj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}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最小。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（其中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G, S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是常数，</a:t>
            </a:r>
            <a:r>
              <a:rPr lang="en-US" altLang="zh-CN" dirty="0" err="1" smtClean="0">
                <a:latin typeface="Candara" panose="020E0502030303020204" pitchFamily="34" charset="0"/>
                <a:ea typeface="楷体" panose="02010609060101010101" pitchFamily="49" charset="-122"/>
              </a:rPr>
              <a:t>gi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、</a:t>
            </a:r>
            <a:r>
              <a:rPr lang="en-US" altLang="zh-CN" dirty="0" err="1" smtClean="0">
                <a:latin typeface="Candara" panose="020E0502030303020204" pitchFamily="34" charset="0"/>
                <a:ea typeface="楷体" panose="02010609060101010101" pitchFamily="49" charset="-122"/>
              </a:rPr>
              <a:t>sj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是树边的权值）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endParaRPr lang="en-US" altLang="zh-CN" dirty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Candara" panose="020E0502030303020204" pitchFamily="34" charset="0"/>
                <a:ea typeface="楷体" panose="02010609060101010101" pitchFamily="49" charset="-122"/>
              </a:rPr>
              <a:t>|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V| &lt;= 200, |E| &lt;= 10</a:t>
            </a:r>
            <a:r>
              <a:rPr lang="en-US" altLang="zh-CN" baseline="30000" dirty="0" smtClean="0">
                <a:latin typeface="Candara" panose="020E0502030303020204" pitchFamily="34" charset="0"/>
                <a:ea typeface="楷体" panose="02010609060101010101" pitchFamily="49" charset="-122"/>
              </a:rPr>
              <a:t>5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.</a:t>
            </a:r>
            <a:endParaRPr lang="zh-CN" altLang="en-US" dirty="0">
              <a:latin typeface="Candara" panose="020E0502030303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57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例题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游客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参考思路：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将所有边按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g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权值从小到大排序。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枚举可用边集合，维护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s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权值的最小生成树。</a:t>
            </a:r>
            <a:endParaRPr lang="en-US" altLang="zh-CN" dirty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每次删去环上的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s </a:t>
            </a:r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权值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最大的边。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时间复杂度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O(</a:t>
            </a:r>
            <a:r>
              <a:rPr lang="en-US" altLang="zh-CN" dirty="0" err="1" smtClean="0">
                <a:latin typeface="Candara" panose="020E0502030303020204" pitchFamily="34" charset="0"/>
                <a:ea typeface="楷体" panose="02010609060101010101" pitchFamily="49" charset="-122"/>
              </a:rPr>
              <a:t>ElogE+VE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)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。</a:t>
            </a:r>
            <a:endParaRPr lang="zh-CN" altLang="en-US" dirty="0">
              <a:latin typeface="Candara" panose="020E0502030303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60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例题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删边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给出一个连通无向图。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M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次操作，每次删掉一条边。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问每次操作后无向图的最小生成树（若连通）。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endParaRPr lang="en-US" altLang="zh-CN" dirty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|V| &lt;= 1000, |E | &lt;= 10000.</a:t>
            </a:r>
            <a:endParaRPr lang="zh-CN" altLang="en-US" dirty="0">
              <a:latin typeface="Candara" panose="020E0502030303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893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例题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删边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参考思路：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将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M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次操作逆序执行，变成每次添加一条边。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若合并两个点集则加入；否则删去环上最大边。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时间复杂度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O(</a:t>
            </a:r>
            <a:r>
              <a:rPr lang="en-US" altLang="zh-CN" dirty="0" err="1" smtClean="0">
                <a:latin typeface="Candara" panose="020E0502030303020204" pitchFamily="34" charset="0"/>
                <a:ea typeface="楷体" panose="02010609060101010101" pitchFamily="49" charset="-122"/>
              </a:rPr>
              <a:t>ElogE+VE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)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。</a:t>
            </a:r>
            <a:endParaRPr lang="zh-CN" altLang="en-US" dirty="0">
              <a:latin typeface="Candara" panose="020E0502030303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338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最短路问题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无向图或有向图，边有权值。</a:t>
            </a:r>
            <a:endParaRPr lang="en-US" altLang="zh-CN" dirty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单源最短路径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en-US" altLang="zh-CN" dirty="0" err="1" smtClean="0">
                <a:latin typeface="Candara" panose="020E0502030303020204" pitchFamily="34" charset="0"/>
                <a:ea typeface="楷体" panose="02010609060101010101" pitchFamily="49" charset="-122"/>
              </a:rPr>
              <a:t>Dijkstra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算法：每次确定当前最近的点，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O(V</a:t>
            </a:r>
            <a:r>
              <a:rPr lang="en-US" altLang="zh-CN" baseline="30000" dirty="0" smtClean="0">
                <a:latin typeface="Candara" panose="020E0502030303020204" pitchFamily="34" charset="0"/>
                <a:ea typeface="楷体" panose="02010609060101010101" pitchFamily="49" charset="-122"/>
              </a:rPr>
              <a:t>2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)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或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O(</a:t>
            </a:r>
            <a:r>
              <a:rPr lang="en-US" altLang="zh-CN" dirty="0" err="1" smtClean="0">
                <a:latin typeface="Candara" panose="020E0502030303020204" pitchFamily="34" charset="0"/>
                <a:ea typeface="楷体" panose="02010609060101010101" pitchFamily="49" charset="-122"/>
              </a:rPr>
              <a:t>E+VlogV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)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（</a:t>
            </a:r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图不能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有</a:t>
            </a:r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负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边）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Bellman-Ford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算法（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SPFA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）：循环迭代更新，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O(VE)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，可用来找负权回路</a:t>
            </a:r>
            <a:endParaRPr lang="en-US" altLang="zh-CN" dirty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任意两点最短路径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Floyd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算法：动态规划，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O(V</a:t>
            </a:r>
            <a:r>
              <a:rPr lang="en-US" altLang="zh-CN" baseline="30000" dirty="0" smtClean="0">
                <a:latin typeface="Candara" panose="020E0502030303020204" pitchFamily="34" charset="0"/>
                <a:ea typeface="楷体" panose="02010609060101010101" pitchFamily="49" charset="-122"/>
              </a:rPr>
              <a:t>3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)</a:t>
            </a:r>
            <a:endParaRPr lang="zh-CN" altLang="en-US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073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提纲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无向图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有向图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树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网络流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65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例题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驾驶方案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n</a:t>
            </a:r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个点，</a:t>
            </a:r>
            <a:r>
              <a:rPr lang="en-US" altLang="zh-CN" dirty="0">
                <a:latin typeface="Candara" panose="020E0502030303020204" pitchFamily="34" charset="0"/>
                <a:ea typeface="楷体" panose="02010609060101010101" pitchFamily="49" charset="-122"/>
              </a:rPr>
              <a:t>m</a:t>
            </a:r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条边的有向图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。</a:t>
            </a:r>
            <a:endParaRPr lang="en-US" altLang="zh-CN" dirty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有</a:t>
            </a:r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四种属性（</a:t>
            </a:r>
            <a:r>
              <a:rPr lang="en-US" altLang="zh-CN" dirty="0">
                <a:latin typeface="Candara" panose="020E0502030303020204" pitchFamily="34" charset="0"/>
                <a:ea typeface="楷体" panose="02010609060101010101" pitchFamily="49" charset="-122"/>
              </a:rPr>
              <a:t>J, B, M, P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)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，每</a:t>
            </a:r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条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边具有四</a:t>
            </a:r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种属性中的一个或多个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你</a:t>
            </a:r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从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点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1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出发</a:t>
            </a:r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，沿着有向边移动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。对于</a:t>
            </a:r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每条有向边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，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可以花费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2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单位时间通过并获取所有属性；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或者</a:t>
            </a:r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可以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花费</a:t>
            </a:r>
            <a:r>
              <a:rPr lang="en-US" altLang="zh-CN" dirty="0">
                <a:latin typeface="Candara" panose="020E0502030303020204" pitchFamily="34" charset="0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单位时间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通过，并不获取任何属性。</a:t>
            </a:r>
            <a:endParaRPr lang="zh-CN" altLang="en-US" dirty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 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要经过恰好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t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单位时间获得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4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种</a:t>
            </a:r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属性并且回到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点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。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求</a:t>
            </a:r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方案数（模</a:t>
            </a:r>
            <a:r>
              <a:rPr lang="en-US" altLang="zh-CN" dirty="0">
                <a:latin typeface="Candara" panose="020E0502030303020204" pitchFamily="34" charset="0"/>
                <a:ea typeface="楷体" panose="02010609060101010101" pitchFamily="49" charset="-122"/>
              </a:rPr>
              <a:t>5557</a:t>
            </a:r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）。 	</a:t>
            </a:r>
          </a:p>
          <a:p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  </a:t>
            </a:r>
            <a:r>
              <a:rPr lang="en-US" altLang="zh-CN" dirty="0">
                <a:latin typeface="Candara" panose="020E0502030303020204" pitchFamily="34" charset="0"/>
                <a:ea typeface="楷体" panose="02010609060101010101" pitchFamily="49" charset="-122"/>
              </a:rPr>
              <a:t>n &lt;=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25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，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m </a:t>
            </a:r>
            <a:r>
              <a:rPr lang="en-US" altLang="zh-CN" dirty="0">
                <a:latin typeface="Candara" panose="020E0502030303020204" pitchFamily="34" charset="0"/>
                <a:ea typeface="楷体" panose="02010609060101010101" pitchFamily="49" charset="-122"/>
              </a:rPr>
              <a:t>&lt;=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500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，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t </a:t>
            </a:r>
            <a:r>
              <a:rPr lang="en-US" altLang="zh-CN" dirty="0">
                <a:latin typeface="Candara" panose="020E0502030303020204" pitchFamily="34" charset="0"/>
                <a:ea typeface="楷体" panose="02010609060101010101" pitchFamily="49" charset="-122"/>
              </a:rPr>
              <a:t>&lt;= 10</a:t>
            </a:r>
            <a:r>
              <a:rPr lang="en-US" altLang="zh-CN" baseline="30000" dirty="0">
                <a:latin typeface="Candara" panose="020E0502030303020204" pitchFamily="34" charset="0"/>
                <a:ea typeface="楷体" panose="02010609060101010101" pitchFamily="49" charset="-122"/>
              </a:rPr>
              <a:t>9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.</a:t>
            </a:r>
            <a:endParaRPr lang="en-US" altLang="zh-CN" baseline="30000" dirty="0">
              <a:latin typeface="Candara" panose="020E0502030303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791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例题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驾驶方案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参考思路：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矩阵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乘法，快速幂优化。</a:t>
            </a:r>
            <a:endParaRPr lang="zh-CN" altLang="en-US" dirty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首先，将</a:t>
            </a:r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原图改造成单位边权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。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(</a:t>
            </a:r>
            <a:r>
              <a:rPr lang="en-US" altLang="zh-CN" dirty="0" err="1" smtClean="0">
                <a:latin typeface="Candara" panose="020E0502030303020204" pitchFamily="34" charset="0"/>
                <a:ea typeface="楷体" panose="02010609060101010101" pitchFamily="49" charset="-122"/>
              </a:rPr>
              <a:t>i</a:t>
            </a:r>
            <a:r>
              <a:rPr lang="en-US" altLang="zh-CN" dirty="0">
                <a:latin typeface="Candara" panose="020E0502030303020204" pitchFamily="34" charset="0"/>
                <a:ea typeface="楷体" panose="02010609060101010101" pitchFamily="49" charset="-122"/>
              </a:rPr>
              <a:t>, j):C =&gt; {(</a:t>
            </a:r>
            <a:r>
              <a:rPr lang="en-US" altLang="zh-CN" dirty="0" err="1">
                <a:latin typeface="Candara" panose="020E0502030303020204" pitchFamily="34" charset="0"/>
                <a:ea typeface="楷体" panose="02010609060101010101" pitchFamily="49" charset="-122"/>
              </a:rPr>
              <a:t>i</a:t>
            </a:r>
            <a:r>
              <a:rPr lang="en-US" altLang="zh-CN" dirty="0">
                <a:latin typeface="Candara" panose="020E0502030303020204" pitchFamily="34" charset="0"/>
                <a:ea typeface="楷体" panose="02010609060101010101" pitchFamily="49" charset="-122"/>
              </a:rPr>
              <a:t>, j):0, (</a:t>
            </a:r>
            <a:r>
              <a:rPr lang="en-US" altLang="zh-CN" dirty="0" err="1">
                <a:latin typeface="Candara" panose="020E0502030303020204" pitchFamily="34" charset="0"/>
                <a:ea typeface="楷体" panose="02010609060101010101" pitchFamily="49" charset="-122"/>
              </a:rPr>
              <a:t>i</a:t>
            </a:r>
            <a:r>
              <a:rPr lang="en-US" altLang="zh-CN" dirty="0">
                <a:latin typeface="Candara" panose="020E0502030303020204" pitchFamily="34" charset="0"/>
                <a:ea typeface="楷体" panose="02010609060101010101" pitchFamily="49" charset="-122"/>
              </a:rPr>
              <a:t>, </a:t>
            </a:r>
            <a:r>
              <a:rPr lang="en-US" altLang="zh-CN" dirty="0" err="1" smtClean="0">
                <a:latin typeface="Candara" panose="020E0502030303020204" pitchFamily="34" charset="0"/>
                <a:ea typeface="楷体" panose="02010609060101010101" pitchFamily="49" charset="-122"/>
              </a:rPr>
              <a:t>i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‘):</a:t>
            </a:r>
            <a:r>
              <a:rPr lang="en-US" altLang="zh-CN" dirty="0">
                <a:latin typeface="Candara" panose="020E0502030303020204" pitchFamily="34" charset="0"/>
                <a:ea typeface="楷体" panose="02010609060101010101" pitchFamily="49" charset="-122"/>
              </a:rPr>
              <a:t>0, (</a:t>
            </a:r>
            <a:r>
              <a:rPr lang="en-US" altLang="zh-CN" dirty="0" err="1" smtClean="0">
                <a:latin typeface="Candara" panose="020E0502030303020204" pitchFamily="34" charset="0"/>
                <a:ea typeface="楷体" panose="02010609060101010101" pitchFamily="49" charset="-122"/>
              </a:rPr>
              <a:t>i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’, </a:t>
            </a:r>
            <a:r>
              <a:rPr lang="en-US" altLang="zh-CN" dirty="0">
                <a:latin typeface="Candara" panose="020E0502030303020204" pitchFamily="34" charset="0"/>
                <a:ea typeface="楷体" panose="02010609060101010101" pitchFamily="49" charset="-122"/>
              </a:rPr>
              <a:t>j):C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}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。</a:t>
            </a:r>
            <a:endParaRPr lang="en-US" altLang="zh-CN" dirty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新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图至多有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50 </a:t>
            </a:r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个点，</a:t>
            </a:r>
            <a:r>
              <a:rPr lang="en-US" altLang="zh-CN" dirty="0">
                <a:latin typeface="Candara" panose="020E0502030303020204" pitchFamily="34" charset="0"/>
                <a:ea typeface="楷体" panose="02010609060101010101" pitchFamily="49" charset="-122"/>
              </a:rPr>
              <a:t>1500 </a:t>
            </a:r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条边。</a:t>
            </a:r>
          </a:p>
          <a:p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如何满足限制？</a:t>
            </a:r>
          </a:p>
          <a:p>
            <a:pPr lvl="1"/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容斥原理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。</a:t>
            </a:r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枚举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每</a:t>
            </a:r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种情况，删去不能走的边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时间复杂度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O(2</a:t>
            </a:r>
            <a:r>
              <a:rPr lang="en-US" altLang="zh-CN" baseline="30000" dirty="0" smtClean="0">
                <a:latin typeface="Candara" panose="020E0502030303020204" pitchFamily="34" charset="0"/>
                <a:ea typeface="楷体" panose="02010609060101010101" pitchFamily="49" charset="-122"/>
              </a:rPr>
              <a:t>4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 * 8n</a:t>
            </a:r>
            <a:r>
              <a:rPr lang="en-US" altLang="zh-CN" baseline="30000" dirty="0" smtClean="0">
                <a:latin typeface="Candara" panose="020E0502030303020204" pitchFamily="34" charset="0"/>
                <a:ea typeface="楷体" panose="02010609060101010101" pitchFamily="49" charset="-122"/>
              </a:rPr>
              <a:t>3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 * </a:t>
            </a:r>
            <a:r>
              <a:rPr lang="en-US" altLang="zh-CN" dirty="0" err="1" smtClean="0">
                <a:latin typeface="Candara" panose="020E0502030303020204" pitchFamily="34" charset="0"/>
                <a:ea typeface="楷体" panose="02010609060101010101" pitchFamily="49" charset="-122"/>
              </a:rPr>
              <a:t>logt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)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393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例题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最短路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 N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个点，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M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条边的有向图。边有正权值。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已知有一条边被删除了，但不知道是哪条（直到你遇到这条边）。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你从点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1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出发到点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N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，问最坏情况下的最短路径是多少。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N &lt;= 100, M &lt;= 1000.</a:t>
            </a:r>
            <a:endParaRPr lang="zh-CN" altLang="en-US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29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例题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最短路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参考思路：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设 </a:t>
            </a:r>
            <a:r>
              <a:rPr lang="en-US" altLang="zh-CN" dirty="0" err="1" smtClean="0">
                <a:latin typeface="Candara" panose="020E0502030303020204" pitchFamily="34" charset="0"/>
                <a:ea typeface="楷体" panose="02010609060101010101" pitchFamily="49" charset="-122"/>
              </a:rPr>
              <a:t>dp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[</a:t>
            </a:r>
            <a:r>
              <a:rPr lang="en-US" altLang="zh-CN" dirty="0" err="1" smtClean="0">
                <a:latin typeface="Candara" panose="020E0502030303020204" pitchFamily="34" charset="0"/>
                <a:ea typeface="楷体" panose="02010609060101010101" pitchFamily="49" charset="-122"/>
              </a:rPr>
              <a:t>i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]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表示到达点 </a:t>
            </a:r>
            <a:r>
              <a:rPr lang="en-US" altLang="zh-CN" dirty="0" err="1" smtClean="0">
                <a:latin typeface="Candara" panose="020E0502030303020204" pitchFamily="34" charset="0"/>
                <a:ea typeface="楷体" panose="02010609060101010101" pitchFamily="49" charset="-122"/>
              </a:rPr>
              <a:t>i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，且还没遇到删掉的边，到终点的最坏最短路。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则 </a:t>
            </a:r>
            <a:r>
              <a:rPr lang="en-US" altLang="zh-CN" dirty="0" err="1" smtClean="0">
                <a:latin typeface="Candara" panose="020E0502030303020204" pitchFamily="34" charset="0"/>
                <a:ea typeface="楷体" panose="02010609060101010101" pitchFamily="49" charset="-122"/>
              </a:rPr>
              <a:t>dp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[</a:t>
            </a:r>
            <a:r>
              <a:rPr lang="en-US" altLang="zh-CN" dirty="0" err="1" smtClean="0">
                <a:latin typeface="Candara" panose="020E0502030303020204" pitchFamily="34" charset="0"/>
                <a:ea typeface="楷体" panose="02010609060101010101" pitchFamily="49" charset="-122"/>
              </a:rPr>
              <a:t>i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] = max{ max{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删去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(</a:t>
            </a:r>
            <a:r>
              <a:rPr lang="en-US" altLang="zh-CN" dirty="0" err="1" smtClean="0">
                <a:latin typeface="Candara" panose="020E0502030303020204" pitchFamily="34" charset="0"/>
                <a:ea typeface="楷体" panose="02010609060101010101" pitchFamily="49" charset="-122"/>
              </a:rPr>
              <a:t>i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, v)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的最短路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}, min{</a:t>
            </a:r>
            <a:r>
              <a:rPr lang="en-US" altLang="zh-CN" dirty="0" err="1" smtClean="0">
                <a:latin typeface="Candara" panose="020E0502030303020204" pitchFamily="34" charset="0"/>
                <a:ea typeface="楷体" panose="02010609060101010101" pitchFamily="49" charset="-122"/>
              </a:rPr>
              <a:t>dp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[v] + w(</a:t>
            </a:r>
            <a:r>
              <a:rPr lang="en-US" altLang="zh-CN" smtClean="0">
                <a:latin typeface="Candara" panose="020E0502030303020204" pitchFamily="34" charset="0"/>
                <a:ea typeface="楷体" panose="02010609060101010101" pitchFamily="49" charset="-122"/>
              </a:rPr>
              <a:t>i, v)}}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可以用迭代的方法计算出 </a:t>
            </a:r>
            <a:r>
              <a:rPr lang="en-US" altLang="zh-CN" dirty="0" err="1" smtClean="0">
                <a:latin typeface="Candara" panose="020E0502030303020204" pitchFamily="34" charset="0"/>
                <a:ea typeface="楷体" panose="02010609060101010101" pitchFamily="49" charset="-122"/>
              </a:rPr>
              <a:t>dp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[1]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时间复杂度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O(NM</a:t>
            </a:r>
            <a:r>
              <a:rPr lang="en-US" altLang="zh-CN" baseline="30000" dirty="0" smtClean="0">
                <a:latin typeface="Candara" panose="020E0502030303020204" pitchFamily="34" charset="0"/>
                <a:ea typeface="楷体" panose="02010609060101010101" pitchFamily="49" charset="-122"/>
              </a:rPr>
              <a:t>2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)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545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匈牙利算法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二分图的最大匹配问题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选出尽量多的边，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要求其中任意两边没有公共顶点</a:t>
            </a:r>
            <a:endParaRPr lang="en-US" altLang="zh-CN" dirty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匈牙利算法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贪心。枚举集合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U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的所有点，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每次看能否找到一条增广路。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O(VE)</a:t>
            </a:r>
            <a:endParaRPr lang="zh-CN" altLang="en-US" dirty="0">
              <a:latin typeface="Candara" panose="020E0502030303020204" pitchFamily="34" charset="0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863" y="2820699"/>
            <a:ext cx="2880447" cy="288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例题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消除障碍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N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行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M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列的地图。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有些格子是障碍，有些格子是空地。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一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次操作，可以消除某一列或某一行的所有障碍。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问最少多少次操作可以消灭所有障碍。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endParaRPr lang="en-US" altLang="zh-CN" dirty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N, M &lt;= 100.</a:t>
            </a:r>
            <a:endParaRPr lang="zh-CN" altLang="en-US" dirty="0">
              <a:latin typeface="Candara" panose="020E0502030303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090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例题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消除障碍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参考思路：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将行和列作为二分图两部的点。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那么问题变成选出最少的点覆盖所有边。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答案等于最大匹配。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时间复杂度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O((N+M)</a:t>
            </a:r>
            <a:r>
              <a:rPr lang="en-US" altLang="zh-CN" baseline="30000" dirty="0" smtClean="0">
                <a:latin typeface="Candara" panose="020E0502030303020204" pitchFamily="34" charset="0"/>
                <a:ea typeface="楷体" panose="02010609060101010101" pitchFamily="49" charset="-122"/>
              </a:rPr>
              <a:t>3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)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。</a:t>
            </a:r>
            <a:endParaRPr lang="zh-CN" altLang="en-US" dirty="0">
              <a:latin typeface="Candara" panose="020E0502030303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89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有向图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概念：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点，边，路径，回路，入度，出度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可达性，强连通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特殊的有向图：有向无环图（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DAG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）</a:t>
            </a:r>
            <a:endParaRPr lang="zh-CN" altLang="en-US" dirty="0">
              <a:latin typeface="Candara" panose="020E0502030303020204" pitchFamily="34" charset="0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666" y="2727181"/>
            <a:ext cx="3680272" cy="194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7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有向图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找出所有强连通分支。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朴素算法：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从每个点做一次遍历，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O(V</a:t>
            </a:r>
            <a:r>
              <a:rPr lang="en-US" altLang="zh-CN" baseline="30000" dirty="0" smtClean="0">
                <a:latin typeface="Candara" panose="020E0502030303020204" pitchFamily="34" charset="0"/>
                <a:ea typeface="楷体" panose="02010609060101010101" pitchFamily="49" charset="-122"/>
              </a:rPr>
              <a:t>2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)</a:t>
            </a:r>
          </a:p>
          <a:p>
            <a:r>
              <a:rPr lang="en-US" altLang="zh-CN" dirty="0" err="1" smtClean="0">
                <a:latin typeface="Candara" panose="020E0502030303020204" pitchFamily="34" charset="0"/>
                <a:ea typeface="楷体" panose="02010609060101010101" pitchFamily="49" charset="-122"/>
              </a:rPr>
              <a:t>Tarjan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算法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只需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一遍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DFS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，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O(V+E)</a:t>
            </a:r>
          </a:p>
          <a:p>
            <a:pPr lvl="1"/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伪代码如右图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（图片来自 </a:t>
            </a:r>
            <a:r>
              <a:rPr lang="en-US" altLang="zh-CN" dirty="0" err="1" smtClean="0">
                <a:latin typeface="Candara" panose="020E0502030303020204" pitchFamily="34" charset="0"/>
                <a:ea typeface="楷体" panose="02010609060101010101" pitchFamily="49" charset="-122"/>
              </a:rPr>
              <a:t>ByVoid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博客）</a:t>
            </a:r>
            <a:endParaRPr lang="zh-CN" altLang="en-US" dirty="0">
              <a:latin typeface="Candara" panose="020E0502030303020204" pitchFamily="34" charset="0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673" y="2556932"/>
            <a:ext cx="5768627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1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有向无环图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一般的有向图经过强连通缩点可以得到有向无环图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(DAG)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拓扑排序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将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DAG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的所有点按顺序排列，使得任意边的起点编号小于终点编号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每次取入度为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0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的点即可，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O(V+E)</a:t>
            </a:r>
            <a:endParaRPr lang="zh-CN" altLang="en-US" dirty="0">
              <a:latin typeface="Candara" panose="020E0502030303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2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无向图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一些概念：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点，边，路径，回路，度数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连通性，桥，割点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特殊的图：完全图，二分图，树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836" y="3001962"/>
            <a:ext cx="2933700" cy="2428875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13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拓扑排序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问一个有向图有多少种拓扑排序方式。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endParaRPr lang="en-US" altLang="zh-CN" dirty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Candara" panose="020E0502030303020204" pitchFamily="34" charset="0"/>
                <a:ea typeface="楷体" panose="02010609060101010101" pitchFamily="49" charset="-122"/>
              </a:rPr>
              <a:t>|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V| &lt;= 20.</a:t>
            </a:r>
            <a:endParaRPr lang="zh-CN" altLang="en-US" dirty="0">
              <a:latin typeface="Candara" panose="020E0502030303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2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拓扑排序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参考思路：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状态压缩动态规划。枚举第一个点。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时间复杂度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O(V * 2</a:t>
            </a:r>
            <a:r>
              <a:rPr lang="en-US" altLang="zh-CN" baseline="30000" dirty="0" smtClean="0">
                <a:latin typeface="Candara" panose="020E0502030303020204" pitchFamily="34" charset="0"/>
                <a:ea typeface="楷体" panose="02010609060101010101" pitchFamily="49" charset="-122"/>
              </a:rPr>
              <a:t>V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)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97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树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概念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根，子树，路径，祖先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公共祖先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endParaRPr lang="en-US" altLang="zh-CN" dirty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DFS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序列</a:t>
            </a:r>
            <a:endParaRPr lang="en-US" altLang="zh-CN" dirty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子树对应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DFS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序列中的连续一段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路径对应进出栈序列</a:t>
            </a:r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中的连续一段</a:t>
            </a:r>
          </a:p>
        </p:txBody>
      </p:sp>
      <p:sp>
        <p:nvSpPr>
          <p:cNvPr id="15" name="椭圆 14"/>
          <p:cNvSpPr/>
          <p:nvPr/>
        </p:nvSpPr>
        <p:spPr>
          <a:xfrm>
            <a:off x="8981894" y="2755803"/>
            <a:ext cx="350413" cy="35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091053" y="4045528"/>
            <a:ext cx="350413" cy="35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067678" y="4097626"/>
            <a:ext cx="350413" cy="35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859175" y="5309898"/>
            <a:ext cx="350413" cy="35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993480" y="5047581"/>
            <a:ext cx="350413" cy="35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855923" y="5403331"/>
            <a:ext cx="350413" cy="35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15" idx="3"/>
            <a:endCxn id="16" idx="7"/>
          </p:cNvCxnSpPr>
          <p:nvPr/>
        </p:nvCxnSpPr>
        <p:spPr>
          <a:xfrm flipH="1">
            <a:off x="8390149" y="3059455"/>
            <a:ext cx="643062" cy="1038171"/>
          </a:xfrm>
          <a:prstGeom prst="line">
            <a:avLst/>
          </a:prstGeom>
          <a:ln w="508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5" idx="5"/>
            <a:endCxn id="17" idx="1"/>
          </p:cNvCxnSpPr>
          <p:nvPr/>
        </p:nvCxnSpPr>
        <p:spPr>
          <a:xfrm>
            <a:off x="9280990" y="3059455"/>
            <a:ext cx="838005" cy="1090269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6" idx="3"/>
            <a:endCxn id="20" idx="7"/>
          </p:cNvCxnSpPr>
          <p:nvPr/>
        </p:nvCxnSpPr>
        <p:spPr>
          <a:xfrm flipH="1">
            <a:off x="7155019" y="4349180"/>
            <a:ext cx="987351" cy="1106249"/>
          </a:xfrm>
          <a:prstGeom prst="line">
            <a:avLst/>
          </a:prstGeom>
          <a:ln w="508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6" idx="4"/>
            <a:endCxn id="18" idx="0"/>
          </p:cNvCxnSpPr>
          <p:nvPr/>
        </p:nvCxnSpPr>
        <p:spPr>
          <a:xfrm flipH="1">
            <a:off x="8034382" y="4401278"/>
            <a:ext cx="231878" cy="908620"/>
          </a:xfrm>
          <a:prstGeom prst="line">
            <a:avLst/>
          </a:prstGeom>
          <a:ln w="508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6" idx="5"/>
            <a:endCxn id="19" idx="1"/>
          </p:cNvCxnSpPr>
          <p:nvPr/>
        </p:nvCxnSpPr>
        <p:spPr>
          <a:xfrm>
            <a:off x="8390149" y="4349180"/>
            <a:ext cx="654648" cy="750499"/>
          </a:xfrm>
          <a:prstGeom prst="line">
            <a:avLst/>
          </a:prstGeom>
          <a:ln w="508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3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有根树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最近公共祖先（</a:t>
            </a:r>
            <a:r>
              <a:rPr lang="en-US" altLang="zh-CN" dirty="0">
                <a:latin typeface="Candara" panose="020E0502030303020204" pitchFamily="34" charset="0"/>
                <a:ea typeface="楷体" panose="02010609060101010101" pitchFamily="49" charset="-122"/>
              </a:rPr>
              <a:t>LCA</a:t>
            </a:r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）问题</a:t>
            </a:r>
            <a:endParaRPr lang="en-US" altLang="zh-CN" dirty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倍增算法：维护 </a:t>
            </a:r>
            <a:r>
              <a:rPr lang="en-US" altLang="zh-CN" dirty="0">
                <a:latin typeface="Candara" panose="020E0502030303020204" pitchFamily="34" charset="0"/>
                <a:ea typeface="楷体" panose="02010609060101010101" pitchFamily="49" charset="-122"/>
              </a:rPr>
              <a:t>ancestor(</a:t>
            </a:r>
            <a:r>
              <a:rPr lang="en-US" altLang="zh-CN" dirty="0" err="1">
                <a:latin typeface="Candara" panose="020E0502030303020204" pitchFamily="34" charset="0"/>
                <a:ea typeface="楷体" panose="02010609060101010101" pitchFamily="49" charset="-122"/>
              </a:rPr>
              <a:t>i</a:t>
            </a:r>
            <a:r>
              <a:rPr lang="en-US" altLang="zh-CN" dirty="0">
                <a:latin typeface="Candara" panose="020E0502030303020204" pitchFamily="34" charset="0"/>
                <a:ea typeface="楷体" panose="02010609060101010101" pitchFamily="49" charset="-122"/>
              </a:rPr>
              <a:t>, 2</a:t>
            </a:r>
            <a:r>
              <a:rPr lang="en-US" altLang="zh-CN" baseline="30000" dirty="0">
                <a:latin typeface="Candara" panose="020E0502030303020204" pitchFamily="34" charset="0"/>
                <a:ea typeface="楷体" panose="02010609060101010101" pitchFamily="49" charset="-122"/>
              </a:rPr>
              <a:t>k</a:t>
            </a:r>
            <a:r>
              <a:rPr lang="en-US" altLang="zh-CN" dirty="0">
                <a:latin typeface="Candara" panose="020E0502030303020204" pitchFamily="34" charset="0"/>
                <a:ea typeface="楷体" panose="02010609060101010101" pitchFamily="49" charset="-122"/>
              </a:rPr>
              <a:t>)</a:t>
            </a:r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。</a:t>
            </a:r>
            <a:endParaRPr lang="en-US" altLang="zh-CN" dirty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en-US" altLang="zh-CN" dirty="0" err="1">
                <a:latin typeface="Candara" panose="020E0502030303020204" pitchFamily="34" charset="0"/>
                <a:ea typeface="楷体" panose="02010609060101010101" pitchFamily="49" charset="-122"/>
              </a:rPr>
              <a:t>Tarjan</a:t>
            </a:r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算法：离线算法，近似线性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树是适合动态规划的数据结构。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很多问题可以把某个子树作为一个状态，与外界无关。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7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例题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异或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N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个点的树。边有权值。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问一条经过边权的异或和最大的路径。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N &lt;= 10</a:t>
            </a:r>
            <a:r>
              <a:rPr lang="en-US" altLang="zh-CN" baseline="30000" dirty="0" smtClean="0">
                <a:latin typeface="Candara" panose="020E0502030303020204" pitchFamily="34" charset="0"/>
                <a:ea typeface="楷体" panose="02010609060101010101" pitchFamily="49" charset="-122"/>
              </a:rPr>
              <a:t>5</a:t>
            </a:r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4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例题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异或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参考思路：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计算每个点到根的路径异或和。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那么任何路径转化成两个点到根路径的异或和。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问题变成，在一个集合中找出两个数，使得异或值最大。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en-US" altLang="zh-CN" dirty="0" err="1" smtClean="0">
                <a:latin typeface="Candara" panose="020E0502030303020204" pitchFamily="34" charset="0"/>
                <a:ea typeface="楷体" panose="02010609060101010101" pitchFamily="49" charset="-122"/>
              </a:rPr>
              <a:t>Trie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树，贪心。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时间复杂度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O(N)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83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例题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同构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两棵有根树 </a:t>
            </a:r>
            <a:r>
              <a:rPr lang="en-US" altLang="zh-CN" dirty="0">
                <a:latin typeface="Candara" panose="020E0502030303020204" pitchFamily="34" charset="0"/>
                <a:ea typeface="楷体" panose="02010609060101010101" pitchFamily="49" charset="-122"/>
              </a:rPr>
              <a:t>S </a:t>
            </a:r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和 </a:t>
            </a:r>
            <a:r>
              <a:rPr lang="en-US" altLang="zh-CN" dirty="0">
                <a:latin typeface="Candara" panose="020E0502030303020204" pitchFamily="34" charset="0"/>
                <a:ea typeface="楷体" panose="02010609060101010101" pitchFamily="49" charset="-122"/>
              </a:rPr>
              <a:t>T</a:t>
            </a:r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。</a:t>
            </a:r>
          </a:p>
          <a:p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一次操作，你可以在某棵树添加一个点和相应的边。</a:t>
            </a:r>
          </a:p>
          <a:p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问最少多少次操作，使得两棵树同构。</a:t>
            </a:r>
          </a:p>
          <a:p>
            <a:endParaRPr lang="zh-CN" altLang="en-US" dirty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Candara" panose="020E0502030303020204" pitchFamily="34" charset="0"/>
                <a:ea typeface="楷体" panose="02010609060101010101" pitchFamily="49" charset="-122"/>
              </a:rPr>
              <a:t>|S| + |T| &lt;=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300</a:t>
            </a:r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71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完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谢谢大家！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99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图的表示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G = (V, E).</a:t>
            </a: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邻接矩阵：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O(V</a:t>
            </a:r>
            <a:r>
              <a:rPr lang="en-US" altLang="zh-CN" baseline="30000" dirty="0" smtClean="0">
                <a:latin typeface="Candara" panose="020E0502030303020204" pitchFamily="34" charset="0"/>
                <a:ea typeface="楷体" panose="02010609060101010101" pitchFamily="49" charset="-122"/>
              </a:rPr>
              <a:t>2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)</a:t>
            </a:r>
            <a:endParaRPr lang="en-US" altLang="zh-CN" dirty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可以快速查找某条边是否存在；可以做矩阵乘法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邻接表：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O(V+E)</a:t>
            </a:r>
          </a:p>
          <a:p>
            <a:pPr lvl="1"/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节省空间；可以快速遍历与某个点关联的所有边</a:t>
            </a:r>
            <a:endParaRPr lang="zh-CN" altLang="en-US" dirty="0">
              <a:latin typeface="Candara" panose="020E0502030303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073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图的遍历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14377"/>
          </a:xfrm>
        </p:spPr>
        <p:txBody>
          <a:bodyPr/>
          <a:lstStyle/>
          <a:p>
            <a:r>
              <a:rPr lang="en-US" altLang="zh-CN" dirty="0">
                <a:latin typeface="Candara" panose="020E0502030303020204" pitchFamily="34" charset="0"/>
                <a:ea typeface="楷体" panose="02010609060101010101" pitchFamily="49" charset="-122"/>
              </a:rPr>
              <a:t>G = (V, E).</a:t>
            </a: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深度优先遍历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(DFS)</a:t>
            </a:r>
          </a:p>
          <a:p>
            <a:pPr lvl="1"/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从源点出发，每次沿着一条未访问顶点的路径探索到极限，回溯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使用栈保存正在访问的顶点序列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广度优先遍历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(BFS)</a:t>
            </a:r>
          </a:p>
          <a:p>
            <a:pPr lvl="1"/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从源点出发，每次将所有未访问顶点加入队列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可以计算最短路</a:t>
            </a:r>
            <a:endParaRPr lang="zh-CN" altLang="en-US" dirty="0">
              <a:latin typeface="Candara" panose="020E0502030303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442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例题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最小奇环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给出一个简单无向图，问它是否是二分图。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如果不是，求最小奇环的长度。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endParaRPr lang="en-US" altLang="zh-CN" dirty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Candara" panose="020E0502030303020204" pitchFamily="34" charset="0"/>
                <a:ea typeface="楷体" panose="02010609060101010101" pitchFamily="49" charset="-122"/>
              </a:rPr>
              <a:t>|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V| &lt;= 1000, |E| &lt;= 20000.</a:t>
            </a:r>
            <a:endParaRPr lang="zh-CN" altLang="en-US" dirty="0">
              <a:latin typeface="Candara" panose="020E0502030303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73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例题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最小奇环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参考思路</a:t>
            </a:r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：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从每个点开始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BFS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，遇到同层结点之间的边时更新答案。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时间复杂度 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O(VE)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。</a:t>
            </a:r>
            <a:endParaRPr lang="zh-CN" altLang="en-US" dirty="0">
              <a:latin typeface="Candara" panose="020E0502030303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476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无向图：连通性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判断是否连通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连通图：割点，桥，生成树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割点：删掉该点和关联的边，使得剩余图不连通（有线性算法）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桥：删掉该边，使得剩余图不连通（有线性算法）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生成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树：有且仅有</a:t>
            </a:r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|V|-1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条边的连通子图</a:t>
            </a:r>
            <a:endParaRPr lang="zh-CN" altLang="en-US" dirty="0">
              <a:latin typeface="Candara" panose="020E0502030303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05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无向图：度数相关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欧拉回路（一笔画问题）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经过每条边一次且仅一次的回路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存在当且仅当所有点的度数都是偶数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欧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拉路径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Candara" panose="020E0502030303020204" pitchFamily="34" charset="0"/>
                <a:ea typeface="楷体" panose="02010609060101010101" pitchFamily="49" charset="-122"/>
              </a:rPr>
              <a:t>哈密顿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回路（路径）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经过每个点一次且仅一次的回路（路径）</a:t>
            </a:r>
            <a:endParaRPr lang="en-US" altLang="zh-CN" dirty="0" smtClean="0">
              <a:latin typeface="Candara" panose="020E0502030303020204" pitchFamily="34" charset="0"/>
              <a:ea typeface="楷体" panose="02010609060101010101" pitchFamily="49" charset="-122"/>
            </a:endParaRPr>
          </a:p>
          <a:p>
            <a:pPr lvl="1"/>
            <a:r>
              <a:rPr lang="en-US" altLang="zh-CN" dirty="0" smtClean="0">
                <a:latin typeface="Candara" panose="020E0502030303020204" pitchFamily="34" charset="0"/>
                <a:ea typeface="楷体" panose="02010609060101010101" pitchFamily="49" charset="-122"/>
              </a:rPr>
              <a:t>NPC </a:t>
            </a:r>
            <a:r>
              <a:rPr lang="zh-CN" altLang="en-US" dirty="0" smtClean="0">
                <a:latin typeface="Candara" panose="020E0502030303020204" pitchFamily="34" charset="0"/>
                <a:ea typeface="楷体" panose="02010609060101010101" pitchFamily="49" charset="-122"/>
              </a:rPr>
              <a:t>问题（不存在已知的多项式时间解法）</a:t>
            </a:r>
            <a:endParaRPr lang="zh-CN" altLang="en-US" dirty="0">
              <a:latin typeface="Candara" panose="020E0502030303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50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396</TotalTime>
  <Words>1825</Words>
  <Application>Microsoft Office PowerPoint</Application>
  <PresentationFormat>宽屏</PresentationFormat>
  <Paragraphs>228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方正舒体</vt:lpstr>
      <vt:lpstr>楷体</vt:lpstr>
      <vt:lpstr>Arial</vt:lpstr>
      <vt:lpstr>Candara</vt:lpstr>
      <vt:lpstr>Garamond</vt:lpstr>
      <vt:lpstr>环保</vt:lpstr>
      <vt:lpstr>图论和相关问题</vt:lpstr>
      <vt:lpstr>提纲</vt:lpstr>
      <vt:lpstr>无向图</vt:lpstr>
      <vt:lpstr>图的表示</vt:lpstr>
      <vt:lpstr>图的遍历</vt:lpstr>
      <vt:lpstr>例题. 最小奇环</vt:lpstr>
      <vt:lpstr>例题. 最小奇环</vt:lpstr>
      <vt:lpstr>无向图：连通性</vt:lpstr>
      <vt:lpstr>无向图：度数相关</vt:lpstr>
      <vt:lpstr>例题. 中国邮局问题</vt:lpstr>
      <vt:lpstr>例题. 中国邮局问题</vt:lpstr>
      <vt:lpstr>例题. 无向图</vt:lpstr>
      <vt:lpstr>例题. 无向图</vt:lpstr>
      <vt:lpstr>生成树</vt:lpstr>
      <vt:lpstr>例题. 游客</vt:lpstr>
      <vt:lpstr>例题. 游客</vt:lpstr>
      <vt:lpstr>例题. 删边</vt:lpstr>
      <vt:lpstr>例题. 删边</vt:lpstr>
      <vt:lpstr>最短路问题</vt:lpstr>
      <vt:lpstr>例题. 驾驶方案</vt:lpstr>
      <vt:lpstr>例题. 驾驶方案</vt:lpstr>
      <vt:lpstr>例题. 最短路</vt:lpstr>
      <vt:lpstr>例题. 最短路</vt:lpstr>
      <vt:lpstr>匈牙利算法</vt:lpstr>
      <vt:lpstr>例题. 消除障碍</vt:lpstr>
      <vt:lpstr>例题. 消除障碍</vt:lpstr>
      <vt:lpstr>有向图</vt:lpstr>
      <vt:lpstr>有向图</vt:lpstr>
      <vt:lpstr>有向无环图</vt:lpstr>
      <vt:lpstr>例. 拓扑排序</vt:lpstr>
      <vt:lpstr>例. 拓扑排序</vt:lpstr>
      <vt:lpstr>树</vt:lpstr>
      <vt:lpstr>有根树</vt:lpstr>
      <vt:lpstr>例题. 异或</vt:lpstr>
      <vt:lpstr>例题. 异或</vt:lpstr>
      <vt:lpstr>例题. 同构</vt:lpstr>
      <vt:lpstr>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图论和相关问题</dc:title>
  <dc:creator>seasons</dc:creator>
  <cp:lastModifiedBy>seasons</cp:lastModifiedBy>
  <cp:revision>154</cp:revision>
  <dcterms:created xsi:type="dcterms:W3CDTF">2017-01-16T00:56:56Z</dcterms:created>
  <dcterms:modified xsi:type="dcterms:W3CDTF">2017-01-16T08:01:45Z</dcterms:modified>
</cp:coreProperties>
</file>