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7BB4-20EE-418D-8819-9D9C5A35B5EE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209F1-3D1B-4158-AE7A-BB0AC2CA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21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5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8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4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9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298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18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972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60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6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009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943600"/>
            <a:ext cx="218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502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6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926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2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995C-5E8E-43EA-BF05-B60B29FBD2B0}" type="datetimeFigureOut">
              <a:rPr lang="en-US" smtClean="0"/>
              <a:t>11/3/2015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272F-2324-412A-AD6C-FECF83A38D2F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5943600"/>
            <a:ext cx="21844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6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Delivering DASH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Tapper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6408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SegmentTemplate</a:t>
            </a:r>
            <a:r>
              <a:rPr lang="en-US" dirty="0" smtClean="0"/>
              <a:t> variable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AdaptationSet</a:t>
            </a:r>
            <a:r>
              <a:rPr lang="en-US" sz="1800" dirty="0"/>
              <a:t> group="2" </a:t>
            </a:r>
            <a:r>
              <a:rPr lang="en-US" sz="1800" dirty="0" err="1"/>
              <a:t>mimeType</a:t>
            </a:r>
            <a:r>
              <a:rPr lang="en-US" sz="1800" dirty="0"/>
              <a:t>="video/mp4" par="</a:t>
            </a:r>
            <a:r>
              <a:rPr lang="en-US" sz="1800" dirty="0"/>
              <a:t>16:9“ </a:t>
            </a:r>
            <a:r>
              <a:rPr lang="en-US" sz="1800" dirty="0" err="1"/>
              <a:t>minBandwidth</a:t>
            </a:r>
            <a:r>
              <a:rPr lang="en-US" sz="1800" dirty="0"/>
              <a:t>="</a:t>
            </a:r>
            <a:r>
              <a:rPr lang="en-US" sz="1800" dirty="0"/>
              <a:t>475000“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</a:t>
            </a:r>
            <a:r>
              <a:rPr lang="en-US" sz="1800" dirty="0" err="1"/>
              <a:t>maxBandwidth</a:t>
            </a:r>
            <a:r>
              <a:rPr lang="en-US" sz="1800" dirty="0"/>
              <a:t>="6589000" </a:t>
            </a:r>
            <a:r>
              <a:rPr lang="en-US" sz="1800" dirty="0"/>
              <a:t> </a:t>
            </a:r>
            <a:r>
              <a:rPr lang="en-US" sz="1800" dirty="0" err="1"/>
              <a:t>minWidth</a:t>
            </a:r>
            <a:r>
              <a:rPr lang="en-US" sz="1800" dirty="0"/>
              <a:t>="176" </a:t>
            </a:r>
            <a:r>
              <a:rPr lang="en-US" sz="1800" dirty="0" err="1"/>
              <a:t>maxWidth</a:t>
            </a:r>
            <a:r>
              <a:rPr lang="en-US" sz="1800" dirty="0"/>
              <a:t>="1680"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</a:t>
            </a:r>
            <a:r>
              <a:rPr lang="en-US" sz="1800" dirty="0" err="1"/>
              <a:t>minHeight</a:t>
            </a:r>
            <a:r>
              <a:rPr lang="en-US" sz="1800" dirty="0"/>
              <a:t>="99" </a:t>
            </a:r>
            <a:r>
              <a:rPr lang="en-US" sz="1800" dirty="0" err="1"/>
              <a:t>maxHeight</a:t>
            </a:r>
            <a:r>
              <a:rPr lang="en-US" sz="1800" dirty="0"/>
              <a:t>="</a:t>
            </a:r>
            <a:r>
              <a:rPr lang="en-US" sz="1800" dirty="0"/>
              <a:t>944“ </a:t>
            </a:r>
            <a:r>
              <a:rPr lang="en-US" sz="1800" dirty="0" err="1"/>
              <a:t>segmentAlignment</a:t>
            </a:r>
            <a:r>
              <a:rPr lang="en-US" sz="1800" dirty="0"/>
              <a:t>="</a:t>
            </a:r>
            <a:r>
              <a:rPr lang="en-US" sz="1800" dirty="0"/>
              <a:t>true“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</a:t>
            </a:r>
            <a:r>
              <a:rPr lang="en-US" sz="1800" dirty="0" err="1"/>
              <a:t>startWithSAP</a:t>
            </a:r>
            <a:r>
              <a:rPr lang="en-US" sz="1800" dirty="0"/>
              <a:t>="1"&gt;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/>
              <a:t>initialization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Bandwidth$</a:t>
            </a:r>
            <a:r>
              <a:rPr lang="en-US" sz="1800" dirty="0" err="1"/>
              <a:t>.dash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	media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$Bandwidth$</a:t>
            </a:r>
            <a:r>
              <a:rPr lang="en-US" sz="1800" dirty="0"/>
              <a:t>-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Time$</a:t>
            </a:r>
            <a:r>
              <a:rPr lang="en-US" sz="1800" dirty="0" err="1"/>
              <a:t>.dash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SegmentTimeline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&lt;S t="0" d="4171" /&gt;</a:t>
            </a:r>
          </a:p>
          <a:p>
            <a:pPr marL="0" indent="0">
              <a:buNone/>
            </a:pPr>
            <a:r>
              <a:rPr lang="en-US" sz="1800" dirty="0"/>
              <a:t>          &lt;S d="2503" 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    &lt;</a:t>
            </a:r>
            <a:r>
              <a:rPr lang="en-US" sz="1800" dirty="0"/>
              <a:t>S d="2961" </a:t>
            </a:r>
            <a:r>
              <a:rPr lang="en-US" sz="1800" dirty="0"/>
              <a:t>/&gt;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dirty="0"/>
              <a:t>&lt;S d="2461" /&gt;</a:t>
            </a:r>
          </a:p>
          <a:p>
            <a:pPr marL="0" indent="0">
              <a:buNone/>
            </a:pPr>
            <a:r>
              <a:rPr lang="en-US" sz="1800" dirty="0"/>
              <a:t>          &lt;S d="2127" r="2" </a:t>
            </a:r>
            <a:r>
              <a:rPr lang="en-US" sz="1800" dirty="0"/>
              <a:t>/&gt;</a:t>
            </a:r>
          </a:p>
          <a:p>
            <a:pPr marL="0" indent="0">
              <a:buNone/>
            </a:pPr>
            <a:r>
              <a:rPr lang="en-US" sz="1800" dirty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23701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Packaging 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MPEG-DASH is codec agnostic</a:t>
            </a:r>
          </a:p>
          <a:p>
            <a:r>
              <a:rPr lang="en-US" dirty="0" smtClean="0"/>
              <a:t>Any encoded video can be packaged into dash</a:t>
            </a:r>
          </a:p>
          <a:p>
            <a:pPr lvl="1"/>
            <a:r>
              <a:rPr lang="en-US" dirty="0" smtClean="0"/>
              <a:t>Chopped into individual segments</a:t>
            </a:r>
          </a:p>
          <a:p>
            <a:pPr lvl="1"/>
            <a:r>
              <a:rPr lang="en-US" dirty="0" smtClean="0"/>
              <a:t>Manifest file created to describe content</a:t>
            </a:r>
          </a:p>
          <a:p>
            <a:r>
              <a:rPr lang="en-US" dirty="0" smtClean="0"/>
              <a:t>Byte Range Requests remove requirement of prepackaging content</a:t>
            </a:r>
          </a:p>
          <a:p>
            <a:pPr lvl="1"/>
            <a:r>
              <a:rPr lang="en-US" dirty="0" smtClean="0"/>
              <a:t>Valid manifest is still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16859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a Packager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packagers available today</a:t>
            </a:r>
          </a:p>
          <a:p>
            <a:r>
              <a:rPr lang="en-US" dirty="0" smtClean="0"/>
              <a:t>Open Source Packagers</a:t>
            </a:r>
          </a:p>
          <a:p>
            <a:pPr lvl="1"/>
            <a:r>
              <a:rPr lang="en-US" dirty="0" err="1" smtClean="0"/>
              <a:t>MPEGBox</a:t>
            </a:r>
            <a:endParaRPr lang="en-US" dirty="0" smtClean="0"/>
          </a:p>
          <a:p>
            <a:pPr lvl="1"/>
            <a:r>
              <a:rPr lang="en-US" dirty="0" err="1" smtClean="0"/>
              <a:t>eDASH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Commercial Packagers</a:t>
            </a:r>
          </a:p>
          <a:p>
            <a:r>
              <a:rPr lang="en-US" dirty="0" smtClean="0"/>
              <a:t>Additionally, many encoders offer packaging in the encoder</a:t>
            </a:r>
          </a:p>
          <a:p>
            <a:r>
              <a:rPr lang="en-US" dirty="0" smtClean="0"/>
              <a:t>Many CDNs offer packaging at the </a:t>
            </a:r>
            <a:r>
              <a:rPr lang="en-US" dirty="0" err="1" smtClean="0"/>
              <a:t>ede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3997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Packager must be configured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 Duration</a:t>
            </a:r>
          </a:p>
          <a:p>
            <a:r>
              <a:rPr lang="en-US" dirty="0" smtClean="0"/>
              <a:t>Manifest Variation</a:t>
            </a:r>
          </a:p>
          <a:p>
            <a:r>
              <a:rPr lang="en-US" dirty="0" smtClean="0"/>
              <a:t>Live vs VOD</a:t>
            </a:r>
          </a:p>
          <a:p>
            <a:r>
              <a:rPr lang="en-US" dirty="0" smtClean="0"/>
              <a:t>DRM</a:t>
            </a:r>
          </a:p>
          <a:p>
            <a:r>
              <a:rPr lang="en-US" dirty="0" smtClean="0"/>
              <a:t>Are Audio and Video Segments </a:t>
            </a:r>
            <a:r>
              <a:rPr lang="en-US" dirty="0" err="1" smtClean="0"/>
              <a:t>muxed</a:t>
            </a:r>
            <a:r>
              <a:rPr lang="en-US" dirty="0" smtClean="0"/>
              <a:t> together?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1995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content into MPEG-DASH, any encoding / container type can be used</a:t>
            </a:r>
          </a:p>
          <a:p>
            <a:r>
              <a:rPr lang="en-US" dirty="0" smtClean="0"/>
              <a:t>Manifest File needs to be created</a:t>
            </a:r>
          </a:p>
          <a:p>
            <a:r>
              <a:rPr lang="en-US" dirty="0" smtClean="0"/>
              <a:t>Content Needs to be segmented (either ahead of time, or on-demand for Byte Range Requests)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1738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Built video applications </a:t>
            </a:r>
            <a:r>
              <a:rPr lang="en-US" smtClean="0"/>
              <a:t>for many </a:t>
            </a:r>
            <a:r>
              <a:rPr lang="en-US" dirty="0" smtClean="0"/>
              <a:t>of the most watched live broadcasts</a:t>
            </a:r>
          </a:p>
          <a:p>
            <a:r>
              <a:rPr lang="en-US" dirty="0" smtClean="0"/>
              <a:t>Developing Internet applications for 17 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635955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DASH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Segments – Fragmented MP4 files containing some media data</a:t>
            </a:r>
          </a:p>
          <a:p>
            <a:r>
              <a:rPr lang="en-US" dirty="0" smtClean="0"/>
              <a:t>Manifest – XML file describing the stream, codecs, bitrates, and locations of segments</a:t>
            </a:r>
          </a:p>
          <a:p>
            <a:r>
              <a:rPr lang="en-US" dirty="0" smtClean="0"/>
              <a:t>Period – Continuous section of media</a:t>
            </a:r>
          </a:p>
          <a:p>
            <a:r>
              <a:rPr lang="en-US" dirty="0" smtClean="0"/>
              <a:t>Adaptation Set – Grouping of representations (bitrates) of functionally </a:t>
            </a:r>
            <a:r>
              <a:rPr lang="en-US" dirty="0" err="1" smtClean="0"/>
              <a:t>equivilant</a:t>
            </a:r>
            <a:r>
              <a:rPr lang="en-US" dirty="0" smtClean="0"/>
              <a:t> content</a:t>
            </a:r>
          </a:p>
          <a:p>
            <a:r>
              <a:rPr lang="en-US" dirty="0" smtClean="0"/>
              <a:t>Representation – grouping of content with the same bitrate and codecs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4331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0526515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files</a:t>
            </a:r>
          </a:p>
          <a:p>
            <a:pPr lvl="1"/>
            <a:r>
              <a:rPr lang="en-US" dirty="0" smtClean="0"/>
              <a:t>Manifest (.</a:t>
            </a:r>
            <a:r>
              <a:rPr lang="en-US" dirty="0" err="1" smtClean="0"/>
              <a:t>mpd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XML file describing the segments</a:t>
            </a:r>
          </a:p>
          <a:p>
            <a:pPr lvl="1"/>
            <a:r>
              <a:rPr lang="en-US" dirty="0" smtClean="0"/>
              <a:t>Initialization file</a:t>
            </a:r>
          </a:p>
          <a:p>
            <a:pPr lvl="2"/>
            <a:r>
              <a:rPr lang="en-US" dirty="0" smtClean="0"/>
              <a:t>Contains headers needed to decode bytes in segments</a:t>
            </a:r>
          </a:p>
          <a:p>
            <a:pPr lvl="1"/>
            <a:r>
              <a:rPr lang="en-US" dirty="0" smtClean="0"/>
              <a:t>Segment Files</a:t>
            </a:r>
          </a:p>
          <a:p>
            <a:pPr lvl="2"/>
            <a:r>
              <a:rPr lang="en-US" dirty="0" smtClean="0"/>
              <a:t>Contains playable media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0…many video tracks</a:t>
            </a:r>
          </a:p>
          <a:p>
            <a:pPr lvl="3"/>
            <a:r>
              <a:rPr lang="en-US" dirty="0"/>
              <a:t>0</a:t>
            </a:r>
            <a:r>
              <a:rPr lang="en-US" dirty="0" smtClean="0"/>
              <a:t>…many audio tracks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48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Manifest contains: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1 or more periods</a:t>
            </a:r>
          </a:p>
          <a:p>
            <a:pPr lvl="2"/>
            <a:r>
              <a:rPr lang="en-US" dirty="0" smtClean="0"/>
              <a:t>Periods contain 1 adaptation set per video stream and </a:t>
            </a:r>
          </a:p>
          <a:p>
            <a:pPr lvl="2"/>
            <a:r>
              <a:rPr lang="en-US" dirty="0" smtClean="0"/>
              <a:t>Periods contain 1 adaptation set per audio stream</a:t>
            </a:r>
          </a:p>
          <a:p>
            <a:pPr lvl="2"/>
            <a:r>
              <a:rPr lang="en-US" dirty="0" smtClean="0"/>
              <a:t>Adaptation Sets contain:</a:t>
            </a:r>
          </a:p>
          <a:p>
            <a:pPr lvl="3"/>
            <a:r>
              <a:rPr lang="en-US" dirty="0" smtClean="0"/>
              <a:t>Content Composition nodes (for each video or audio track)</a:t>
            </a:r>
          </a:p>
          <a:p>
            <a:pPr lvl="3"/>
            <a:r>
              <a:rPr lang="en-US" dirty="0" smtClean="0"/>
              <a:t>1 or more Representation node</a:t>
            </a:r>
          </a:p>
          <a:p>
            <a:pPr lvl="4"/>
            <a:r>
              <a:rPr lang="en-US" dirty="0" smtClean="0"/>
              <a:t>Each representation describes a single bitrate</a:t>
            </a:r>
          </a:p>
          <a:p>
            <a:pPr lvl="4"/>
            <a:r>
              <a:rPr lang="en-US" dirty="0" smtClean="0"/>
              <a:t>Representations contain data on finding the actual segments</a:t>
            </a:r>
          </a:p>
          <a:p>
            <a:pPr lvl="4"/>
            <a:r>
              <a:rPr lang="en-US" dirty="0" smtClean="0"/>
              <a:t>Different ways a representation can describe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27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SegmentBase</a:t>
            </a:r>
            <a:endParaRPr lang="en-US" dirty="0" smtClean="0"/>
          </a:p>
          <a:p>
            <a:pPr lvl="1"/>
            <a:r>
              <a:rPr lang="en-US" dirty="0" smtClean="0"/>
              <a:t>Describes a stream with only a single Segment per bitrate</a:t>
            </a:r>
          </a:p>
          <a:p>
            <a:pPr lvl="1"/>
            <a:r>
              <a:rPr lang="en-US" dirty="0" smtClean="0"/>
              <a:t>Can be used for Byte Range Requests </a:t>
            </a:r>
          </a:p>
          <a:p>
            <a:r>
              <a:rPr lang="en-US" dirty="0" err="1" smtClean="0"/>
              <a:t>SegmentList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SegmentList</a:t>
            </a:r>
            <a:r>
              <a:rPr lang="en-US" dirty="0" smtClean="0"/>
              <a:t> will contain a specific list of each </a:t>
            </a:r>
            <a:r>
              <a:rPr lang="en-US" dirty="0" err="1" smtClean="0"/>
              <a:t>SegmentURL</a:t>
            </a:r>
            <a:r>
              <a:rPr lang="en-US" dirty="0" smtClean="0"/>
              <a:t> (individual HTTP packet with media data)</a:t>
            </a:r>
          </a:p>
          <a:p>
            <a:pPr lvl="1"/>
            <a:r>
              <a:rPr lang="en-US" dirty="0" smtClean="0"/>
              <a:t>Can be used for Byte Range Requests</a:t>
            </a:r>
          </a:p>
          <a:p>
            <a:r>
              <a:rPr lang="en-US" dirty="0" err="1" smtClean="0"/>
              <a:t>SegmentTemplate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known </a:t>
            </a:r>
            <a:r>
              <a:rPr lang="en-US" dirty="0" err="1"/>
              <a:t>url</a:t>
            </a:r>
            <a:r>
              <a:rPr lang="en-US" dirty="0"/>
              <a:t> for the fragment with wildcards resolved at runtime to request a </a:t>
            </a:r>
            <a:r>
              <a:rPr lang="en-US" dirty="0" smtClean="0"/>
              <a:t>segments (see </a:t>
            </a:r>
            <a:r>
              <a:rPr lang="en-US" dirty="0" err="1" smtClean="0"/>
              <a:t>bbb.mpd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Alternatively, can specify a list of segments based on duration</a:t>
            </a:r>
          </a:p>
          <a:p>
            <a:pPr marL="457200" lvl="1" indent="0" algn="r">
              <a:buNone/>
            </a:pPr>
            <a:endParaRPr lang="en-US" sz="2100" dirty="0"/>
          </a:p>
          <a:p>
            <a:pPr marL="457200" lvl="1" indent="0" algn="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468386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&lt;Representation id="h264bl_hd" </a:t>
            </a:r>
            <a:r>
              <a:rPr lang="en-US" dirty="0" err="1"/>
              <a:t>mimeType</a:t>
            </a:r>
            <a:r>
              <a:rPr lang="en-US" dirty="0"/>
              <a:t>="video/mp4" codecs="avc1.42c01f" width="1280" height="720" </a:t>
            </a:r>
            <a:r>
              <a:rPr lang="en-US" dirty="0" err="1"/>
              <a:t>startWithSAP</a:t>
            </a:r>
            <a:r>
              <a:rPr lang="en-US" dirty="0"/>
              <a:t>="1" bandwidth="514864"&gt;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SegmentList</a:t>
            </a:r>
            <a:r>
              <a:rPr lang="en-US" dirty="0"/>
              <a:t> timescale="1000" duration="10000"&gt;</a:t>
            </a:r>
          </a:p>
          <a:p>
            <a:pPr marL="0" indent="0">
              <a:buNone/>
            </a:pPr>
            <a:r>
              <a:rPr lang="en-US" dirty="0"/>
              <a:t>     &lt;Initialization </a:t>
            </a:r>
            <a:r>
              <a:rPr lang="en-US" dirty="0" err="1"/>
              <a:t>sourceURL</a:t>
            </a:r>
            <a:r>
              <a:rPr lang="en-US" dirty="0"/>
              <a:t>="mp4-main-multi-h264bl_hd-.mp4"/&gt;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media="mp4-main-multi-h264bl_hd-1.m4s"/&gt;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media="mp4-main-multi-h264bl_hd-2.m4s"/&gt;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media="mp4-main-multi-h264bl_hd-3.m4s"/&gt;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media="mp4-main-multi-h264bl_hd-4.m4s"/&gt;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media="mp4-main-multi-h264bl_hd-5.m4s"/&gt;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media="mp4-main-multi-h264bl_hd-6.m4s"/&gt;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media="mp4-main-multi-h264bl_hd-7.m4s"/&gt;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media="mp4-main-multi-h264bl_hd-8.m4s"/&gt;</a:t>
            </a:r>
          </a:p>
        </p:txBody>
      </p:sp>
    </p:spTree>
    <p:extLst>
      <p:ext uri="{BB962C8B-B14F-4D97-AF65-F5344CB8AC3E}">
        <p14:creationId xmlns:p14="http://schemas.microsoft.com/office/powerpoint/2010/main" val="1955603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SegmentTemplate</a:t>
            </a:r>
            <a:r>
              <a:rPr lang="en-US" dirty="0"/>
              <a:t> </a:t>
            </a:r>
            <a:r>
              <a:rPr lang="en-US" dirty="0" smtClean="0"/>
              <a:t>fixed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ContentComponent</a:t>
            </a:r>
            <a:r>
              <a:rPr lang="en-US" sz="1800" dirty="0"/>
              <a:t> id="1" </a:t>
            </a:r>
            <a:r>
              <a:rPr lang="en-US" sz="1800" dirty="0" err="1"/>
              <a:t>contentType</a:t>
            </a:r>
            <a:r>
              <a:rPr lang="en-US" sz="1800" dirty="0"/>
              <a:t>="video"/&gt;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SegmentTemplate</a:t>
            </a:r>
            <a:r>
              <a:rPr lang="en-US" sz="1800" dirty="0"/>
              <a:t> initialization="BigBuckBunny_720p_1800kbps_44khz_track1_dash.mp4"/&gt;</a:t>
            </a:r>
          </a:p>
          <a:p>
            <a:pPr marL="0" indent="0">
              <a:buNone/>
            </a:pPr>
            <a:r>
              <a:rPr lang="en-US" sz="1800" dirty="0"/>
              <a:t>   &lt;Representation id="1"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  </a:t>
            </a:r>
            <a:r>
              <a:rPr lang="en-US" sz="1800" dirty="0" err="1"/>
              <a:t>mimeType</a:t>
            </a:r>
            <a:r>
              <a:rPr lang="en-US" sz="1800" dirty="0"/>
              <a:t>="</a:t>
            </a:r>
            <a:r>
              <a:rPr lang="en-US" sz="1800" dirty="0"/>
              <a:t>video/mp4“ codecs</a:t>
            </a:r>
            <a:r>
              <a:rPr lang="en-US" sz="1800" dirty="0"/>
              <a:t>="avc1.64001f"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/>
              <a:t>       width</a:t>
            </a:r>
            <a:r>
              <a:rPr lang="en-US" sz="1800" dirty="0"/>
              <a:t>="1280" height="720“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startWithSAP</a:t>
            </a:r>
            <a:r>
              <a:rPr lang="en-US" sz="1800" dirty="0"/>
              <a:t>="1" bandwidth="1809954"&gt;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duration="13809"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media</a:t>
            </a:r>
            <a:r>
              <a:rPr lang="en-US" sz="1800" dirty="0"/>
              <a:t>="bbb_seg_BigBuckBunny_720p_1800kbps_44khz_track1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$Number$</a:t>
            </a:r>
            <a:r>
              <a:rPr lang="en-US" sz="1800" dirty="0"/>
              <a:t>.m4s"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startNumber</a:t>
            </a:r>
            <a:r>
              <a:rPr lang="en-US" sz="1800" dirty="0"/>
              <a:t>="1"/&gt;</a:t>
            </a:r>
          </a:p>
          <a:p>
            <a:pPr marL="0" indent="0">
              <a:buNone/>
            </a:pPr>
            <a:r>
              <a:rPr lang="en-US" sz="1800" dirty="0"/>
              <a:t>   &lt;/Representation&gt;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562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13</TotalTime>
  <Words>719</Words>
  <Application>Microsoft Office PowerPoint</Application>
  <PresentationFormat>Widescreen</PresentationFormat>
  <Paragraphs>131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DPBlue</vt:lpstr>
      <vt:lpstr>Delivering DASH Files</vt:lpstr>
      <vt:lpstr>Who am I?</vt:lpstr>
      <vt:lpstr>A Bit of DASH Terminology</vt:lpstr>
      <vt:lpstr>How to play a DASH Stream</vt:lpstr>
      <vt:lpstr>Understanding DASH structure</vt:lpstr>
      <vt:lpstr>DASH Manifest</vt:lpstr>
      <vt:lpstr>Describing Representations</vt:lpstr>
      <vt:lpstr>SegmentList</vt:lpstr>
      <vt:lpstr>SegmentTemplate fixed segment duration</vt:lpstr>
      <vt:lpstr>SegmentTemplate variable segment duration</vt:lpstr>
      <vt:lpstr>Packaging DASH</vt:lpstr>
      <vt:lpstr>Choosing a Packager</vt:lpstr>
      <vt:lpstr>Packager must be configured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Delivering DASH Files</dc:title>
  <dc:creator>Jeff Tapper</dc:creator>
  <cp:lastModifiedBy>Jeff Tapper</cp:lastModifiedBy>
  <cp:revision>2</cp:revision>
  <dcterms:created xsi:type="dcterms:W3CDTF">2015-11-03T17:40:25Z</dcterms:created>
  <dcterms:modified xsi:type="dcterms:W3CDTF">2015-11-03T17:53:32Z</dcterms:modified>
</cp:coreProperties>
</file>