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84" r:id="rId3"/>
    <p:sldId id="285" r:id="rId4"/>
    <p:sldId id="260" r:id="rId5"/>
    <p:sldId id="294" r:id="rId6"/>
    <p:sldId id="261" r:id="rId7"/>
    <p:sldId id="262" r:id="rId8"/>
    <p:sldId id="263" r:id="rId9"/>
    <p:sldId id="264" r:id="rId10"/>
    <p:sldId id="257" r:id="rId11"/>
    <p:sldId id="293" r:id="rId12"/>
    <p:sldId id="265" r:id="rId13"/>
    <p:sldId id="266" r:id="rId14"/>
    <p:sldId id="283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302" r:id="rId27"/>
    <p:sldId id="303" r:id="rId28"/>
    <p:sldId id="304" r:id="rId29"/>
    <p:sldId id="296" r:id="rId30"/>
    <p:sldId id="305" r:id="rId31"/>
    <p:sldId id="297" r:id="rId32"/>
    <p:sldId id="298" r:id="rId33"/>
    <p:sldId id="299" r:id="rId34"/>
    <p:sldId id="300" r:id="rId35"/>
    <p:sldId id="301" r:id="rId36"/>
    <p:sldId id="306" r:id="rId37"/>
    <p:sldId id="282" r:id="rId38"/>
    <p:sldId id="30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383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861CD-211F-4000-90E5-31D0A422F110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D87EF-0C0C-4B7B-949B-68E264E99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83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73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B2DCB7C-3583-447B-AF90-7F305FA30560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spcBef>
                  <a:spcPct val="0"/>
                </a:spcBef>
              </a:pPr>
              <a:t>26</a:t>
            </a:fld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11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6EFE23ED-3924-48CF-AFF1-98B610276ED0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spcBef>
                  <a:spcPct val="0"/>
                </a:spcBef>
              </a:pPr>
              <a:t>27</a:t>
            </a:fld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6955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2D548AF-E56F-4BAA-A013-62B1BCFC53D7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spcBef>
                  <a:spcPct val="0"/>
                </a:spcBef>
              </a:pPr>
              <a:t>28</a:t>
            </a:fld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4183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89EDFDE7-2839-4B99-AC23-E710128E4EE7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spcBef>
                  <a:spcPct val="0"/>
                </a:spcBef>
              </a:pPr>
              <a:t>18</a:t>
            </a:fld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1824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2F26FD3B-DF63-4ED3-9CDD-B5A51653A60E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spcBef>
                  <a:spcPct val="0"/>
                </a:spcBef>
              </a:pPr>
              <a:t>19</a:t>
            </a:fld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6891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48D53431-C433-4979-BDEC-0D94E982661C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spcBef>
                  <a:spcPct val="0"/>
                </a:spcBef>
              </a:pPr>
              <a:t>20</a:t>
            </a:fld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422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F57A99E-199C-4901-BED5-92C55BBA0271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spcBef>
                  <a:spcPct val="0"/>
                </a:spcBef>
              </a:pPr>
              <a:t>21</a:t>
            </a:fld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2142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E2E7B87-72A8-461A-9C2D-D6B7E39A1B80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spcBef>
                  <a:spcPct val="0"/>
                </a:spcBef>
              </a:pPr>
              <a:t>22</a:t>
            </a:fld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7683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C865BFE8-8B11-4D4B-9211-25E4DAD71813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spcBef>
                  <a:spcPct val="0"/>
                </a:spcBef>
              </a:pPr>
              <a:t>23</a:t>
            </a:fld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9765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2E2AFE34-B4D6-4771-BFC3-D8F6278463E3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spcBef>
                  <a:spcPct val="0"/>
                </a:spcBef>
              </a:pPr>
              <a:t>24</a:t>
            </a:fld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56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265BF257-42AF-4FA4-BE26-C13F9FEBD80A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spcBef>
                  <a:spcPct val="0"/>
                </a:spcBef>
              </a:pPr>
              <a:t>25</a:t>
            </a:fld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076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1150-9240-4368-9201-B3B1534588D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742-4BD1-4DCE-A696-F3BA3310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225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1150-9240-4368-9201-B3B1534588D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742-4BD1-4DCE-A696-F3BA3310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140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1150-9240-4368-9201-B3B1534588D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742-4BD1-4DCE-A696-F3BA3310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523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1150-9240-4368-9201-B3B1534588D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742-4BD1-4DCE-A696-F3BA3310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355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1150-9240-4368-9201-B3B1534588D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742-4BD1-4DCE-A696-F3BA3310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0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1150-9240-4368-9201-B3B1534588D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742-4BD1-4DCE-A696-F3BA3310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711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1150-9240-4368-9201-B3B1534588D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742-4BD1-4DCE-A696-F3BA3310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437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1150-9240-4368-9201-B3B1534588D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742-4BD1-4DCE-A696-F3BA3310DFF4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www.digitalprimates.net/wp-content/themes/dp/images/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943600"/>
            <a:ext cx="16383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0331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1150-9240-4368-9201-B3B1534588D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742-4BD1-4DCE-A696-F3BA3310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718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1150-9240-4368-9201-B3B1534588D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742-4BD1-4DCE-A696-F3BA3310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967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1150-9240-4368-9201-B3B1534588D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742-4BD1-4DCE-A696-F3BA3310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284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1150-9240-4368-9201-B3B1534588D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CE742-4BD1-4DCE-A696-F3BA3310DFF4}" type="slidenum">
              <a:rPr lang="en-US" smtClean="0"/>
              <a:t>‹#›</a:t>
            </a:fld>
            <a:endParaRPr lang="en-US"/>
          </a:p>
        </p:txBody>
      </p:sp>
      <p:pic>
        <p:nvPicPr>
          <p:cNvPr id="4098" name="Picture 2" descr="http://www.digitalprimates.net/wp-content/themes/dp/images/log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943600"/>
            <a:ext cx="16383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01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jonrimmer.github.io/are-we-componentized-ye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shadow-dom/" TargetMode="External"/><Relationship Id="rId2" Type="http://schemas.openxmlformats.org/officeDocument/2006/relationships/hyperlink" Target="http://www.w3.org/TR/html-templat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.org/TR/html-imports/" TargetMode="External"/><Relationship Id="rId4" Type="http://schemas.openxmlformats.org/officeDocument/2006/relationships/hyperlink" Target="http://www.w3.org/TR/custom-element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oly/twitter-button-master" TargetMode="External"/><Relationship Id="rId2" Type="http://schemas.openxmlformats.org/officeDocument/2006/relationships/hyperlink" Target="https://github.com/social-elements/twitter-butt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poly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fftapper/presentation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 smtClean="0"/>
              <a:t>Components</a:t>
            </a:r>
            <a:br>
              <a:rPr lang="en-US" dirty="0" smtClean="0"/>
            </a:br>
            <a:r>
              <a:rPr lang="en-US" dirty="0" smtClean="0"/>
              <a:t>with Polymer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 Tapper</a:t>
            </a:r>
          </a:p>
          <a:p>
            <a:r>
              <a:rPr lang="en-US" dirty="0" smtClean="0"/>
              <a:t>Digital Primates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jefftapper</a:t>
            </a:r>
            <a:r>
              <a:rPr lang="en-US" dirty="0" smtClean="0"/>
              <a:t> / @</a:t>
            </a:r>
            <a:r>
              <a:rPr lang="en-US" dirty="0" err="1" smtClean="0"/>
              <a:t>digitalprimates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2162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 use this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9455" t="16472" r="9936" b="27724"/>
          <a:stretch/>
        </p:blipFill>
        <p:spPr bwMode="auto">
          <a:xfrm>
            <a:off x="436179" y="1600200"/>
            <a:ext cx="8077200" cy="3124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173132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Always finding the latest and greatest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http://jonrimmer.github.io/are-we-componentized-yet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t="6382" b="12890"/>
          <a:stretch/>
        </p:blipFill>
        <p:spPr bwMode="auto">
          <a:xfrm>
            <a:off x="1066800" y="2667000"/>
            <a:ext cx="7086600" cy="3200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7649133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are they important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en-US" dirty="0" smtClean="0">
                <a:latin typeface="Eurostile"/>
              </a:rPr>
              <a:t>A few minor reasons you may like the idea, first:</a:t>
            </a:r>
          </a:p>
          <a:p>
            <a:pPr eaLnBrk="1" hangingPunct="1"/>
            <a:endParaRPr lang="en-US" altLang="en-US" dirty="0" smtClean="0">
              <a:latin typeface="Eurostile"/>
            </a:endParaRPr>
          </a:p>
          <a:p>
            <a:pPr eaLnBrk="1" hangingPunct="1"/>
            <a:r>
              <a:rPr lang="en-US" altLang="en-US" dirty="0" smtClean="0">
                <a:latin typeface="Eurostile"/>
              </a:rPr>
              <a:t>Encapsulation</a:t>
            </a:r>
          </a:p>
          <a:p>
            <a:pPr lvl="1" eaLnBrk="1" hangingPunct="1"/>
            <a:r>
              <a:rPr lang="en-US" altLang="en-US" dirty="0" smtClean="0">
                <a:latin typeface="Eurostile"/>
              </a:rPr>
              <a:t>Manageable Reuse</a:t>
            </a:r>
          </a:p>
          <a:p>
            <a:pPr lvl="1" eaLnBrk="1" hangingPunct="1"/>
            <a:r>
              <a:rPr lang="en-US" altLang="en-US" dirty="0" smtClean="0">
                <a:latin typeface="Eurostile"/>
              </a:rPr>
              <a:t>Hiding complexity and implementation</a:t>
            </a:r>
          </a:p>
          <a:p>
            <a:pPr lvl="1" eaLnBrk="1" hangingPunct="1"/>
            <a:r>
              <a:rPr lang="en-US" altLang="en-US" dirty="0" smtClean="0">
                <a:latin typeface="Eurostile"/>
              </a:rPr>
              <a:t>Dealing with duplicated IDs</a:t>
            </a:r>
          </a:p>
          <a:p>
            <a:pPr lvl="1" eaLnBrk="1" hangingPunct="1"/>
            <a:r>
              <a:rPr lang="en-US" altLang="en-US" dirty="0" smtClean="0">
                <a:latin typeface="Eurostile"/>
              </a:rPr>
              <a:t>Dealing with CSS scoping / propagation</a:t>
            </a:r>
          </a:p>
          <a:p>
            <a:pPr indent="-342900" eaLnBrk="1" hangingPunct="1"/>
            <a:r>
              <a:rPr lang="en-US" altLang="en-US" dirty="0" smtClean="0">
                <a:latin typeface="Eurostile"/>
              </a:rPr>
              <a:t>Ease of Distribution</a:t>
            </a:r>
          </a:p>
          <a:p>
            <a:pPr indent="-342900" eaLnBrk="1" hangingPunct="1"/>
            <a:r>
              <a:rPr lang="en-US" altLang="en-US" dirty="0" smtClean="0">
                <a:latin typeface="Eurostile"/>
              </a:rPr>
              <a:t>Appropriate technology choices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Eurostile"/>
              </a:rPr>
              <a:t>Markup in markup, not in code</a:t>
            </a:r>
          </a:p>
          <a:p>
            <a:pPr eaLnBrk="1" hangingPunct="1"/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723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do they work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dirty="0">
                <a:latin typeface="Eurostile"/>
              </a:rPr>
              <a:t>Web Components are a </a:t>
            </a:r>
            <a:r>
              <a:rPr lang="en-US" altLang="en-US" dirty="0" smtClean="0">
                <a:latin typeface="Eurostile"/>
              </a:rPr>
              <a:t>series of Working draft specifications:</a:t>
            </a:r>
          </a:p>
          <a:p>
            <a:r>
              <a:rPr lang="en-US" dirty="0" smtClean="0">
                <a:latin typeface="Eurostile"/>
              </a:rPr>
              <a:t>HTML Templates</a:t>
            </a:r>
          </a:p>
          <a:p>
            <a:pPr lvl="1"/>
            <a:r>
              <a:rPr lang="en-US" dirty="0">
                <a:latin typeface="Eurostile"/>
                <a:hlinkClick r:id="rId2"/>
              </a:rPr>
              <a:t>http://www.w3.org/TR/html-templates</a:t>
            </a:r>
            <a:r>
              <a:rPr lang="en-US" dirty="0" smtClean="0">
                <a:latin typeface="Eurostile"/>
                <a:hlinkClick r:id="rId2"/>
              </a:rPr>
              <a:t>/</a:t>
            </a:r>
            <a:endParaRPr lang="en-US" dirty="0">
              <a:latin typeface="Eurostile"/>
            </a:endParaRPr>
          </a:p>
          <a:p>
            <a:r>
              <a:rPr lang="en-US" dirty="0" smtClean="0">
                <a:latin typeface="Eurostile"/>
              </a:rPr>
              <a:t>Shadow DOM</a:t>
            </a:r>
          </a:p>
          <a:p>
            <a:pPr lvl="1"/>
            <a:r>
              <a:rPr lang="en-US" dirty="0">
                <a:hlinkClick r:id="rId3"/>
              </a:rPr>
              <a:t>http://www.w3.org/TR/shadow-dom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Custom Elements</a:t>
            </a:r>
          </a:p>
          <a:p>
            <a:pPr lvl="1"/>
            <a:r>
              <a:rPr lang="en-US" dirty="0">
                <a:hlinkClick r:id="rId4"/>
              </a:rPr>
              <a:t>http://www.w3.org/TR/custom-elements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HTML Imports</a:t>
            </a:r>
          </a:p>
          <a:p>
            <a:pPr lvl="1"/>
            <a:r>
              <a:rPr lang="en-US" dirty="0">
                <a:hlinkClick r:id="rId5"/>
              </a:rPr>
              <a:t>http://www.w3.org/TR/html-imports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203126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Twitter-button</a:t>
            </a:r>
          </a:p>
          <a:p>
            <a:pPr marL="0" indent="0">
              <a:buNone/>
            </a:pPr>
            <a:r>
              <a:rPr lang="en-US" sz="2400" dirty="0"/>
              <a:t>created by Zeno Rocha </a:t>
            </a:r>
          </a:p>
          <a:p>
            <a:pPr marL="0" indent="0">
              <a:buNone/>
            </a:pPr>
            <a:r>
              <a:rPr lang="en-US" sz="2400" dirty="0"/>
              <a:t>source code available at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github.com/social-elements/twitter-button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http://localhost/poly/twitter-button-master</a:t>
            </a:r>
            <a:endParaRPr lang="en-US" sz="2400" dirty="0" smtClean="0"/>
          </a:p>
          <a:p>
            <a:r>
              <a:rPr lang="en-US" dirty="0" smtClean="0"/>
              <a:t>Language Application</a:t>
            </a:r>
          </a:p>
          <a:p>
            <a:pPr marL="0" indent="0">
              <a:buNone/>
            </a:pPr>
            <a:r>
              <a:rPr lang="en-US" sz="2400" dirty="0"/>
              <a:t>created by </a:t>
            </a:r>
            <a:r>
              <a:rPr lang="en-US" sz="2400" dirty="0" smtClean="0"/>
              <a:t>Michael Labriola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http://localhost/poly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1627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/>
        </p:nvSpPr>
        <p:spPr bwMode="auto">
          <a:xfrm>
            <a:off x="228600" y="394494"/>
            <a:ext cx="8686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Arial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Arial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Arial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Arial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Georgia" pitchFamily="18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Georgia" pitchFamily="18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Georgia" pitchFamily="18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Georgia" pitchFamily="18" charset="0"/>
              </a:defRPr>
            </a:lvl9pPr>
          </a:lstStyle>
          <a:p>
            <a:pPr eaLnBrk="1" hangingPunct="1"/>
            <a:r>
              <a:rPr lang="de-DE" altLang="en-US" dirty="0" smtClean="0">
                <a:solidFill>
                  <a:schemeClr val="tx1"/>
                </a:solidFill>
                <a:latin typeface="Eurostile"/>
              </a:rPr>
              <a:t>Templates</a:t>
            </a:r>
            <a:endParaRPr lang="en-US" altLang="en-US" dirty="0" smtClean="0">
              <a:solidFill>
                <a:schemeClr val="tx1"/>
              </a:solidFill>
              <a:latin typeface="Eurostile"/>
            </a:endParaRPr>
          </a:p>
        </p:txBody>
      </p:sp>
      <p:sp>
        <p:nvSpPr>
          <p:cNvPr id="7" name="Content Placeholder 4"/>
          <p:cNvSpPr>
            <a:spLocks noGrp="1"/>
          </p:cNvSpPr>
          <p:nvPr/>
        </p:nvSpPr>
        <p:spPr bwMode="auto">
          <a:xfrm>
            <a:off x="228600" y="1281906"/>
            <a:ext cx="8686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en-US" dirty="0" smtClean="0">
                <a:latin typeface="Eurostile"/>
              </a:rPr>
              <a:t>The concept of templates is prolific and nearly self-explanatory. Their use takes a bit more effort:</a:t>
            </a:r>
          </a:p>
          <a:p>
            <a:pPr eaLnBrk="1" hangingPunct="1"/>
            <a:endParaRPr lang="en-US" altLang="en-US" dirty="0" smtClean="0">
              <a:latin typeface="Eurostile"/>
            </a:endParaRPr>
          </a:p>
          <a:p>
            <a:pPr eaLnBrk="1" hangingPunct="1"/>
            <a:r>
              <a:rPr lang="en-US" altLang="en-US" dirty="0" smtClean="0">
                <a:latin typeface="Eurostile"/>
              </a:rPr>
              <a:t>Inactive DOM Fragment</a:t>
            </a:r>
          </a:p>
          <a:p>
            <a:pPr eaLnBrk="1" hangingPunct="1"/>
            <a:r>
              <a:rPr lang="en-US" altLang="en-US" dirty="0" smtClean="0">
                <a:latin typeface="Eurostile"/>
              </a:rPr>
              <a:t>Easily Clone-able</a:t>
            </a:r>
          </a:p>
          <a:p>
            <a:pPr eaLnBrk="1" hangingPunct="1"/>
            <a:r>
              <a:rPr lang="en-US" altLang="en-US" dirty="0" smtClean="0">
                <a:latin typeface="Eurostile"/>
              </a:rPr>
              <a:t>Easily Change-able</a:t>
            </a:r>
          </a:p>
          <a:p>
            <a:pPr eaLnBrk="1" hangingPunct="1"/>
            <a:endParaRPr lang="en-US" altLang="en-US" dirty="0" smtClean="0">
              <a:latin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26591812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/>
        </p:nvSpPr>
        <p:spPr bwMode="auto">
          <a:xfrm>
            <a:off x="228600" y="394494"/>
            <a:ext cx="8686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Arial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Arial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Arial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Arial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Georgia" pitchFamily="18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Georgia" pitchFamily="18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Georgia" pitchFamily="18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Georgia" pitchFamily="18" charset="0"/>
              </a:defRPr>
            </a:lvl9pPr>
          </a:lstStyle>
          <a:p>
            <a:pPr eaLnBrk="1" hangingPunct="1"/>
            <a:r>
              <a:rPr lang="de-DE" altLang="en-US" dirty="0" smtClean="0">
                <a:solidFill>
                  <a:schemeClr val="tx1"/>
                </a:solidFill>
                <a:latin typeface="Eurostile"/>
              </a:rPr>
              <a:t>Templates</a:t>
            </a:r>
            <a:endParaRPr lang="en-US" altLang="en-US" dirty="0" smtClean="0">
              <a:solidFill>
                <a:schemeClr val="tx1"/>
              </a:solidFill>
              <a:latin typeface="Eurostile"/>
            </a:endParaRPr>
          </a:p>
        </p:txBody>
      </p:sp>
      <p:sp>
        <p:nvSpPr>
          <p:cNvPr id="5" name="Content Placeholder 4"/>
          <p:cNvSpPr>
            <a:spLocks noGrp="1"/>
          </p:cNvSpPr>
          <p:nvPr/>
        </p:nvSpPr>
        <p:spPr bwMode="auto">
          <a:xfrm>
            <a:off x="228600" y="1281906"/>
            <a:ext cx="8686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en-US" dirty="0" smtClean="0">
                <a:latin typeface="Eurostile"/>
              </a:rPr>
              <a:t>You define them with the template element</a:t>
            </a:r>
          </a:p>
          <a:p>
            <a:pPr eaLnBrk="1" hangingPunct="1"/>
            <a:endParaRPr lang="en-US" altLang="en-US" dirty="0" smtClean="0">
              <a:latin typeface="Eurostile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&lt;template id="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productTemplate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&lt;div&gt;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=""&gt;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&lt;div class="name"&gt;&lt;/div&gt;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&lt;div class="description"&gt;&lt;/div&gt;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&lt;/div&gt;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&lt;/template&gt;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pitchFamily="34" charset="0"/>
              <a:buNone/>
            </a:pPr>
            <a:endParaRPr lang="en-US" altLang="en-US" dirty="0" smtClean="0">
              <a:latin typeface="Eurostile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en-US" dirty="0" smtClean="0">
                <a:latin typeface="Eurostile"/>
              </a:rPr>
              <a:t>This is parsed but it’s not active. It’s not rendered.</a:t>
            </a:r>
          </a:p>
        </p:txBody>
      </p:sp>
    </p:spTree>
    <p:extLst>
      <p:ext uri="{BB962C8B-B14F-4D97-AF65-F5344CB8AC3E}">
        <p14:creationId xmlns:p14="http://schemas.microsoft.com/office/powerpoint/2010/main" val="11130144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/>
        </p:nvSpPr>
        <p:spPr bwMode="auto">
          <a:xfrm>
            <a:off x="228600" y="394494"/>
            <a:ext cx="8686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Arial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Arial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Arial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Arial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Georgia" pitchFamily="18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Georgia" pitchFamily="18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Georgia" pitchFamily="18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Georgia" pitchFamily="18" charset="0"/>
              </a:defRPr>
            </a:lvl9pPr>
          </a:lstStyle>
          <a:p>
            <a:pPr eaLnBrk="1" hangingPunct="1"/>
            <a:r>
              <a:rPr lang="de-DE" altLang="en-US" smtClean="0">
                <a:solidFill>
                  <a:schemeClr val="tx1"/>
                </a:solidFill>
                <a:latin typeface="Eurostile"/>
              </a:rPr>
              <a:t>Shadow DOM</a:t>
            </a:r>
            <a:endParaRPr lang="en-US" altLang="en-US" smtClean="0">
              <a:solidFill>
                <a:schemeClr val="tx1"/>
              </a:solidFill>
              <a:latin typeface="Eurostile"/>
            </a:endParaRPr>
          </a:p>
        </p:txBody>
      </p:sp>
      <p:sp>
        <p:nvSpPr>
          <p:cNvPr id="5" name="Content Placeholder 4"/>
          <p:cNvSpPr>
            <a:spLocks noGrp="1"/>
          </p:cNvSpPr>
          <p:nvPr/>
        </p:nvSpPr>
        <p:spPr bwMode="auto">
          <a:xfrm>
            <a:off x="228600" y="1281906"/>
            <a:ext cx="8686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Eurostile"/>
              </a:rPr>
              <a:t>Shadow DOM is at the heart of the whole component concepts </a:t>
            </a:r>
          </a:p>
          <a:p>
            <a:pPr eaLnBrk="1" hangingPunct="1">
              <a:buFont typeface="Arial" pitchFamily="34" charset="0"/>
              <a:buNone/>
            </a:pPr>
            <a:endParaRPr lang="en-US" altLang="en-US" dirty="0" smtClean="0">
              <a:solidFill>
                <a:schemeClr val="tx1"/>
              </a:solidFill>
              <a:latin typeface="Eurostile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Eurostile"/>
              </a:rPr>
              <a:t>It’s encapsulation</a:t>
            </a:r>
          </a:p>
          <a:p>
            <a:pPr eaLnBrk="1" hangingPunct="1">
              <a:buFont typeface="Arial" pitchFamily="34" charset="0"/>
              <a:buNone/>
            </a:pPr>
            <a:endParaRPr lang="en-US" altLang="en-US" dirty="0" smtClean="0">
              <a:solidFill>
                <a:schemeClr val="tx1"/>
              </a:solidFill>
              <a:latin typeface="Eurostile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Eurostile"/>
              </a:rPr>
              <a:t>Its used by the browsers today to implement their own controls</a:t>
            </a:r>
          </a:p>
          <a:p>
            <a:pPr eaLnBrk="1" hangingPunct="1">
              <a:buFont typeface="Arial" pitchFamily="34" charset="0"/>
              <a:buNone/>
            </a:pPr>
            <a:endParaRPr lang="en-US" altLang="en-US" dirty="0" smtClean="0">
              <a:solidFill>
                <a:schemeClr val="tx1"/>
              </a:solidFill>
              <a:latin typeface="Eurostile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Eurostile"/>
              </a:rPr>
              <a:t>Ultimately its about hiding implementation details and exposing an interface</a:t>
            </a:r>
          </a:p>
        </p:txBody>
      </p:sp>
    </p:spTree>
    <p:extLst>
      <p:ext uri="{BB962C8B-B14F-4D97-AF65-F5344CB8AC3E}">
        <p14:creationId xmlns:p14="http://schemas.microsoft.com/office/powerpoint/2010/main" val="26884576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 bwMode="auto">
          <a:xfrm>
            <a:off x="228600" y="157163"/>
            <a:ext cx="8686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de-DE" altLang="en-US" smtClean="0">
                <a:latin typeface="Eurostile"/>
              </a:rPr>
              <a:t>Shadow DOM</a:t>
            </a:r>
            <a:endParaRPr lang="en-US" altLang="en-US" smtClean="0">
              <a:latin typeface="Eurostile"/>
            </a:endParaRPr>
          </a:p>
        </p:txBody>
      </p:sp>
      <p:sp>
        <p:nvSpPr>
          <p:cNvPr id="24579" name="Content Placeholder 4"/>
          <p:cNvSpPr>
            <a:spLocks noGrp="1"/>
          </p:cNvSpPr>
          <p:nvPr>
            <p:ph idx="1"/>
          </p:nvPr>
        </p:nvSpPr>
        <p:spPr bwMode="auto">
          <a:xfrm>
            <a:off x="228600" y="1044575"/>
            <a:ext cx="86868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en-US" smtClean="0">
                <a:latin typeface="Eurostile"/>
              </a:rPr>
              <a:t>The name and the technical explanation sometimes get in the way of the concept.</a:t>
            </a:r>
          </a:p>
          <a:p>
            <a:pPr eaLnBrk="1" hangingPunct="1">
              <a:buFont typeface="Arial" pitchFamily="34" charset="0"/>
              <a:buNone/>
            </a:pPr>
            <a:endParaRPr lang="en-US" altLang="en-US" smtClean="0">
              <a:latin typeface="Eurostile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en-US" smtClean="0">
                <a:latin typeface="Eurostile"/>
              </a:rPr>
              <a:t>Put simply, the user sees this:</a:t>
            </a:r>
          </a:p>
          <a:p>
            <a:pPr eaLnBrk="1" hangingPunct="1">
              <a:buFont typeface="Arial" pitchFamily="34" charset="0"/>
              <a:buNone/>
            </a:pPr>
            <a:endParaRPr lang="en-US" altLang="en-US" smtClean="0">
              <a:latin typeface="Eurostile"/>
            </a:endParaRPr>
          </a:p>
          <a:p>
            <a:pPr eaLnBrk="1" hangingPunct="1">
              <a:buFont typeface="Arial" pitchFamily="34" charset="0"/>
              <a:buNone/>
            </a:pPr>
            <a:endParaRPr lang="en-US" altLang="en-US" smtClean="0">
              <a:latin typeface="Eurostile"/>
            </a:endParaRPr>
          </a:p>
        </p:txBody>
      </p:sp>
      <p:pic>
        <p:nvPicPr>
          <p:cNvPr id="2458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394075"/>
            <a:ext cx="34290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82925" y="5832475"/>
            <a:ext cx="2978150" cy="415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050" dirty="0"/>
              <a:t>Photo by </a:t>
            </a:r>
            <a:r>
              <a:rPr lang="en-US" sz="1050" b="0" dirty="0"/>
              <a:t>Photo by: Mark </a:t>
            </a:r>
            <a:r>
              <a:rPr lang="en-US" sz="1050" b="0" dirty="0" err="1"/>
              <a:t>Kaelin</a:t>
            </a:r>
            <a:r>
              <a:rPr lang="en-US" sz="1050" b="0" dirty="0"/>
              <a:t>/</a:t>
            </a:r>
            <a:r>
              <a:rPr lang="en-US" sz="1050" b="0" dirty="0" err="1"/>
              <a:t>TechRepublic</a:t>
            </a:r>
            <a:endParaRPr lang="en-US" altLang="en-US" sz="1050" dirty="0"/>
          </a:p>
          <a:p>
            <a:pPr>
              <a:defRPr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7246702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3"/>
          <p:cNvSpPr>
            <a:spLocks noGrp="1"/>
          </p:cNvSpPr>
          <p:nvPr>
            <p:ph type="title"/>
          </p:nvPr>
        </p:nvSpPr>
        <p:spPr bwMode="auto">
          <a:xfrm>
            <a:off x="228600" y="157163"/>
            <a:ext cx="8686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de-DE" altLang="en-US" smtClean="0">
                <a:latin typeface="Eurostile"/>
              </a:rPr>
              <a:t>Shadow DOM</a:t>
            </a:r>
            <a:endParaRPr lang="en-US" altLang="en-US" smtClean="0">
              <a:latin typeface="Eurostile"/>
            </a:endParaRPr>
          </a:p>
        </p:txBody>
      </p:sp>
      <p:sp>
        <p:nvSpPr>
          <p:cNvPr id="25603" name="Content Placeholder 4"/>
          <p:cNvSpPr>
            <a:spLocks noGrp="1"/>
          </p:cNvSpPr>
          <p:nvPr>
            <p:ph idx="1"/>
          </p:nvPr>
        </p:nvSpPr>
        <p:spPr bwMode="auto">
          <a:xfrm>
            <a:off x="228600" y="1044575"/>
            <a:ext cx="86868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en-US" smtClean="0">
                <a:latin typeface="Eurostile"/>
              </a:rPr>
              <a:t>The browser sees this:</a:t>
            </a:r>
          </a:p>
          <a:p>
            <a:pPr eaLnBrk="1" hangingPunct="1">
              <a:buFont typeface="Arial" pitchFamily="34" charset="0"/>
              <a:buNone/>
            </a:pPr>
            <a:endParaRPr lang="en-US" altLang="en-US" smtClean="0">
              <a:latin typeface="Eurostile"/>
            </a:endParaRPr>
          </a:p>
          <a:p>
            <a:pPr eaLnBrk="1" hangingPunct="1">
              <a:buFont typeface="Arial" pitchFamily="34" charset="0"/>
              <a:buNone/>
            </a:pPr>
            <a:endParaRPr lang="en-US" altLang="en-US" smtClean="0">
              <a:latin typeface="Eurostil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82925" y="5791200"/>
            <a:ext cx="2978150" cy="415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050" dirty="0"/>
              <a:t>Photo by </a:t>
            </a:r>
            <a:r>
              <a:rPr lang="en-US" sz="1050" b="0" dirty="0"/>
              <a:t>Photo by: Mark </a:t>
            </a:r>
            <a:r>
              <a:rPr lang="en-US" sz="1050" b="0" dirty="0" err="1"/>
              <a:t>Kaelin</a:t>
            </a:r>
            <a:r>
              <a:rPr lang="en-US" sz="1050" b="0" dirty="0"/>
              <a:t>/</a:t>
            </a:r>
            <a:r>
              <a:rPr lang="en-US" sz="1050" b="0" dirty="0" err="1"/>
              <a:t>TechRepublic</a:t>
            </a:r>
            <a:endParaRPr lang="en-US" altLang="en-US" sz="1050" dirty="0"/>
          </a:p>
          <a:p>
            <a:pPr>
              <a:defRPr/>
            </a:pPr>
            <a:endParaRPr lang="en-US" sz="1050" dirty="0"/>
          </a:p>
        </p:txBody>
      </p:sp>
      <p:pic>
        <p:nvPicPr>
          <p:cNvPr id="2560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2262188"/>
            <a:ext cx="3648075" cy="350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1973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Senior Consultant at Digital Primates</a:t>
            </a:r>
          </a:p>
          <a:p>
            <a:pPr lvl="1"/>
            <a:r>
              <a:rPr lang="en-US" dirty="0" smtClean="0"/>
              <a:t>Building next generation client applications</a:t>
            </a:r>
          </a:p>
          <a:p>
            <a:r>
              <a:rPr lang="en-US" dirty="0" smtClean="0"/>
              <a:t>Developing Internet applications for </a:t>
            </a:r>
            <a:r>
              <a:rPr lang="en-US" dirty="0" smtClean="0"/>
              <a:t>20 </a:t>
            </a:r>
            <a:r>
              <a:rPr lang="en-US" dirty="0" smtClean="0"/>
              <a:t>years</a:t>
            </a:r>
          </a:p>
          <a:p>
            <a:r>
              <a:rPr lang="en-US" dirty="0" smtClean="0"/>
              <a:t>Author of 12 books on Internet technologies</a:t>
            </a:r>
          </a:p>
        </p:txBody>
      </p:sp>
    </p:spTree>
    <p:extLst>
      <p:ext uri="{BB962C8B-B14F-4D97-AF65-F5344CB8AC3E}">
        <p14:creationId xmlns:p14="http://schemas.microsoft.com/office/powerpoint/2010/main" val="522633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/>
          </p:nvPr>
        </p:nvSpPr>
        <p:spPr bwMode="auto">
          <a:xfrm>
            <a:off x="228600" y="157163"/>
            <a:ext cx="8686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de-DE" altLang="en-US" smtClean="0">
                <a:latin typeface="Eurostile"/>
              </a:rPr>
              <a:t>Shadow Host/Root</a:t>
            </a:r>
            <a:endParaRPr lang="en-US" altLang="en-US" smtClean="0">
              <a:latin typeface="Eurostile"/>
            </a:endParaRPr>
          </a:p>
        </p:txBody>
      </p:sp>
      <p:sp>
        <p:nvSpPr>
          <p:cNvPr id="26627" name="Content Placeholder 4"/>
          <p:cNvSpPr>
            <a:spLocks noGrp="1"/>
          </p:cNvSpPr>
          <p:nvPr>
            <p:ph idx="1"/>
          </p:nvPr>
        </p:nvSpPr>
        <p:spPr bwMode="auto">
          <a:xfrm>
            <a:off x="228600" y="1044575"/>
            <a:ext cx="86868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itchFamily="34" charset="0"/>
              <a:buNone/>
            </a:pPr>
            <a:endParaRPr lang="en-US" altLang="en-US" smtClean="0">
              <a:latin typeface="Eurostile"/>
            </a:endParaRPr>
          </a:p>
          <a:p>
            <a:pPr eaLnBrk="1" hangingPunct="1">
              <a:buFont typeface="Arial" pitchFamily="34" charset="0"/>
              <a:buNone/>
            </a:pPr>
            <a:endParaRPr lang="en-US" altLang="en-US" smtClean="0">
              <a:latin typeface="Eurostile"/>
            </a:endParaRPr>
          </a:p>
          <a:p>
            <a:pPr eaLnBrk="1" hangingPunct="1">
              <a:buFont typeface="Arial" pitchFamily="34" charset="0"/>
              <a:buNone/>
            </a:pPr>
            <a:endParaRPr lang="en-US" altLang="en-US" smtClean="0">
              <a:latin typeface="Eurostile"/>
            </a:endParaRPr>
          </a:p>
        </p:txBody>
      </p:sp>
      <p:pic>
        <p:nvPicPr>
          <p:cNvPr id="2662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219200"/>
            <a:ext cx="8691562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17937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/>
          <p:cNvSpPr>
            <a:spLocks noGrp="1"/>
          </p:cNvSpPr>
          <p:nvPr>
            <p:ph type="title"/>
          </p:nvPr>
        </p:nvSpPr>
        <p:spPr bwMode="auto">
          <a:xfrm>
            <a:off x="228600" y="157163"/>
            <a:ext cx="8686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de-DE" altLang="en-US" smtClean="0">
                <a:latin typeface="Eurostile"/>
              </a:rPr>
              <a:t>Rendering</a:t>
            </a:r>
            <a:endParaRPr lang="en-US" altLang="en-US" smtClean="0">
              <a:latin typeface="Eurostile"/>
            </a:endParaRPr>
          </a:p>
        </p:txBody>
      </p:sp>
      <p:pic>
        <p:nvPicPr>
          <p:cNvPr id="2765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1371600"/>
            <a:ext cx="57277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8929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4"/>
          <p:cNvSpPr txBox="1">
            <a:spLocks/>
          </p:cNvSpPr>
          <p:nvPr/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b="0">
                <a:latin typeface="Eurostile"/>
              </a:rPr>
              <a:t>The Shadow also forms a boundary. Styles don’t cross unless you let them. So you to keep control of this area</a:t>
            </a:r>
          </a:p>
        </p:txBody>
      </p:sp>
      <p:sp>
        <p:nvSpPr>
          <p:cNvPr id="28675" name="Title 3"/>
          <p:cNvSpPr>
            <a:spLocks noGrp="1"/>
          </p:cNvSpPr>
          <p:nvPr>
            <p:ph type="title"/>
          </p:nvPr>
        </p:nvSpPr>
        <p:spPr bwMode="auto">
          <a:xfrm>
            <a:off x="228600" y="157163"/>
            <a:ext cx="8686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de-DE" altLang="en-US" smtClean="0">
                <a:latin typeface="Eurostile"/>
              </a:rPr>
              <a:t>Styles</a:t>
            </a:r>
            <a:endParaRPr lang="en-US" altLang="en-US" smtClean="0">
              <a:latin typeface="Eurostile"/>
            </a:endParaRPr>
          </a:p>
        </p:txBody>
      </p:sp>
      <p:pic>
        <p:nvPicPr>
          <p:cNvPr id="28676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2776538"/>
            <a:ext cx="6424612" cy="3243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343400" y="2667000"/>
            <a:ext cx="3124200" cy="3429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73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4"/>
          <p:cNvSpPr txBox="1">
            <a:spLocks/>
          </p:cNvSpPr>
          <p:nvPr/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b="0">
                <a:latin typeface="Eurostile"/>
              </a:rPr>
              <a:t>This, by default, goes both ways… meaning we aren’t worried about collisions.</a:t>
            </a:r>
          </a:p>
        </p:txBody>
      </p:sp>
      <p:sp>
        <p:nvSpPr>
          <p:cNvPr id="29699" name="Title 3"/>
          <p:cNvSpPr>
            <a:spLocks noGrp="1"/>
          </p:cNvSpPr>
          <p:nvPr>
            <p:ph type="title"/>
          </p:nvPr>
        </p:nvSpPr>
        <p:spPr bwMode="auto">
          <a:xfrm>
            <a:off x="228600" y="157163"/>
            <a:ext cx="8686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de-DE" altLang="en-US" smtClean="0">
                <a:latin typeface="Eurostile"/>
              </a:rPr>
              <a:t>Styles</a:t>
            </a:r>
            <a:endParaRPr lang="en-US" altLang="en-US" smtClean="0">
              <a:latin typeface="Eurostil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43400" y="2667000"/>
            <a:ext cx="3124200" cy="3429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Curved Left Arrow 3"/>
          <p:cNvSpPr/>
          <p:nvPr/>
        </p:nvSpPr>
        <p:spPr>
          <a:xfrm>
            <a:off x="3429000" y="2819400"/>
            <a:ext cx="731838" cy="12160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Right Arrow 5"/>
          <p:cNvSpPr/>
          <p:nvPr/>
        </p:nvSpPr>
        <p:spPr>
          <a:xfrm>
            <a:off x="4495800" y="3432175"/>
            <a:ext cx="731838" cy="12160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819400"/>
            <a:ext cx="3036888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0" dirty="0">
                <a:latin typeface="+mn-lt"/>
              </a:rPr>
              <a:t>Outside styles don’t </a:t>
            </a:r>
          </a:p>
          <a:p>
            <a:pPr algn="r">
              <a:defRPr/>
            </a:pPr>
            <a:r>
              <a:rPr lang="en-US" b="0" dirty="0">
                <a:latin typeface="+mn-lt"/>
              </a:rPr>
              <a:t>affect shadow content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30713" y="4732338"/>
            <a:ext cx="2949575" cy="830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 dirty="0">
                <a:latin typeface="+mn-lt"/>
              </a:rPr>
              <a:t>Styles defined in here </a:t>
            </a:r>
          </a:p>
          <a:p>
            <a:pPr>
              <a:defRPr/>
            </a:pPr>
            <a:r>
              <a:rPr lang="en-US" b="0" dirty="0">
                <a:latin typeface="+mn-lt"/>
              </a:rPr>
              <a:t>are scoped locally</a:t>
            </a:r>
          </a:p>
        </p:txBody>
      </p:sp>
    </p:spTree>
    <p:extLst>
      <p:ext uri="{BB962C8B-B14F-4D97-AF65-F5344CB8AC3E}">
        <p14:creationId xmlns:p14="http://schemas.microsoft.com/office/powerpoint/2010/main" val="10001581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4"/>
          <p:cNvSpPr txBox="1">
            <a:spLocks/>
          </p:cNvSpPr>
          <p:nvPr/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endParaRPr lang="en-US" altLang="en-US" b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47" name="Title 3"/>
          <p:cNvSpPr>
            <a:spLocks noGrp="1"/>
          </p:cNvSpPr>
          <p:nvPr>
            <p:ph type="title"/>
          </p:nvPr>
        </p:nvSpPr>
        <p:spPr bwMode="auto">
          <a:xfrm>
            <a:off x="228600" y="157163"/>
            <a:ext cx="8686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de-DE" altLang="en-US" smtClean="0"/>
              <a:t>HTML Imports</a:t>
            </a:r>
            <a:endParaRPr lang="en-US" altLang="en-US" smtClean="0"/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 bwMode="auto">
          <a:xfrm>
            <a:off x="228600" y="1044575"/>
            <a:ext cx="86868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smtClean="0"/>
              <a:t>HTML imports are about importing and sharing HTML content.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Why? Well, reuse, it facilitates the reuse of templates and provides us a fundamental need if we are going to share an encapsulated chunk we might call a component.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&lt;link rel="import" href="goodies.html"&gt;</a:t>
            </a:r>
            <a:endParaRPr lang="en-US" altLang="en-US" sz="280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833944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4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endParaRPr lang="en-US" altLang="en-US" b="0">
              <a:latin typeface="Eurostile"/>
            </a:endParaRPr>
          </a:p>
        </p:txBody>
      </p:sp>
      <p:sp>
        <p:nvSpPr>
          <p:cNvPr id="32771" name="Title 3"/>
          <p:cNvSpPr>
            <a:spLocks noGrp="1"/>
          </p:cNvSpPr>
          <p:nvPr>
            <p:ph type="title"/>
          </p:nvPr>
        </p:nvSpPr>
        <p:spPr bwMode="auto">
          <a:xfrm>
            <a:off x="228600" y="157163"/>
            <a:ext cx="8686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de-DE" altLang="en-US" smtClean="0"/>
              <a:t>HTML Imports</a:t>
            </a:r>
            <a:endParaRPr lang="en-US" altLang="en-US" smtClean="0"/>
          </a:p>
        </p:txBody>
      </p:sp>
      <p:sp>
        <p:nvSpPr>
          <p:cNvPr id="32772" name="Content Placeholder 4"/>
          <p:cNvSpPr>
            <a:spLocks noGrp="1"/>
          </p:cNvSpPr>
          <p:nvPr>
            <p:ph idx="1"/>
          </p:nvPr>
        </p:nvSpPr>
        <p:spPr bwMode="auto">
          <a:xfrm>
            <a:off x="228600" y="1044575"/>
            <a:ext cx="86868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dirty="0" smtClean="0"/>
              <a:t>Last word on this…</a:t>
            </a:r>
          </a:p>
          <a:p>
            <a:pPr eaLnBrk="1" hangingPunct="1"/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Imports aren’t supported </a:t>
            </a:r>
            <a:r>
              <a:rPr lang="en-US" altLang="en-US" sz="2800" dirty="0" smtClean="0"/>
              <a:t>in Firefox yet, </a:t>
            </a:r>
            <a:r>
              <a:rPr lang="en-US" altLang="en-US" sz="2800" dirty="0" smtClean="0"/>
              <a:t>however, there are </a:t>
            </a:r>
            <a:r>
              <a:rPr lang="en-US" altLang="en-US" sz="2800" dirty="0" err="1" smtClean="0"/>
              <a:t>polyfills</a:t>
            </a:r>
            <a:r>
              <a:rPr lang="en-US" altLang="en-US" sz="2800" dirty="0" smtClean="0"/>
              <a:t>.</a:t>
            </a:r>
          </a:p>
          <a:p>
            <a:pPr eaLnBrk="1" hangingPunct="1"/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Imports are blocking. So, your page will act as though it needs this content before it can render.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79358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4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endParaRPr lang="en-US" altLang="en-US" b="0">
              <a:latin typeface="Eurostile"/>
            </a:endParaRPr>
          </a:p>
        </p:txBody>
      </p:sp>
      <p:sp>
        <p:nvSpPr>
          <p:cNvPr id="33795" name="Title 3"/>
          <p:cNvSpPr>
            <a:spLocks noGrp="1"/>
          </p:cNvSpPr>
          <p:nvPr>
            <p:ph type="title"/>
          </p:nvPr>
        </p:nvSpPr>
        <p:spPr bwMode="auto">
          <a:xfrm>
            <a:off x="228600" y="157163"/>
            <a:ext cx="8686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de-DE" altLang="en-US" smtClean="0"/>
              <a:t>Custom Elements</a:t>
            </a:r>
            <a:endParaRPr lang="en-US" altLang="en-US" smtClean="0"/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 bwMode="auto">
          <a:xfrm>
            <a:off x="228600" y="1044575"/>
            <a:ext cx="86868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smtClean="0"/>
              <a:t>Elements are the key to putting this together.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Custom Elements are DOM elements that can be defined by a developer.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They are allowed to manage state and provide a scriptable interface.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In other words, they are the shell of what will become our component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72420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4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endParaRPr lang="en-US" altLang="en-US" sz="1800" b="0">
              <a:latin typeface="Courier New" pitchFamily="49" charset="0"/>
            </a:endParaRPr>
          </a:p>
        </p:txBody>
      </p:sp>
      <p:sp>
        <p:nvSpPr>
          <p:cNvPr id="34819" name="Title 3"/>
          <p:cNvSpPr>
            <a:spLocks noGrp="1"/>
          </p:cNvSpPr>
          <p:nvPr>
            <p:ph type="title"/>
          </p:nvPr>
        </p:nvSpPr>
        <p:spPr bwMode="auto">
          <a:xfrm>
            <a:off x="228600" y="157163"/>
            <a:ext cx="8686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de-DE" altLang="en-US" smtClean="0"/>
              <a:t>Custom Elements</a:t>
            </a:r>
            <a:endParaRPr lang="en-US" altLang="en-US" smtClean="0"/>
          </a:p>
        </p:txBody>
      </p:sp>
      <p:sp>
        <p:nvSpPr>
          <p:cNvPr id="34820" name="Content Placeholder 2"/>
          <p:cNvSpPr>
            <a:spLocks noGrp="1"/>
          </p:cNvSpPr>
          <p:nvPr>
            <p:ph idx="1"/>
          </p:nvPr>
        </p:nvSpPr>
        <p:spPr bwMode="auto">
          <a:xfrm>
            <a:off x="228600" y="1044575"/>
            <a:ext cx="86868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/>
            <a:r>
              <a:rPr lang="en-US" altLang="en-US" dirty="0" smtClean="0"/>
              <a:t>Defining a custom element like this:</a:t>
            </a:r>
          </a:p>
          <a:p>
            <a:pPr eaLnBrk="1" hangingPunct="1"/>
            <a:endParaRPr lang="en-US" altLang="en-US" dirty="0" smtClean="0"/>
          </a:p>
          <a:p>
            <a:pPr marL="0" indent="0" eaLnBrk="1" hangingPunct="1"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&lt;polymer-element extends="button" name="fancy-button"&gt; 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&lt;/polymer-element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Allows you to use that custom element in your own markup:</a:t>
            </a:r>
          </a:p>
          <a:p>
            <a:pPr eaLnBrk="1" hangingPunct="1"/>
            <a:endParaRPr lang="en-US" altLang="en-US" dirty="0" smtClean="0"/>
          </a:p>
          <a:p>
            <a:pPr marL="0" indent="0" eaLnBrk="1" hangingPunct="1"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&lt;div&gt;</a:t>
            </a:r>
          </a:p>
          <a:p>
            <a:pPr marL="0" indent="0" eaLnBrk="1" hangingPunct="1"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&lt;fancy-button&gt;&lt;/fancy-button&gt;</a:t>
            </a:r>
          </a:p>
          <a:p>
            <a:pPr marL="0" indent="0" eaLnBrk="1" hangingPunct="1"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88384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4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endParaRPr lang="en-US" altLang="en-US" b="0">
              <a:latin typeface="Eurostile"/>
            </a:endParaRPr>
          </a:p>
        </p:txBody>
      </p:sp>
      <p:sp>
        <p:nvSpPr>
          <p:cNvPr id="35843" name="Title 3"/>
          <p:cNvSpPr>
            <a:spLocks noGrp="1"/>
          </p:cNvSpPr>
          <p:nvPr>
            <p:ph type="title"/>
          </p:nvPr>
        </p:nvSpPr>
        <p:spPr bwMode="auto">
          <a:xfrm>
            <a:off x="228600" y="157163"/>
            <a:ext cx="8686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de-DE" altLang="en-US" smtClean="0"/>
              <a:t>Custom Elements</a:t>
            </a:r>
            <a:endParaRPr lang="en-US" altLang="en-US" smtClean="0"/>
          </a:p>
        </p:txBody>
      </p:sp>
      <p:sp>
        <p:nvSpPr>
          <p:cNvPr id="35844" name="Content Placeholder 2"/>
          <p:cNvSpPr>
            <a:spLocks noGrp="1"/>
          </p:cNvSpPr>
          <p:nvPr>
            <p:ph idx="1"/>
          </p:nvPr>
        </p:nvSpPr>
        <p:spPr bwMode="auto">
          <a:xfrm>
            <a:off x="228600" y="1044575"/>
            <a:ext cx="86868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eaLnBrk="1" hangingPunct="1"/>
            <a:r>
              <a:rPr lang="en-US" altLang="en-US" smtClean="0"/>
              <a:t>You can use the concepts we previously discussed, templates, Shadow DOM, etc. from within a custom element.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Further, custom elements give you a set of Lifecycle callbacks so you can know things like when you are inserted into the DOM, removed and ready.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This means you can define the visual aspects of a custom element in mark up and the code in script. 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39067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rdia New" panose="020B0304020202020204" pitchFamily="34" charset="-34"/>
                <a:cs typeface="Cordia New" panose="020B0304020202020204" pitchFamily="34" charset="-34"/>
              </a:rPr>
              <a:t>&lt;my-tag&gt;&lt;/my-tag&gt;</a:t>
            </a:r>
          </a:p>
          <a:p>
            <a:pPr marL="0" indent="0">
              <a:buNone/>
            </a:pP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US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var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proto = </a:t>
            </a:r>
            <a:r>
              <a:rPr lang="en-US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Object.create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HTMLElement.prototype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);</a:t>
            </a:r>
          </a:p>
          <a:p>
            <a:pPr marL="0" indent="0">
              <a:buNone/>
            </a:pP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US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proto.createdCallback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= function (){</a:t>
            </a:r>
          </a:p>
          <a:p>
            <a:pPr marL="0" indent="0">
              <a:buNone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	</a:t>
            </a:r>
            <a:r>
              <a:rPr lang="en-US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this.textContent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= 'This is my tag';</a:t>
            </a:r>
          </a:p>
          <a:p>
            <a:pPr marL="0" indent="0">
              <a:buNone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};</a:t>
            </a:r>
          </a:p>
          <a:p>
            <a:pPr marL="0" indent="0">
              <a:buNone/>
            </a:pP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US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document.register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('my-tag',{</a:t>
            </a:r>
            <a:r>
              <a:rPr lang="en-US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prototype:proto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9426783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47537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Custom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Pure JavaScript</a:t>
            </a:r>
          </a:p>
          <a:p>
            <a:r>
              <a:rPr lang="en-US" dirty="0" smtClean="0"/>
              <a:t>X-tags: framework developed by Mozilla</a:t>
            </a:r>
          </a:p>
          <a:p>
            <a:r>
              <a:rPr lang="en-US" dirty="0" smtClean="0"/>
              <a:t>Polymer: framework developed by Google</a:t>
            </a:r>
          </a:p>
          <a:p>
            <a:endParaRPr lang="en-US" dirty="0"/>
          </a:p>
          <a:p>
            <a:r>
              <a:rPr lang="en-US" dirty="0" smtClean="0"/>
              <a:t>Each provides lifecycle events you can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1347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createdCallback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attachedCallback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detachedCallback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attributeChangedCallback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0407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X-tags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xtag.register</a:t>
            </a:r>
            <a:r>
              <a:rPr lang="en-US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('x-</a:t>
            </a:r>
            <a:r>
              <a:rPr lang="en-US" sz="3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frankenstein</a:t>
            </a:r>
            <a:r>
              <a:rPr lang="en-US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', {</a:t>
            </a:r>
          </a:p>
          <a:p>
            <a:pPr marL="0" indent="0">
              <a:buNone/>
            </a:pPr>
            <a:r>
              <a:rPr lang="en-US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  lifecycle:{</a:t>
            </a:r>
          </a:p>
          <a:p>
            <a:pPr marL="0" indent="0">
              <a:buNone/>
            </a:pPr>
            <a:r>
              <a:rPr lang="en-US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    created: function(){</a:t>
            </a:r>
          </a:p>
          <a:p>
            <a:pPr marL="0" indent="0">
              <a:buNone/>
            </a:pPr>
            <a:r>
              <a:rPr lang="en-US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      alert("Look! It's moving. It's alive!");</a:t>
            </a:r>
          </a:p>
          <a:p>
            <a:pPr marL="0" indent="0">
              <a:buNone/>
            </a:pPr>
            <a:r>
              <a:rPr lang="en-US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    }</a:t>
            </a:r>
          </a:p>
          <a:p>
            <a:pPr marL="0" indent="0">
              <a:buNone/>
            </a:pPr>
            <a:r>
              <a:rPr lang="en-US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  }</a:t>
            </a:r>
          </a:p>
          <a:p>
            <a:pPr marL="0" indent="0">
              <a:buNone/>
            </a:pPr>
            <a:r>
              <a:rPr lang="en-US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658330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Xtags</a:t>
            </a:r>
            <a:r>
              <a:rPr lang="en-US" dirty="0" smtClean="0"/>
              <a:t> Lifecycle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reated</a:t>
            </a:r>
          </a:p>
          <a:p>
            <a:r>
              <a:rPr lang="en-US" dirty="0" smtClean="0"/>
              <a:t>inserted</a:t>
            </a:r>
          </a:p>
          <a:p>
            <a:r>
              <a:rPr lang="en-US" dirty="0"/>
              <a:t>r</a:t>
            </a:r>
            <a:r>
              <a:rPr lang="en-US" dirty="0" smtClean="0"/>
              <a:t>emoved</a:t>
            </a:r>
          </a:p>
          <a:p>
            <a:r>
              <a:rPr lang="en-US" dirty="0" err="1" smtClean="0"/>
              <a:t>attributeChanged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88455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&lt;polymer-element name="say-hi"&gt;</a:t>
            </a:r>
          </a:p>
          <a:p>
            <a:pPr marL="0" indent="0">
              <a:buNone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&lt;script&gt;</a:t>
            </a:r>
          </a:p>
          <a:p>
            <a:pPr marL="0" indent="0">
              <a:buNone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       Polymer('say-hi',{</a:t>
            </a:r>
          </a:p>
          <a:p>
            <a:pPr marL="0" indent="0">
              <a:buNone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		</a:t>
            </a:r>
            <a:r>
              <a:rPr lang="en-US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whatToSay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: 'Hi',</a:t>
            </a:r>
          </a:p>
          <a:p>
            <a:pPr marL="0" indent="0">
              <a:buNone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		created: function(){</a:t>
            </a:r>
          </a:p>
          <a:p>
            <a:pPr marL="0" indent="0">
              <a:buNone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			// do something</a:t>
            </a:r>
          </a:p>
          <a:p>
            <a:pPr marL="0" indent="0">
              <a:buNone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		}</a:t>
            </a:r>
          </a:p>
          <a:p>
            <a:pPr marL="0" indent="0">
              <a:buNone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	})</a:t>
            </a:r>
          </a:p>
          <a:p>
            <a:pPr marL="0" indent="0">
              <a:buNone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&lt;/polymer-element&gt;</a:t>
            </a:r>
          </a:p>
        </p:txBody>
      </p:sp>
    </p:spTree>
    <p:extLst>
      <p:ext uri="{BB962C8B-B14F-4D97-AF65-F5344CB8AC3E}">
        <p14:creationId xmlns:p14="http://schemas.microsoft.com/office/powerpoint/2010/main" val="504680183"/>
      </p:ext>
    </p:extLst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Polymer Lifecycle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</a:t>
            </a:r>
          </a:p>
          <a:p>
            <a:r>
              <a:rPr lang="en-US" dirty="0" smtClean="0"/>
              <a:t>attached</a:t>
            </a:r>
          </a:p>
          <a:p>
            <a:r>
              <a:rPr lang="en-US" dirty="0" smtClean="0"/>
              <a:t>detached</a:t>
            </a:r>
          </a:p>
          <a:p>
            <a:r>
              <a:rPr lang="en-US" dirty="0" err="1" smtClean="0"/>
              <a:t>attributeChanged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4759"/>
      </p:ext>
    </p:extLst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Components are real today.</a:t>
            </a:r>
          </a:p>
          <a:p>
            <a:r>
              <a:rPr lang="en-US" dirty="0" smtClean="0"/>
              <a:t>Web Components are how we will be building Web Applications in the near future</a:t>
            </a:r>
          </a:p>
          <a:p>
            <a:r>
              <a:rPr lang="en-US" dirty="0" smtClean="0"/>
              <a:t>Beware, all of the Web Component specifications are still Editors Drafts, and can change!</a:t>
            </a:r>
          </a:p>
          <a:p>
            <a:r>
              <a:rPr lang="en-US" dirty="0" smtClean="0"/>
              <a:t>Polymer is a convenient way to build and use Web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070452"/>
      </p:ext>
    </p:extLst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http://www.w3.org/wiki/WebComponents/</a:t>
            </a:r>
          </a:p>
          <a:p>
            <a:r>
              <a:rPr lang="en-US" altLang="en-US" dirty="0" smtClean="0"/>
              <a:t>http</a:t>
            </a:r>
            <a:r>
              <a:rPr lang="en-US" altLang="en-US" dirty="0"/>
              <a:t>://www.polymer-project.org</a:t>
            </a:r>
            <a:r>
              <a:rPr lang="en-US" altLang="en-US" dirty="0" smtClean="0"/>
              <a:t>/</a:t>
            </a:r>
            <a:endParaRPr lang="en-US" altLang="en-US" dirty="0"/>
          </a:p>
          <a:p>
            <a:r>
              <a:rPr lang="en-US" altLang="en-US" dirty="0" smtClean="0"/>
              <a:t>@polymer – </a:t>
            </a:r>
            <a:r>
              <a:rPr lang="en-US" altLang="en-US" dirty="0" err="1" smtClean="0"/>
              <a:t>officical</a:t>
            </a:r>
            <a:r>
              <a:rPr lang="en-US" altLang="en-US" dirty="0" smtClean="0"/>
              <a:t> twitter of the polymer project</a:t>
            </a:r>
          </a:p>
          <a:p>
            <a:r>
              <a:rPr lang="en-US" altLang="en-US" dirty="0" smtClean="0"/>
              <a:t>@</a:t>
            </a:r>
            <a:r>
              <a:rPr lang="en-US" altLang="en-US" dirty="0" err="1" smtClean="0"/>
              <a:t>digitalprimates</a:t>
            </a:r>
            <a:endParaRPr lang="en-US" altLang="en-US" dirty="0" smtClean="0"/>
          </a:p>
          <a:p>
            <a:r>
              <a:rPr lang="en-US" altLang="en-US" dirty="0" smtClean="0"/>
              <a:t>@</a:t>
            </a:r>
            <a:r>
              <a:rPr lang="en-US" altLang="en-US" dirty="0" err="1" smtClean="0"/>
              <a:t>jefftapper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Code and slides can be found </a:t>
            </a:r>
            <a:r>
              <a:rPr lang="en-US" altLang="en-US" dirty="0"/>
              <a:t>at </a:t>
            </a:r>
            <a:r>
              <a:rPr lang="en-US" altLang="en-US" dirty="0">
                <a:hlinkClick r:id="rId2"/>
              </a:rPr>
              <a:t>https://</a:t>
            </a:r>
            <a:r>
              <a:rPr lang="en-US" altLang="en-US" dirty="0" smtClean="0">
                <a:hlinkClick r:id="rId2"/>
              </a:rPr>
              <a:t>github.com/jefftapper/presentations</a:t>
            </a: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3036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600" dirty="0" smtClean="0"/>
              <a:t>?</a:t>
            </a:r>
            <a:endParaRPr lang="en-US" sz="25600" dirty="0"/>
          </a:p>
        </p:txBody>
      </p:sp>
    </p:spTree>
    <p:extLst>
      <p:ext uri="{BB962C8B-B14F-4D97-AF65-F5344CB8AC3E}">
        <p14:creationId xmlns:p14="http://schemas.microsoft.com/office/powerpoint/2010/main" val="1515202761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Web Components?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Eurostile"/>
              </a:rPr>
              <a:t>   Web </a:t>
            </a:r>
            <a:r>
              <a:rPr lang="en-US" altLang="en-US" dirty="0">
                <a:latin typeface="Eurostile"/>
              </a:rPr>
              <a:t>Components are an attempt to let </a:t>
            </a:r>
            <a:r>
              <a:rPr lang="en-US" altLang="en-US" dirty="0" smtClean="0">
                <a:latin typeface="Eurostile"/>
              </a:rPr>
              <a:t>you write </a:t>
            </a:r>
            <a:r>
              <a:rPr lang="en-US" altLang="en-US" dirty="0">
                <a:latin typeface="Eurostile"/>
              </a:rPr>
              <a:t>custom components that can be used like this:</a:t>
            </a:r>
          </a:p>
          <a:p>
            <a:endParaRPr lang="en-US" altLang="en-US" dirty="0">
              <a:latin typeface="Eurostile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 Sales:&lt;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 &lt;my-super-cool-chart id="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coolChart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&lt;/my-super-cool-chart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314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they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Components are a combination of several w3c specifications</a:t>
            </a:r>
          </a:p>
          <a:p>
            <a:pPr lvl="2"/>
            <a:r>
              <a:rPr lang="en-US" dirty="0" smtClean="0"/>
              <a:t>Custom Elements</a:t>
            </a:r>
          </a:p>
          <a:p>
            <a:pPr lvl="2"/>
            <a:r>
              <a:rPr lang="en-US" dirty="0" smtClean="0"/>
              <a:t>Templates</a:t>
            </a:r>
          </a:p>
          <a:p>
            <a:pPr lvl="2"/>
            <a:r>
              <a:rPr lang="en-US" dirty="0" smtClean="0"/>
              <a:t>Shadow Dom</a:t>
            </a:r>
          </a:p>
          <a:p>
            <a:pPr lvl="2"/>
            <a:r>
              <a:rPr lang="en-US" dirty="0" smtClean="0"/>
              <a:t>HTML Imports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160092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Polymer?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/>
        </p:nvSpPr>
        <p:spPr bwMode="auto">
          <a:xfrm>
            <a:off x="232064" y="1143000"/>
            <a:ext cx="8686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dirty="0" smtClean="0"/>
              <a:t>A library built on top of Web Components.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Allows us to use Web Components today in modern browsers which don’t yet support Web Components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3 main pieces</a:t>
            </a:r>
          </a:p>
          <a:p>
            <a:pPr marL="1143000" lvl="1" eaLnBrk="1" hangingPunct="1"/>
            <a:r>
              <a:rPr lang="en-US" altLang="en-US" dirty="0" smtClean="0"/>
              <a:t>A set of </a:t>
            </a:r>
            <a:r>
              <a:rPr lang="en-US" altLang="en-US" dirty="0" err="1" smtClean="0"/>
              <a:t>polyfills</a:t>
            </a:r>
            <a:endParaRPr lang="en-US" altLang="en-US" dirty="0" smtClean="0"/>
          </a:p>
          <a:p>
            <a:pPr marL="1143000" lvl="1" eaLnBrk="1" hangingPunct="1"/>
            <a:r>
              <a:rPr lang="en-US" altLang="en-US" dirty="0" smtClean="0"/>
              <a:t>Web application framework</a:t>
            </a:r>
          </a:p>
          <a:p>
            <a:pPr marL="1143000" lvl="1" eaLnBrk="1" hangingPunct="1"/>
            <a:r>
              <a:rPr lang="en-US" altLang="en-US" dirty="0" smtClean="0"/>
              <a:t>Set of UI components</a:t>
            </a:r>
          </a:p>
        </p:txBody>
      </p:sp>
    </p:spTree>
    <p:extLst>
      <p:ext uri="{BB962C8B-B14F-4D97-AF65-F5344CB8AC3E}">
        <p14:creationId xmlns:p14="http://schemas.microsoft.com/office/powerpoint/2010/main" val="31272505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covering?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mtClean="0">
                <a:latin typeface="Eurostile"/>
              </a:rPr>
              <a:t>Web Components, specifically:</a:t>
            </a:r>
          </a:p>
          <a:p>
            <a:pPr eaLnBrk="1" hangingPunct="1"/>
            <a:endParaRPr lang="en-US" altLang="en-US" smtClean="0">
              <a:latin typeface="Eurostile"/>
            </a:endParaRPr>
          </a:p>
          <a:p>
            <a:pPr eaLnBrk="1" hangingPunct="1"/>
            <a:r>
              <a:rPr lang="en-US" altLang="en-US" smtClean="0">
                <a:latin typeface="Eurostile"/>
              </a:rPr>
              <a:t>What in the world are web components?</a:t>
            </a:r>
          </a:p>
          <a:p>
            <a:pPr eaLnBrk="1" hangingPunct="1"/>
            <a:r>
              <a:rPr lang="en-US" altLang="en-US" smtClean="0">
                <a:latin typeface="Eurostile"/>
              </a:rPr>
              <a:t>What problem are they trying to solve?</a:t>
            </a:r>
          </a:p>
          <a:p>
            <a:pPr eaLnBrk="1" hangingPunct="1"/>
            <a:r>
              <a:rPr lang="en-US" altLang="en-US" smtClean="0">
                <a:latin typeface="Eurostile"/>
              </a:rPr>
              <a:t>How do they work?</a:t>
            </a:r>
          </a:p>
          <a:p>
            <a:pPr eaLnBrk="1" hangingPunct="1"/>
            <a:r>
              <a:rPr lang="en-US" altLang="en-US" smtClean="0">
                <a:latin typeface="Eurostile"/>
              </a:rPr>
              <a:t>Can I actually use these things?</a:t>
            </a:r>
          </a:p>
          <a:p>
            <a:pPr eaLnBrk="1" hangingPunct="1"/>
            <a:r>
              <a:rPr lang="en-US" altLang="en-US" smtClean="0">
                <a:latin typeface="Eurostile"/>
              </a:rPr>
              <a:t>What does it mean to my app/development process?</a:t>
            </a:r>
          </a:p>
        </p:txBody>
      </p:sp>
    </p:spTree>
    <p:extLst>
      <p:ext uri="{BB962C8B-B14F-4D97-AF65-F5344CB8AC3E}">
        <p14:creationId xmlns:p14="http://schemas.microsoft.com/office/powerpoint/2010/main" val="40350065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on the Edge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/>
        </p:nvSpPr>
        <p:spPr bwMode="auto">
          <a:xfrm>
            <a:off x="609600" y="1600200"/>
            <a:ext cx="8686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en-US" dirty="0" smtClean="0">
                <a:latin typeface="Eurostile"/>
              </a:rPr>
              <a:t>Web Components are </a:t>
            </a:r>
            <a:r>
              <a:rPr lang="en-US" altLang="en-US" dirty="0" smtClean="0">
                <a:latin typeface="Eurostile"/>
              </a:rPr>
              <a:t>a next generation technology.</a:t>
            </a:r>
            <a:endParaRPr lang="en-US" altLang="en-US" dirty="0" smtClean="0">
              <a:latin typeface="Eurostile"/>
            </a:endParaRPr>
          </a:p>
          <a:p>
            <a:pPr eaLnBrk="1" hangingPunct="1">
              <a:buFont typeface="Arial" pitchFamily="34" charset="0"/>
              <a:buNone/>
            </a:pPr>
            <a:endParaRPr lang="en-US" altLang="en-US" dirty="0" smtClean="0">
              <a:latin typeface="Eurostile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en-US" dirty="0" smtClean="0">
                <a:latin typeface="Eurostile"/>
              </a:rPr>
              <a:t>As of this moment, they </a:t>
            </a:r>
            <a:r>
              <a:rPr lang="en-US" altLang="en-US" b="1" i="1" dirty="0" smtClean="0">
                <a:latin typeface="Eurostile"/>
              </a:rPr>
              <a:t>do not work </a:t>
            </a:r>
            <a:r>
              <a:rPr lang="en-US" altLang="en-US" dirty="0" smtClean="0">
                <a:latin typeface="Eurostile"/>
              </a:rPr>
              <a:t>in their entirety </a:t>
            </a:r>
            <a:r>
              <a:rPr lang="en-US" altLang="en-US" b="1" i="1" dirty="0" smtClean="0">
                <a:latin typeface="Eurostile"/>
              </a:rPr>
              <a:t>in</a:t>
            </a:r>
            <a:r>
              <a:rPr lang="en-US" altLang="en-US" dirty="0" smtClean="0">
                <a:latin typeface="Eurostile"/>
              </a:rPr>
              <a:t> </a:t>
            </a:r>
            <a:r>
              <a:rPr lang="en-US" altLang="en-US" b="1" i="1" dirty="0" smtClean="0">
                <a:latin typeface="Eurostile"/>
              </a:rPr>
              <a:t>all browsers</a:t>
            </a:r>
          </a:p>
          <a:p>
            <a:pPr eaLnBrk="1" hangingPunct="1">
              <a:buFont typeface="Arial" pitchFamily="34" charset="0"/>
              <a:buNone/>
            </a:pPr>
            <a:endParaRPr lang="en-US" altLang="en-US" dirty="0" smtClean="0">
              <a:latin typeface="Eurostile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en-US" dirty="0" smtClean="0">
                <a:latin typeface="Eurostile"/>
              </a:rPr>
              <a:t>However, a </a:t>
            </a:r>
            <a:r>
              <a:rPr lang="en-US" altLang="en-US" dirty="0" smtClean="0">
                <a:latin typeface="Eurostile"/>
              </a:rPr>
              <a:t>good portion of the functionality is available in </a:t>
            </a:r>
            <a:r>
              <a:rPr lang="en-US" altLang="en-US" dirty="0" smtClean="0">
                <a:latin typeface="Eurostile"/>
              </a:rPr>
              <a:t>Chrome and Opera </a:t>
            </a:r>
            <a:endParaRPr lang="en-US" altLang="en-US" dirty="0" smtClean="0">
              <a:latin typeface="Eurostile"/>
            </a:endParaRPr>
          </a:p>
          <a:p>
            <a:pPr eaLnBrk="1" hangingPunct="1">
              <a:buFont typeface="Arial" pitchFamily="34" charset="0"/>
              <a:buNone/>
            </a:pPr>
            <a:endParaRPr lang="en-US" altLang="en-US" sz="2000" dirty="0" smtClean="0">
              <a:latin typeface="Eurostile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8803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is it real?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en-US" dirty="0" smtClean="0">
                <a:latin typeface="Eurostile"/>
              </a:rPr>
              <a:t>Yes!!!</a:t>
            </a:r>
          </a:p>
          <a:p>
            <a:pPr eaLnBrk="1" hangingPunct="1">
              <a:buFont typeface="Arial" pitchFamily="34" charset="0"/>
              <a:buNone/>
            </a:pPr>
            <a:endParaRPr lang="en-US" altLang="en-US" dirty="0">
              <a:latin typeface="Eurostile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en-US" dirty="0" smtClean="0">
                <a:latin typeface="Eurostile"/>
              </a:rPr>
              <a:t>Web Component support is actually here today.  </a:t>
            </a:r>
            <a:r>
              <a:rPr lang="en-US" altLang="en-US" dirty="0" smtClean="0">
                <a:latin typeface="Eurostile"/>
              </a:rPr>
              <a:t>Even </a:t>
            </a:r>
            <a:r>
              <a:rPr lang="en-US" altLang="en-US" dirty="0" smtClean="0">
                <a:latin typeface="Eurostile"/>
              </a:rPr>
              <a:t>though </a:t>
            </a:r>
            <a:r>
              <a:rPr lang="en-US" altLang="en-US" dirty="0" smtClean="0">
                <a:latin typeface="Eurostile"/>
              </a:rPr>
              <a:t>they are </a:t>
            </a:r>
            <a:r>
              <a:rPr lang="en-US" altLang="en-US" dirty="0" smtClean="0">
                <a:latin typeface="Eurostile"/>
              </a:rPr>
              <a:t>not fully </a:t>
            </a:r>
            <a:r>
              <a:rPr lang="en-US" altLang="en-US" dirty="0" smtClean="0">
                <a:latin typeface="Eurostile"/>
              </a:rPr>
              <a:t>supported in all browsers, Polymer </a:t>
            </a:r>
            <a:r>
              <a:rPr lang="en-US" altLang="en-US" dirty="0" smtClean="0">
                <a:latin typeface="Eurostile"/>
              </a:rPr>
              <a:t>and </a:t>
            </a:r>
            <a:r>
              <a:rPr lang="en-US" altLang="en-US" dirty="0" err="1" smtClean="0">
                <a:latin typeface="Eurostile"/>
              </a:rPr>
              <a:t>Polyfills</a:t>
            </a:r>
            <a:r>
              <a:rPr lang="en-US" altLang="en-US" dirty="0" smtClean="0">
                <a:latin typeface="Eurostile"/>
              </a:rPr>
              <a:t> allow use in </a:t>
            </a:r>
            <a:r>
              <a:rPr lang="en-US" altLang="en-US" dirty="0" smtClean="0">
                <a:latin typeface="Eurostile"/>
              </a:rPr>
              <a:t>most </a:t>
            </a:r>
            <a:r>
              <a:rPr lang="en-US" altLang="en-US" b="1" i="1" dirty="0" smtClean="0">
                <a:latin typeface="Eurostile"/>
              </a:rPr>
              <a:t>modern </a:t>
            </a:r>
            <a:r>
              <a:rPr lang="en-US" altLang="en-US" dirty="0" smtClean="0">
                <a:latin typeface="Eurostile"/>
              </a:rPr>
              <a:t>browsers today</a:t>
            </a:r>
            <a:endParaRPr lang="en-US" altLang="en-US" sz="2000" b="1" i="1" dirty="0" smtClean="0">
              <a:latin typeface="Eurostile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0638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P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DPBlue</Template>
  <TotalTime>750</TotalTime>
  <Words>1106</Words>
  <Application>Microsoft Office PowerPoint</Application>
  <PresentationFormat>On-screen Show (4:3)</PresentationFormat>
  <Paragraphs>247</Paragraphs>
  <Slides>38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ＭＳ Ｐゴシック</vt:lpstr>
      <vt:lpstr>Arial</vt:lpstr>
      <vt:lpstr>Calibri</vt:lpstr>
      <vt:lpstr>Cordia New</vt:lpstr>
      <vt:lpstr>Courier New</vt:lpstr>
      <vt:lpstr>Eurostile</vt:lpstr>
      <vt:lpstr>DPBlue</vt:lpstr>
      <vt:lpstr>Web Components with Polymer</vt:lpstr>
      <vt:lpstr>Who am I?</vt:lpstr>
      <vt:lpstr>Who are you?</vt:lpstr>
      <vt:lpstr>What are Web Components?</vt:lpstr>
      <vt:lpstr>How do they work</vt:lpstr>
      <vt:lpstr>What is Polymer?</vt:lpstr>
      <vt:lpstr>What are we covering?</vt:lpstr>
      <vt:lpstr>Life on the Edge</vt:lpstr>
      <vt:lpstr>So, is it real?</vt:lpstr>
      <vt:lpstr>Where can I use this today?</vt:lpstr>
      <vt:lpstr>Always finding the latest and greatest</vt:lpstr>
      <vt:lpstr>Why are they important?</vt:lpstr>
      <vt:lpstr>How do they work?</vt:lpstr>
      <vt:lpstr>Example Application</vt:lpstr>
      <vt:lpstr>PowerPoint Presentation</vt:lpstr>
      <vt:lpstr>PowerPoint Presentation</vt:lpstr>
      <vt:lpstr>PowerPoint Presentation</vt:lpstr>
      <vt:lpstr>Shadow DOM</vt:lpstr>
      <vt:lpstr>Shadow DOM</vt:lpstr>
      <vt:lpstr>Shadow Host/Root</vt:lpstr>
      <vt:lpstr>Rendering</vt:lpstr>
      <vt:lpstr>Styles</vt:lpstr>
      <vt:lpstr>Styles</vt:lpstr>
      <vt:lpstr>HTML Imports</vt:lpstr>
      <vt:lpstr>HTML Imports</vt:lpstr>
      <vt:lpstr>Custom Elements</vt:lpstr>
      <vt:lpstr>Custom Elements</vt:lpstr>
      <vt:lpstr>Custom Elements</vt:lpstr>
      <vt:lpstr>Creating in JavaScript</vt:lpstr>
      <vt:lpstr>Creating Custom Elements</vt:lpstr>
      <vt:lpstr>Component Lifecycle</vt:lpstr>
      <vt:lpstr>X-tags</vt:lpstr>
      <vt:lpstr>Xtags Lifecycle Events</vt:lpstr>
      <vt:lpstr>Polymer</vt:lpstr>
      <vt:lpstr>Polymer Lifecycle Events</vt:lpstr>
      <vt:lpstr>Conclusion</vt:lpstr>
      <vt:lpstr>Resources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Components</dc:title>
  <dc:creator>Jeff Tapper</dc:creator>
  <cp:lastModifiedBy>Jeff Tapper</cp:lastModifiedBy>
  <cp:revision>26</cp:revision>
  <dcterms:created xsi:type="dcterms:W3CDTF">2014-09-05T14:57:39Z</dcterms:created>
  <dcterms:modified xsi:type="dcterms:W3CDTF">2015-09-16T19:26:40Z</dcterms:modified>
</cp:coreProperties>
</file>