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9" r:id="rId3"/>
    <p:sldId id="312" r:id="rId4"/>
    <p:sldId id="269" r:id="rId5"/>
    <p:sldId id="264" r:id="rId6"/>
    <p:sldId id="265" r:id="rId7"/>
    <p:sldId id="270" r:id="rId8"/>
    <p:sldId id="271" r:id="rId9"/>
    <p:sldId id="267" r:id="rId10"/>
    <p:sldId id="268" r:id="rId11"/>
    <p:sldId id="275" r:id="rId12"/>
    <p:sldId id="276" r:id="rId13"/>
    <p:sldId id="277" r:id="rId14"/>
    <p:sldId id="278" r:id="rId15"/>
    <p:sldId id="279" r:id="rId16"/>
    <p:sldId id="280" r:id="rId17"/>
    <p:sldId id="323" r:id="rId18"/>
    <p:sldId id="309" r:id="rId19"/>
    <p:sldId id="321" r:id="rId20"/>
    <p:sldId id="322" r:id="rId21"/>
    <p:sldId id="310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20" r:id="rId43"/>
    <p:sldId id="28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9D558-AAE1-480B-921A-F77B7DE34C2E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74BA4-EBE5-4B32-BC86-5B85F60D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56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16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59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74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07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13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84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228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27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2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21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3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680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323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43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281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181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277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672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168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089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621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65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439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884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53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708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238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646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495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403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50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132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51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34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81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37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36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48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40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21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6718-A892-4970-BFF2-8DCA365DF438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DD5A-731A-4FF3-82EB-9F8B5FE1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225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6718-A892-4970-BFF2-8DCA365DF438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DD5A-731A-4FF3-82EB-9F8B5FE1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140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6718-A892-4970-BFF2-8DCA365DF438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DD5A-731A-4FF3-82EB-9F8B5FE1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523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6718-A892-4970-BFF2-8DCA365DF438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DD5A-731A-4FF3-82EB-9F8B5FE1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355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6718-A892-4970-BFF2-8DCA365DF438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DD5A-731A-4FF3-82EB-9F8B5FE1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0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6718-A892-4970-BFF2-8DCA365DF438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DD5A-731A-4FF3-82EB-9F8B5FE1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7114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6718-A892-4970-BFF2-8DCA365DF438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DD5A-731A-4FF3-82EB-9F8B5FE1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437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6718-A892-4970-BFF2-8DCA365DF438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DD5A-731A-4FF3-82EB-9F8B5FE17EF3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www.digitalprimates.net/wp-content/themes/dp/images/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943600"/>
            <a:ext cx="16383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0331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6718-A892-4970-BFF2-8DCA365DF438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DD5A-731A-4FF3-82EB-9F8B5FE1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718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6718-A892-4970-BFF2-8DCA365DF438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DD5A-731A-4FF3-82EB-9F8B5FE1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967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6718-A892-4970-BFF2-8DCA365DF438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DD5A-731A-4FF3-82EB-9F8B5FE1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284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06718-A892-4970-BFF2-8DCA365DF438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DD5A-731A-4FF3-82EB-9F8B5FE17EF3}" type="slidenum">
              <a:rPr lang="en-US" smtClean="0"/>
              <a:t>‹#›</a:t>
            </a:fld>
            <a:endParaRPr lang="en-US"/>
          </a:p>
        </p:txBody>
      </p:sp>
      <p:pic>
        <p:nvPicPr>
          <p:cNvPr id="4098" name="Picture 2" descr="http://www.digitalprimates.net/wp-content/themes/dp/images/log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943600"/>
            <a:ext cx="16383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01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.org/TR/encrypted-media/" TargetMode="External"/><Relationship Id="rId3" Type="http://schemas.openxmlformats.org/officeDocument/2006/relationships/hyperlink" Target="http://www.dashif.org/" TargetMode="External"/><Relationship Id="rId7" Type="http://schemas.openxmlformats.org/officeDocument/2006/relationships/hyperlink" Target="http://www.w3.org/TR/media-source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vcs.w3.org/hg/html-media/raw-file/tip/media-source/media-source.html" TargetMode="External"/><Relationship Id="rId5" Type="http://schemas.openxmlformats.org/officeDocument/2006/relationships/hyperlink" Target="https://github.com/Dash-Industry-Forum/dash.js" TargetMode="External"/><Relationship Id="rId4" Type="http://schemas.openxmlformats.org/officeDocument/2006/relationships/hyperlink" Target="http://dashif.org/reference/players/javascript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A DASH Player</a:t>
            </a:r>
            <a:br>
              <a:rPr lang="en-US" dirty="0" smtClean="0"/>
            </a:br>
            <a:r>
              <a:rPr lang="en-US" sz="2800" dirty="0" smtClean="0"/>
              <a:t>Considerations for </a:t>
            </a:r>
            <a:r>
              <a:rPr lang="en-US" sz="2800" dirty="0" smtClean="0"/>
              <a:t>next </a:t>
            </a:r>
            <a:r>
              <a:rPr lang="en-US" sz="2800" dirty="0" smtClean="0"/>
              <a:t>generation </a:t>
            </a:r>
            <a:r>
              <a:rPr lang="en-US" sz="2800" dirty="0" smtClean="0"/>
              <a:t>players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Jeff Tapper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Digital Primates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@</a:t>
            </a:r>
            <a:r>
              <a:rPr lang="en-US" dirty="0" err="1" smtClean="0">
                <a:solidFill>
                  <a:schemeClr val="tx1"/>
                </a:solidFill>
              </a:rPr>
              <a:t>jefftapper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4995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 a DASH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 Manifest</a:t>
            </a:r>
          </a:p>
          <a:p>
            <a:r>
              <a:rPr lang="en-US" dirty="0" smtClean="0"/>
              <a:t>Parse Manifest</a:t>
            </a:r>
          </a:p>
          <a:p>
            <a:r>
              <a:rPr lang="en-US" dirty="0" smtClean="0"/>
              <a:t>Determine optimal bandwidth for client</a:t>
            </a:r>
          </a:p>
          <a:p>
            <a:r>
              <a:rPr lang="en-US" dirty="0" smtClean="0"/>
              <a:t>Initialize for bandwidth</a:t>
            </a:r>
          </a:p>
          <a:p>
            <a:r>
              <a:rPr lang="en-US" dirty="0" smtClean="0"/>
              <a:t>Download Segment</a:t>
            </a:r>
          </a:p>
          <a:p>
            <a:r>
              <a:rPr lang="en-US" dirty="0" smtClean="0"/>
              <a:t>Hand segment to MSE</a:t>
            </a:r>
          </a:p>
          <a:p>
            <a:r>
              <a:rPr lang="en-US" dirty="0" smtClean="0"/>
              <a:t>Check Bandwidth to determine if change is necessary</a:t>
            </a:r>
          </a:p>
        </p:txBody>
      </p:sp>
    </p:spTree>
    <p:extLst>
      <p:ext uri="{BB962C8B-B14F-4D97-AF65-F5344CB8AC3E}">
        <p14:creationId xmlns:p14="http://schemas.microsoft.com/office/powerpoint/2010/main" val="18620936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DASH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types of files</a:t>
            </a:r>
          </a:p>
          <a:p>
            <a:pPr lvl="1"/>
            <a:r>
              <a:rPr lang="en-US" dirty="0" smtClean="0"/>
              <a:t>Manifest (.</a:t>
            </a:r>
            <a:r>
              <a:rPr lang="en-US" dirty="0" err="1" smtClean="0"/>
              <a:t>mpd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XML file describing the segments</a:t>
            </a:r>
          </a:p>
          <a:p>
            <a:pPr lvl="1"/>
            <a:r>
              <a:rPr lang="en-US" dirty="0" smtClean="0"/>
              <a:t>Initialization file</a:t>
            </a:r>
          </a:p>
          <a:p>
            <a:pPr lvl="2"/>
            <a:r>
              <a:rPr lang="en-US" dirty="0" smtClean="0"/>
              <a:t>Contains headers needed to decode bytes in segments</a:t>
            </a:r>
          </a:p>
          <a:p>
            <a:pPr lvl="1"/>
            <a:r>
              <a:rPr lang="en-US" dirty="0" smtClean="0"/>
              <a:t>Segment Files</a:t>
            </a:r>
          </a:p>
          <a:p>
            <a:pPr lvl="2"/>
            <a:r>
              <a:rPr lang="en-US" dirty="0" smtClean="0"/>
              <a:t>Contains playable media</a:t>
            </a:r>
          </a:p>
          <a:p>
            <a:pPr lvl="2"/>
            <a:r>
              <a:rPr lang="en-US" dirty="0" smtClean="0"/>
              <a:t>Includes:</a:t>
            </a:r>
          </a:p>
          <a:p>
            <a:pPr lvl="3"/>
            <a:r>
              <a:rPr lang="en-US" dirty="0" smtClean="0"/>
              <a:t>0…many video tracks</a:t>
            </a:r>
          </a:p>
          <a:p>
            <a:pPr lvl="3"/>
            <a:r>
              <a:rPr lang="en-US" dirty="0"/>
              <a:t>0</a:t>
            </a:r>
            <a:r>
              <a:rPr lang="en-US" dirty="0" smtClean="0"/>
              <a:t>…many audio tracks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190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 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Manifest contains:</a:t>
            </a:r>
          </a:p>
          <a:p>
            <a:pPr lvl="1"/>
            <a:r>
              <a:rPr lang="en-US" dirty="0" smtClean="0"/>
              <a:t>Root node</a:t>
            </a:r>
          </a:p>
          <a:p>
            <a:pPr lvl="1"/>
            <a:r>
              <a:rPr lang="en-US" dirty="0" smtClean="0"/>
              <a:t>1 or more periods</a:t>
            </a:r>
          </a:p>
          <a:p>
            <a:pPr lvl="2"/>
            <a:r>
              <a:rPr lang="en-US" dirty="0" smtClean="0"/>
              <a:t>Periods contain 1 adaptation set per video stream and </a:t>
            </a:r>
          </a:p>
          <a:p>
            <a:pPr lvl="2"/>
            <a:r>
              <a:rPr lang="en-US" dirty="0" smtClean="0"/>
              <a:t>Periods contain 1 adaptation set per audio stream</a:t>
            </a:r>
          </a:p>
          <a:p>
            <a:pPr lvl="2"/>
            <a:r>
              <a:rPr lang="en-US" dirty="0" smtClean="0"/>
              <a:t>Adaptation Sets contain:</a:t>
            </a:r>
          </a:p>
          <a:p>
            <a:pPr lvl="3"/>
            <a:r>
              <a:rPr lang="en-US" dirty="0" smtClean="0"/>
              <a:t>Content Composition nodes (for each video or audio track)</a:t>
            </a:r>
          </a:p>
          <a:p>
            <a:pPr lvl="3"/>
            <a:r>
              <a:rPr lang="en-US" dirty="0" smtClean="0"/>
              <a:t>1 or more Representation node</a:t>
            </a:r>
          </a:p>
          <a:p>
            <a:pPr lvl="4"/>
            <a:r>
              <a:rPr lang="en-US" dirty="0" smtClean="0"/>
              <a:t>Each representation describes a single bitrate</a:t>
            </a:r>
          </a:p>
          <a:p>
            <a:pPr lvl="4"/>
            <a:r>
              <a:rPr lang="en-US" dirty="0" smtClean="0"/>
              <a:t>Representations contain data on finding the actual segments</a:t>
            </a:r>
          </a:p>
          <a:p>
            <a:pPr lvl="4"/>
            <a:r>
              <a:rPr lang="en-US" dirty="0" smtClean="0"/>
              <a:t>Different ways a representation can describe segments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8496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Describing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SegmentBase</a:t>
            </a:r>
            <a:endParaRPr lang="en-US" dirty="0" smtClean="0"/>
          </a:p>
          <a:p>
            <a:pPr lvl="1"/>
            <a:r>
              <a:rPr lang="en-US" dirty="0" smtClean="0"/>
              <a:t>Describes a stream with only a single Segment per bitrate</a:t>
            </a:r>
          </a:p>
          <a:p>
            <a:pPr lvl="1"/>
            <a:r>
              <a:rPr lang="en-US" dirty="0" smtClean="0"/>
              <a:t>Can be used for Byte Range Requests </a:t>
            </a:r>
          </a:p>
          <a:p>
            <a:r>
              <a:rPr lang="en-US" dirty="0" err="1" smtClean="0"/>
              <a:t>SegmentList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SegmentList</a:t>
            </a:r>
            <a:r>
              <a:rPr lang="en-US" dirty="0" smtClean="0"/>
              <a:t> will contain a specific list of each </a:t>
            </a:r>
            <a:r>
              <a:rPr lang="en-US" dirty="0" err="1" smtClean="0"/>
              <a:t>SegmentURL</a:t>
            </a:r>
            <a:r>
              <a:rPr lang="en-US" dirty="0" smtClean="0"/>
              <a:t> (individual HTTP packet with media data)</a:t>
            </a:r>
          </a:p>
          <a:p>
            <a:pPr lvl="1"/>
            <a:r>
              <a:rPr lang="en-US" dirty="0" smtClean="0"/>
              <a:t>Can be used for Byte Range Requests</a:t>
            </a:r>
          </a:p>
          <a:p>
            <a:r>
              <a:rPr lang="en-US" dirty="0" err="1" smtClean="0"/>
              <a:t>SegmentTemplate</a:t>
            </a:r>
            <a:endParaRPr lang="en-US" dirty="0" smtClean="0"/>
          </a:p>
          <a:p>
            <a:pPr lvl="1"/>
            <a:r>
              <a:rPr lang="en-US" dirty="0" smtClean="0"/>
              <a:t>Defines </a:t>
            </a:r>
            <a:r>
              <a:rPr lang="en-US" dirty="0"/>
              <a:t>a known </a:t>
            </a:r>
            <a:r>
              <a:rPr lang="en-US" dirty="0" err="1"/>
              <a:t>url</a:t>
            </a:r>
            <a:r>
              <a:rPr lang="en-US" dirty="0"/>
              <a:t> for the fragment with wildcards resolved at runtime to request a </a:t>
            </a:r>
            <a:r>
              <a:rPr lang="en-US" dirty="0" smtClean="0"/>
              <a:t>segments (see </a:t>
            </a:r>
            <a:r>
              <a:rPr lang="en-US" dirty="0" err="1" smtClean="0"/>
              <a:t>bbb.mpd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Alternatively, can specify a list of segments based on duration</a:t>
            </a:r>
          </a:p>
          <a:p>
            <a:pPr marL="457200" lvl="1" indent="0" algn="r">
              <a:buNone/>
            </a:pPr>
            <a:endParaRPr lang="en-US" sz="2100" dirty="0" smtClean="0"/>
          </a:p>
          <a:p>
            <a:pPr marL="457200" lvl="1" indent="0" algn="r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9978518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SegmentList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&lt;Representation id="h264bl_hd" </a:t>
            </a:r>
            <a:r>
              <a:rPr lang="en-US" dirty="0" err="1"/>
              <a:t>mimeType</a:t>
            </a:r>
            <a:r>
              <a:rPr lang="en-US" dirty="0"/>
              <a:t>="video/mp4" codecs="avc1.42c01f" width="1280" height="720" </a:t>
            </a:r>
            <a:r>
              <a:rPr lang="en-US" dirty="0" err="1"/>
              <a:t>startWithSAP</a:t>
            </a:r>
            <a:r>
              <a:rPr lang="en-US" dirty="0"/>
              <a:t>="1" bandwidth="514864"&gt;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SegmentList</a:t>
            </a:r>
            <a:r>
              <a:rPr lang="en-US" dirty="0"/>
              <a:t> timescale="1000" duration="10000"&gt;</a:t>
            </a:r>
          </a:p>
          <a:p>
            <a:pPr marL="0" indent="0">
              <a:buNone/>
            </a:pPr>
            <a:r>
              <a:rPr lang="en-US" dirty="0"/>
              <a:t>     &lt;Initialization </a:t>
            </a:r>
            <a:r>
              <a:rPr lang="en-US" dirty="0" err="1"/>
              <a:t>sourceURL</a:t>
            </a:r>
            <a:r>
              <a:rPr lang="en-US" dirty="0"/>
              <a:t>="mp4-main-multi-h264bl_hd-.mp4"/&gt;</a:t>
            </a:r>
          </a:p>
          <a:p>
            <a:pPr marL="0" indent="0">
              <a:buNone/>
            </a:pPr>
            <a:r>
              <a:rPr lang="en-US" dirty="0"/>
              <a:t>     &lt;</a:t>
            </a:r>
            <a:r>
              <a:rPr lang="en-US" dirty="0" err="1"/>
              <a:t>SegmentURL</a:t>
            </a:r>
            <a:r>
              <a:rPr lang="en-US" dirty="0"/>
              <a:t> media="mp4-main-multi-h264bl_hd-1.m4s"/&gt;</a:t>
            </a:r>
          </a:p>
          <a:p>
            <a:pPr marL="0" indent="0">
              <a:buNone/>
            </a:pPr>
            <a:r>
              <a:rPr lang="en-US" dirty="0"/>
              <a:t>     &lt;</a:t>
            </a:r>
            <a:r>
              <a:rPr lang="en-US" dirty="0" err="1"/>
              <a:t>SegmentURL</a:t>
            </a:r>
            <a:r>
              <a:rPr lang="en-US" dirty="0"/>
              <a:t> media="mp4-main-multi-h264bl_hd-2.m4s"/&gt;</a:t>
            </a:r>
          </a:p>
          <a:p>
            <a:pPr marL="0" indent="0">
              <a:buNone/>
            </a:pPr>
            <a:r>
              <a:rPr lang="en-US" dirty="0"/>
              <a:t>     &lt;</a:t>
            </a:r>
            <a:r>
              <a:rPr lang="en-US" dirty="0" err="1"/>
              <a:t>SegmentURL</a:t>
            </a:r>
            <a:r>
              <a:rPr lang="en-US" dirty="0"/>
              <a:t> media="mp4-main-multi-h264bl_hd-3.m4s"/&gt;</a:t>
            </a:r>
          </a:p>
          <a:p>
            <a:pPr marL="0" indent="0">
              <a:buNone/>
            </a:pPr>
            <a:r>
              <a:rPr lang="en-US" dirty="0"/>
              <a:t>     &lt;</a:t>
            </a:r>
            <a:r>
              <a:rPr lang="en-US" dirty="0" err="1"/>
              <a:t>SegmentURL</a:t>
            </a:r>
            <a:r>
              <a:rPr lang="en-US" dirty="0"/>
              <a:t> media="mp4-main-multi-h264bl_hd-4.m4s"/&gt;</a:t>
            </a:r>
          </a:p>
          <a:p>
            <a:pPr marL="0" indent="0">
              <a:buNone/>
            </a:pPr>
            <a:r>
              <a:rPr lang="en-US" dirty="0"/>
              <a:t>     &lt;</a:t>
            </a:r>
            <a:r>
              <a:rPr lang="en-US" dirty="0" err="1"/>
              <a:t>SegmentURL</a:t>
            </a:r>
            <a:r>
              <a:rPr lang="en-US" dirty="0"/>
              <a:t> media="mp4-main-multi-h264bl_hd-5.m4s"/&gt;</a:t>
            </a:r>
          </a:p>
          <a:p>
            <a:pPr marL="0" indent="0">
              <a:buNone/>
            </a:pPr>
            <a:r>
              <a:rPr lang="en-US" dirty="0"/>
              <a:t>     &lt;</a:t>
            </a:r>
            <a:r>
              <a:rPr lang="en-US" dirty="0" err="1"/>
              <a:t>SegmentURL</a:t>
            </a:r>
            <a:r>
              <a:rPr lang="en-US" dirty="0"/>
              <a:t> media="mp4-main-multi-h264bl_hd-6.m4s"/&gt;</a:t>
            </a:r>
          </a:p>
          <a:p>
            <a:pPr marL="0" indent="0">
              <a:buNone/>
            </a:pPr>
            <a:r>
              <a:rPr lang="en-US" dirty="0"/>
              <a:t>     &lt;</a:t>
            </a:r>
            <a:r>
              <a:rPr lang="en-US" dirty="0" err="1"/>
              <a:t>SegmentURL</a:t>
            </a:r>
            <a:r>
              <a:rPr lang="en-US" dirty="0"/>
              <a:t> media="mp4-main-multi-h264bl_hd-7.m4s"/&gt;</a:t>
            </a:r>
          </a:p>
          <a:p>
            <a:pPr marL="0" indent="0">
              <a:buNone/>
            </a:pPr>
            <a:r>
              <a:rPr lang="en-US" dirty="0"/>
              <a:t>     &lt;</a:t>
            </a:r>
            <a:r>
              <a:rPr lang="en-US" dirty="0" err="1"/>
              <a:t>SegmentURL</a:t>
            </a:r>
            <a:r>
              <a:rPr lang="en-US" dirty="0"/>
              <a:t> media="mp4-main-multi-h264bl_hd-8.m4s"/&gt;</a:t>
            </a:r>
          </a:p>
        </p:txBody>
      </p:sp>
    </p:spTree>
    <p:extLst>
      <p:ext uri="{BB962C8B-B14F-4D97-AF65-F5344CB8AC3E}">
        <p14:creationId xmlns:p14="http://schemas.microsoft.com/office/powerpoint/2010/main" val="39630352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SegmentTemplate</a:t>
            </a:r>
            <a:r>
              <a:rPr lang="en-US" dirty="0"/>
              <a:t> </a:t>
            </a:r>
            <a:r>
              <a:rPr lang="en-US" dirty="0" smtClean="0"/>
              <a:t>fixed segment 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&lt;</a:t>
            </a:r>
            <a:r>
              <a:rPr lang="en-US" sz="1800" dirty="0" err="1"/>
              <a:t>AdaptationSet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  &lt;</a:t>
            </a:r>
            <a:r>
              <a:rPr lang="en-US" sz="1800" dirty="0" err="1"/>
              <a:t>ContentComponent</a:t>
            </a:r>
            <a:r>
              <a:rPr lang="en-US" sz="1800" dirty="0"/>
              <a:t> id="1" </a:t>
            </a:r>
            <a:r>
              <a:rPr lang="en-US" sz="1800" dirty="0" err="1"/>
              <a:t>contentType</a:t>
            </a:r>
            <a:r>
              <a:rPr lang="en-US" sz="1800" dirty="0"/>
              <a:t>="video"/&gt;</a:t>
            </a:r>
          </a:p>
          <a:p>
            <a:pPr marL="0" indent="0">
              <a:buNone/>
            </a:pPr>
            <a:r>
              <a:rPr lang="en-US" sz="1800" dirty="0"/>
              <a:t>   &lt;</a:t>
            </a:r>
            <a:r>
              <a:rPr lang="en-US" sz="1800" dirty="0" err="1"/>
              <a:t>SegmentTemplate</a:t>
            </a:r>
            <a:r>
              <a:rPr lang="en-US" sz="1800" dirty="0"/>
              <a:t> initialization="BigBuckBunny_720p_1800kbps_44khz_track1_dash.mp4"/&gt;</a:t>
            </a:r>
          </a:p>
          <a:p>
            <a:pPr marL="0" indent="0">
              <a:buNone/>
            </a:pPr>
            <a:r>
              <a:rPr lang="en-US" sz="1800" dirty="0"/>
              <a:t>   &lt;Representation id="1"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</a:t>
            </a:r>
            <a:r>
              <a:rPr lang="en-US" sz="1800" dirty="0" err="1" smtClean="0"/>
              <a:t>mimeType</a:t>
            </a:r>
            <a:r>
              <a:rPr lang="en-US" sz="1800" dirty="0"/>
              <a:t>="</a:t>
            </a:r>
            <a:r>
              <a:rPr lang="en-US" sz="1800" dirty="0" smtClean="0"/>
              <a:t>video/mp4“ codecs</a:t>
            </a:r>
            <a:r>
              <a:rPr lang="en-US" sz="1800" dirty="0"/>
              <a:t>="avc1.64001f"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width</a:t>
            </a:r>
            <a:r>
              <a:rPr lang="en-US" sz="1800" dirty="0"/>
              <a:t>="1280" height="720“</a:t>
            </a:r>
          </a:p>
          <a:p>
            <a:pPr marL="0" indent="0"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startWithSAP</a:t>
            </a:r>
            <a:r>
              <a:rPr lang="en-US" sz="1800" dirty="0"/>
              <a:t>="1" bandwidth="1809954"&gt;</a:t>
            </a:r>
          </a:p>
          <a:p>
            <a:pPr marL="0" indent="0">
              <a:buNone/>
            </a:pPr>
            <a:r>
              <a:rPr lang="en-US" sz="1800" dirty="0" smtClean="0"/>
              <a:t>        &lt;</a:t>
            </a:r>
            <a:r>
              <a:rPr lang="en-US" sz="1800" dirty="0" err="1"/>
              <a:t>SegmentTemplate</a:t>
            </a:r>
            <a:r>
              <a:rPr lang="en-US" sz="1800" dirty="0"/>
              <a:t> timescale="1000" duration="13809"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      media</a:t>
            </a:r>
            <a:r>
              <a:rPr lang="en-US" sz="1800" dirty="0"/>
              <a:t>="bbb_seg_BigBuckBunny_720p_1800kbps_44khz_track1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$Number$</a:t>
            </a:r>
            <a:r>
              <a:rPr lang="en-US" sz="1800" dirty="0"/>
              <a:t>.m4s" </a:t>
            </a:r>
          </a:p>
          <a:p>
            <a:pPr marL="0" indent="0">
              <a:buNone/>
            </a:pPr>
            <a:r>
              <a:rPr lang="en-US" sz="1800" dirty="0" smtClean="0"/>
              <a:t>            </a:t>
            </a:r>
            <a:r>
              <a:rPr lang="en-US" sz="1800" dirty="0" err="1" smtClean="0"/>
              <a:t>startNumber</a:t>
            </a:r>
            <a:r>
              <a:rPr lang="en-US" sz="1800" dirty="0"/>
              <a:t>="1"/&gt;</a:t>
            </a:r>
          </a:p>
          <a:p>
            <a:pPr marL="0" indent="0">
              <a:buNone/>
            </a:pPr>
            <a:r>
              <a:rPr lang="en-US" sz="1800" dirty="0"/>
              <a:t>   &lt;/Representation&gt;</a:t>
            </a:r>
          </a:p>
          <a:p>
            <a:pPr marL="0" indent="0">
              <a:buNone/>
            </a:pPr>
            <a:r>
              <a:rPr lang="en-US" sz="1800" dirty="0"/>
              <a:t>&lt;/</a:t>
            </a:r>
            <a:r>
              <a:rPr lang="en-US" sz="1800" dirty="0" err="1"/>
              <a:t>AdaptationSet</a:t>
            </a:r>
            <a:r>
              <a:rPr lang="en-US" sz="1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545497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SegmentTemplate</a:t>
            </a:r>
            <a:r>
              <a:rPr lang="en-US" dirty="0" smtClean="0"/>
              <a:t> variable segment 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 &lt;</a:t>
            </a:r>
            <a:r>
              <a:rPr lang="en-US" sz="1800" dirty="0" err="1"/>
              <a:t>AdaptationSet</a:t>
            </a:r>
            <a:r>
              <a:rPr lang="en-US" sz="1800" dirty="0"/>
              <a:t> group="2" </a:t>
            </a:r>
            <a:r>
              <a:rPr lang="en-US" sz="1800" dirty="0" err="1"/>
              <a:t>mimeType</a:t>
            </a:r>
            <a:r>
              <a:rPr lang="en-US" sz="1800" dirty="0"/>
              <a:t>="video/mp4" par="</a:t>
            </a:r>
            <a:r>
              <a:rPr lang="en-US" sz="1800" dirty="0" smtClean="0"/>
              <a:t>16:9“ </a:t>
            </a:r>
            <a:r>
              <a:rPr lang="en-US" sz="1800" dirty="0" err="1" smtClean="0"/>
              <a:t>minBandwidth</a:t>
            </a:r>
            <a:r>
              <a:rPr lang="en-US" sz="1800" dirty="0"/>
              <a:t>="</a:t>
            </a:r>
            <a:r>
              <a:rPr lang="en-US" sz="1800" dirty="0" smtClean="0"/>
              <a:t>475000“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 err="1" smtClean="0"/>
              <a:t>maxBandwidth</a:t>
            </a:r>
            <a:r>
              <a:rPr lang="en-US" sz="1800" dirty="0"/>
              <a:t>="6589000" </a:t>
            </a:r>
            <a:r>
              <a:rPr lang="en-US" sz="1800" dirty="0" smtClean="0"/>
              <a:t> </a:t>
            </a:r>
            <a:r>
              <a:rPr lang="en-US" sz="1800" dirty="0" err="1" smtClean="0"/>
              <a:t>minWidth</a:t>
            </a:r>
            <a:r>
              <a:rPr lang="en-US" sz="1800" dirty="0"/>
              <a:t>="176" </a:t>
            </a:r>
            <a:r>
              <a:rPr lang="en-US" sz="1800" dirty="0" err="1"/>
              <a:t>maxWidth</a:t>
            </a:r>
            <a:r>
              <a:rPr lang="en-US" sz="1800" dirty="0"/>
              <a:t>="1680"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 err="1" smtClean="0"/>
              <a:t>minHeight</a:t>
            </a:r>
            <a:r>
              <a:rPr lang="en-US" sz="1800" dirty="0"/>
              <a:t>="99" </a:t>
            </a:r>
            <a:r>
              <a:rPr lang="en-US" sz="1800" dirty="0" err="1"/>
              <a:t>maxHeight</a:t>
            </a:r>
            <a:r>
              <a:rPr lang="en-US" sz="1800" dirty="0"/>
              <a:t>="</a:t>
            </a:r>
            <a:r>
              <a:rPr lang="en-US" sz="1800" dirty="0" smtClean="0"/>
              <a:t>944“ </a:t>
            </a:r>
            <a:r>
              <a:rPr lang="en-US" sz="1800" dirty="0" err="1" smtClean="0"/>
              <a:t>segmentAlignment</a:t>
            </a:r>
            <a:r>
              <a:rPr lang="en-US" sz="1800" dirty="0"/>
              <a:t>="</a:t>
            </a:r>
            <a:r>
              <a:rPr lang="en-US" sz="1800" dirty="0" smtClean="0"/>
              <a:t>true“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 err="1"/>
              <a:t>startWithSAP</a:t>
            </a:r>
            <a:r>
              <a:rPr lang="en-US" sz="1800" dirty="0"/>
              <a:t>="1"&gt;</a:t>
            </a:r>
          </a:p>
          <a:p>
            <a:pPr marL="0" indent="0">
              <a:buNone/>
            </a:pPr>
            <a:r>
              <a:rPr lang="en-US" sz="1800" dirty="0"/>
              <a:t>      &lt;</a:t>
            </a:r>
            <a:r>
              <a:rPr lang="en-US" sz="1800" dirty="0" err="1"/>
              <a:t>SegmentTemplate</a:t>
            </a:r>
            <a:r>
              <a:rPr lang="en-US" sz="1800" dirty="0"/>
              <a:t> timescale="1000"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initialization</a:t>
            </a:r>
            <a:r>
              <a:rPr lang="en-US" sz="1800" dirty="0"/>
              <a:t>="dash/</a:t>
            </a:r>
            <a:r>
              <a:rPr lang="en-US" sz="1800" dirty="0" err="1"/>
              <a:t>ateam</a:t>
            </a:r>
            <a:r>
              <a:rPr lang="en-US" sz="1800" dirty="0"/>
              <a:t>-video=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Bandwidth$</a:t>
            </a:r>
            <a:r>
              <a:rPr lang="en-US" sz="1800" dirty="0" err="1"/>
              <a:t>.dash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 smtClean="0"/>
              <a:t>	media</a:t>
            </a:r>
            <a:r>
              <a:rPr lang="en-US" sz="1800" dirty="0"/>
              <a:t>="dash/</a:t>
            </a:r>
            <a:r>
              <a:rPr lang="en-US" sz="1800" dirty="0" err="1"/>
              <a:t>ateam</a:t>
            </a:r>
            <a:r>
              <a:rPr lang="en-US" sz="1800" dirty="0"/>
              <a:t>-video</a:t>
            </a:r>
            <a:r>
              <a:rPr lang="en-US" sz="1800" b="1" dirty="0"/>
              <a:t>=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$Bandwidth$</a:t>
            </a:r>
            <a:r>
              <a:rPr lang="en-US" sz="1800" dirty="0"/>
              <a:t>-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Time$</a:t>
            </a:r>
            <a:r>
              <a:rPr lang="en-US" sz="1800" dirty="0" err="1"/>
              <a:t>.dash</a:t>
            </a:r>
            <a:r>
              <a:rPr lang="en-US" sz="1800" dirty="0"/>
              <a:t>"&gt;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SegmentTimeline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         &lt;S t="0" d="4171" /&gt;</a:t>
            </a:r>
          </a:p>
          <a:p>
            <a:pPr marL="0" indent="0">
              <a:buNone/>
            </a:pPr>
            <a:r>
              <a:rPr lang="en-US" sz="1800" dirty="0"/>
              <a:t>          &lt;S d="2503" /&gt;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&lt;</a:t>
            </a:r>
            <a:r>
              <a:rPr lang="en-US" sz="1800" dirty="0"/>
              <a:t>S d="2961" </a:t>
            </a:r>
            <a:r>
              <a:rPr lang="en-US" sz="1800" dirty="0" smtClean="0"/>
              <a:t>/&gt;</a:t>
            </a:r>
          </a:p>
          <a:p>
            <a:pPr marL="0" indent="0">
              <a:buNone/>
            </a:pPr>
            <a:r>
              <a:rPr lang="en-US" sz="1800" dirty="0" smtClean="0"/>
              <a:t>          </a:t>
            </a:r>
            <a:r>
              <a:rPr lang="en-US" sz="1800" dirty="0"/>
              <a:t>&lt;S d="2461" /&gt;</a:t>
            </a:r>
          </a:p>
          <a:p>
            <a:pPr marL="0" indent="0">
              <a:buNone/>
            </a:pPr>
            <a:r>
              <a:rPr lang="en-US" sz="1800" dirty="0"/>
              <a:t>          &lt;S d="2127" r="2" </a:t>
            </a:r>
            <a:r>
              <a:rPr lang="en-US" sz="1800" dirty="0" smtClean="0"/>
              <a:t>/&gt;</a:t>
            </a:r>
          </a:p>
          <a:p>
            <a:pPr marL="0" indent="0">
              <a:buNone/>
            </a:pPr>
            <a:r>
              <a:rPr lang="en-US" sz="1800" dirty="0" smtClean="0"/>
              <a:t>…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170255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Diving into one DASH 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dash.js is an open source (BSD-3) project</a:t>
            </a:r>
          </a:p>
          <a:p>
            <a:r>
              <a:rPr lang="en-US" dirty="0" smtClean="0"/>
              <a:t>Media Source Extensions</a:t>
            </a:r>
          </a:p>
          <a:p>
            <a:r>
              <a:rPr lang="en-US" dirty="0" smtClean="0"/>
              <a:t>Encrypted Media Extensions</a:t>
            </a:r>
          </a:p>
          <a:p>
            <a:r>
              <a:rPr lang="en-US" dirty="0" smtClean="0"/>
              <a:t>Written in JavaScript</a:t>
            </a:r>
          </a:p>
          <a:p>
            <a:r>
              <a:rPr lang="en-US" dirty="0" smtClean="0"/>
              <a:t>Works </a:t>
            </a:r>
            <a:r>
              <a:rPr lang="en-US" smtClean="0"/>
              <a:t>in Chrome / IE11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756202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dash.js player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0338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dash.js player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dash.js is a free open source player</a:t>
            </a:r>
          </a:p>
          <a:p>
            <a:r>
              <a:rPr lang="en-US" dirty="0" smtClean="0"/>
              <a:t>Code 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Currently the base of several different production players</a:t>
            </a:r>
          </a:p>
          <a:p>
            <a:r>
              <a:rPr lang="en-US" dirty="0" smtClean="0"/>
              <a:t>Recent uses include:</a:t>
            </a:r>
          </a:p>
          <a:p>
            <a:pPr lvl="1"/>
            <a:r>
              <a:rPr lang="en-US" dirty="0" smtClean="0"/>
              <a:t>Recent BBC live broadcasts (3/14-3/28)</a:t>
            </a:r>
          </a:p>
          <a:p>
            <a:pPr lvl="1"/>
            <a:r>
              <a:rPr lang="en-US" dirty="0" err="1" smtClean="0"/>
              <a:t>Wowza</a:t>
            </a:r>
            <a:endParaRPr lang="en-US" dirty="0" smtClean="0"/>
          </a:p>
          <a:p>
            <a:pPr lvl="1"/>
            <a:r>
              <a:rPr lang="en-US" dirty="0" smtClean="0"/>
              <a:t>EZDRM</a:t>
            </a:r>
          </a:p>
          <a:p>
            <a:pPr lvl="1"/>
            <a:r>
              <a:rPr lang="en-US" dirty="0" smtClean="0"/>
              <a:t>And 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3764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Video and the Internet today</a:t>
            </a:r>
          </a:p>
          <a:p>
            <a:r>
              <a:rPr lang="en-US" dirty="0" smtClean="0"/>
              <a:t>Understanding HTTP Streaming</a:t>
            </a:r>
          </a:p>
          <a:p>
            <a:r>
              <a:rPr lang="en-US" dirty="0" smtClean="0"/>
              <a:t>What are the Streaming options without a plugin?</a:t>
            </a:r>
          </a:p>
          <a:p>
            <a:r>
              <a:rPr lang="en-US" dirty="0" smtClean="0"/>
              <a:t>What is DASH</a:t>
            </a:r>
          </a:p>
          <a:p>
            <a:r>
              <a:rPr lang="en-US" dirty="0" smtClean="0"/>
              <a:t>What is DASH-264</a:t>
            </a:r>
          </a:p>
          <a:p>
            <a:r>
              <a:rPr lang="en-US" dirty="0" smtClean="0"/>
              <a:t>Making it work in a browser</a:t>
            </a:r>
          </a:p>
          <a:p>
            <a:r>
              <a:rPr lang="en-US" dirty="0" smtClean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461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 a DASH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 Manifest</a:t>
            </a:r>
          </a:p>
          <a:p>
            <a:r>
              <a:rPr lang="en-US" dirty="0" smtClean="0"/>
              <a:t>Parse Manifest</a:t>
            </a:r>
          </a:p>
          <a:p>
            <a:r>
              <a:rPr lang="en-US" dirty="0" smtClean="0"/>
              <a:t>Determine optimal bandwidth for client</a:t>
            </a:r>
          </a:p>
          <a:p>
            <a:r>
              <a:rPr lang="en-US" dirty="0" smtClean="0"/>
              <a:t>Initialize for bandwidth</a:t>
            </a:r>
          </a:p>
          <a:p>
            <a:r>
              <a:rPr lang="en-US" dirty="0" smtClean="0"/>
              <a:t>Download Segment</a:t>
            </a:r>
          </a:p>
          <a:p>
            <a:r>
              <a:rPr lang="en-US" dirty="0" smtClean="0"/>
              <a:t>Hand segment to MSE</a:t>
            </a:r>
          </a:p>
          <a:p>
            <a:r>
              <a:rPr lang="en-US" dirty="0" smtClean="0"/>
              <a:t>Check Bandwidth to determine if change is necessary</a:t>
            </a:r>
          </a:p>
        </p:txBody>
      </p:sp>
    </p:spTree>
    <p:extLst>
      <p:ext uri="{BB962C8B-B14F-4D97-AF65-F5344CB8AC3E}">
        <p14:creationId xmlns:p14="http://schemas.microsoft.com/office/powerpoint/2010/main" val="36145451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by dash.js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Core Player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 – Asynchronous handling with promises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Dijon – DI / IOC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Jasmine – unit tests</a:t>
            </a:r>
          </a:p>
          <a:p>
            <a:pPr marL="0" indent="0">
              <a:buNone/>
            </a:pPr>
            <a:r>
              <a:rPr lang="en-US" dirty="0" smtClean="0"/>
              <a:t>Web Site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– DOM manipulation</a:t>
            </a:r>
          </a:p>
          <a:p>
            <a:r>
              <a:rPr lang="en-US" dirty="0" smtClean="0"/>
              <a:t>Flat-</a:t>
            </a:r>
            <a:r>
              <a:rPr lang="en-US" dirty="0" err="1" smtClean="0"/>
              <a:t>ui</a:t>
            </a:r>
            <a:r>
              <a:rPr lang="en-US" dirty="0" smtClean="0"/>
              <a:t> – UI elements</a:t>
            </a:r>
          </a:p>
          <a:p>
            <a:r>
              <a:rPr lang="en-US" dirty="0" err="1" smtClean="0"/>
              <a:t>Flot</a:t>
            </a:r>
            <a:r>
              <a:rPr lang="en-US" dirty="0" smtClean="0"/>
              <a:t> – Charting</a:t>
            </a:r>
          </a:p>
          <a:p>
            <a:r>
              <a:rPr lang="en-US" dirty="0" smtClean="0"/>
              <a:t>Kendo -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736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player is divided into two main packages.</a:t>
            </a:r>
          </a:p>
          <a:p>
            <a:r>
              <a:rPr lang="en-US" sz="25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treaming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+mj-lt"/>
                <a:cs typeface="Times New Roman" pitchFamily="18" charset="0"/>
              </a:rPr>
              <a:t>– </a:t>
            </a:r>
            <a:r>
              <a:rPr lang="en-US" dirty="0" smtClean="0">
                <a:cs typeface="Times New Roman" pitchFamily="18" charset="0"/>
              </a:rPr>
              <a:t>Contains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smtClean="0">
                <a:latin typeface="+mj-lt"/>
                <a:cs typeface="Times New Roman" pitchFamily="18" charset="0"/>
              </a:rPr>
              <a:t>the classes responsible for creating and populating the </a:t>
            </a:r>
            <a:r>
              <a:rPr lang="en-US" dirty="0" err="1" smtClean="0">
                <a:latin typeface="+mj-lt"/>
                <a:cs typeface="Times New Roman" pitchFamily="18" charset="0"/>
              </a:rPr>
              <a:t>MediaSource</a:t>
            </a:r>
            <a:r>
              <a:rPr lang="en-US" dirty="0" smtClean="0">
                <a:latin typeface="+mj-lt"/>
                <a:cs typeface="Times New Roman" pitchFamily="18" charset="0"/>
              </a:rPr>
              <a:t> buffers.  These classes are intended to be abstract enough for use with any segmented stream (such as DASH, HLS, HDS and MSS).</a:t>
            </a:r>
          </a:p>
          <a:p>
            <a:r>
              <a:rPr lang="en-US" sz="2500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ash</a:t>
            </a:r>
            <a:r>
              <a:rPr lang="en-US" sz="3000" dirty="0" smtClean="0">
                <a:latin typeface="+mj-lt"/>
                <a:cs typeface="Times New Roman" pitchFamily="18" charset="0"/>
              </a:rPr>
              <a:t> – Contains the classes responsible for making decisions specifically related to Dash.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1141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treaming package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2293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MediaPlayer.js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Exposes the top level functions and properties to the developer (play, </a:t>
            </a:r>
            <a:r>
              <a:rPr lang="en-US" dirty="0" err="1" smtClean="0"/>
              <a:t>autoPlay</a:t>
            </a:r>
            <a:r>
              <a:rPr lang="en-US" dirty="0" smtClean="0"/>
              <a:t>, </a:t>
            </a:r>
            <a:r>
              <a:rPr lang="en-US" dirty="0" err="1" smtClean="0"/>
              <a:t>isLive</a:t>
            </a:r>
            <a:r>
              <a:rPr lang="en-US" dirty="0" smtClean="0"/>
              <a:t>, </a:t>
            </a:r>
            <a:r>
              <a:rPr lang="en-US" dirty="0" err="1" smtClean="0"/>
              <a:t>abr</a:t>
            </a:r>
            <a:r>
              <a:rPr lang="en-US" dirty="0" smtClean="0"/>
              <a:t> quality, and metrics).</a:t>
            </a:r>
          </a:p>
          <a:p>
            <a:r>
              <a:rPr lang="en-US" dirty="0" smtClean="0"/>
              <a:t>The manifest URL and the HTML Video object as passed to the </a:t>
            </a:r>
            <a:r>
              <a:rPr lang="en-US" dirty="0" err="1" smtClean="0"/>
              <a:t>MediaPlayer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9041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Context.js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dependency mapping for the stream package.</a:t>
            </a:r>
          </a:p>
          <a:p>
            <a:r>
              <a:rPr lang="en-US" dirty="0" smtClean="0"/>
              <a:t>The context is passed into the </a:t>
            </a:r>
            <a:r>
              <a:rPr lang="en-US" dirty="0" err="1" smtClean="0"/>
              <a:t>MediaPlayer</a:t>
            </a:r>
            <a:r>
              <a:rPr lang="en-US" dirty="0" smtClean="0"/>
              <a:t> object allowing for different </a:t>
            </a:r>
            <a:r>
              <a:rPr lang="en-US" dirty="0" err="1" smtClean="0"/>
              <a:t>MediaPlayer</a:t>
            </a:r>
            <a:r>
              <a:rPr lang="en-US" dirty="0" smtClean="0"/>
              <a:t> instances to use different mappings.</a:t>
            </a:r>
          </a:p>
        </p:txBody>
      </p:sp>
    </p:spTree>
    <p:extLst>
      <p:ext uri="{BB962C8B-B14F-4D97-AF65-F5344CB8AC3E}">
        <p14:creationId xmlns:p14="http://schemas.microsoft.com/office/powerpoint/2010/main" val="143106534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Stream.js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Loads/refreshes the manifest.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SourceBuffers</a:t>
            </a:r>
            <a:r>
              <a:rPr lang="en-US" dirty="0" smtClean="0"/>
              <a:t> from </a:t>
            </a:r>
            <a:r>
              <a:rPr lang="en-US" dirty="0" err="1" smtClean="0"/>
              <a:t>MediaSource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BufferManager</a:t>
            </a:r>
            <a:r>
              <a:rPr lang="en-US" dirty="0" smtClean="0"/>
              <a:t> classes to manage </a:t>
            </a:r>
            <a:r>
              <a:rPr lang="en-US" dirty="0" err="1" smtClean="0"/>
              <a:t>SourceBuffers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Responds to events from HTML Video object.</a:t>
            </a:r>
          </a:p>
          <a:p>
            <a:r>
              <a:rPr lang="en-US" dirty="0" smtClean="0"/>
              <a:t>For a live stream, the live edge is calculated and passed to the </a:t>
            </a:r>
            <a:r>
              <a:rPr lang="en-US" dirty="0" err="1" smtClean="0"/>
              <a:t>BufferController</a:t>
            </a:r>
            <a:r>
              <a:rPr lang="en-US" dirty="0" smtClean="0"/>
              <a:t> instances.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256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Debug.js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Convenience class for logging methods.</a:t>
            </a:r>
          </a:p>
          <a:p>
            <a:r>
              <a:rPr lang="en-US" dirty="0" smtClean="0"/>
              <a:t>Default implementation is to just use 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console.log()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Extension point for tapping into logging messages.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487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BufferController.js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Responsible for loading fragments and pushing the bytes into the </a:t>
            </a:r>
            <a:r>
              <a:rPr lang="en-US" sz="2700" dirty="0" err="1" smtClean="0">
                <a:latin typeface="Courier New" pitchFamily="49" charset="0"/>
                <a:cs typeface="Courier New" pitchFamily="49" charset="0"/>
              </a:rPr>
              <a:t>SourceBuffer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Once </a:t>
            </a:r>
            <a:r>
              <a:rPr lang="en-US" sz="2700" dirty="0" smtClean="0">
                <a:latin typeface="Courier New" pitchFamily="49" charset="0"/>
                <a:cs typeface="Courier New" pitchFamily="49" charset="0"/>
              </a:rPr>
              <a:t>play()</a:t>
            </a:r>
            <a:r>
              <a:rPr lang="en-US" dirty="0" smtClean="0"/>
              <a:t> has been called a timer is started to check the status of the bytes in the buffer.</a:t>
            </a:r>
          </a:p>
          <a:p>
            <a:r>
              <a:rPr lang="en-US" dirty="0" smtClean="0"/>
              <a:t>If the amount of time left to play is less than </a:t>
            </a:r>
            <a:r>
              <a:rPr lang="en-US" sz="2700" dirty="0" err="1" smtClean="0">
                <a:latin typeface="Courier New" pitchFamily="49" charset="0"/>
                <a:cs typeface="Courier New" pitchFamily="49" charset="0"/>
              </a:rPr>
              <a:t>Manifest.minBufferTime</a:t>
            </a:r>
            <a:r>
              <a:rPr lang="en-US" dirty="0"/>
              <a:t> </a:t>
            </a:r>
            <a:r>
              <a:rPr lang="en-US" dirty="0" smtClean="0"/>
              <a:t>the next fragment is loaded.</a:t>
            </a:r>
          </a:p>
          <a:p>
            <a:r>
              <a:rPr lang="en-US" dirty="0" smtClean="0"/>
              <a:t>Records metrics related to playback.</a:t>
            </a:r>
          </a:p>
          <a:p>
            <a:endParaRPr lang="en-US" sz="27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881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971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FragmentLoader.js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1295400"/>
          </a:xfrm>
        </p:spPr>
        <p:txBody>
          <a:bodyPr/>
          <a:lstStyle/>
          <a:p>
            <a:r>
              <a:rPr lang="en-US" dirty="0" smtClean="0"/>
              <a:t>Responsible for loading fragments.</a:t>
            </a:r>
          </a:p>
          <a:p>
            <a:r>
              <a:rPr lang="en-US" dirty="0" smtClean="0"/>
              <a:t>Loads requests sequentially.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ManifestLoader.js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468438"/>
            <a:ext cx="8229600" cy="127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Responsible for loading manifest files.</a:t>
            </a:r>
          </a:p>
          <a:p>
            <a:r>
              <a:rPr lang="en-US" dirty="0" smtClean="0"/>
              <a:t>Returns the parsed manifest object.</a:t>
            </a:r>
          </a:p>
        </p:txBody>
      </p:sp>
    </p:spTree>
    <p:extLst>
      <p:ext uri="{BB962C8B-B14F-4D97-AF65-F5344CB8AC3E}">
        <p14:creationId xmlns:p14="http://schemas.microsoft.com/office/powerpoint/2010/main" val="35867070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video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Progressive Download</a:t>
            </a:r>
          </a:p>
          <a:p>
            <a:r>
              <a:rPr lang="en-US" dirty="0" smtClean="0"/>
              <a:t>Real Time Protocols (RTP, RTMP, RTSP,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HTTP Streaming (HDS, HLS, Smooth Streaming,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81121"/>
      </p:ext>
    </p:extLst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AbrController.js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Responsible for deciding if the current quality should be changed.</a:t>
            </a:r>
          </a:p>
          <a:p>
            <a:r>
              <a:rPr lang="en-US" dirty="0" smtClean="0"/>
              <a:t>The stream metrics are passed to a set of ‘rules’.</a:t>
            </a:r>
          </a:p>
          <a:p>
            <a:r>
              <a:rPr lang="en-US" dirty="0" smtClean="0"/>
              <a:t>Methods: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getPlaybackQuality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(type, data)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 – The type of the data (audio/video).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– The stream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185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DownloadRatioRule.js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Validates that fragments are being downloaded in a timely manner.</a:t>
            </a:r>
          </a:p>
          <a:p>
            <a:r>
              <a:rPr lang="en-US" dirty="0" smtClean="0"/>
              <a:t>Compares the time it takes to download a fragment to how long it takes to play out a fragment.</a:t>
            </a:r>
          </a:p>
          <a:p>
            <a:r>
              <a:rPr lang="en-US" dirty="0" smtClean="0"/>
              <a:t>If the download time is considered a bottleneck the quality will be lowered.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186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InsufficientBufferRule.js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Validates that the buffer doesn’t run dry during playback.</a:t>
            </a:r>
          </a:p>
          <a:p>
            <a:r>
              <a:rPr lang="en-US" dirty="0" smtClean="0"/>
              <a:t>If the buffer is running dry continuously it likely means that the player has a processing bottleneck (video decode time is longer than playback time).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76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ash package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8578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DashContext.js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dependency mapping specific to the dash package.</a:t>
            </a:r>
          </a:p>
          <a:p>
            <a:pPr lvl="1"/>
            <a:r>
              <a:rPr lang="en-US" dirty="0" smtClean="0"/>
              <a:t>Parser</a:t>
            </a:r>
          </a:p>
          <a:p>
            <a:pPr lvl="1"/>
            <a:r>
              <a:rPr lang="en-US" dirty="0" smtClean="0"/>
              <a:t>Index Handler</a:t>
            </a:r>
          </a:p>
          <a:p>
            <a:pPr lvl="1"/>
            <a:r>
              <a:rPr lang="en-US" dirty="0" smtClean="0"/>
              <a:t>Manifest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852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DashParser.js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Converts the manifest to a JSON object.</a:t>
            </a:r>
            <a:endParaRPr lang="en-US" dirty="0"/>
          </a:p>
          <a:p>
            <a:r>
              <a:rPr lang="en-US" dirty="0" smtClean="0"/>
              <a:t>Converts duration and </a:t>
            </a:r>
            <a:r>
              <a:rPr lang="en-US" dirty="0" err="1" smtClean="0"/>
              <a:t>datetime</a:t>
            </a:r>
            <a:r>
              <a:rPr lang="en-US" dirty="0" smtClean="0"/>
              <a:t> strings into number/date objects.</a:t>
            </a:r>
          </a:p>
          <a:p>
            <a:r>
              <a:rPr lang="en-US" dirty="0" smtClean="0"/>
              <a:t>Manages inheritance fields.</a:t>
            </a:r>
          </a:p>
          <a:p>
            <a:pPr lvl="1"/>
            <a:r>
              <a:rPr lang="en-US" dirty="0" smtClean="0"/>
              <a:t>Many fields are inherited from parent to child nodes in DASH.</a:t>
            </a:r>
          </a:p>
          <a:p>
            <a:pPr lvl="1"/>
            <a:r>
              <a:rPr lang="en-US" dirty="0" smtClean="0"/>
              <a:t>For example, a </a:t>
            </a:r>
            <a:r>
              <a:rPr lang="en-US" dirty="0" err="1" smtClean="0"/>
              <a:t>BaseURL</a:t>
            </a:r>
            <a:r>
              <a:rPr lang="en-US" dirty="0" smtClean="0"/>
              <a:t> can be defined in the &lt;MPD&gt; node and all &lt;Representation&gt; nodes inherit that value.</a:t>
            </a:r>
          </a:p>
        </p:txBody>
      </p:sp>
    </p:spTree>
    <p:extLst>
      <p:ext uri="{BB962C8B-B14F-4D97-AF65-F5344CB8AC3E}">
        <p14:creationId xmlns:p14="http://schemas.microsoft.com/office/powerpoint/2010/main" val="28625845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DashHandler.js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 smtClean="0"/>
              <a:t>Responsible for deciding which fragment URL should be loaded.</a:t>
            </a:r>
          </a:p>
          <a:p>
            <a:r>
              <a:rPr lang="en-US" sz="3600" dirty="0" smtClean="0"/>
              <a:t>Methods:</a:t>
            </a:r>
          </a:p>
          <a:p>
            <a:pPr lvl="1">
              <a:buFont typeface="Wingdings" pitchFamily="2" charset="2"/>
              <a:buChar char="q"/>
            </a:pP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getInitRequest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(quality) </a:t>
            </a:r>
            <a:r>
              <a:rPr lang="en-US" sz="3400" dirty="0" smtClean="0"/>
              <a:t>– Returns an initialization request for a given quality, if available.</a:t>
            </a:r>
          </a:p>
          <a:p>
            <a:pPr lvl="1">
              <a:buFont typeface="Wingdings" pitchFamily="2" charset="2"/>
              <a:buChar char="q"/>
            </a:pP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getSegmentRequestForTime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(time, quality) </a:t>
            </a:r>
            <a:r>
              <a:rPr lang="en-US" sz="3400" dirty="0" smtClean="0"/>
              <a:t>– Returns a fragment URL to load for a given quality and a given time.  Returns a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Stream.vo.SegmentRequest</a:t>
            </a:r>
            <a:r>
              <a:rPr lang="en-US" sz="3400" dirty="0" smtClean="0"/>
              <a:t> object.</a:t>
            </a:r>
          </a:p>
          <a:p>
            <a:pPr lvl="1">
              <a:buFont typeface="Wingdings" pitchFamily="2" charset="2"/>
              <a:buChar char="q"/>
            </a:pP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getNextSegmentRequest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(quality) </a:t>
            </a:r>
            <a:r>
              <a:rPr lang="en-US" sz="3400" dirty="0" smtClean="0"/>
              <a:t>– Returns the next fragment URL to load.  Assumes that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getSegmentRequestForTime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3400" dirty="0" smtClean="0"/>
              <a:t> has already been called.</a:t>
            </a:r>
          </a:p>
          <a:p>
            <a:pPr lvl="1">
              <a:buFont typeface="Wingdings" pitchFamily="2" charset="2"/>
              <a:buChar char="q"/>
            </a:pP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getCurrentTime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(quality)</a:t>
            </a:r>
            <a:r>
              <a:rPr lang="en-US" sz="3400" dirty="0" smtClean="0"/>
              <a:t> – Returns the time for the last loaded fragment index.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8610874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DashHandler.js (cont’d)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Uses available information in the manifest (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SegmentList</a:t>
            </a:r>
            <a:r>
              <a:rPr lang="en-US" sz="2500" dirty="0" smtClean="0"/>
              <a:t>,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SegmentTemplate</a:t>
            </a:r>
            <a:r>
              <a:rPr lang="en-US" sz="2500" dirty="0" smtClean="0"/>
              <a:t>,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SegmentBase</a:t>
            </a:r>
            <a:r>
              <a:rPr lang="en-US" sz="2500" dirty="0" smtClean="0"/>
              <a:t>).</a:t>
            </a:r>
          </a:p>
          <a:p>
            <a:r>
              <a:rPr lang="en-US" sz="2500" dirty="0" smtClean="0"/>
              <a:t>When using a single, non-fragmented mp4 file the SIDX box will be loaded to determine byte ranges for segments.</a:t>
            </a:r>
          </a:p>
        </p:txBody>
      </p:sp>
    </p:spTree>
    <p:extLst>
      <p:ext uri="{BB962C8B-B14F-4D97-AF65-F5344CB8AC3E}">
        <p14:creationId xmlns:p14="http://schemas.microsoft.com/office/powerpoint/2010/main" val="32270919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844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Create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800" dirty="0" smtClean="0"/>
              <a:t>and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MediaPlayer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/>
              <a:t>instances.</a:t>
            </a:r>
          </a:p>
          <a:p>
            <a:pPr marL="0" indent="0"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context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Dash.di.DashContext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(),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player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MediaPlayer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(context);</a:t>
            </a:r>
          </a:p>
          <a:p>
            <a:pPr marL="0" indent="0">
              <a:buNone/>
            </a:pPr>
            <a:r>
              <a:rPr lang="en-US" sz="2800" dirty="0" smtClean="0"/>
              <a:t>2. Initialize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MediaPlayer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/>
              <a:t>and set manifest URL.</a:t>
            </a:r>
          </a:p>
          <a:p>
            <a:pPr marL="0" indent="0"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player.startup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player.setIsLive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(false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player.attachSource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manifest_url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 smtClean="0"/>
              <a:t>3. Attach HTML Video element.</a:t>
            </a:r>
            <a:endParaRPr lang="en-US" sz="2800" dirty="0"/>
          </a:p>
          <a:p>
            <a:pPr marL="0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video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document.querySelector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(".dash-video-player video"),</a:t>
            </a:r>
          </a:p>
          <a:p>
            <a:pPr marL="0" indent="0"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player.autoPlay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 true;</a:t>
            </a:r>
          </a:p>
          <a:p>
            <a:pPr marL="0" indent="0"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player.attachView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(video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114703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00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400" dirty="0" smtClean="0"/>
              <a:t>Call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play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 smtClean="0"/>
              <a:t>on 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MediaPlayer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/>
              <a:t>(if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autoPlay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= false</a:t>
            </a:r>
            <a:r>
              <a:rPr lang="en-US" sz="2400" dirty="0" smtClean="0"/>
              <a:t>).</a:t>
            </a:r>
          </a:p>
          <a:p>
            <a:pPr>
              <a:buFont typeface="+mj-lt"/>
              <a:buAutoNum type="arabicPeriod" startAt="3"/>
            </a:pPr>
            <a:r>
              <a:rPr lang="en-US" sz="2400" dirty="0" smtClean="0">
                <a:latin typeface="+mj-lt"/>
                <a:cs typeface="Courier New" pitchFamily="49" charset="0"/>
              </a:rPr>
              <a:t>The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Stream</a:t>
            </a:r>
            <a:r>
              <a:rPr lang="en-US" sz="22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smtClean="0">
                <a:latin typeface="+mj-lt"/>
                <a:cs typeface="Courier New" pitchFamily="49" charset="0"/>
              </a:rPr>
              <a:t>object will be created and initialized with the manifest URL.</a:t>
            </a:r>
          </a:p>
          <a:p>
            <a:pPr>
              <a:buFont typeface="+mj-lt"/>
              <a:buAutoNum type="arabicPeriod" startAt="3"/>
            </a:pPr>
            <a:r>
              <a:rPr lang="en-US" sz="2400" dirty="0" smtClean="0">
                <a:latin typeface="+mj-lt"/>
                <a:cs typeface="Courier New" pitchFamily="49" charset="0"/>
              </a:rPr>
              <a:t>The manifest is loaded and then parsed.</a:t>
            </a:r>
          </a:p>
          <a:p>
            <a:pPr>
              <a:buFont typeface="+mj-lt"/>
              <a:buAutoNum type="arabicPeriod" startAt="3"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MediaSource</a:t>
            </a:r>
            <a:r>
              <a:rPr lang="en-US" sz="2400" dirty="0" smtClean="0">
                <a:latin typeface="+mj-lt"/>
                <a:cs typeface="Courier New" pitchFamily="49" charset="0"/>
              </a:rPr>
              <a:t>,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SourceBuffers</a:t>
            </a:r>
            <a:r>
              <a:rPr lang="en-US" sz="2400" dirty="0" smtClean="0">
                <a:latin typeface="+mj-lt"/>
                <a:cs typeface="Courier New" pitchFamily="49" charset="0"/>
              </a:rPr>
              <a:t>, and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BufferControllers</a:t>
            </a:r>
            <a:r>
              <a:rPr lang="en-US" sz="2400" dirty="0" smtClean="0">
                <a:latin typeface="+mj-lt"/>
                <a:cs typeface="Courier New" pitchFamily="49" charset="0"/>
              </a:rPr>
              <a:t> are created.</a:t>
            </a:r>
          </a:p>
          <a:p>
            <a:pPr lvl="1"/>
            <a:r>
              <a:rPr lang="en-US" sz="2400" dirty="0" smtClean="0">
                <a:latin typeface="+mj-lt"/>
                <a:cs typeface="Courier New" pitchFamily="49" charset="0"/>
              </a:rPr>
              <a:t>Create one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BufferController</a:t>
            </a:r>
            <a:r>
              <a:rPr lang="en-US" sz="2400" dirty="0" smtClean="0">
                <a:latin typeface="+mj-lt"/>
                <a:cs typeface="Courier New" pitchFamily="49" charset="0"/>
              </a:rPr>
              <a:t> per stream type (usually video and audio).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/>
              <a:t>Set the duration of the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MediaSource</a:t>
            </a:r>
            <a:r>
              <a:rPr lang="en-US" sz="2400" dirty="0"/>
              <a:t> to the duration of the manifest (or infinity for a live stream).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/>
              <a:t>If the stream is live, calculate the live edge.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/>
              <a:t>Call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play</a:t>
            </a:r>
            <a:r>
              <a:rPr lang="en-US" sz="2400" dirty="0"/>
              <a:t>() on the HTML video element.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/>
              <a:t>The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BufferManager</a:t>
            </a:r>
            <a:r>
              <a:rPr lang="en-US" sz="2400" dirty="0"/>
              <a:t> instances create a timer.  When the timer ticks the state of the buffers is checked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04178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Most agree </a:t>
            </a:r>
            <a:r>
              <a:rPr lang="en-US" dirty="0" smtClean="0"/>
              <a:t>that HTTP Streaming is the most efficient choice </a:t>
            </a:r>
          </a:p>
          <a:p>
            <a:r>
              <a:rPr lang="en-US" dirty="0" smtClean="0"/>
              <a:t>Different devices support different streaming protocols</a:t>
            </a:r>
          </a:p>
          <a:p>
            <a:r>
              <a:rPr lang="en-US" dirty="0" smtClean="0"/>
              <a:t>No one standard is currently supported ubiquitously </a:t>
            </a:r>
          </a:p>
          <a:p>
            <a:r>
              <a:rPr lang="en-US" dirty="0" smtClean="0"/>
              <a:t>Results in media being served in several different formats to support the broadest range of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40754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 smtClean="0">
                <a:latin typeface="Courier New" pitchFamily="49" charset="0"/>
                <a:cs typeface="Courier New" pitchFamily="49" charset="0"/>
              </a:rPr>
              <a:t>BufferManager.validate</a:t>
            </a:r>
            <a:r>
              <a:rPr lang="en-US" sz="35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3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9831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500" dirty="0" smtClean="0"/>
              <a:t>Check to see if the buffers need more data.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100" dirty="0" smtClean="0"/>
              <a:t>Must be in a playing state.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100" dirty="0" smtClean="0"/>
              <a:t>Must not already be loading data.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100" dirty="0" smtClean="0"/>
              <a:t>Must require more data to be buffered.</a:t>
            </a:r>
          </a:p>
          <a:p>
            <a:pPr marL="400050" lvl="1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amountBuffered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manifest.minBufferTime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/>
              <a:t>If automatic ABR is enabled check to see if the bitrate should be changed.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100" dirty="0" smtClean="0"/>
              <a:t>Ask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AbrController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/>
              <a:t>for the new quality.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100" dirty="0" smtClean="0"/>
              <a:t>Rules will determine which bitrate to change to.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/>
              <a:t>If initial playback, seeking, or the bitrate has changed load the initialization fragment (if available).</a:t>
            </a:r>
          </a:p>
          <a:p>
            <a:pPr marL="514350" indent="-514350"/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76399808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500" dirty="0" smtClean="0"/>
              <a:t>Ask the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IndexHandler</a:t>
            </a:r>
            <a:r>
              <a:rPr lang="en-US" sz="2500" dirty="0" smtClean="0"/>
              <a:t> for the next fragment request.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100" dirty="0" smtClean="0"/>
              <a:t>If seeking pass the seek time to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IndexHandler</a:t>
            </a:r>
            <a:r>
              <a:rPr lang="en-US" sz="2100" dirty="0" smtClean="0"/>
              <a:t>.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100" dirty="0" smtClean="0"/>
              <a:t>Otherwise ask for the ‘next’ fragment.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100" dirty="0" smtClean="0"/>
              <a:t>Pass the bitrate to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IndexHandler</a:t>
            </a:r>
            <a:r>
              <a:rPr lang="en-US" sz="2100" dirty="0" smtClean="0"/>
              <a:t>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500" dirty="0" smtClean="0"/>
              <a:t>The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IndexHandler</a:t>
            </a:r>
            <a:r>
              <a:rPr lang="en-US" sz="2200" dirty="0" smtClean="0"/>
              <a:t> </a:t>
            </a:r>
            <a:r>
              <a:rPr lang="en-US" sz="2500" dirty="0" smtClean="0"/>
              <a:t>returns a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SegmentRequest</a:t>
            </a:r>
            <a:r>
              <a:rPr lang="en-US" sz="2200" dirty="0" smtClean="0"/>
              <a:t> </a:t>
            </a:r>
            <a:r>
              <a:rPr lang="en-US" sz="2500" dirty="0" smtClean="0"/>
              <a:t>indicating what action the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BufferManager</a:t>
            </a:r>
            <a:r>
              <a:rPr lang="en-US" sz="2200" dirty="0" smtClean="0"/>
              <a:t> </a:t>
            </a:r>
            <a:r>
              <a:rPr lang="en-US" sz="2500" dirty="0" smtClean="0"/>
              <a:t>should take next.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“download”</a:t>
            </a:r>
            <a:r>
              <a:rPr lang="en-US" sz="2100" dirty="0" smtClean="0"/>
              <a:t> – Download and append the fragment to the buffer.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“stall”</a:t>
            </a:r>
            <a:r>
              <a:rPr lang="en-US" sz="2100" dirty="0" smtClean="0"/>
              <a:t> – Wait because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IndexHandler</a:t>
            </a:r>
            <a:r>
              <a:rPr lang="en-US" sz="2100" dirty="0" smtClean="0"/>
              <a:t> is not ready.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“complete”</a:t>
            </a:r>
            <a:r>
              <a:rPr lang="en-US" sz="2100" dirty="0" smtClean="0"/>
              <a:t> – Signal that the stream has completed playback.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500" dirty="0" smtClean="0"/>
              <a:t>Repeat.</a:t>
            </a:r>
          </a:p>
        </p:txBody>
      </p:sp>
    </p:spTree>
    <p:extLst>
      <p:ext uri="{BB962C8B-B14F-4D97-AF65-F5344CB8AC3E}">
        <p14:creationId xmlns:p14="http://schemas.microsoft.com/office/powerpoint/2010/main" val="105000723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Streaming Media East</a:t>
            </a:r>
          </a:p>
          <a:p>
            <a:pPr lvl="1"/>
            <a:r>
              <a:rPr lang="en-US" dirty="0" smtClean="0"/>
              <a:t>A104 Dash in the real world – </a:t>
            </a:r>
            <a:r>
              <a:rPr lang="en-US" smtClean="0"/>
              <a:t>2:45pm today</a:t>
            </a:r>
            <a:endParaRPr lang="en-US" dirty="0" smtClean="0"/>
          </a:p>
          <a:p>
            <a:r>
              <a:rPr lang="en-US" dirty="0" smtClean="0"/>
              <a:t>DASH </a:t>
            </a:r>
            <a:r>
              <a:rPr lang="en-US" dirty="0" smtClean="0"/>
              <a:t>Industry Forum</a:t>
            </a:r>
          </a:p>
          <a:p>
            <a:pPr lvl="1"/>
            <a:r>
              <a:rPr lang="en-US" dirty="0" smtClean="0">
                <a:hlinkClick r:id="rId3"/>
              </a:rPr>
              <a:t>http://www.dashif.org</a:t>
            </a:r>
            <a:endParaRPr lang="en-US" dirty="0" smtClean="0"/>
          </a:p>
          <a:p>
            <a:pPr lvl="1"/>
            <a:r>
              <a:rPr lang="en-US" dirty="0" smtClean="0"/>
              <a:t>Reference Player (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dashif.org/reference/players/javascript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Reference Player Source Code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github.com/Dash-Industry-Forum/dash.js</a:t>
            </a:r>
            <a:endParaRPr lang="en-US" dirty="0" smtClean="0"/>
          </a:p>
          <a:p>
            <a:r>
              <a:rPr lang="en-US" dirty="0" smtClean="0"/>
              <a:t>HTML Extensions</a:t>
            </a:r>
          </a:p>
          <a:p>
            <a:pPr lvl="1"/>
            <a:r>
              <a:rPr lang="en-US" dirty="0" smtClean="0"/>
              <a:t>MSE: </a:t>
            </a:r>
            <a:r>
              <a:rPr lang="en-US" dirty="0" smtClean="0">
                <a:hlinkClick r:id="rId6"/>
              </a:rPr>
              <a:t> </a:t>
            </a:r>
            <a:r>
              <a:rPr lang="en-US" dirty="0">
                <a:hlinkClick r:id="rId7"/>
              </a:rPr>
              <a:t>http://www.w3.org/TR/media-source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EME</a:t>
            </a:r>
            <a:r>
              <a:rPr lang="en-US" dirty="0"/>
              <a:t>: </a:t>
            </a: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://www.w3.org/TR/encrypted-media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Twitter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jefftapper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digitalprimates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78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800" dirty="0" smtClean="0"/>
              <a:t>?</a:t>
            </a:r>
            <a:endParaRPr lang="en-US" sz="28800" dirty="0"/>
          </a:p>
        </p:txBody>
      </p:sp>
    </p:spTree>
    <p:extLst>
      <p:ext uri="{BB962C8B-B14F-4D97-AF65-F5344CB8AC3E}">
        <p14:creationId xmlns:p14="http://schemas.microsoft.com/office/powerpoint/2010/main" val="17668043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browsers support?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Unfortunately, Progressive Download is the only ubiquitously supported option</a:t>
            </a:r>
          </a:p>
          <a:p>
            <a:r>
              <a:rPr lang="en-US" dirty="0" smtClean="0"/>
              <a:t>Different Browsers support different video codec’s</a:t>
            </a:r>
          </a:p>
          <a:p>
            <a:pPr lvl="1"/>
            <a:r>
              <a:rPr lang="en-US" dirty="0" smtClean="0"/>
              <a:t>H.264</a:t>
            </a:r>
          </a:p>
          <a:p>
            <a:pPr lvl="1"/>
            <a:r>
              <a:rPr lang="en-US" dirty="0" err="1" smtClean="0"/>
              <a:t>webM</a:t>
            </a:r>
            <a:endParaRPr lang="en-US" dirty="0" smtClean="0"/>
          </a:p>
          <a:p>
            <a:pPr lvl="1"/>
            <a:r>
              <a:rPr lang="en-US" dirty="0" smtClean="0"/>
              <a:t>VP8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Safari (</a:t>
            </a:r>
            <a:r>
              <a:rPr lang="en-US" dirty="0" err="1" smtClean="0"/>
              <a:t>iOs</a:t>
            </a:r>
            <a:r>
              <a:rPr lang="en-US" dirty="0" smtClean="0"/>
              <a:t> and </a:t>
            </a:r>
            <a:r>
              <a:rPr lang="en-US" dirty="0" err="1" smtClean="0"/>
              <a:t>MacOS</a:t>
            </a:r>
            <a:r>
              <a:rPr lang="en-US" dirty="0" smtClean="0"/>
              <a:t> only) natively supports HLS</a:t>
            </a:r>
          </a:p>
          <a:p>
            <a:r>
              <a:rPr lang="en-US" dirty="0" err="1" smtClean="0"/>
              <a:t>MediaSource</a:t>
            </a:r>
            <a:r>
              <a:rPr lang="en-US" dirty="0" smtClean="0"/>
              <a:t> Extensions in Chrome and IE11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335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MediaSource</a:t>
            </a:r>
            <a:r>
              <a:rPr lang="en-US" dirty="0" smtClean="0"/>
              <a:t> Extensions (MSE)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MSE allow for pieces (segments) of media to be handed to the HTML5 video tag’s buffer directly.  </a:t>
            </a:r>
          </a:p>
          <a:p>
            <a:r>
              <a:rPr lang="en-US" dirty="0" smtClean="0"/>
              <a:t>This enables HTTP Streaming  in HTML</a:t>
            </a:r>
          </a:p>
          <a:p>
            <a:r>
              <a:rPr lang="en-US" dirty="0" smtClean="0"/>
              <a:t>Not universally supported, yet.</a:t>
            </a:r>
          </a:p>
          <a:p>
            <a:r>
              <a:rPr lang="en-US" dirty="0" smtClean="0"/>
              <a:t>Currently (as of January 2014) a Candidate Recommendation to the HTML Working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241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MPEG-DASH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Wingdings" pitchFamily="2" charset="2"/>
              <a:buChar char="§"/>
            </a:pPr>
            <a:r>
              <a:rPr lang="en-US" dirty="0" smtClean="0"/>
              <a:t>DASH – Dynamic Adaptive Streaming via HTTP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International </a:t>
            </a:r>
            <a:r>
              <a:rPr lang="en-US" dirty="0"/>
              <a:t>open standard, developed and published by ISO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Addresses both simple </a:t>
            </a:r>
            <a:r>
              <a:rPr lang="en-US" dirty="0"/>
              <a:t>and advanced use cases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Enables </a:t>
            </a:r>
            <a:r>
              <a:rPr lang="en-US" dirty="0"/>
              <a:t>highest-quality </a:t>
            </a:r>
            <a:r>
              <a:rPr lang="en-US" dirty="0" smtClean="0"/>
              <a:t>multiscreen </a:t>
            </a:r>
            <a:r>
              <a:rPr lang="en-US" dirty="0"/>
              <a:t>distribution and </a:t>
            </a:r>
            <a:r>
              <a:rPr lang="en-US" dirty="0" smtClean="0"/>
              <a:t>efficient dynamic </a:t>
            </a:r>
            <a:r>
              <a:rPr lang="en-US" dirty="0"/>
              <a:t>adaptive </a:t>
            </a:r>
            <a:r>
              <a:rPr lang="en-US" dirty="0" smtClean="0"/>
              <a:t>switching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Enables </a:t>
            </a:r>
            <a:r>
              <a:rPr lang="en-US" dirty="0"/>
              <a:t>reuse of existing content, devices and </a:t>
            </a:r>
            <a:r>
              <a:rPr lang="en-US" dirty="0" smtClean="0"/>
              <a:t>infrastructure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Attempts to unify to a single standard for HTTP Streaming</a:t>
            </a: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423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 and codecs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DASH specification is codec agnostic</a:t>
            </a:r>
          </a:p>
          <a:p>
            <a:r>
              <a:rPr lang="en-US" dirty="0" smtClean="0"/>
              <a:t>Any existing or future codec can work with DASH</a:t>
            </a:r>
          </a:p>
          <a:p>
            <a:r>
              <a:rPr lang="en-US" dirty="0" smtClean="0"/>
              <a:t>DASH manifest describes which codec is used</a:t>
            </a:r>
          </a:p>
          <a:p>
            <a:r>
              <a:rPr lang="en-US" dirty="0" smtClean="0"/>
              <a:t>Allows ability for a single manifest to describe several different versions in different codecs</a:t>
            </a:r>
          </a:p>
        </p:txBody>
      </p:sp>
    </p:spTree>
    <p:extLst>
      <p:ext uri="{BB962C8B-B14F-4D97-AF65-F5344CB8AC3E}">
        <p14:creationId xmlns:p14="http://schemas.microsoft.com/office/powerpoint/2010/main" val="16673676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DASH 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have built DASH players for several different platforms</a:t>
            </a:r>
          </a:p>
          <a:p>
            <a:pPr lvl="1"/>
            <a:r>
              <a:rPr lang="en-US" dirty="0" smtClean="0"/>
              <a:t>Flash</a:t>
            </a:r>
          </a:p>
          <a:p>
            <a:pPr lvl="1"/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HTML5/JavaScript (dash.js)</a:t>
            </a:r>
          </a:p>
          <a:p>
            <a:r>
              <a:rPr lang="en-US" dirty="0" smtClean="0"/>
              <a:t>DASH.js is available as an open source project (bsd3)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DASH.js is the reference player for the DASH Industry Forum (dashif.org)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317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P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DPBlue</Template>
  <TotalTime>2144</TotalTime>
  <Words>1947</Words>
  <Application>Microsoft Office PowerPoint</Application>
  <PresentationFormat>On-screen Show (4:3)</PresentationFormat>
  <Paragraphs>333</Paragraphs>
  <Slides>43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DPBlue</vt:lpstr>
      <vt:lpstr>Building A DASH Player Considerations for next generation players</vt:lpstr>
      <vt:lpstr>Agenda</vt:lpstr>
      <vt:lpstr>Online video Options</vt:lpstr>
      <vt:lpstr>The challenge</vt:lpstr>
      <vt:lpstr>What do browsers support?</vt:lpstr>
      <vt:lpstr>MediaSource Extensions (MSE)</vt:lpstr>
      <vt:lpstr>What is MPEG-DASH</vt:lpstr>
      <vt:lpstr>DASH and codecs</vt:lpstr>
      <vt:lpstr>Building a DASH player</vt:lpstr>
      <vt:lpstr>How to play a DASH Stream</vt:lpstr>
      <vt:lpstr>Understanding DASH structure</vt:lpstr>
      <vt:lpstr>DASH Manifest</vt:lpstr>
      <vt:lpstr>Describing Representations</vt:lpstr>
      <vt:lpstr>SegmentList</vt:lpstr>
      <vt:lpstr>SegmentTemplate fixed segment duration</vt:lpstr>
      <vt:lpstr>SegmentTemplate variable segment duration</vt:lpstr>
      <vt:lpstr>Diving into one DASH Player</vt:lpstr>
      <vt:lpstr>dash.js player</vt:lpstr>
      <vt:lpstr>dash.js player</vt:lpstr>
      <vt:lpstr>How to play a DASH Stream</vt:lpstr>
      <vt:lpstr>Tools used by dash.js</vt:lpstr>
      <vt:lpstr>Class Structure</vt:lpstr>
      <vt:lpstr>streaming package</vt:lpstr>
      <vt:lpstr>MediaPlayer.js</vt:lpstr>
      <vt:lpstr>Context.js</vt:lpstr>
      <vt:lpstr>Stream.js</vt:lpstr>
      <vt:lpstr>Debug.js</vt:lpstr>
      <vt:lpstr>BufferController.js</vt:lpstr>
      <vt:lpstr>FragmentLoader.js</vt:lpstr>
      <vt:lpstr>AbrController.js</vt:lpstr>
      <vt:lpstr>DownloadRatioRule.js</vt:lpstr>
      <vt:lpstr>InsufficientBufferRule.js</vt:lpstr>
      <vt:lpstr>dash package</vt:lpstr>
      <vt:lpstr>DashContext.js</vt:lpstr>
      <vt:lpstr>DashParser.js</vt:lpstr>
      <vt:lpstr>DashHandler.js</vt:lpstr>
      <vt:lpstr>DashHandler.js (cont’d)</vt:lpstr>
      <vt:lpstr>Flow</vt:lpstr>
      <vt:lpstr>PowerPoint Presentation</vt:lpstr>
      <vt:lpstr>BufferManager.validate()</vt:lpstr>
      <vt:lpstr>PowerPoint Presentation</vt:lpstr>
      <vt:lpstr>Resources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Video to HTML</dc:title>
  <dc:creator>Jeff Tapper</dc:creator>
  <cp:lastModifiedBy>Jeff Tapper</cp:lastModifiedBy>
  <cp:revision>33</cp:revision>
  <dcterms:created xsi:type="dcterms:W3CDTF">2013-05-14T13:37:46Z</dcterms:created>
  <dcterms:modified xsi:type="dcterms:W3CDTF">2014-05-13T15:31:44Z</dcterms:modified>
</cp:coreProperties>
</file>