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1"/>
  </p:sldMasterIdLst>
  <p:notesMasterIdLst>
    <p:notesMasterId r:id="rId15"/>
  </p:notesMasterIdLst>
  <p:sldIdLst>
    <p:sldId id="256" r:id="rId2"/>
    <p:sldId id="257" r:id="rId3"/>
    <p:sldId id="268" r:id="rId4"/>
    <p:sldId id="259" r:id="rId5"/>
    <p:sldId id="262" r:id="rId6"/>
    <p:sldId id="263" r:id="rId7"/>
    <p:sldId id="264" r:id="rId8"/>
    <p:sldId id="269" r:id="rId9"/>
    <p:sldId id="266" r:id="rId10"/>
    <p:sldId id="267" r:id="rId11"/>
    <p:sldId id="260"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25BD5-E66E-F19B-A445-EAE8BC047302}" v="25" dt="2019-03-20T04:03:08.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243" autoAdjust="0"/>
  </p:normalViewPr>
  <p:slideViewPr>
    <p:cSldViewPr snapToGrid="0">
      <p:cViewPr varScale="1">
        <p:scale>
          <a:sx n="100" d="100"/>
          <a:sy n="100" d="100"/>
        </p:scale>
        <p:origin x="8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76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7625"/>
          </a:xfrm>
          <a:prstGeom prst="rect">
            <a:avLst/>
          </a:prstGeom>
        </p:spPr>
        <p:txBody>
          <a:bodyPr vert="horz" lIns="91440" tIns="45720" rIns="91440" bIns="45720" rtlCol="0"/>
          <a:lstStyle>
            <a:lvl1pPr algn="r">
              <a:defRPr sz="1200"/>
            </a:lvl1pPr>
          </a:lstStyle>
          <a:p>
            <a:fld id="{8A900D35-AB2A-424E-AB75-F242731632CA}" type="datetimeFigureOut">
              <a:rPr lang="en-US"/>
              <a:t>3/21/2019</a:t>
            </a:fld>
            <a:endParaRPr lang="en-US"/>
          </a:p>
        </p:txBody>
      </p:sp>
      <p:sp>
        <p:nvSpPr>
          <p:cNvPr id="4" name="Slide Image Placeholder 3"/>
          <p:cNvSpPr>
            <a:spLocks noGrp="1" noRot="1" noChangeAspect="1"/>
          </p:cNvSpPr>
          <p:nvPr>
            <p:ph type="sldImg" idx="2"/>
          </p:nvPr>
        </p:nvSpPr>
        <p:spPr>
          <a:xfrm>
            <a:off x="3144838" y="117475"/>
            <a:ext cx="568325" cy="319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54025"/>
            <a:ext cx="5486400" cy="3714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5350"/>
            <a:ext cx="2971800" cy="476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95350"/>
            <a:ext cx="2971800" cy="47625"/>
          </a:xfrm>
          <a:prstGeom prst="rect">
            <a:avLst/>
          </a:prstGeom>
        </p:spPr>
        <p:txBody>
          <a:bodyPr vert="horz" lIns="91440" tIns="45720" rIns="91440" bIns="45720" rtlCol="0" anchor="b"/>
          <a:lstStyle>
            <a:lvl1pPr algn="r">
              <a:defRPr sz="1200"/>
            </a:lvl1pPr>
          </a:lstStyle>
          <a:p>
            <a:fld id="{10A0C8B8-DB6C-4F2F-9B01-CF5C0C63EBDD}" type="slidenum">
              <a:rPr lang="en-US"/>
              <a:t>‹#›</a:t>
            </a:fld>
            <a:endParaRPr lang="en-US"/>
          </a:p>
        </p:txBody>
      </p:sp>
    </p:spTree>
    <p:extLst>
      <p:ext uri="{BB962C8B-B14F-4D97-AF65-F5344CB8AC3E}">
        <p14:creationId xmlns:p14="http://schemas.microsoft.com/office/powerpoint/2010/main" val="93398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ggle.com/c/nyc-taxi-trip-dur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github.com/PaulEmmanuelSotir/NYC_TaxiTripDuration/tree/master/NYC_taxi_data_2016/osrm" TargetMode="External"/><Relationship Id="rId4" Type="http://schemas.openxmlformats.org/officeDocument/2006/relationships/hyperlink" Target="https://www.kaggle.com/nypd/vehicle-collision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u="sng" dirty="0">
                <a:hlinkClick r:id="rId3"/>
              </a:rPr>
              <a:t>https://www.kaggle.com/c/nyc-taxi-trip-duration</a:t>
            </a:r>
          </a:p>
          <a:p>
            <a:r>
              <a:rPr lang="en" u="sng" dirty="0">
                <a:hlinkClick r:id="rId4"/>
              </a:rPr>
              <a:t>https://www.kaggle.com/nypd/vehicle-collisions</a:t>
            </a:r>
            <a:endParaRPr lang="en" u="sng" dirty="0"/>
          </a:p>
          <a:p>
            <a:r>
              <a:rPr lang="en-US" sz="1200" b="0" i="0" u="sng" strike="noStrike" kern="1200" dirty="0">
                <a:solidFill>
                  <a:schemeClr val="tx1"/>
                </a:solidFill>
                <a:effectLst/>
                <a:latin typeface="+mn-lt"/>
                <a:ea typeface="+mn-ea"/>
                <a:cs typeface="+mn-cs"/>
                <a:hlinkClick r:id="rId5"/>
              </a:rPr>
              <a:t>https://github.com/PaulEmmanuelSotir/NYC_TaxiTripDuration/tree/master/NYC_taxi_data_2016/osrm </a:t>
            </a:r>
            <a:endParaRPr lang="en" dirty="0"/>
          </a:p>
        </p:txBody>
      </p:sp>
      <p:sp>
        <p:nvSpPr>
          <p:cNvPr id="4" name="Slide Number Placeholder 3"/>
          <p:cNvSpPr>
            <a:spLocks noGrp="1"/>
          </p:cNvSpPr>
          <p:nvPr>
            <p:ph type="sldNum" sz="quarter" idx="5"/>
          </p:nvPr>
        </p:nvSpPr>
        <p:spPr/>
        <p:txBody>
          <a:bodyPr/>
          <a:lstStyle/>
          <a:p>
            <a:fld id="{10A0C8B8-DB6C-4F2F-9B01-CF5C0C63EBDD}" type="slidenum">
              <a:rPr lang="en-US"/>
              <a:t>3</a:t>
            </a:fld>
            <a:endParaRPr lang="en-US"/>
          </a:p>
        </p:txBody>
      </p:sp>
    </p:spTree>
    <p:extLst>
      <p:ext uri="{BB962C8B-B14F-4D97-AF65-F5344CB8AC3E}">
        <p14:creationId xmlns:p14="http://schemas.microsoft.com/office/powerpoint/2010/main" val="400224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3/21/2019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3/21/2019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3/21/2019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3/21/2019</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3/21/2019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3/21/2019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3/21/2019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3/21/2019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3/21/2019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3/21/2019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Taxi duration IN NYC</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vert="horz" lIns="91440" tIns="45720" rIns="91440" bIns="45720" rtlCol="0" anchor="t">
            <a:normAutofit fontScale="85000" lnSpcReduction="10000"/>
          </a:bodyPr>
          <a:lstStyle/>
          <a:p>
            <a:r>
              <a:rPr lang="en-US" sz="1800" dirty="0"/>
              <a:t>IST 718 Big Data Analytics</a:t>
            </a:r>
            <a:br>
              <a:rPr lang="en-US" dirty="0"/>
            </a:br>
            <a:r>
              <a:rPr lang="en-US" sz="1800" dirty="0"/>
              <a:t>Rajalakshmi Venkateswaran, Jeffery Kao, Jay Mahapatra</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39C5F4-C297-4C8C-9D28-2BDE5BD35D97}"/>
              </a:ext>
            </a:extLst>
          </p:cNvPr>
          <p:cNvSpPr/>
          <p:nvPr/>
        </p:nvSpPr>
        <p:spPr>
          <a:xfrm>
            <a:off x="0" y="0"/>
            <a:ext cx="12191999"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itle 68">
            <a:extLst>
              <a:ext uri="{FF2B5EF4-FFF2-40B4-BE49-F238E27FC236}">
                <a16:creationId xmlns:a16="http://schemas.microsoft.com/office/drawing/2014/main" id="{A78D0A05-A1A6-40A7-86B6-FCBE872F7BD8}"/>
              </a:ext>
            </a:extLst>
          </p:cNvPr>
          <p:cNvSpPr>
            <a:spLocks noGrp="1"/>
          </p:cNvSpPr>
          <p:nvPr>
            <p:ph type="title"/>
          </p:nvPr>
        </p:nvSpPr>
        <p:spPr>
          <a:xfrm>
            <a:off x="311668" y="299148"/>
            <a:ext cx="3726817" cy="1188720"/>
          </a:xfrm>
        </p:spPr>
        <p:txBody>
          <a:bodyPr>
            <a:normAutofit fontScale="90000"/>
          </a:bodyPr>
          <a:lstStyle/>
          <a:p>
            <a:r>
              <a:rPr lang="en-US" dirty="0"/>
              <a:t>Conclusion</a:t>
            </a:r>
            <a:br>
              <a:rPr lang="en-US" dirty="0"/>
            </a:br>
            <a:r>
              <a:rPr lang="en-US" dirty="0"/>
              <a:t>&amp;</a:t>
            </a:r>
            <a:br>
              <a:rPr lang="en-US" dirty="0"/>
            </a:br>
            <a:r>
              <a:rPr lang="en-US" dirty="0"/>
              <a:t>Next Steps</a:t>
            </a:r>
          </a:p>
        </p:txBody>
      </p:sp>
      <p:sp>
        <p:nvSpPr>
          <p:cNvPr id="93" name="Content Placeholder 27">
            <a:extLst>
              <a:ext uri="{FF2B5EF4-FFF2-40B4-BE49-F238E27FC236}">
                <a16:creationId xmlns:a16="http://schemas.microsoft.com/office/drawing/2014/main" id="{E3909090-93F9-4E63-9CD1-200415A87772}"/>
              </a:ext>
            </a:extLst>
          </p:cNvPr>
          <p:cNvSpPr>
            <a:spLocks noGrp="1"/>
          </p:cNvSpPr>
          <p:nvPr>
            <p:ph idx="1"/>
          </p:nvPr>
        </p:nvSpPr>
        <p:spPr>
          <a:xfrm>
            <a:off x="504580" y="1982145"/>
            <a:ext cx="11685511" cy="4066539"/>
          </a:xfrm>
        </p:spPr>
        <p:txBody>
          <a:bodyPr vert="horz" lIns="91440" tIns="45720" rIns="91440" bIns="45720" rtlCol="0" anchor="t">
            <a:normAutofit/>
          </a:bodyPr>
          <a:lstStyle/>
          <a:p>
            <a:pPr marL="0" indent="0">
              <a:buNone/>
            </a:pPr>
            <a:r>
              <a:rPr lang="en-US" b="1" u="sng" dirty="0">
                <a:solidFill>
                  <a:schemeClr val="bg1"/>
                </a:solidFill>
              </a:rPr>
              <a:t>Conclusion</a:t>
            </a:r>
          </a:p>
          <a:p>
            <a:r>
              <a:rPr lang="en-US" dirty="0">
                <a:solidFill>
                  <a:schemeClr val="bg1"/>
                </a:solidFill>
              </a:rPr>
              <a:t>Based on the models and the correlation matrix the number of stops and the route a taxi takes are the most important factors in determining the duration of taxi ride. </a:t>
            </a:r>
          </a:p>
          <a:p>
            <a:r>
              <a:rPr lang="en-US" dirty="0">
                <a:solidFill>
                  <a:schemeClr val="bg1"/>
                </a:solidFill>
              </a:rPr>
              <a:t>In addition, surprisingly, collision data is not a significant factor in affecting taxi duration.</a:t>
            </a:r>
          </a:p>
          <a:p>
            <a:r>
              <a:rPr lang="en-US" dirty="0">
                <a:solidFill>
                  <a:schemeClr val="bg1"/>
                </a:solidFill>
              </a:rPr>
              <a:t>To maximize the efficiency of taking a taxi, consider taking a taxi on the weekend between the hours and 5am and 9am and consider planning the route you want to take from point a to point b. In addition, try avoiding having others get in the taxi cab and going over bridges. </a:t>
            </a:r>
          </a:p>
          <a:p>
            <a:pPr marL="0" indent="0">
              <a:buNone/>
            </a:pPr>
            <a:r>
              <a:rPr lang="en-US" b="1" u="sng" dirty="0">
                <a:solidFill>
                  <a:schemeClr val="bg1"/>
                </a:solidFill>
              </a:rPr>
              <a:t>Next Steps</a:t>
            </a:r>
          </a:p>
          <a:p>
            <a:r>
              <a:rPr lang="en-US" dirty="0">
                <a:solidFill>
                  <a:schemeClr val="bg1"/>
                </a:solidFill>
              </a:rPr>
              <a:t>We only touched the surface of the ORSM data set. We would like to further explore some of the variables within the data set such as turn ratio  to see if it is correlated to path route duration.  </a:t>
            </a:r>
          </a:p>
          <a:p>
            <a:endParaRPr lang="en-US">
              <a:solidFill>
                <a:schemeClr val="bg1"/>
              </a:solidFill>
            </a:endParaRPr>
          </a:p>
          <a:p>
            <a:endParaRPr lang="en-US">
              <a:solidFill>
                <a:schemeClr val="bg1"/>
              </a:solidFill>
            </a:endParaRPr>
          </a:p>
          <a:p>
            <a:endParaRPr lang="en-US">
              <a:solidFill>
                <a:schemeClr val="bg1"/>
              </a:solidFill>
            </a:endParaRPr>
          </a:p>
          <a:p>
            <a:pPr lvl="2"/>
            <a:endParaRPr lang="en-US" sz="1800">
              <a:solidFill>
                <a:schemeClr val="bg1"/>
              </a:solidFill>
            </a:endParaRPr>
          </a:p>
        </p:txBody>
      </p:sp>
    </p:spTree>
    <p:extLst>
      <p:ext uri="{BB962C8B-B14F-4D97-AF65-F5344CB8AC3E}">
        <p14:creationId xmlns:p14="http://schemas.microsoft.com/office/powerpoint/2010/main" val="1293439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tx1"/>
                </a:solidFill>
              </a:rPr>
              <a:t>Appendix</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537785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A78D0A05-A1A6-40A7-86B6-FCBE872F7BD8}"/>
              </a:ext>
            </a:extLst>
          </p:cNvPr>
          <p:cNvSpPr>
            <a:spLocks noGrp="1"/>
          </p:cNvSpPr>
          <p:nvPr>
            <p:ph type="title"/>
          </p:nvPr>
        </p:nvSpPr>
        <p:spPr>
          <a:xfrm>
            <a:off x="311668" y="299148"/>
            <a:ext cx="3726817" cy="1188720"/>
          </a:xfrm>
        </p:spPr>
        <p:txBody>
          <a:bodyPr/>
          <a:lstStyle/>
          <a:p>
            <a:r>
              <a:rPr lang="en-US" dirty="0"/>
              <a:t>MAP</a:t>
            </a:r>
          </a:p>
        </p:txBody>
      </p:sp>
      <p:pic>
        <p:nvPicPr>
          <p:cNvPr id="5" name="Picture 4">
            <a:extLst>
              <a:ext uri="{FF2B5EF4-FFF2-40B4-BE49-F238E27FC236}">
                <a16:creationId xmlns:a16="http://schemas.microsoft.com/office/drawing/2014/main" id="{46F5B3C9-DFE8-4997-BA46-43C67D103EAE}"/>
              </a:ext>
            </a:extLst>
          </p:cNvPr>
          <p:cNvPicPr>
            <a:picLocks noChangeAspect="1"/>
          </p:cNvPicPr>
          <p:nvPr/>
        </p:nvPicPr>
        <p:blipFill>
          <a:blip r:embed="rId2"/>
          <a:stretch>
            <a:fillRect/>
          </a:stretch>
        </p:blipFill>
        <p:spPr>
          <a:xfrm>
            <a:off x="5037026" y="1742392"/>
            <a:ext cx="6289611" cy="4752676"/>
          </a:xfrm>
          <a:prstGeom prst="rect">
            <a:avLst/>
          </a:prstGeom>
        </p:spPr>
      </p:pic>
      <p:sp>
        <p:nvSpPr>
          <p:cNvPr id="10" name="Content Placeholder 27">
            <a:extLst>
              <a:ext uri="{FF2B5EF4-FFF2-40B4-BE49-F238E27FC236}">
                <a16:creationId xmlns:a16="http://schemas.microsoft.com/office/drawing/2014/main" id="{08C13FC4-E88A-41C8-8204-81B8CB21EF51}"/>
              </a:ext>
            </a:extLst>
          </p:cNvPr>
          <p:cNvSpPr>
            <a:spLocks noGrp="1"/>
          </p:cNvSpPr>
          <p:nvPr>
            <p:ph idx="1"/>
          </p:nvPr>
        </p:nvSpPr>
        <p:spPr>
          <a:xfrm>
            <a:off x="504580" y="1982145"/>
            <a:ext cx="3717169" cy="4066539"/>
          </a:xfrm>
        </p:spPr>
        <p:txBody>
          <a:bodyPr vert="horz" lIns="91440" tIns="45720" rIns="91440" bIns="45720" rtlCol="0" anchor="t">
            <a:normAutofit/>
          </a:bodyPr>
          <a:lstStyle/>
          <a:p>
            <a:r>
              <a:rPr lang="en-US" dirty="0">
                <a:solidFill>
                  <a:schemeClr val="tx1"/>
                </a:solidFill>
              </a:rPr>
              <a:t>Higher severity accidents tend to occur at the junction to bridges and tunnels going to Manhattan. </a:t>
            </a:r>
            <a:r>
              <a:rPr lang="en-US" dirty="0">
                <a:solidFill>
                  <a:schemeClr val="bg1"/>
                </a:solidFill>
              </a:rPr>
              <a:t>  </a:t>
            </a:r>
          </a:p>
          <a:p>
            <a:endParaRPr lang="en-US" dirty="0">
              <a:solidFill>
                <a:schemeClr val="bg1"/>
              </a:solidFill>
            </a:endParaRPr>
          </a:p>
          <a:p>
            <a:pPr lvl="2"/>
            <a:endParaRPr lang="en-US" dirty="0">
              <a:solidFill>
                <a:schemeClr val="bg1"/>
              </a:solidFill>
            </a:endParaRPr>
          </a:p>
        </p:txBody>
      </p:sp>
    </p:spTree>
    <p:extLst>
      <p:ext uri="{BB962C8B-B14F-4D97-AF65-F5344CB8AC3E}">
        <p14:creationId xmlns:p14="http://schemas.microsoft.com/office/powerpoint/2010/main" val="268138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0CEFB5B-1311-4A33-807E-D0291D6BA3D3}"/>
              </a:ext>
            </a:extLst>
          </p:cNvPr>
          <p:cNvSpPr/>
          <p:nvPr/>
        </p:nvSpPr>
        <p:spPr>
          <a:xfrm>
            <a:off x="-981" y="-845"/>
            <a:ext cx="12195030" cy="68560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7">
            <a:extLst>
              <a:ext uri="{FF2B5EF4-FFF2-40B4-BE49-F238E27FC236}">
                <a16:creationId xmlns:a16="http://schemas.microsoft.com/office/drawing/2014/main" id="{D65E1705-E7CB-4A78-9CEC-0BA06B69E671}"/>
              </a:ext>
            </a:extLst>
          </p:cNvPr>
          <p:cNvSpPr>
            <a:spLocks noGrp="1"/>
          </p:cNvSpPr>
          <p:nvPr>
            <p:ph idx="1"/>
          </p:nvPr>
        </p:nvSpPr>
        <p:spPr>
          <a:xfrm>
            <a:off x="543162" y="2638044"/>
            <a:ext cx="10710207" cy="3101983"/>
          </a:xfrm>
        </p:spPr>
        <p:txBody>
          <a:bodyPr vert="horz" lIns="91440" tIns="45720" rIns="91440" bIns="45720" rtlCol="0" anchor="t">
            <a:normAutofit fontScale="62500" lnSpcReduction="20000"/>
          </a:bodyPr>
          <a:lstStyle/>
          <a:p>
            <a:pPr marL="0" indent="0">
              <a:buNone/>
            </a:pPr>
            <a:r>
              <a:rPr lang="en-US" b="1" u="sng" dirty="0">
                <a:solidFill>
                  <a:schemeClr val="bg1"/>
                </a:solidFill>
              </a:rPr>
              <a:t>Question</a:t>
            </a:r>
          </a:p>
          <a:p>
            <a:r>
              <a:rPr lang="en-US" dirty="0">
                <a:solidFill>
                  <a:schemeClr val="bg1"/>
                </a:solidFill>
              </a:rPr>
              <a:t>Can we predict the trip duration of taxi rides in New York City based upon the following variables:</a:t>
            </a:r>
          </a:p>
          <a:p>
            <a:pPr lvl="1"/>
            <a:r>
              <a:rPr lang="en-US" dirty="0">
                <a:solidFill>
                  <a:schemeClr val="bg1"/>
                </a:solidFill>
              </a:rPr>
              <a:t>Pick-Up-Drop Off Time</a:t>
            </a:r>
          </a:p>
          <a:p>
            <a:pPr lvl="1"/>
            <a:r>
              <a:rPr lang="en-US" dirty="0">
                <a:solidFill>
                  <a:schemeClr val="bg1"/>
                </a:solidFill>
              </a:rPr>
              <a:t>Longitude and Latitude</a:t>
            </a:r>
          </a:p>
          <a:p>
            <a:pPr lvl="1"/>
            <a:r>
              <a:rPr lang="en-US" dirty="0">
                <a:solidFill>
                  <a:schemeClr val="bg1"/>
                </a:solidFill>
              </a:rPr>
              <a:t>Number of Passengers</a:t>
            </a:r>
          </a:p>
          <a:p>
            <a:pPr lvl="1"/>
            <a:r>
              <a:rPr lang="en-US" dirty="0">
                <a:solidFill>
                  <a:schemeClr val="bg1"/>
                </a:solidFill>
              </a:rPr>
              <a:t>Trip Duration</a:t>
            </a:r>
          </a:p>
          <a:p>
            <a:pPr lvl="1"/>
            <a:r>
              <a:rPr lang="en-US" dirty="0">
                <a:solidFill>
                  <a:schemeClr val="bg1"/>
                </a:solidFill>
              </a:rPr>
              <a:t>Collision Data</a:t>
            </a:r>
          </a:p>
          <a:p>
            <a:pPr lvl="1"/>
            <a:r>
              <a:rPr lang="en-US" dirty="0">
                <a:solidFill>
                  <a:schemeClr val="bg1"/>
                </a:solidFill>
              </a:rPr>
              <a:t>Traffic</a:t>
            </a:r>
          </a:p>
          <a:p>
            <a:pPr lvl="1"/>
            <a:r>
              <a:rPr lang="en-US" dirty="0">
                <a:solidFill>
                  <a:schemeClr val="bg1"/>
                </a:solidFill>
              </a:rPr>
              <a:t>Route Path</a:t>
            </a:r>
          </a:p>
          <a:p>
            <a:r>
              <a:rPr lang="en-US" dirty="0">
                <a:solidFill>
                  <a:schemeClr val="bg1"/>
                </a:solidFill>
              </a:rPr>
              <a:t>Based upon these variable can we find the optimal time to take a Taxi in in NYC? </a:t>
            </a:r>
          </a:p>
          <a:p>
            <a:pPr marL="0" indent="0">
              <a:buNone/>
            </a:pPr>
            <a:r>
              <a:rPr lang="en-US" b="1" u="sng" dirty="0">
                <a:solidFill>
                  <a:schemeClr val="bg1"/>
                </a:solidFill>
              </a:rPr>
              <a:t>Hypothesis</a:t>
            </a:r>
          </a:p>
          <a:p>
            <a:r>
              <a:rPr lang="en-US" dirty="0">
                <a:solidFill>
                  <a:schemeClr val="bg1"/>
                </a:solidFill>
              </a:rPr>
              <a:t>Collisions will have a substantial impact on the duration of a taxi ride  </a:t>
            </a:r>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547011" y="452976"/>
            <a:ext cx="3363974" cy="1495794"/>
          </a:xfrm>
          <a:noFill/>
          <a:ln>
            <a:solidFill>
              <a:schemeClr val="bg1"/>
            </a:solidFill>
          </a:ln>
          <a:effectLst>
            <a:glow rad="152400">
              <a:schemeClr val="bg1">
                <a:alpha val="13000"/>
              </a:schemeClr>
            </a:glow>
          </a:effectLst>
        </p:spPr>
        <p:txBody>
          <a:bodyPr wrap="square">
            <a:normAutofit/>
          </a:bodyPr>
          <a:lstStyle/>
          <a:p>
            <a:r>
              <a:rPr lang="en-US" dirty="0">
                <a:solidFill>
                  <a:schemeClr val="bg1"/>
                </a:solidFill>
              </a:rPr>
              <a:t>Question/</a:t>
            </a:r>
            <a:br>
              <a:rPr lang="en-US" dirty="0">
                <a:solidFill>
                  <a:schemeClr val="bg1"/>
                </a:solidFill>
              </a:rPr>
            </a:br>
            <a:r>
              <a:rPr lang="en-US" dirty="0">
                <a:solidFill>
                  <a:schemeClr val="bg1"/>
                </a:solidFill>
              </a:rPr>
              <a:t>Hypothesis</a:t>
            </a:r>
          </a:p>
        </p:txBody>
      </p:sp>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Title 68">
            <a:extLst>
              <a:ext uri="{FF2B5EF4-FFF2-40B4-BE49-F238E27FC236}">
                <a16:creationId xmlns:a16="http://schemas.microsoft.com/office/drawing/2014/main" id="{A78D0A05-A1A6-40A7-86B6-FCBE872F7BD8}"/>
              </a:ext>
            </a:extLst>
          </p:cNvPr>
          <p:cNvSpPr>
            <a:spLocks noGrp="1"/>
          </p:cNvSpPr>
          <p:nvPr>
            <p:ph type="title"/>
          </p:nvPr>
        </p:nvSpPr>
        <p:spPr>
          <a:xfrm>
            <a:off x="311668" y="299148"/>
            <a:ext cx="3726817" cy="1188720"/>
          </a:xfrm>
        </p:spPr>
        <p:txBody>
          <a:bodyPr/>
          <a:lstStyle/>
          <a:p>
            <a:r>
              <a:rPr lang="en-US" dirty="0"/>
              <a:t>Data &amp; Cleansing</a:t>
            </a:r>
          </a:p>
        </p:txBody>
      </p:sp>
      <p:sp>
        <p:nvSpPr>
          <p:cNvPr id="93" name="Content Placeholder 27">
            <a:extLst>
              <a:ext uri="{FF2B5EF4-FFF2-40B4-BE49-F238E27FC236}">
                <a16:creationId xmlns:a16="http://schemas.microsoft.com/office/drawing/2014/main" id="{E3909090-93F9-4E63-9CD1-200415A87772}"/>
              </a:ext>
            </a:extLst>
          </p:cNvPr>
          <p:cNvSpPr>
            <a:spLocks noGrp="1"/>
          </p:cNvSpPr>
          <p:nvPr>
            <p:ph idx="1"/>
          </p:nvPr>
        </p:nvSpPr>
        <p:spPr>
          <a:xfrm>
            <a:off x="504580" y="1982145"/>
            <a:ext cx="3717169" cy="4066539"/>
          </a:xfrm>
        </p:spPr>
        <p:txBody>
          <a:bodyPr vert="horz" lIns="91440" tIns="45720" rIns="91440" bIns="45720" rtlCol="0" anchor="t">
            <a:normAutofit/>
          </a:bodyPr>
          <a:lstStyle/>
          <a:p>
            <a:r>
              <a:rPr lang="en-US" dirty="0">
                <a:solidFill>
                  <a:schemeClr val="bg1"/>
                </a:solidFill>
              </a:rPr>
              <a:t>To conduct this analysis we used taxi duration data from </a:t>
            </a:r>
            <a:r>
              <a:rPr lang="en-US" dirty="0" err="1">
                <a:solidFill>
                  <a:schemeClr val="bg1"/>
                </a:solidFill>
              </a:rPr>
              <a:t>kaggle</a:t>
            </a:r>
            <a:r>
              <a:rPr lang="en-US" dirty="0">
                <a:solidFill>
                  <a:schemeClr val="bg1"/>
                </a:solidFill>
              </a:rPr>
              <a:t> and combined it with collision data we found from the NYC collision data set to get an adequate training set. </a:t>
            </a:r>
          </a:p>
          <a:p>
            <a:r>
              <a:rPr lang="en-US" dirty="0">
                <a:solidFill>
                  <a:schemeClr val="bg1"/>
                </a:solidFill>
              </a:rPr>
              <a:t>In addition, we also grabbed OSRM data(Open Source Routing Machine) which is an implementation of a high-performance routing engine for shortest paths in road networks  and combined it with taxi duration data. </a:t>
            </a:r>
          </a:p>
          <a:p>
            <a:endParaRPr lang="en-US">
              <a:solidFill>
                <a:schemeClr val="bg1"/>
              </a:solidFill>
            </a:endParaRPr>
          </a:p>
          <a:p>
            <a:pPr lvl="2"/>
            <a:endParaRPr lang="en-US" dirty="0">
              <a:solidFill>
                <a:schemeClr val="bg1"/>
              </a:solidFill>
            </a:endParaRPr>
          </a:p>
        </p:txBody>
      </p:sp>
      <p:pic>
        <p:nvPicPr>
          <p:cNvPr id="98" name="Picture 98" descr="A screenshot of a cell phone&#10;&#10;Description generated with very high confidence">
            <a:extLst>
              <a:ext uri="{FF2B5EF4-FFF2-40B4-BE49-F238E27FC236}">
                <a16:creationId xmlns:a16="http://schemas.microsoft.com/office/drawing/2014/main" id="{DB44E4E1-B285-4A3E-A9C5-56A18AB72BE9}"/>
              </a:ext>
            </a:extLst>
          </p:cNvPr>
          <p:cNvPicPr>
            <a:picLocks noChangeAspect="1"/>
          </p:cNvPicPr>
          <p:nvPr/>
        </p:nvPicPr>
        <p:blipFill>
          <a:blip r:embed="rId3"/>
          <a:stretch>
            <a:fillRect/>
          </a:stretch>
        </p:blipFill>
        <p:spPr>
          <a:xfrm>
            <a:off x="5119869" y="1346758"/>
            <a:ext cx="6572491" cy="1914311"/>
          </a:xfrm>
          <a:prstGeom prst="rect">
            <a:avLst/>
          </a:prstGeom>
        </p:spPr>
      </p:pic>
      <p:sp>
        <p:nvSpPr>
          <p:cNvPr id="100" name="TextBox 99">
            <a:extLst>
              <a:ext uri="{FF2B5EF4-FFF2-40B4-BE49-F238E27FC236}">
                <a16:creationId xmlns:a16="http://schemas.microsoft.com/office/drawing/2014/main" id="{8C469AC5-9FA3-4B46-A469-0C8DE27C9A07}"/>
              </a:ext>
            </a:extLst>
          </p:cNvPr>
          <p:cNvSpPr txBox="1"/>
          <p:nvPr/>
        </p:nvSpPr>
        <p:spPr>
          <a:xfrm>
            <a:off x="7039337" y="252300"/>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dirty="0"/>
              <a:t>Final Data Set for Model </a:t>
            </a:r>
            <a:r>
              <a:rPr lang="en-US" u="sng"/>
              <a:t>Training (Collisions)</a:t>
            </a:r>
            <a:endParaRPr lang="en-US" u="sng" dirty="0"/>
          </a:p>
        </p:txBody>
      </p:sp>
      <p:sp>
        <p:nvSpPr>
          <p:cNvPr id="9" name="TextBox 8">
            <a:extLst>
              <a:ext uri="{FF2B5EF4-FFF2-40B4-BE49-F238E27FC236}">
                <a16:creationId xmlns:a16="http://schemas.microsoft.com/office/drawing/2014/main" id="{B8551347-A6E8-46EE-B2D7-30B0B050A29C}"/>
              </a:ext>
            </a:extLst>
          </p:cNvPr>
          <p:cNvSpPr txBox="1"/>
          <p:nvPr/>
        </p:nvSpPr>
        <p:spPr>
          <a:xfrm>
            <a:off x="7093765" y="3398271"/>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dirty="0"/>
              <a:t>Final Data Set for Model </a:t>
            </a:r>
            <a:r>
              <a:rPr lang="en-US" u="sng"/>
              <a:t>Training Collisions (OSRM)</a:t>
            </a:r>
            <a:endParaRPr lang="en-US" u="sng" dirty="0"/>
          </a:p>
        </p:txBody>
      </p:sp>
      <p:pic>
        <p:nvPicPr>
          <p:cNvPr id="2" name="Picture 2" descr="A screenshot of a cell phone&#10;&#10;Description generated with very high confidence">
            <a:extLst>
              <a:ext uri="{FF2B5EF4-FFF2-40B4-BE49-F238E27FC236}">
                <a16:creationId xmlns:a16="http://schemas.microsoft.com/office/drawing/2014/main" id="{E7F84610-3022-44E8-9DB4-590580F2F74C}"/>
              </a:ext>
            </a:extLst>
          </p:cNvPr>
          <p:cNvPicPr>
            <a:picLocks noChangeAspect="1"/>
          </p:cNvPicPr>
          <p:nvPr/>
        </p:nvPicPr>
        <p:blipFill>
          <a:blip r:embed="rId4"/>
          <a:stretch>
            <a:fillRect/>
          </a:stretch>
        </p:blipFill>
        <p:spPr>
          <a:xfrm>
            <a:off x="5022193" y="4316748"/>
            <a:ext cx="6763406" cy="1789262"/>
          </a:xfrm>
          <a:prstGeom prst="rect">
            <a:avLst/>
          </a:prstGeom>
        </p:spPr>
      </p:pic>
    </p:spTree>
    <p:extLst>
      <p:ext uri="{BB962C8B-B14F-4D97-AF65-F5344CB8AC3E}">
        <p14:creationId xmlns:p14="http://schemas.microsoft.com/office/powerpoint/2010/main" val="412383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Title 68">
            <a:extLst>
              <a:ext uri="{FF2B5EF4-FFF2-40B4-BE49-F238E27FC236}">
                <a16:creationId xmlns:a16="http://schemas.microsoft.com/office/drawing/2014/main" id="{A78D0A05-A1A6-40A7-86B6-FCBE872F7BD8}"/>
              </a:ext>
            </a:extLst>
          </p:cNvPr>
          <p:cNvSpPr>
            <a:spLocks noGrp="1"/>
          </p:cNvSpPr>
          <p:nvPr>
            <p:ph type="title"/>
          </p:nvPr>
        </p:nvSpPr>
        <p:spPr>
          <a:xfrm>
            <a:off x="311668" y="299148"/>
            <a:ext cx="3726817" cy="1188720"/>
          </a:xfrm>
        </p:spPr>
        <p:txBody>
          <a:bodyPr/>
          <a:lstStyle/>
          <a:p>
            <a:r>
              <a:rPr lang="en-US" dirty="0"/>
              <a:t>Trip Duration</a:t>
            </a:r>
          </a:p>
        </p:txBody>
      </p:sp>
      <p:sp>
        <p:nvSpPr>
          <p:cNvPr id="93" name="Content Placeholder 27">
            <a:extLst>
              <a:ext uri="{FF2B5EF4-FFF2-40B4-BE49-F238E27FC236}">
                <a16:creationId xmlns:a16="http://schemas.microsoft.com/office/drawing/2014/main" id="{E3909090-93F9-4E63-9CD1-200415A87772}"/>
              </a:ext>
            </a:extLst>
          </p:cNvPr>
          <p:cNvSpPr>
            <a:spLocks noGrp="1"/>
          </p:cNvSpPr>
          <p:nvPr>
            <p:ph idx="1"/>
          </p:nvPr>
        </p:nvSpPr>
        <p:spPr>
          <a:xfrm>
            <a:off x="504580" y="1982145"/>
            <a:ext cx="3717169" cy="4066539"/>
          </a:xfrm>
        </p:spPr>
        <p:txBody>
          <a:bodyPr vert="horz" lIns="91440" tIns="45720" rIns="91440" bIns="45720" rtlCol="0" anchor="t">
            <a:normAutofit/>
          </a:bodyPr>
          <a:lstStyle/>
          <a:p>
            <a:r>
              <a:rPr lang="en-US">
                <a:solidFill>
                  <a:schemeClr val="bg1"/>
                </a:solidFill>
              </a:rPr>
              <a:t>Most Taxi trips in NYC are between 600-</a:t>
            </a:r>
            <a:r>
              <a:rPr lang="en-US" dirty="0">
                <a:solidFill>
                  <a:schemeClr val="bg1"/>
                </a:solidFill>
              </a:rPr>
              <a:t>800 seconds long or 10-13 minutes.</a:t>
            </a:r>
          </a:p>
          <a:p>
            <a:pPr lvl="2"/>
            <a:endParaRPr lang="en-US" dirty="0">
              <a:solidFill>
                <a:schemeClr val="bg1"/>
              </a:solidFill>
            </a:endParaRPr>
          </a:p>
        </p:txBody>
      </p:sp>
      <p:sp>
        <p:nvSpPr>
          <p:cNvPr id="100" name="TextBox 99">
            <a:extLst>
              <a:ext uri="{FF2B5EF4-FFF2-40B4-BE49-F238E27FC236}">
                <a16:creationId xmlns:a16="http://schemas.microsoft.com/office/drawing/2014/main" id="{8C469AC5-9FA3-4B46-A469-0C8DE27C9A07}"/>
              </a:ext>
            </a:extLst>
          </p:cNvPr>
          <p:cNvSpPr txBox="1"/>
          <p:nvPr/>
        </p:nvSpPr>
        <p:spPr>
          <a:xfrm>
            <a:off x="7050543" y="66531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dirty="0"/>
              <a:t>Count of Trip Duration</a:t>
            </a:r>
          </a:p>
        </p:txBody>
      </p:sp>
      <p:pic>
        <p:nvPicPr>
          <p:cNvPr id="101" name="Picture 101" descr="A screenshot of a cell phone&#10;&#10;Description generated with high confidence">
            <a:extLst>
              <a:ext uri="{FF2B5EF4-FFF2-40B4-BE49-F238E27FC236}">
                <a16:creationId xmlns:a16="http://schemas.microsoft.com/office/drawing/2014/main" id="{285C9B86-0C9F-438E-982D-8621B0875F68}"/>
              </a:ext>
            </a:extLst>
          </p:cNvPr>
          <p:cNvPicPr>
            <a:picLocks noChangeAspect="1"/>
          </p:cNvPicPr>
          <p:nvPr/>
        </p:nvPicPr>
        <p:blipFill>
          <a:blip r:embed="rId2"/>
          <a:stretch>
            <a:fillRect/>
          </a:stretch>
        </p:blipFill>
        <p:spPr>
          <a:xfrm>
            <a:off x="4948517" y="1743334"/>
            <a:ext cx="6956611" cy="4738448"/>
          </a:xfrm>
          <a:prstGeom prst="rect">
            <a:avLst/>
          </a:prstGeom>
        </p:spPr>
      </p:pic>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Title 68">
            <a:extLst>
              <a:ext uri="{FF2B5EF4-FFF2-40B4-BE49-F238E27FC236}">
                <a16:creationId xmlns:a16="http://schemas.microsoft.com/office/drawing/2014/main" id="{A78D0A05-A1A6-40A7-86B6-FCBE872F7BD8}"/>
              </a:ext>
            </a:extLst>
          </p:cNvPr>
          <p:cNvSpPr>
            <a:spLocks noGrp="1"/>
          </p:cNvSpPr>
          <p:nvPr>
            <p:ph type="title"/>
          </p:nvPr>
        </p:nvSpPr>
        <p:spPr>
          <a:xfrm>
            <a:off x="311668" y="299148"/>
            <a:ext cx="3726817" cy="1188720"/>
          </a:xfrm>
        </p:spPr>
        <p:txBody>
          <a:bodyPr/>
          <a:lstStyle/>
          <a:p>
            <a:r>
              <a:rPr lang="en-US"/>
              <a:t>Number of Taxi Rides</a:t>
            </a:r>
          </a:p>
        </p:txBody>
      </p:sp>
      <p:sp>
        <p:nvSpPr>
          <p:cNvPr id="93" name="Content Placeholder 27">
            <a:extLst>
              <a:ext uri="{FF2B5EF4-FFF2-40B4-BE49-F238E27FC236}">
                <a16:creationId xmlns:a16="http://schemas.microsoft.com/office/drawing/2014/main" id="{E3909090-93F9-4E63-9CD1-200415A87772}"/>
              </a:ext>
            </a:extLst>
          </p:cNvPr>
          <p:cNvSpPr>
            <a:spLocks noGrp="1"/>
          </p:cNvSpPr>
          <p:nvPr>
            <p:ph idx="1"/>
          </p:nvPr>
        </p:nvSpPr>
        <p:spPr>
          <a:xfrm>
            <a:off x="504580" y="1982145"/>
            <a:ext cx="3717169" cy="4066539"/>
          </a:xfrm>
        </p:spPr>
        <p:txBody>
          <a:bodyPr vert="horz" lIns="91440" tIns="45720" rIns="91440" bIns="45720" rtlCol="0" anchor="t">
            <a:normAutofit/>
          </a:bodyPr>
          <a:lstStyle/>
          <a:p>
            <a:r>
              <a:rPr lang="en-US" dirty="0">
                <a:solidFill>
                  <a:schemeClr val="bg1"/>
                </a:solidFill>
              </a:rPr>
              <a:t>Daily taxi trips range between 6.5K-9.5K per day.</a:t>
            </a:r>
          </a:p>
          <a:p>
            <a:r>
              <a:rPr lang="en-US" dirty="0">
                <a:solidFill>
                  <a:schemeClr val="bg1"/>
                </a:solidFill>
              </a:rPr>
              <a:t>In addition, there is a regular seasonality to the data as the number of taxi rides lower on the weekends.</a:t>
            </a:r>
          </a:p>
          <a:p>
            <a:r>
              <a:rPr lang="en-US">
                <a:solidFill>
                  <a:schemeClr val="bg1"/>
                </a:solidFill>
              </a:rPr>
              <a:t>Outliers in the data can be attributed to bad weather days.</a:t>
            </a:r>
          </a:p>
          <a:p>
            <a:r>
              <a:rPr lang="en-US">
                <a:solidFill>
                  <a:schemeClr val="bg1"/>
                </a:solidFill>
              </a:rPr>
              <a:t>The large dip in early 2016 can be attributed to the “snowpacalypse” when weather was extremely cold and hard to traverse in a car.  </a:t>
            </a:r>
            <a:r>
              <a:rPr lang="en-US" dirty="0">
                <a:solidFill>
                  <a:srgbClr val="262626"/>
                </a:solidFill>
              </a:rPr>
              <a:t>  </a:t>
            </a:r>
            <a:endParaRPr lang="en-US" dirty="0"/>
          </a:p>
          <a:p>
            <a:pPr marL="0" indent="0">
              <a:buNone/>
            </a:pPr>
            <a:endParaRPr lang="en-US" dirty="0">
              <a:solidFill>
                <a:schemeClr val="bg1"/>
              </a:solidFill>
            </a:endParaRPr>
          </a:p>
          <a:p>
            <a:pPr lvl="2"/>
            <a:endParaRPr lang="en-US" dirty="0">
              <a:solidFill>
                <a:schemeClr val="bg1"/>
              </a:solidFill>
            </a:endParaRPr>
          </a:p>
        </p:txBody>
      </p:sp>
      <p:sp>
        <p:nvSpPr>
          <p:cNvPr id="100" name="TextBox 99">
            <a:extLst>
              <a:ext uri="{FF2B5EF4-FFF2-40B4-BE49-F238E27FC236}">
                <a16:creationId xmlns:a16="http://schemas.microsoft.com/office/drawing/2014/main" id="{8C469AC5-9FA3-4B46-A469-0C8DE27C9A07}"/>
              </a:ext>
            </a:extLst>
          </p:cNvPr>
          <p:cNvSpPr txBox="1"/>
          <p:nvPr/>
        </p:nvSpPr>
        <p:spPr>
          <a:xfrm>
            <a:off x="6490249" y="1057522"/>
            <a:ext cx="38525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t>Number of Taxi Rides Per Day</a:t>
            </a:r>
            <a:endParaRPr lang="en-US" u="sng" dirty="0"/>
          </a:p>
        </p:txBody>
      </p:sp>
      <p:pic>
        <p:nvPicPr>
          <p:cNvPr id="4" name="Picture 4" descr="A screenshot of a cell phone&#10;&#10;Description generated with high confidence">
            <a:extLst>
              <a:ext uri="{FF2B5EF4-FFF2-40B4-BE49-F238E27FC236}">
                <a16:creationId xmlns:a16="http://schemas.microsoft.com/office/drawing/2014/main" id="{569C2C25-0E70-43DE-BB3D-D8FE8921983E}"/>
              </a:ext>
            </a:extLst>
          </p:cNvPr>
          <p:cNvPicPr>
            <a:picLocks noChangeAspect="1"/>
          </p:cNvPicPr>
          <p:nvPr/>
        </p:nvPicPr>
        <p:blipFill>
          <a:blip r:embed="rId2"/>
          <a:stretch>
            <a:fillRect/>
          </a:stretch>
        </p:blipFill>
        <p:spPr>
          <a:xfrm>
            <a:off x="5228665" y="1711200"/>
            <a:ext cx="6463552" cy="4500158"/>
          </a:xfrm>
          <a:prstGeom prst="rect">
            <a:avLst/>
          </a:prstGeom>
        </p:spPr>
      </p:pic>
    </p:spTree>
    <p:extLst>
      <p:ext uri="{BB962C8B-B14F-4D97-AF65-F5344CB8AC3E}">
        <p14:creationId xmlns:p14="http://schemas.microsoft.com/office/powerpoint/2010/main" val="402765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Title 68">
            <a:extLst>
              <a:ext uri="{FF2B5EF4-FFF2-40B4-BE49-F238E27FC236}">
                <a16:creationId xmlns:a16="http://schemas.microsoft.com/office/drawing/2014/main" id="{A78D0A05-A1A6-40A7-86B6-FCBE872F7BD8}"/>
              </a:ext>
            </a:extLst>
          </p:cNvPr>
          <p:cNvSpPr>
            <a:spLocks noGrp="1"/>
          </p:cNvSpPr>
          <p:nvPr>
            <p:ph type="title"/>
          </p:nvPr>
        </p:nvSpPr>
        <p:spPr>
          <a:xfrm>
            <a:off x="311668" y="299148"/>
            <a:ext cx="3726817" cy="1188720"/>
          </a:xfrm>
        </p:spPr>
        <p:txBody>
          <a:bodyPr/>
          <a:lstStyle/>
          <a:p>
            <a:r>
              <a:rPr lang="en-US"/>
              <a:t>Number of Taxi Rides</a:t>
            </a:r>
          </a:p>
        </p:txBody>
      </p:sp>
      <p:sp>
        <p:nvSpPr>
          <p:cNvPr id="93" name="Content Placeholder 27">
            <a:extLst>
              <a:ext uri="{FF2B5EF4-FFF2-40B4-BE49-F238E27FC236}">
                <a16:creationId xmlns:a16="http://schemas.microsoft.com/office/drawing/2014/main" id="{E3909090-93F9-4E63-9CD1-200415A87772}"/>
              </a:ext>
            </a:extLst>
          </p:cNvPr>
          <p:cNvSpPr>
            <a:spLocks noGrp="1"/>
          </p:cNvSpPr>
          <p:nvPr>
            <p:ph idx="1"/>
          </p:nvPr>
        </p:nvSpPr>
        <p:spPr>
          <a:xfrm>
            <a:off x="504580" y="1982145"/>
            <a:ext cx="3717169" cy="4066539"/>
          </a:xfrm>
        </p:spPr>
        <p:txBody>
          <a:bodyPr vert="horz" lIns="91440" tIns="45720" rIns="91440" bIns="45720" rtlCol="0" anchor="t">
            <a:normAutofit/>
          </a:bodyPr>
          <a:lstStyle/>
          <a:p>
            <a:r>
              <a:rPr lang="en-US">
                <a:solidFill>
                  <a:schemeClr val="bg1"/>
                </a:solidFill>
              </a:rPr>
              <a:t>The seasonality of the trend is shown even further as we see most rides occur between 5pm-10pm Monday-Thursday but then shift to the early morning on Saturday and Sunday as people return from bars.</a:t>
            </a:r>
            <a:endParaRPr lang="en-US" dirty="0">
              <a:solidFill>
                <a:schemeClr val="bg1"/>
              </a:solidFill>
            </a:endParaRPr>
          </a:p>
          <a:p>
            <a:endParaRPr lang="en-US" dirty="0">
              <a:solidFill>
                <a:schemeClr val="bg1"/>
              </a:solidFill>
            </a:endParaRPr>
          </a:p>
          <a:p>
            <a:pPr lvl="2"/>
            <a:endParaRPr lang="en-US" dirty="0">
              <a:solidFill>
                <a:schemeClr val="bg1"/>
              </a:solidFill>
            </a:endParaRPr>
          </a:p>
        </p:txBody>
      </p:sp>
      <p:sp>
        <p:nvSpPr>
          <p:cNvPr id="100" name="TextBox 99">
            <a:extLst>
              <a:ext uri="{FF2B5EF4-FFF2-40B4-BE49-F238E27FC236}">
                <a16:creationId xmlns:a16="http://schemas.microsoft.com/office/drawing/2014/main" id="{8C469AC5-9FA3-4B46-A469-0C8DE27C9A07}"/>
              </a:ext>
            </a:extLst>
          </p:cNvPr>
          <p:cNvSpPr txBox="1"/>
          <p:nvPr/>
        </p:nvSpPr>
        <p:spPr>
          <a:xfrm>
            <a:off x="6490249" y="1057522"/>
            <a:ext cx="38525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t>Counts or Rides per Day by Hour</a:t>
            </a:r>
            <a:endParaRPr lang="en-US" u="sng" dirty="0"/>
          </a:p>
        </p:txBody>
      </p:sp>
      <p:pic>
        <p:nvPicPr>
          <p:cNvPr id="2" name="Picture 2" descr="A close up of a logo&#10;&#10;Description generated with very high confidence">
            <a:extLst>
              <a:ext uri="{FF2B5EF4-FFF2-40B4-BE49-F238E27FC236}">
                <a16:creationId xmlns:a16="http://schemas.microsoft.com/office/drawing/2014/main" id="{59210886-B2EE-4633-9D50-81275104409B}"/>
              </a:ext>
            </a:extLst>
          </p:cNvPr>
          <p:cNvPicPr>
            <a:picLocks noChangeAspect="1"/>
          </p:cNvPicPr>
          <p:nvPr/>
        </p:nvPicPr>
        <p:blipFill>
          <a:blip r:embed="rId2"/>
          <a:stretch>
            <a:fillRect/>
          </a:stretch>
        </p:blipFill>
        <p:spPr>
          <a:xfrm>
            <a:off x="5094194" y="1801608"/>
            <a:ext cx="6654052" cy="4801195"/>
          </a:xfrm>
          <a:prstGeom prst="rect">
            <a:avLst/>
          </a:prstGeom>
        </p:spPr>
      </p:pic>
    </p:spTree>
    <p:extLst>
      <p:ext uri="{BB962C8B-B14F-4D97-AF65-F5344CB8AC3E}">
        <p14:creationId xmlns:p14="http://schemas.microsoft.com/office/powerpoint/2010/main" val="343828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Title 68">
            <a:extLst>
              <a:ext uri="{FF2B5EF4-FFF2-40B4-BE49-F238E27FC236}">
                <a16:creationId xmlns:a16="http://schemas.microsoft.com/office/drawing/2014/main" id="{A78D0A05-A1A6-40A7-86B6-FCBE872F7BD8}"/>
              </a:ext>
            </a:extLst>
          </p:cNvPr>
          <p:cNvSpPr>
            <a:spLocks noGrp="1"/>
          </p:cNvSpPr>
          <p:nvPr>
            <p:ph type="title"/>
          </p:nvPr>
        </p:nvSpPr>
        <p:spPr>
          <a:xfrm>
            <a:off x="311668" y="299148"/>
            <a:ext cx="3726817" cy="1188720"/>
          </a:xfrm>
        </p:spPr>
        <p:txBody>
          <a:bodyPr/>
          <a:lstStyle/>
          <a:p>
            <a:r>
              <a:rPr lang="en-US"/>
              <a:t>Accidents</a:t>
            </a:r>
          </a:p>
        </p:txBody>
      </p:sp>
      <p:sp>
        <p:nvSpPr>
          <p:cNvPr id="93" name="Content Placeholder 27">
            <a:extLst>
              <a:ext uri="{FF2B5EF4-FFF2-40B4-BE49-F238E27FC236}">
                <a16:creationId xmlns:a16="http://schemas.microsoft.com/office/drawing/2014/main" id="{E3909090-93F9-4E63-9CD1-200415A87772}"/>
              </a:ext>
            </a:extLst>
          </p:cNvPr>
          <p:cNvSpPr>
            <a:spLocks noGrp="1"/>
          </p:cNvSpPr>
          <p:nvPr>
            <p:ph idx="1"/>
          </p:nvPr>
        </p:nvSpPr>
        <p:spPr>
          <a:xfrm>
            <a:off x="504580" y="1982145"/>
            <a:ext cx="3717169" cy="4066539"/>
          </a:xfrm>
        </p:spPr>
        <p:txBody>
          <a:bodyPr vert="horz" lIns="91440" tIns="45720" rIns="91440" bIns="45720" rtlCol="0" anchor="t">
            <a:normAutofit/>
          </a:bodyPr>
          <a:lstStyle/>
          <a:p>
            <a:r>
              <a:rPr lang="en-US" dirty="0">
                <a:solidFill>
                  <a:schemeClr val="bg1"/>
                </a:solidFill>
              </a:rPr>
              <a:t>Most accidents in NYC tend to occur in at rush hour in the morning between 8am and 9am as well as in the evening from 4pm-6pm as more drivers are on the road.</a:t>
            </a:r>
          </a:p>
          <a:p>
            <a:r>
              <a:rPr lang="en-US" dirty="0">
                <a:solidFill>
                  <a:schemeClr val="bg1"/>
                </a:solidFill>
              </a:rPr>
              <a:t>However, the severity of accidents and the likelihood to get into a potentially fatal accident occurs in the early morning hours between 1am- 5am.  </a:t>
            </a:r>
          </a:p>
          <a:p>
            <a:endParaRPr lang="en-US" dirty="0">
              <a:solidFill>
                <a:schemeClr val="bg1"/>
              </a:solidFill>
            </a:endParaRPr>
          </a:p>
          <a:p>
            <a:pPr lvl="2"/>
            <a:endParaRPr lang="en-US" dirty="0">
              <a:solidFill>
                <a:schemeClr val="bg1"/>
              </a:solidFill>
            </a:endParaRPr>
          </a:p>
        </p:txBody>
      </p:sp>
      <p:sp>
        <p:nvSpPr>
          <p:cNvPr id="100" name="TextBox 99">
            <a:extLst>
              <a:ext uri="{FF2B5EF4-FFF2-40B4-BE49-F238E27FC236}">
                <a16:creationId xmlns:a16="http://schemas.microsoft.com/office/drawing/2014/main" id="{8C469AC5-9FA3-4B46-A469-0C8DE27C9A07}"/>
              </a:ext>
            </a:extLst>
          </p:cNvPr>
          <p:cNvSpPr txBox="1"/>
          <p:nvPr/>
        </p:nvSpPr>
        <p:spPr>
          <a:xfrm>
            <a:off x="5280014" y="-7037"/>
            <a:ext cx="247425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t>Accidents per Hour</a:t>
            </a:r>
            <a:endParaRPr lang="en-US" u="sng" dirty="0"/>
          </a:p>
        </p:txBody>
      </p:sp>
      <p:pic>
        <p:nvPicPr>
          <p:cNvPr id="3" name="Picture 3">
            <a:extLst>
              <a:ext uri="{FF2B5EF4-FFF2-40B4-BE49-F238E27FC236}">
                <a16:creationId xmlns:a16="http://schemas.microsoft.com/office/drawing/2014/main" id="{D89CE112-1C74-4AE2-B63A-F51196107C54}"/>
              </a:ext>
            </a:extLst>
          </p:cNvPr>
          <p:cNvPicPr>
            <a:picLocks noChangeAspect="1"/>
          </p:cNvPicPr>
          <p:nvPr/>
        </p:nvPicPr>
        <p:blipFill>
          <a:blip r:embed="rId2"/>
          <a:stretch>
            <a:fillRect/>
          </a:stretch>
        </p:blipFill>
        <p:spPr>
          <a:xfrm>
            <a:off x="4657165" y="444245"/>
            <a:ext cx="7236758" cy="3246481"/>
          </a:xfrm>
          <a:prstGeom prst="rect">
            <a:avLst/>
          </a:prstGeom>
        </p:spPr>
      </p:pic>
      <p:sp>
        <p:nvSpPr>
          <p:cNvPr id="10" name="TextBox 9">
            <a:extLst>
              <a:ext uri="{FF2B5EF4-FFF2-40B4-BE49-F238E27FC236}">
                <a16:creationId xmlns:a16="http://schemas.microsoft.com/office/drawing/2014/main" id="{DCE2757C-5657-4E75-8DCC-FB56ED6D9724}"/>
              </a:ext>
            </a:extLst>
          </p:cNvPr>
          <p:cNvSpPr txBox="1"/>
          <p:nvPr/>
        </p:nvSpPr>
        <p:spPr>
          <a:xfrm>
            <a:off x="8776249" y="26581"/>
            <a:ext cx="323625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t>Severity of Accidents per Hour</a:t>
            </a:r>
            <a:endParaRPr lang="en-US" u="sng" dirty="0"/>
          </a:p>
        </p:txBody>
      </p:sp>
      <p:pic>
        <p:nvPicPr>
          <p:cNvPr id="5" name="Picture 5">
            <a:extLst>
              <a:ext uri="{FF2B5EF4-FFF2-40B4-BE49-F238E27FC236}">
                <a16:creationId xmlns:a16="http://schemas.microsoft.com/office/drawing/2014/main" id="{DD86AA01-8907-4CE0-9EE2-4A35198DFF7A}"/>
              </a:ext>
            </a:extLst>
          </p:cNvPr>
          <p:cNvPicPr>
            <a:picLocks noChangeAspect="1"/>
          </p:cNvPicPr>
          <p:nvPr/>
        </p:nvPicPr>
        <p:blipFill>
          <a:blip r:embed="rId3"/>
          <a:stretch>
            <a:fillRect/>
          </a:stretch>
        </p:blipFill>
        <p:spPr>
          <a:xfrm>
            <a:off x="4903694" y="4187390"/>
            <a:ext cx="6822141" cy="2674221"/>
          </a:xfrm>
          <a:prstGeom prst="rect">
            <a:avLst/>
          </a:prstGeom>
        </p:spPr>
      </p:pic>
      <p:sp>
        <p:nvSpPr>
          <p:cNvPr id="13" name="TextBox 12">
            <a:extLst>
              <a:ext uri="{FF2B5EF4-FFF2-40B4-BE49-F238E27FC236}">
                <a16:creationId xmlns:a16="http://schemas.microsoft.com/office/drawing/2014/main" id="{889AF978-BF39-4B20-83B2-5EEA52A56656}"/>
              </a:ext>
            </a:extLst>
          </p:cNvPr>
          <p:cNvSpPr txBox="1"/>
          <p:nvPr/>
        </p:nvSpPr>
        <p:spPr>
          <a:xfrm>
            <a:off x="5268808" y="3702110"/>
            <a:ext cx="247425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t>Fatality per Hour</a:t>
            </a:r>
            <a:endParaRPr lang="en-US" u="sng" dirty="0"/>
          </a:p>
        </p:txBody>
      </p:sp>
      <p:sp>
        <p:nvSpPr>
          <p:cNvPr id="14" name="TextBox 13">
            <a:extLst>
              <a:ext uri="{FF2B5EF4-FFF2-40B4-BE49-F238E27FC236}">
                <a16:creationId xmlns:a16="http://schemas.microsoft.com/office/drawing/2014/main" id="{E0A3ABFD-A454-4A26-B0C2-FC2CD0E535F5}"/>
              </a:ext>
            </a:extLst>
          </p:cNvPr>
          <p:cNvSpPr txBox="1"/>
          <p:nvPr/>
        </p:nvSpPr>
        <p:spPr>
          <a:xfrm>
            <a:off x="8765043" y="3735728"/>
            <a:ext cx="323625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t>Injury per Hour</a:t>
            </a:r>
            <a:endParaRPr lang="en-US" u="sng" dirty="0"/>
          </a:p>
        </p:txBody>
      </p:sp>
    </p:spTree>
    <p:extLst>
      <p:ext uri="{BB962C8B-B14F-4D97-AF65-F5344CB8AC3E}">
        <p14:creationId xmlns:p14="http://schemas.microsoft.com/office/powerpoint/2010/main" val="351934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Title 68">
            <a:extLst>
              <a:ext uri="{FF2B5EF4-FFF2-40B4-BE49-F238E27FC236}">
                <a16:creationId xmlns:a16="http://schemas.microsoft.com/office/drawing/2014/main" id="{A78D0A05-A1A6-40A7-86B6-FCBE872F7BD8}"/>
              </a:ext>
            </a:extLst>
          </p:cNvPr>
          <p:cNvSpPr>
            <a:spLocks noGrp="1"/>
          </p:cNvSpPr>
          <p:nvPr>
            <p:ph type="title"/>
          </p:nvPr>
        </p:nvSpPr>
        <p:spPr>
          <a:xfrm>
            <a:off x="311668" y="299148"/>
            <a:ext cx="3726817" cy="1188720"/>
          </a:xfrm>
        </p:spPr>
        <p:txBody>
          <a:bodyPr/>
          <a:lstStyle/>
          <a:p>
            <a:r>
              <a:rPr lang="en-US"/>
              <a:t>Correlation</a:t>
            </a:r>
            <a:endParaRPr lang="en-US" dirty="0"/>
          </a:p>
        </p:txBody>
      </p:sp>
      <p:sp>
        <p:nvSpPr>
          <p:cNvPr id="93" name="Content Placeholder 27">
            <a:extLst>
              <a:ext uri="{FF2B5EF4-FFF2-40B4-BE49-F238E27FC236}">
                <a16:creationId xmlns:a16="http://schemas.microsoft.com/office/drawing/2014/main" id="{E3909090-93F9-4E63-9CD1-200415A87772}"/>
              </a:ext>
            </a:extLst>
          </p:cNvPr>
          <p:cNvSpPr>
            <a:spLocks noGrp="1"/>
          </p:cNvSpPr>
          <p:nvPr>
            <p:ph idx="1"/>
          </p:nvPr>
        </p:nvSpPr>
        <p:spPr>
          <a:xfrm>
            <a:off x="504580" y="1982145"/>
            <a:ext cx="3717169" cy="4066539"/>
          </a:xfrm>
        </p:spPr>
        <p:txBody>
          <a:bodyPr vert="horz" lIns="91440" tIns="45720" rIns="91440" bIns="45720" rtlCol="0" anchor="t">
            <a:normAutofit/>
          </a:bodyPr>
          <a:lstStyle/>
          <a:p>
            <a:pPr marL="0" indent="0">
              <a:buNone/>
            </a:pPr>
            <a:endParaRPr lang="en-US" dirty="0">
              <a:solidFill>
                <a:schemeClr val="bg1"/>
              </a:solidFill>
            </a:endParaRPr>
          </a:p>
          <a:p>
            <a:endParaRPr lang="en-US" dirty="0">
              <a:solidFill>
                <a:schemeClr val="bg1"/>
              </a:solidFill>
            </a:endParaRPr>
          </a:p>
          <a:p>
            <a:pPr lvl="2"/>
            <a:endParaRPr lang="en-US" dirty="0">
              <a:solidFill>
                <a:schemeClr val="bg1"/>
              </a:solidFill>
            </a:endParaRPr>
          </a:p>
        </p:txBody>
      </p:sp>
      <p:pic>
        <p:nvPicPr>
          <p:cNvPr id="2" name="Picture 2">
            <a:extLst>
              <a:ext uri="{FF2B5EF4-FFF2-40B4-BE49-F238E27FC236}">
                <a16:creationId xmlns:a16="http://schemas.microsoft.com/office/drawing/2014/main" id="{17D1A033-C4BC-44ED-A09D-9C59A7277077}"/>
              </a:ext>
            </a:extLst>
          </p:cNvPr>
          <p:cNvPicPr>
            <a:picLocks noChangeAspect="1"/>
          </p:cNvPicPr>
          <p:nvPr/>
        </p:nvPicPr>
        <p:blipFill>
          <a:blip r:embed="rId2"/>
          <a:stretch>
            <a:fillRect/>
          </a:stretch>
        </p:blipFill>
        <p:spPr>
          <a:xfrm>
            <a:off x="5595257" y="1100992"/>
            <a:ext cx="5823857" cy="4481844"/>
          </a:xfrm>
          <a:prstGeom prst="rect">
            <a:avLst/>
          </a:prstGeom>
        </p:spPr>
      </p:pic>
      <p:sp>
        <p:nvSpPr>
          <p:cNvPr id="4" name="Rectangle 3">
            <a:extLst>
              <a:ext uri="{FF2B5EF4-FFF2-40B4-BE49-F238E27FC236}">
                <a16:creationId xmlns:a16="http://schemas.microsoft.com/office/drawing/2014/main" id="{B53BBA61-4B9E-4BA9-85E8-12CA6205275B}"/>
              </a:ext>
            </a:extLst>
          </p:cNvPr>
          <p:cNvSpPr/>
          <p:nvPr/>
        </p:nvSpPr>
        <p:spPr>
          <a:xfrm>
            <a:off x="6585857" y="1556657"/>
            <a:ext cx="370115" cy="3701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9D79C0-AFA9-4E88-B46A-0BC93CE4430C}"/>
              </a:ext>
            </a:extLst>
          </p:cNvPr>
          <p:cNvSpPr/>
          <p:nvPr/>
        </p:nvSpPr>
        <p:spPr>
          <a:xfrm>
            <a:off x="8382000" y="1197428"/>
            <a:ext cx="370115" cy="3701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707ED6-9B4D-4B3F-B5C0-F7601D63E1B0}"/>
              </a:ext>
            </a:extLst>
          </p:cNvPr>
          <p:cNvSpPr/>
          <p:nvPr/>
        </p:nvSpPr>
        <p:spPr>
          <a:xfrm>
            <a:off x="6934200" y="1197429"/>
            <a:ext cx="370115" cy="3701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167F9A-26D4-4E12-92B8-FEE042D99EBA}"/>
              </a:ext>
            </a:extLst>
          </p:cNvPr>
          <p:cNvSpPr/>
          <p:nvPr/>
        </p:nvSpPr>
        <p:spPr>
          <a:xfrm>
            <a:off x="6574971" y="3004457"/>
            <a:ext cx="370115" cy="3701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7">
            <a:extLst>
              <a:ext uri="{FF2B5EF4-FFF2-40B4-BE49-F238E27FC236}">
                <a16:creationId xmlns:a16="http://schemas.microsoft.com/office/drawing/2014/main" id="{BC63CFC7-B3C5-48D9-B5BA-FD98EF6A7142}"/>
              </a:ext>
            </a:extLst>
          </p:cNvPr>
          <p:cNvSpPr txBox="1">
            <a:spLocks/>
          </p:cNvSpPr>
          <p:nvPr/>
        </p:nvSpPr>
        <p:spPr>
          <a:xfrm>
            <a:off x="656980" y="2134545"/>
            <a:ext cx="3717169" cy="4066539"/>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solidFill>
                  <a:schemeClr val="bg1"/>
                </a:solidFill>
              </a:rPr>
              <a:t>In running a correlation analysis we found, not surprisingly that:</a:t>
            </a:r>
          </a:p>
          <a:p>
            <a:pPr lvl="1"/>
            <a:r>
              <a:rPr lang="en-US" dirty="0">
                <a:solidFill>
                  <a:schemeClr val="bg1"/>
                </a:solidFill>
              </a:rPr>
              <a:t>Total distance is related to duration.</a:t>
            </a:r>
          </a:p>
          <a:p>
            <a:pPr lvl="1"/>
            <a:r>
              <a:rPr lang="en-US" dirty="0">
                <a:solidFill>
                  <a:schemeClr val="bg1"/>
                </a:solidFill>
              </a:rPr>
              <a:t>The number of steps it takes to complete a trip affects both distance and total duration.</a:t>
            </a:r>
          </a:p>
          <a:p>
            <a:r>
              <a:rPr lang="en-US" dirty="0">
                <a:solidFill>
                  <a:schemeClr val="bg1"/>
                </a:solidFill>
              </a:rPr>
              <a:t>Surprisingly, we also found that collisions are not strongly correlated to longer duration time.   </a:t>
            </a:r>
          </a:p>
          <a:p>
            <a:endParaRPr lang="en-US" dirty="0">
              <a:solidFill>
                <a:schemeClr val="bg1"/>
              </a:solidFill>
            </a:endParaRPr>
          </a:p>
          <a:p>
            <a:pPr lvl="2"/>
            <a:endParaRPr lang="en-US" dirty="0">
              <a:solidFill>
                <a:schemeClr val="bg1"/>
              </a:solidFill>
            </a:endParaRPr>
          </a:p>
        </p:txBody>
      </p:sp>
      <p:sp>
        <p:nvSpPr>
          <p:cNvPr id="3" name="TextBox 2">
            <a:extLst>
              <a:ext uri="{FF2B5EF4-FFF2-40B4-BE49-F238E27FC236}">
                <a16:creationId xmlns:a16="http://schemas.microsoft.com/office/drawing/2014/main" id="{3133CE30-7D5D-4943-8E05-B98A99D8445B}"/>
              </a:ext>
            </a:extLst>
          </p:cNvPr>
          <p:cNvSpPr txBox="1"/>
          <p:nvPr/>
        </p:nvSpPr>
        <p:spPr>
          <a:xfrm>
            <a:off x="7355807" y="483446"/>
            <a:ext cx="247425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t>Correlation Analysis</a:t>
            </a:r>
            <a:endParaRPr lang="en-US" u="sng" dirty="0"/>
          </a:p>
        </p:txBody>
      </p:sp>
    </p:spTree>
    <p:extLst>
      <p:ext uri="{BB962C8B-B14F-4D97-AF65-F5344CB8AC3E}">
        <p14:creationId xmlns:p14="http://schemas.microsoft.com/office/powerpoint/2010/main" val="3682243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Title 68">
            <a:extLst>
              <a:ext uri="{FF2B5EF4-FFF2-40B4-BE49-F238E27FC236}">
                <a16:creationId xmlns:a16="http://schemas.microsoft.com/office/drawing/2014/main" id="{A78D0A05-A1A6-40A7-86B6-FCBE872F7BD8}"/>
              </a:ext>
            </a:extLst>
          </p:cNvPr>
          <p:cNvSpPr>
            <a:spLocks noGrp="1"/>
          </p:cNvSpPr>
          <p:nvPr>
            <p:ph type="title"/>
          </p:nvPr>
        </p:nvSpPr>
        <p:spPr>
          <a:xfrm>
            <a:off x="311668" y="299148"/>
            <a:ext cx="3726817" cy="1188720"/>
          </a:xfrm>
        </p:spPr>
        <p:txBody>
          <a:bodyPr/>
          <a:lstStyle/>
          <a:p>
            <a:r>
              <a:rPr lang="en-US"/>
              <a:t>Model</a:t>
            </a:r>
            <a:endParaRPr lang="en-US" dirty="0"/>
          </a:p>
        </p:txBody>
      </p:sp>
      <p:sp>
        <p:nvSpPr>
          <p:cNvPr id="93" name="Content Placeholder 27">
            <a:extLst>
              <a:ext uri="{FF2B5EF4-FFF2-40B4-BE49-F238E27FC236}">
                <a16:creationId xmlns:a16="http://schemas.microsoft.com/office/drawing/2014/main" id="{E3909090-93F9-4E63-9CD1-200415A87772}"/>
              </a:ext>
            </a:extLst>
          </p:cNvPr>
          <p:cNvSpPr>
            <a:spLocks noGrp="1"/>
          </p:cNvSpPr>
          <p:nvPr>
            <p:ph idx="1"/>
          </p:nvPr>
        </p:nvSpPr>
        <p:spPr>
          <a:xfrm>
            <a:off x="504580" y="1982145"/>
            <a:ext cx="3717169" cy="4066539"/>
          </a:xfrm>
        </p:spPr>
        <p:txBody>
          <a:bodyPr vert="horz" lIns="91440" tIns="45720" rIns="91440" bIns="45720" rtlCol="0" anchor="t">
            <a:normAutofit/>
          </a:bodyPr>
          <a:lstStyle/>
          <a:p>
            <a:r>
              <a:rPr lang="en-US" dirty="0">
                <a:solidFill>
                  <a:schemeClr val="bg1"/>
                </a:solidFill>
              </a:rPr>
              <a:t>In running a linear model on collisions data we found the variable to be non-influential in predicting duration.</a:t>
            </a:r>
          </a:p>
          <a:p>
            <a:r>
              <a:rPr lang="en-US" dirty="0">
                <a:solidFill>
                  <a:schemeClr val="bg1"/>
                </a:solidFill>
              </a:rPr>
              <a:t>However, when we ran the linear model with OSRM data we saw accuracy increase by 61X's.</a:t>
            </a:r>
          </a:p>
          <a:p>
            <a:r>
              <a:rPr lang="en-US" dirty="0">
                <a:solidFill>
                  <a:schemeClr val="bg1"/>
                </a:solidFill>
              </a:rPr>
              <a:t>In addition, when we ran the OSRM data through a random forest model we saw accuracy increase by another 30%     </a:t>
            </a:r>
          </a:p>
          <a:p>
            <a:endParaRPr lang="en-US" dirty="0">
              <a:solidFill>
                <a:schemeClr val="bg1"/>
              </a:solidFill>
            </a:endParaRPr>
          </a:p>
          <a:p>
            <a:pPr lvl="2"/>
            <a:endParaRPr lang="en-US" dirty="0">
              <a:solidFill>
                <a:schemeClr val="bg1"/>
              </a:solidFill>
            </a:endParaRPr>
          </a:p>
        </p:txBody>
      </p:sp>
      <p:graphicFrame>
        <p:nvGraphicFramePr>
          <p:cNvPr id="2" name="Table 2">
            <a:extLst>
              <a:ext uri="{FF2B5EF4-FFF2-40B4-BE49-F238E27FC236}">
                <a16:creationId xmlns:a16="http://schemas.microsoft.com/office/drawing/2014/main" id="{6540130C-E570-4773-BED6-C4A4999F50A2}"/>
              </a:ext>
            </a:extLst>
          </p:cNvPr>
          <p:cNvGraphicFramePr>
            <a:graphicFrameLocks noGrp="1"/>
          </p:cNvGraphicFramePr>
          <p:nvPr>
            <p:extLst>
              <p:ext uri="{D42A27DB-BD31-4B8C-83A1-F6EECF244321}">
                <p14:modId xmlns:p14="http://schemas.microsoft.com/office/powerpoint/2010/main" val="2366244895"/>
              </p:ext>
            </p:extLst>
          </p:nvPr>
        </p:nvGraphicFramePr>
        <p:xfrm>
          <a:off x="5353594" y="1789176"/>
          <a:ext cx="6447774" cy="3627119"/>
        </p:xfrm>
        <a:graphic>
          <a:graphicData uri="http://schemas.openxmlformats.org/drawingml/2006/table">
            <a:tbl>
              <a:tblPr firstRow="1" bandRow="1">
                <a:tableStyleId>{073A0DAA-6AF3-43AB-8588-CEC1D06C72B9}</a:tableStyleId>
              </a:tblPr>
              <a:tblGrid>
                <a:gridCol w="2149258">
                  <a:extLst>
                    <a:ext uri="{9D8B030D-6E8A-4147-A177-3AD203B41FA5}">
                      <a16:colId xmlns:a16="http://schemas.microsoft.com/office/drawing/2014/main" val="3930988685"/>
                    </a:ext>
                  </a:extLst>
                </a:gridCol>
                <a:gridCol w="2149258">
                  <a:extLst>
                    <a:ext uri="{9D8B030D-6E8A-4147-A177-3AD203B41FA5}">
                      <a16:colId xmlns:a16="http://schemas.microsoft.com/office/drawing/2014/main" val="1818489696"/>
                    </a:ext>
                  </a:extLst>
                </a:gridCol>
                <a:gridCol w="2149258">
                  <a:extLst>
                    <a:ext uri="{9D8B030D-6E8A-4147-A177-3AD203B41FA5}">
                      <a16:colId xmlns:a16="http://schemas.microsoft.com/office/drawing/2014/main" val="2199148166"/>
                    </a:ext>
                  </a:extLst>
                </a:gridCol>
              </a:tblGrid>
              <a:tr h="660400">
                <a:tc>
                  <a:txBody>
                    <a:bodyPr/>
                    <a:lstStyle/>
                    <a:p>
                      <a:r>
                        <a:rPr lang="en-US" dirty="0"/>
                        <a:t>Model</a:t>
                      </a:r>
                    </a:p>
                  </a:txBody>
                  <a:tcPr/>
                </a:tc>
                <a:tc>
                  <a:txBody>
                    <a:bodyPr/>
                    <a:lstStyle/>
                    <a:p>
                      <a:r>
                        <a:rPr lang="en-US" dirty="0"/>
                        <a:t>Accuracy</a:t>
                      </a:r>
                    </a:p>
                  </a:txBody>
                  <a:tcPr/>
                </a:tc>
                <a:tc>
                  <a:txBody>
                    <a:bodyPr/>
                    <a:lstStyle/>
                    <a:p>
                      <a:pPr lvl="0">
                        <a:buNone/>
                      </a:pPr>
                      <a:r>
                        <a:rPr lang="en-US" dirty="0"/>
                        <a:t>Runtime</a:t>
                      </a:r>
                    </a:p>
                  </a:txBody>
                  <a:tcPr/>
                </a:tc>
                <a:extLst>
                  <a:ext uri="{0D108BD9-81ED-4DB2-BD59-A6C34878D82A}">
                    <a16:rowId xmlns:a16="http://schemas.microsoft.com/office/drawing/2014/main" val="3324340446"/>
                  </a:ext>
                </a:extLst>
              </a:tr>
              <a:tr h="660400">
                <a:tc>
                  <a:txBody>
                    <a:bodyPr/>
                    <a:lstStyle/>
                    <a:p>
                      <a:r>
                        <a:rPr lang="en-US" dirty="0"/>
                        <a:t>Linear Model (Collisions)</a:t>
                      </a:r>
                    </a:p>
                  </a:txBody>
                  <a:tcPr/>
                </a:tc>
                <a:tc>
                  <a:txBody>
                    <a:bodyPr/>
                    <a:lstStyle/>
                    <a:p>
                      <a:r>
                        <a:rPr lang="en-US" dirty="0"/>
                        <a:t>1%</a:t>
                      </a:r>
                    </a:p>
                  </a:txBody>
                  <a:tcPr/>
                </a:tc>
                <a:tc>
                  <a:txBody>
                    <a:bodyPr/>
                    <a:lstStyle/>
                    <a:p>
                      <a:pPr lvl="0">
                        <a:buNone/>
                      </a:pPr>
                      <a:r>
                        <a:rPr lang="en-US" dirty="0"/>
                        <a:t>15s</a:t>
                      </a:r>
                    </a:p>
                  </a:txBody>
                  <a:tcPr/>
                </a:tc>
                <a:extLst>
                  <a:ext uri="{0D108BD9-81ED-4DB2-BD59-A6C34878D82A}">
                    <a16:rowId xmlns:a16="http://schemas.microsoft.com/office/drawing/2014/main" val="1661551594"/>
                  </a:ext>
                </a:extLst>
              </a:tr>
              <a:tr h="660399">
                <a:tc>
                  <a:txBody>
                    <a:bodyPr/>
                    <a:lstStyle/>
                    <a:p>
                      <a:pPr lvl="0">
                        <a:buNone/>
                      </a:pPr>
                      <a:r>
                        <a:rPr lang="en-US" sz="1800" u="none" strike="noStrike" noProof="0" dirty="0"/>
                        <a:t>Linear Model (OSRM)</a:t>
                      </a:r>
                      <a:endParaRPr lang="en-US" dirty="0"/>
                    </a:p>
                  </a:txBody>
                  <a:tcPr/>
                </a:tc>
                <a:tc>
                  <a:txBody>
                    <a:bodyPr/>
                    <a:lstStyle/>
                    <a:p>
                      <a:pPr lvl="0">
                        <a:buNone/>
                      </a:pPr>
                      <a:r>
                        <a:rPr lang="en-US" sz="1800" u="none" strike="noStrike" noProof="0" dirty="0"/>
                        <a:t>61.5%</a:t>
                      </a:r>
                      <a:endParaRPr lang="en-US" dirty="0"/>
                    </a:p>
                  </a:txBody>
                  <a:tcPr/>
                </a:tc>
                <a:tc>
                  <a:txBody>
                    <a:bodyPr/>
                    <a:lstStyle/>
                    <a:p>
                      <a:pPr lvl="0">
                        <a:buNone/>
                      </a:pPr>
                      <a:r>
                        <a:rPr lang="en-US" dirty="0"/>
                        <a:t>60s</a:t>
                      </a:r>
                    </a:p>
                  </a:txBody>
                  <a:tcPr/>
                </a:tc>
                <a:extLst>
                  <a:ext uri="{0D108BD9-81ED-4DB2-BD59-A6C34878D82A}">
                    <a16:rowId xmlns:a16="http://schemas.microsoft.com/office/drawing/2014/main" val="2183288917"/>
                  </a:ext>
                </a:extLst>
              </a:tr>
              <a:tr h="660400">
                <a:tc>
                  <a:txBody>
                    <a:bodyPr/>
                    <a:lstStyle/>
                    <a:p>
                      <a:r>
                        <a:rPr lang="en-US" dirty="0"/>
                        <a:t>Random Forrest (OSRM) </a:t>
                      </a:r>
                    </a:p>
                    <a:p>
                      <a:pPr lvl="0">
                        <a:buNone/>
                      </a:pPr>
                      <a:r>
                        <a:rPr lang="en-US" sz="1200" dirty="0"/>
                        <a:t>(estimator 20, max depth 80)</a:t>
                      </a:r>
                    </a:p>
                  </a:txBody>
                  <a:tcPr/>
                </a:tc>
                <a:tc>
                  <a:txBody>
                    <a:bodyPr/>
                    <a:lstStyle/>
                    <a:p>
                      <a:r>
                        <a:rPr lang="en-US" dirty="0"/>
                        <a:t>79.8%</a:t>
                      </a:r>
                    </a:p>
                  </a:txBody>
                  <a:tcPr/>
                </a:tc>
                <a:tc>
                  <a:txBody>
                    <a:bodyPr/>
                    <a:lstStyle/>
                    <a:p>
                      <a:pPr lvl="0">
                        <a:buNone/>
                      </a:pPr>
                      <a:r>
                        <a:rPr lang="en-US" dirty="0"/>
                        <a:t>165s</a:t>
                      </a:r>
                    </a:p>
                  </a:txBody>
                  <a:tcPr/>
                </a:tc>
                <a:extLst>
                  <a:ext uri="{0D108BD9-81ED-4DB2-BD59-A6C34878D82A}">
                    <a16:rowId xmlns:a16="http://schemas.microsoft.com/office/drawing/2014/main" val="1487478927"/>
                  </a:ext>
                </a:extLst>
              </a:tr>
              <a:tr h="660399">
                <a:tc>
                  <a:txBody>
                    <a:bodyPr/>
                    <a:lstStyle/>
                    <a:p>
                      <a:pPr lvl="0">
                        <a:buNone/>
                      </a:pPr>
                      <a:r>
                        <a:rPr lang="en-US" sz="1800" u="none" strike="noStrike" noProof="0" dirty="0"/>
                        <a:t>Random Forrest (OSRM) </a:t>
                      </a:r>
                      <a:endParaRPr lang="en-US" sz="1200" dirty="0"/>
                    </a:p>
                    <a:p>
                      <a:pPr lvl="0">
                        <a:buNone/>
                      </a:pPr>
                      <a:r>
                        <a:rPr lang="en-US" sz="1200" u="none" strike="noStrike" noProof="0" dirty="0"/>
                        <a:t>(estimator 100, max depth 60)</a:t>
                      </a:r>
                      <a:endParaRPr lang="en-US" sz="1200" dirty="0"/>
                    </a:p>
                  </a:txBody>
                  <a:tcPr/>
                </a:tc>
                <a:tc>
                  <a:txBody>
                    <a:bodyPr/>
                    <a:lstStyle/>
                    <a:p>
                      <a:pPr lvl="0">
                        <a:buNone/>
                      </a:pPr>
                      <a:r>
                        <a:rPr lang="en-US" dirty="0"/>
                        <a:t>80.35%</a:t>
                      </a:r>
                    </a:p>
                  </a:txBody>
                  <a:tcPr/>
                </a:tc>
                <a:tc>
                  <a:txBody>
                    <a:bodyPr/>
                    <a:lstStyle/>
                    <a:p>
                      <a:pPr lvl="0">
                        <a:buNone/>
                      </a:pPr>
                      <a:r>
                        <a:rPr lang="en-US" dirty="0"/>
                        <a:t>882s</a:t>
                      </a:r>
                    </a:p>
                  </a:txBody>
                  <a:tcPr/>
                </a:tc>
                <a:extLst>
                  <a:ext uri="{0D108BD9-81ED-4DB2-BD59-A6C34878D82A}">
                    <a16:rowId xmlns:a16="http://schemas.microsoft.com/office/drawing/2014/main" val="3159402578"/>
                  </a:ext>
                </a:extLst>
              </a:tr>
            </a:tbl>
          </a:graphicData>
        </a:graphic>
      </p:graphicFrame>
    </p:spTree>
    <p:extLst>
      <p:ext uri="{BB962C8B-B14F-4D97-AF65-F5344CB8AC3E}">
        <p14:creationId xmlns:p14="http://schemas.microsoft.com/office/powerpoint/2010/main" val="315099332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Financial Parcel Design_SB_TT24 - v3</Template>
  <TotalTime>0</TotalTime>
  <Words>456</Words>
  <Application>Microsoft Office PowerPoint</Application>
  <PresentationFormat>Widescreen</PresentationFormat>
  <Paragraphs>84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Taxi duration IN NYC</vt:lpstr>
      <vt:lpstr>Question/ Hypothesis</vt:lpstr>
      <vt:lpstr>Data &amp; Cleansing</vt:lpstr>
      <vt:lpstr>Trip Duration</vt:lpstr>
      <vt:lpstr>Number of Taxi Rides</vt:lpstr>
      <vt:lpstr>Number of Taxi Rides</vt:lpstr>
      <vt:lpstr>Accidents</vt:lpstr>
      <vt:lpstr>Correlation</vt:lpstr>
      <vt:lpstr>Model</vt:lpstr>
      <vt:lpstr>Conclusion &amp; Next Steps</vt:lpstr>
      <vt:lpstr>Thank you</vt:lpstr>
      <vt:lpstr>Appendix</vt:lpstr>
      <vt:lpstr>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Parcel Design</dc:title>
  <dc:creator/>
  <cp:lastModifiedBy/>
  <cp:revision>852</cp:revision>
  <dcterms:created xsi:type="dcterms:W3CDTF">2018-11-29T19:01:37Z</dcterms:created>
  <dcterms:modified xsi:type="dcterms:W3CDTF">2019-03-22T02:18:06Z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2018-11-29T19:01:41.9198795Z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