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handoutMasterIdLst>
    <p:handoutMasterId r:id="rId29"/>
  </p:handoutMasterIdLst>
  <p:sldIdLst>
    <p:sldId id="257" r:id="rId2"/>
    <p:sldId id="281" r:id="rId3"/>
    <p:sldId id="284" r:id="rId4"/>
    <p:sldId id="283" r:id="rId5"/>
    <p:sldId id="282"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9" r:id="rId20"/>
    <p:sldId id="302" r:id="rId21"/>
    <p:sldId id="303" r:id="rId22"/>
    <p:sldId id="304" r:id="rId23"/>
    <p:sldId id="306" r:id="rId24"/>
    <p:sldId id="307" r:id="rId25"/>
    <p:sldId id="308" r:id="rId26"/>
    <p:sldId id="309" r:id="rId27"/>
  </p:sldIdLst>
  <p:sldSz cx="9144000" cy="6858000" type="screen4x3"/>
  <p:notesSz cx="6858000" cy="91011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a:srgbClr val="6699FF"/>
    <a:srgbClr val="FFFF66"/>
    <a:srgbClr val="99CCFF"/>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41" autoAdjust="0"/>
    <p:restoredTop sz="95909" autoAdjust="0"/>
  </p:normalViewPr>
  <p:slideViewPr>
    <p:cSldViewPr>
      <p:cViewPr varScale="1">
        <p:scale>
          <a:sx n="78" d="100"/>
          <a:sy n="78" d="100"/>
        </p:scale>
        <p:origin x="18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870" y="-102"/>
      </p:cViewPr>
      <p:guideLst>
        <p:guide orient="horz" pos="2867"/>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4" name="Rectangle 6"/>
          <p:cNvSpPr>
            <a:spLocks noChangeArrowheads="1"/>
          </p:cNvSpPr>
          <p:nvPr/>
        </p:nvSpPr>
        <p:spPr bwMode="auto">
          <a:xfrm>
            <a:off x="1676400" y="123825"/>
            <a:ext cx="3581400" cy="431800"/>
          </a:xfrm>
          <a:prstGeom prst="rect">
            <a:avLst/>
          </a:prstGeom>
          <a:noFill/>
          <a:ln w="9525">
            <a:noFill/>
            <a:miter lim="800000"/>
            <a:headEnd/>
            <a:tailEnd/>
          </a:ln>
          <a:effectLst/>
        </p:spPr>
        <p:txBody>
          <a:bodyPr lIns="18956" tIns="0" rIns="18956" bIns="0"/>
          <a:lstStyle/>
          <a:p>
            <a:pPr algn="ctr" defTabSz="910288" eaLnBrk="0" hangingPunct="0">
              <a:defRPr/>
            </a:pPr>
            <a:r>
              <a:rPr lang="en-US" sz="1400" b="1" dirty="0">
                <a:solidFill>
                  <a:srgbClr val="7F0000"/>
                </a:solidFill>
              </a:rPr>
              <a:t>Federal Enterprise Architecture </a:t>
            </a:r>
            <a:br>
              <a:rPr lang="en-US" sz="1400" b="1" dirty="0">
                <a:solidFill>
                  <a:srgbClr val="7F0000"/>
                </a:solidFill>
              </a:rPr>
            </a:br>
            <a:r>
              <a:rPr lang="en-US" sz="1400" b="1" dirty="0">
                <a:solidFill>
                  <a:srgbClr val="7F0000"/>
                </a:solidFill>
              </a:rPr>
              <a:t>Certification Program</a:t>
            </a:r>
          </a:p>
        </p:txBody>
      </p:sp>
      <p:sp>
        <p:nvSpPr>
          <p:cNvPr id="48135" name="Rectangle 7"/>
          <p:cNvSpPr>
            <a:spLocks noGrp="1" noChangeArrowheads="1"/>
          </p:cNvSpPr>
          <p:nvPr>
            <p:ph type="sldNum" sz="quarter" idx="3"/>
          </p:nvPr>
        </p:nvSpPr>
        <p:spPr bwMode="auto">
          <a:xfrm>
            <a:off x="5387975" y="8591550"/>
            <a:ext cx="784225" cy="230188"/>
          </a:xfrm>
          <a:prstGeom prst="rect">
            <a:avLst/>
          </a:prstGeom>
          <a:noFill/>
          <a:ln w="9525">
            <a:noFill/>
            <a:miter lim="800000"/>
            <a:headEnd/>
            <a:tailEnd/>
          </a:ln>
          <a:effectLst/>
        </p:spPr>
        <p:txBody>
          <a:bodyPr vert="horz" wrap="square" lIns="91617" tIns="45809" rIns="91617" bIns="45809" numCol="1" anchor="t" anchorCtr="0" compatLnSpc="1">
            <a:prstTxWarp prst="textNoShape">
              <a:avLst/>
            </a:prstTxWarp>
            <a:spAutoFit/>
          </a:bodyPr>
          <a:lstStyle>
            <a:lvl1pPr defTabSz="910288" eaLnBrk="0" hangingPunct="0">
              <a:spcBef>
                <a:spcPct val="50000"/>
              </a:spcBef>
              <a:defRPr sz="900">
                <a:latin typeface="Arial" charset="0"/>
              </a:defRPr>
            </a:lvl1pPr>
          </a:lstStyle>
          <a:p>
            <a:pPr>
              <a:defRPr/>
            </a:pPr>
            <a:r>
              <a:rPr lang="en-US"/>
              <a:t>Page </a:t>
            </a:r>
            <a:fld id="{37F24AFF-EAF3-4045-816D-7FFDC4EDA444}" type="slidenum">
              <a:rPr lang="en-US"/>
              <a:pPr>
                <a:defRPr/>
              </a:pPr>
              <a:t>‹#›</a:t>
            </a:fld>
            <a:endParaRPr lang="en-US"/>
          </a:p>
        </p:txBody>
      </p:sp>
      <p:pic>
        <p:nvPicPr>
          <p:cNvPr id="16388" name="Picture 8"/>
          <p:cNvPicPr>
            <a:picLocks noChangeAspect="1" noChangeArrowheads="1"/>
          </p:cNvPicPr>
          <p:nvPr/>
        </p:nvPicPr>
        <p:blipFill>
          <a:blip r:embed="rId2" cstate="print"/>
          <a:srcRect/>
          <a:stretch>
            <a:fillRect/>
          </a:stretch>
        </p:blipFill>
        <p:spPr bwMode="auto">
          <a:xfrm>
            <a:off x="0" y="0"/>
            <a:ext cx="1897063" cy="628650"/>
          </a:xfrm>
          <a:prstGeom prst="rect">
            <a:avLst/>
          </a:prstGeom>
          <a:noFill/>
          <a:ln w="9525">
            <a:noFill/>
            <a:miter lim="800000"/>
            <a:headEnd/>
            <a:tailEnd/>
          </a:ln>
        </p:spPr>
      </p:pic>
      <p:sp>
        <p:nvSpPr>
          <p:cNvPr id="48137" name="Rectangle 9"/>
          <p:cNvSpPr>
            <a:spLocks noChangeArrowheads="1"/>
          </p:cNvSpPr>
          <p:nvPr/>
        </p:nvSpPr>
        <p:spPr bwMode="auto">
          <a:xfrm>
            <a:off x="282575" y="8570913"/>
            <a:ext cx="2460625" cy="577850"/>
          </a:xfrm>
          <a:prstGeom prst="rect">
            <a:avLst/>
          </a:prstGeom>
          <a:noFill/>
          <a:ln w="9525">
            <a:noFill/>
            <a:miter lim="800000"/>
            <a:headEnd/>
            <a:tailEnd/>
          </a:ln>
          <a:effectLst/>
        </p:spPr>
        <p:txBody>
          <a:bodyPr lIns="91617" tIns="45809" rIns="91617" bIns="45809">
            <a:spAutoFit/>
          </a:bodyPr>
          <a:lstStyle/>
          <a:p>
            <a:pPr defTabSz="910288" eaLnBrk="0" hangingPunct="0">
              <a:spcBef>
                <a:spcPct val="50000"/>
              </a:spcBef>
              <a:defRPr/>
            </a:pPr>
            <a:r>
              <a:rPr lang="en-US" sz="900" dirty="0"/>
              <a:t>Patrick Bolton, BAE Systems </a:t>
            </a:r>
          </a:p>
          <a:p>
            <a:pPr defTabSz="910288" eaLnBrk="0" hangingPunct="0">
              <a:spcBef>
                <a:spcPct val="50000"/>
              </a:spcBef>
              <a:defRPr/>
            </a:pPr>
            <a:r>
              <a:rPr lang="en-US" sz="900" dirty="0"/>
              <a:t>Best Practices in Implementing Federal Enterprise Architectures</a:t>
            </a:r>
          </a:p>
        </p:txBody>
      </p:sp>
      <p:pic>
        <p:nvPicPr>
          <p:cNvPr id="16390" name="Picture 10" descr="Bae_logo"/>
          <p:cNvPicPr>
            <a:picLocks noChangeAspect="1" noChangeArrowheads="1"/>
          </p:cNvPicPr>
          <p:nvPr/>
        </p:nvPicPr>
        <p:blipFill>
          <a:blip r:embed="rId3" cstate="print"/>
          <a:srcRect/>
          <a:stretch>
            <a:fillRect/>
          </a:stretch>
        </p:blipFill>
        <p:spPr bwMode="auto">
          <a:xfrm>
            <a:off x="4876800" y="76200"/>
            <a:ext cx="1976438" cy="307975"/>
          </a:xfrm>
          <a:prstGeom prst="rect">
            <a:avLst/>
          </a:prstGeom>
          <a:noFill/>
          <a:ln w="9525">
            <a:noFill/>
            <a:miter lim="800000"/>
            <a:headEnd/>
            <a:tailEnd/>
          </a:ln>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187" tIns="45594" rIns="91187" bIns="45594"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187" tIns="45594" rIns="91187" bIns="45594" numCol="1" anchor="t" anchorCtr="0" compatLnSpc="1">
            <a:prstTxWarp prst="textNoShape">
              <a:avLst/>
            </a:prstTxWarp>
          </a:bodyPr>
          <a:lstStyle>
            <a:lvl1pPr algn="r">
              <a:defRPr sz="12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54113" y="682625"/>
            <a:ext cx="4549775" cy="341312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22763"/>
            <a:ext cx="5486400" cy="4095750"/>
          </a:xfrm>
          <a:prstGeom prst="rect">
            <a:avLst/>
          </a:prstGeom>
          <a:noFill/>
          <a:ln w="9525">
            <a:noFill/>
            <a:miter lim="800000"/>
            <a:headEnd/>
            <a:tailEnd/>
          </a:ln>
          <a:effectLst/>
        </p:spPr>
        <p:txBody>
          <a:bodyPr vert="horz" wrap="square" lIns="91187" tIns="45594" rIns="91187" bIns="4559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45525"/>
            <a:ext cx="2971800" cy="454025"/>
          </a:xfrm>
          <a:prstGeom prst="rect">
            <a:avLst/>
          </a:prstGeom>
          <a:noFill/>
          <a:ln w="9525">
            <a:noFill/>
            <a:miter lim="800000"/>
            <a:headEnd/>
            <a:tailEnd/>
          </a:ln>
          <a:effectLst/>
        </p:spPr>
        <p:txBody>
          <a:bodyPr vert="horz" wrap="square" lIns="91187" tIns="45594" rIns="91187" bIns="45594" numCol="1" anchor="b" anchorCtr="0" compatLnSpc="1">
            <a:prstTxWarp prst="textNoShape">
              <a:avLst/>
            </a:prstTxWarp>
          </a:bodyPr>
          <a:lstStyle>
            <a:lvl1pPr>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45525"/>
            <a:ext cx="2971800" cy="454025"/>
          </a:xfrm>
          <a:prstGeom prst="rect">
            <a:avLst/>
          </a:prstGeom>
          <a:noFill/>
          <a:ln w="9525">
            <a:noFill/>
            <a:miter lim="800000"/>
            <a:headEnd/>
            <a:tailEnd/>
          </a:ln>
          <a:effectLst/>
        </p:spPr>
        <p:txBody>
          <a:bodyPr vert="horz" wrap="square" lIns="91187" tIns="45594" rIns="91187" bIns="45594" numCol="1" anchor="b" anchorCtr="0" compatLnSpc="1">
            <a:prstTxWarp prst="textNoShape">
              <a:avLst/>
            </a:prstTxWarp>
          </a:bodyPr>
          <a:lstStyle>
            <a:lvl1pPr algn="r">
              <a:defRPr sz="1200">
                <a:latin typeface="Arial" charset="0"/>
              </a:defRPr>
            </a:lvl1pPr>
          </a:lstStyle>
          <a:p>
            <a:pPr>
              <a:defRPr/>
            </a:pPr>
            <a:fld id="{9608D296-A131-4A62-952C-D737F96630E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2FD6040-2DE9-495E-93FC-65047382F4DD}" type="slidenum">
              <a:rPr lang="en-US" smtClean="0"/>
              <a:pPr/>
              <a:t>1</a:t>
            </a:fld>
            <a:endParaRPr 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2"/>
          <p:cNvSpPr>
            <a:spLocks noChangeShapeType="1"/>
          </p:cNvSpPr>
          <p:nvPr userDrawn="1"/>
        </p:nvSpPr>
        <p:spPr bwMode="auto">
          <a:xfrm>
            <a:off x="0" y="838200"/>
            <a:ext cx="7975600" cy="0"/>
          </a:xfrm>
          <a:prstGeom prst="line">
            <a:avLst/>
          </a:prstGeom>
          <a:noFill/>
          <a:ln w="50800">
            <a:solidFill>
              <a:srgbClr val="FFC000"/>
            </a:solidFill>
            <a:round/>
            <a:headEnd/>
            <a:tailEnd/>
          </a:ln>
          <a:effectLst/>
        </p:spPr>
        <p:txBody>
          <a:bodyPr wrap="none" anchor="ctr"/>
          <a:lstStyle/>
          <a:p>
            <a:pPr>
              <a:defRPr/>
            </a:pPr>
            <a:endParaRPr lang="en-US" dirty="0"/>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AF3C0A63-9818-4476-A6E6-C5C98075A102}" type="datetimeFigureOut">
              <a:rPr lang="en-US"/>
              <a:pPr>
                <a:defRPr/>
              </a:pPr>
              <a:t>3/17/2022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7EEF8F5-31E4-426D-8345-23BF7E0DEB5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7A27FF1-70F4-4098-8744-95BC5FD99AED}" type="datetimeFigureOut">
              <a:rPr lang="en-US"/>
              <a:pPr>
                <a:defRPr/>
              </a:pPr>
              <a:t>3/17/2022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49923E5-98F9-49E5-80E1-4D4E1F5B7D8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50FFCB99-74C7-490B-A807-17668EA3B142}" type="datetimeFigureOut">
              <a:rPr lang="en-US"/>
              <a:pPr>
                <a:defRPr/>
              </a:pPr>
              <a:t>3/17/2022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257ABF6B-12CC-4201-A0DA-CA1DBBB2ABBD}" type="slidenum">
              <a:rPr lang="en-US"/>
              <a:pPr>
                <a:defRPr/>
              </a:pPr>
              <a:t>‹#›</a:t>
            </a:fld>
            <a:endParaRPr lang="en-US" dirty="0"/>
          </a:p>
        </p:txBody>
      </p:sp>
      <p:pic>
        <p:nvPicPr>
          <p:cNvPr id="1031" name="Picture 24" descr="Syr_logo.jpg"/>
          <p:cNvPicPr>
            <a:picLocks noChangeAspect="1"/>
          </p:cNvPicPr>
          <p:nvPr userDrawn="1"/>
        </p:nvPicPr>
        <p:blipFill>
          <a:blip r:embed="rId4" cstate="print"/>
          <a:srcRect b="26471"/>
          <a:stretch>
            <a:fillRect/>
          </a:stretch>
        </p:blipFill>
        <p:spPr bwMode="auto">
          <a:xfrm>
            <a:off x="3124200" y="5943600"/>
            <a:ext cx="2895600" cy="91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4" r:id="rId1"/>
    <p:sldLayoutId id="2147483733"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6"/>
          <p:cNvPicPr>
            <a:picLocks noChangeAspect="1" noChangeArrowheads="1"/>
          </p:cNvPicPr>
          <p:nvPr/>
        </p:nvPicPr>
        <p:blipFill>
          <a:blip r:embed="rId3" cstate="print"/>
          <a:srcRect/>
          <a:stretch>
            <a:fillRect/>
          </a:stretch>
        </p:blipFill>
        <p:spPr bwMode="auto">
          <a:xfrm>
            <a:off x="0" y="0"/>
            <a:ext cx="4562475" cy="5218113"/>
          </a:xfrm>
          <a:prstGeom prst="rect">
            <a:avLst/>
          </a:prstGeom>
          <a:noFill/>
          <a:ln w="9525">
            <a:noFill/>
            <a:miter lim="800000"/>
            <a:headEnd/>
            <a:tailEnd/>
          </a:ln>
        </p:spPr>
      </p:pic>
      <p:sp>
        <p:nvSpPr>
          <p:cNvPr id="3075" name="Rectangle 2"/>
          <p:cNvSpPr>
            <a:spLocks noChangeArrowheads="1"/>
          </p:cNvSpPr>
          <p:nvPr/>
        </p:nvSpPr>
        <p:spPr bwMode="auto">
          <a:xfrm>
            <a:off x="0" y="0"/>
            <a:ext cx="9144000" cy="6858000"/>
          </a:xfrm>
          <a:prstGeom prst="rect">
            <a:avLst/>
          </a:prstGeom>
          <a:noFill/>
          <a:ln w="9525">
            <a:solidFill>
              <a:schemeClr val="tx2"/>
            </a:solidFill>
            <a:miter lim="800000"/>
            <a:headEnd/>
            <a:tailEnd/>
          </a:ln>
        </p:spPr>
        <p:txBody>
          <a:bodyPr wrap="none" anchor="ctr"/>
          <a:lstStyle/>
          <a:p>
            <a:pPr algn="ctr"/>
            <a:endParaRPr lang="en-US" sz="1600">
              <a:solidFill>
                <a:srgbClr val="CCECFF"/>
              </a:solidFill>
            </a:endParaRPr>
          </a:p>
        </p:txBody>
      </p:sp>
      <p:sp>
        <p:nvSpPr>
          <p:cNvPr id="3076" name="Rectangle 3"/>
          <p:cNvSpPr>
            <a:spLocks noChangeArrowheads="1"/>
          </p:cNvSpPr>
          <p:nvPr/>
        </p:nvSpPr>
        <p:spPr bwMode="auto">
          <a:xfrm>
            <a:off x="1371600" y="2362200"/>
            <a:ext cx="7772400" cy="1295400"/>
          </a:xfrm>
          <a:prstGeom prst="rect">
            <a:avLst/>
          </a:prstGeom>
          <a:noFill/>
          <a:ln w="9525">
            <a:noFill/>
            <a:miter lim="800000"/>
            <a:headEnd/>
            <a:tailEnd/>
          </a:ln>
        </p:spPr>
        <p:txBody>
          <a:bodyPr anchor="ctr"/>
          <a:lstStyle/>
          <a:p>
            <a:pPr algn="ctr"/>
            <a:r>
              <a:rPr lang="en-US" sz="3200" b="1" dirty="0">
                <a:solidFill>
                  <a:srgbClr val="000000"/>
                </a:solidFill>
                <a:effectLst/>
                <a:latin typeface="Times New Roman" panose="02020603050405020304" pitchFamily="18" charset="0"/>
                <a:ea typeface="Calibri" panose="020F0502020204030204" pitchFamily="34" charset="0"/>
              </a:rPr>
              <a:t>Applied Data Science Portfolio Milestone Presentation</a:t>
            </a:r>
            <a:endParaRPr lang="en-US" sz="4800" b="1" dirty="0"/>
          </a:p>
        </p:txBody>
      </p:sp>
      <p:sp>
        <p:nvSpPr>
          <p:cNvPr id="3077" name="Rectangle 4"/>
          <p:cNvSpPr>
            <a:spLocks noChangeArrowheads="1"/>
          </p:cNvSpPr>
          <p:nvPr/>
        </p:nvSpPr>
        <p:spPr bwMode="auto">
          <a:xfrm>
            <a:off x="0" y="3863975"/>
            <a:ext cx="9144000" cy="1470025"/>
          </a:xfrm>
          <a:prstGeom prst="rect">
            <a:avLst/>
          </a:prstGeom>
          <a:noFill/>
          <a:ln w="9525">
            <a:noFill/>
            <a:miter lim="800000"/>
            <a:headEnd/>
            <a:tailEnd/>
          </a:ln>
        </p:spPr>
        <p:txBody>
          <a:bodyPr anchor="ctr"/>
          <a:lstStyle/>
          <a:p>
            <a:pPr algn="ctr"/>
            <a:endParaRPr lang="en-US" sz="2000" b="1" i="1">
              <a:solidFill>
                <a:schemeClr val="hlink"/>
              </a:solidFill>
            </a:endParaRPr>
          </a:p>
        </p:txBody>
      </p:sp>
      <p:sp>
        <p:nvSpPr>
          <p:cNvPr id="3078" name="Rectangle 3"/>
          <p:cNvSpPr>
            <a:spLocks noChangeArrowheads="1"/>
          </p:cNvSpPr>
          <p:nvPr/>
        </p:nvSpPr>
        <p:spPr bwMode="auto">
          <a:xfrm>
            <a:off x="3733800" y="4724400"/>
            <a:ext cx="5410200" cy="1295400"/>
          </a:xfrm>
          <a:prstGeom prst="rect">
            <a:avLst/>
          </a:prstGeom>
          <a:noFill/>
          <a:ln w="9525">
            <a:noFill/>
            <a:miter lim="800000"/>
            <a:headEnd/>
            <a:tailEnd/>
          </a:ln>
        </p:spPr>
        <p:txBody>
          <a:bodyPr anchor="ctr"/>
          <a:lstStyle/>
          <a:p>
            <a:r>
              <a:rPr lang="en-US" dirty="0">
                <a:latin typeface="Times New Roman" panose="02020603050405020304" pitchFamily="18" charset="0"/>
                <a:cs typeface="Times New Roman" panose="02020603050405020304" pitchFamily="18" charset="0"/>
              </a:rPr>
              <a:t>Jeffrey Thomson</a:t>
            </a:r>
          </a:p>
          <a:p>
            <a:r>
              <a:rPr lang="en-US" sz="1400" dirty="0">
                <a:latin typeface="Times New Roman" panose="02020603050405020304" pitchFamily="18" charset="0"/>
                <a:cs typeface="Times New Roman" panose="02020603050405020304" pitchFamily="18" charset="0"/>
              </a:rPr>
              <a:t>jethomso@syr.edu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76200"/>
            <a:ext cx="91440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1900" b="1" u="sng" dirty="0">
                <a:effectLst/>
                <a:latin typeface="Times New Roman" panose="02020603050405020304" pitchFamily="18" charset="0"/>
                <a:ea typeface="Calibri" panose="020F0502020204030204" pitchFamily="34" charset="0"/>
                <a:cs typeface="Times New Roman" panose="02020603050405020304" pitchFamily="18" charset="0"/>
              </a:rPr>
              <a:t>Identify Patterns in Data via Visualization, Statistical Analysis, &amp; Data Mining</a:t>
            </a:r>
            <a:endParaRPr kumimoji="0" lang="en-US" altLang="en-US" sz="19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algn="ctr" eaLnBrk="0" hangingPunct="0">
              <a:lnSpc>
                <a:spcPct val="90000"/>
              </a:lnSpc>
              <a:spcBef>
                <a:spcPct val="20000"/>
              </a:spcBef>
              <a:defRPr/>
            </a:pPr>
            <a:r>
              <a:rPr lang="en-US" sz="1400" dirty="0">
                <a:latin typeface="Times New Roman" panose="02020603050405020304" pitchFamily="18" charset="0"/>
                <a:cs typeface="Times New Roman" panose="02020603050405020304" pitchFamily="18" charset="0"/>
              </a:rPr>
              <a:t>IST: 653: Marketing Analytics</a:t>
            </a:r>
          </a:p>
          <a:p>
            <a:pPr algn="ctr" eaLnBrk="0" hangingPunct="0">
              <a:lnSpc>
                <a:spcPct val="90000"/>
              </a:lnSpc>
              <a:spcBef>
                <a:spcPct val="20000"/>
              </a:spcBef>
              <a:defRPr/>
            </a:pPr>
            <a:r>
              <a:rPr lang="en-US" sz="1400" dirty="0">
                <a:solidFill>
                  <a:schemeClr val="dk2"/>
                </a:solidFill>
                <a:latin typeface="Times New Roman" panose="02020603050405020304" pitchFamily="18" charset="0"/>
                <a:cs typeface="Times New Roman" panose="02020603050405020304" pitchFamily="18" charset="0"/>
              </a:rPr>
              <a:t>Project Scope: Modeling website visitors’ propensity to purchase</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0" y="1219200"/>
            <a:ext cx="46482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marR="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Model 1: Used 21 variables</a:t>
            </a:r>
          </a:p>
          <a:p>
            <a:pPr marL="285750" marR="0" indent="-285750">
              <a:lnSpc>
                <a:spcPct val="107000"/>
              </a:lnSpc>
              <a:spcBef>
                <a:spcPts val="0"/>
              </a:spcBef>
              <a:spcAft>
                <a:spcPts val="800"/>
              </a:spcAft>
              <a:buFont typeface="Wingdings" panose="05000000000000000000" pitchFamily="2" charset="2"/>
              <a:buChar char="q"/>
            </a:pPr>
            <a:r>
              <a:rPr lang="en-US" sz="1400" dirty="0">
                <a:latin typeface="Times New Roman" panose="02020603050405020304" pitchFamily="18" charset="0"/>
                <a:ea typeface="Calibri" panose="020F0502020204030204" pitchFamily="34" charset="0"/>
                <a:cs typeface="Times New Roman" panose="02020603050405020304" pitchFamily="18" charset="0"/>
              </a:rPr>
              <a:t>R- squared = 87.26%</a:t>
            </a:r>
          </a:p>
          <a:p>
            <a:pPr marL="285750" marR="0" indent="-285750">
              <a:lnSpc>
                <a:spcPct val="107000"/>
              </a:lnSpc>
              <a:spcBef>
                <a:spcPts val="0"/>
              </a:spcBef>
              <a:spcAft>
                <a:spcPts val="800"/>
              </a:spcAft>
              <a:buFont typeface="Wingdings" panose="05000000000000000000" pitchFamily="2" charset="2"/>
              <a:buChar char="q"/>
            </a:pPr>
            <a:r>
              <a:rPr lang="en-US" sz="1400" dirty="0">
                <a:latin typeface="Times New Roman" panose="02020603050405020304" pitchFamily="18" charset="0"/>
                <a:ea typeface="Calibri" panose="020F0502020204030204" pitchFamily="34" charset="0"/>
                <a:cs typeface="Times New Roman" panose="02020603050405020304" pitchFamily="18" charset="0"/>
              </a:rPr>
              <a:t>p- values: Four variables over 0.05 threshold</a:t>
            </a:r>
          </a:p>
        </p:txBody>
      </p:sp>
      <p:sp>
        <p:nvSpPr>
          <p:cNvPr id="7" name="Rectangle 3">
            <a:extLst>
              <a:ext uri="{FF2B5EF4-FFF2-40B4-BE49-F238E27FC236}">
                <a16:creationId xmlns:a16="http://schemas.microsoft.com/office/drawing/2014/main" id="{69E05DC7-E171-4061-940A-140ED6222613}"/>
              </a:ext>
            </a:extLst>
          </p:cNvPr>
          <p:cNvSpPr txBox="1">
            <a:spLocks noChangeArrowheads="1"/>
          </p:cNvSpPr>
          <p:nvPr/>
        </p:nvSpPr>
        <p:spPr bwMode="auto">
          <a:xfrm>
            <a:off x="0" y="919317"/>
            <a:ext cx="9144000" cy="3760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Developed Three Regression Models and calculated</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latin typeface="Times New Roman" panose="02020603050405020304" pitchFamily="18" charset="0"/>
                <a:ea typeface="Calibri" panose="020F0502020204030204" pitchFamily="34" charset="0"/>
                <a:cs typeface="Times New Roman" panose="02020603050405020304" pitchFamily="18" charset="0"/>
              </a:rPr>
              <a:t>Coefficients, R-square P-Value: &gt;0.05 &amp; Hit/Recall Score</a:t>
            </a:r>
          </a:p>
          <a:p>
            <a:pPr marL="0" marR="0">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9" name="Picture 8">
            <a:extLst>
              <a:ext uri="{FF2B5EF4-FFF2-40B4-BE49-F238E27FC236}">
                <a16:creationId xmlns:a16="http://schemas.microsoft.com/office/drawing/2014/main" id="{08329A9E-F5C8-449F-9BB6-2240E277B761}"/>
              </a:ext>
            </a:extLst>
          </p:cNvPr>
          <p:cNvPicPr>
            <a:picLocks noChangeAspect="1"/>
          </p:cNvPicPr>
          <p:nvPr/>
        </p:nvPicPr>
        <p:blipFill>
          <a:blip r:embed="rId2"/>
          <a:stretch>
            <a:fillRect/>
          </a:stretch>
        </p:blipFill>
        <p:spPr>
          <a:xfrm>
            <a:off x="5458689" y="4419600"/>
            <a:ext cx="3147594" cy="1828800"/>
          </a:xfrm>
          <a:prstGeom prst="rect">
            <a:avLst/>
          </a:prstGeom>
        </p:spPr>
      </p:pic>
      <p:pic>
        <p:nvPicPr>
          <p:cNvPr id="8" name="Picture 7">
            <a:extLst>
              <a:ext uri="{FF2B5EF4-FFF2-40B4-BE49-F238E27FC236}">
                <a16:creationId xmlns:a16="http://schemas.microsoft.com/office/drawing/2014/main" id="{9F8693D1-5301-4833-A230-0BD2574987B3}"/>
              </a:ext>
            </a:extLst>
          </p:cNvPr>
          <p:cNvPicPr>
            <a:picLocks noChangeAspect="1"/>
          </p:cNvPicPr>
          <p:nvPr/>
        </p:nvPicPr>
        <p:blipFill rotWithShape="1">
          <a:blip r:embed="rId3"/>
          <a:srcRect b="2503"/>
          <a:stretch/>
        </p:blipFill>
        <p:spPr>
          <a:xfrm>
            <a:off x="0" y="2514600"/>
            <a:ext cx="5458689" cy="3733800"/>
          </a:xfrm>
          <a:prstGeom prst="rect">
            <a:avLst/>
          </a:prstGeom>
        </p:spPr>
      </p:pic>
      <p:sp>
        <p:nvSpPr>
          <p:cNvPr id="10" name="Rectangle 3">
            <a:extLst>
              <a:ext uri="{FF2B5EF4-FFF2-40B4-BE49-F238E27FC236}">
                <a16:creationId xmlns:a16="http://schemas.microsoft.com/office/drawing/2014/main" id="{EFC61F9B-8C76-42FB-876C-DAF2CC7CA761}"/>
              </a:ext>
            </a:extLst>
          </p:cNvPr>
          <p:cNvSpPr txBox="1">
            <a:spLocks noChangeArrowheads="1"/>
          </p:cNvSpPr>
          <p:nvPr/>
        </p:nvSpPr>
        <p:spPr bwMode="auto">
          <a:xfrm>
            <a:off x="3886200" y="1194619"/>
            <a:ext cx="46482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marR="0" indent="-285750">
              <a:lnSpc>
                <a:spcPct val="107000"/>
              </a:lnSpc>
              <a:spcBef>
                <a:spcPts val="0"/>
              </a:spcBef>
              <a:spcAft>
                <a:spcPts val="800"/>
              </a:spcAft>
              <a:buFont typeface="Wingdings" panose="05000000000000000000" pitchFamily="2" charset="2"/>
              <a:buChar char="q"/>
            </a:pPr>
            <a:r>
              <a:rPr lang="en-US" sz="1400" dirty="0">
                <a:latin typeface="Times New Roman" panose="02020603050405020304" pitchFamily="18" charset="0"/>
                <a:ea typeface="Calibri" panose="020F0502020204030204" pitchFamily="34" charset="0"/>
                <a:cs typeface="Times New Roman" panose="02020603050405020304" pitchFamily="18" charset="0"/>
              </a:rPr>
              <a:t>Imbalance Classification Issue</a:t>
            </a:r>
          </a:p>
          <a:p>
            <a:pPr marL="285750" marR="0" indent="-285750">
              <a:lnSpc>
                <a:spcPct val="107000"/>
              </a:lnSpc>
              <a:spcBef>
                <a:spcPts val="0"/>
              </a:spcBef>
              <a:spcAft>
                <a:spcPts val="800"/>
              </a:spcAft>
              <a:buFont typeface="Wingdings" panose="05000000000000000000" pitchFamily="2" charset="2"/>
              <a:buChar char="q"/>
            </a:pPr>
            <a:r>
              <a:rPr lang="en-US" sz="1400" dirty="0">
                <a:latin typeface="Times New Roman" panose="02020603050405020304" pitchFamily="18" charset="0"/>
                <a:ea typeface="Calibri" panose="020F0502020204030204" pitchFamily="34" charset="0"/>
                <a:cs typeface="Times New Roman" panose="02020603050405020304" pitchFamily="18" charset="0"/>
              </a:rPr>
              <a:t>Recall Rate = 87.35%</a:t>
            </a:r>
          </a:p>
          <a:p>
            <a:pPr marL="0" marR="0">
              <a:lnSpc>
                <a:spcPct val="107000"/>
              </a:lnSpc>
              <a:spcBef>
                <a:spcPts val="0"/>
              </a:spcBef>
              <a:spcAft>
                <a:spcPts val="8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502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76200"/>
            <a:ext cx="91440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1900" b="1" u="sng" dirty="0">
                <a:effectLst/>
                <a:latin typeface="Times New Roman" panose="02020603050405020304" pitchFamily="18" charset="0"/>
                <a:ea typeface="Calibri" panose="020F0502020204030204" pitchFamily="34" charset="0"/>
                <a:cs typeface="Times New Roman" panose="02020603050405020304" pitchFamily="18" charset="0"/>
              </a:rPr>
              <a:t>Identify Patterns in Data via Visualization, Statistical Analysis, &amp; Data Mining</a:t>
            </a:r>
            <a:endParaRPr kumimoji="0" lang="en-US" altLang="en-US" sz="19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algn="ctr" eaLnBrk="0" hangingPunct="0">
              <a:lnSpc>
                <a:spcPct val="90000"/>
              </a:lnSpc>
              <a:spcBef>
                <a:spcPct val="20000"/>
              </a:spcBef>
              <a:defRPr/>
            </a:pPr>
            <a:r>
              <a:rPr lang="en-US" sz="1400" dirty="0">
                <a:latin typeface="Times New Roman" panose="02020603050405020304" pitchFamily="18" charset="0"/>
                <a:cs typeface="Times New Roman" panose="02020603050405020304" pitchFamily="18" charset="0"/>
              </a:rPr>
              <a:t>IST: 653: Marketing Analytics</a:t>
            </a:r>
          </a:p>
          <a:p>
            <a:pPr algn="ctr" eaLnBrk="0" hangingPunct="0">
              <a:lnSpc>
                <a:spcPct val="90000"/>
              </a:lnSpc>
              <a:spcBef>
                <a:spcPct val="20000"/>
              </a:spcBef>
              <a:defRPr/>
            </a:pPr>
            <a:r>
              <a:rPr lang="en-US" sz="1400" dirty="0">
                <a:solidFill>
                  <a:schemeClr val="dk2"/>
                </a:solidFill>
                <a:latin typeface="Times New Roman" panose="02020603050405020304" pitchFamily="18" charset="0"/>
                <a:cs typeface="Times New Roman" panose="02020603050405020304" pitchFamily="18" charset="0"/>
              </a:rPr>
              <a:t>Project Scope: Modeling website visitors’ propensity to purchase</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0" y="990600"/>
            <a:ext cx="89916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Model 2: Re-ran Model 1 without the 4 variables with p-values over 0.05</a:t>
            </a:r>
          </a:p>
          <a:p>
            <a:pPr marL="285750" marR="0" indent="-285750">
              <a:lnSpc>
                <a:spcPct val="107000"/>
              </a:lnSpc>
              <a:spcBef>
                <a:spcPts val="0"/>
              </a:spcBef>
              <a:spcAft>
                <a:spcPts val="800"/>
              </a:spcAft>
              <a:buFont typeface="Wingdings" panose="05000000000000000000" pitchFamily="2" charset="2"/>
              <a:buChar char="q"/>
            </a:pPr>
            <a:r>
              <a:rPr lang="en-US" sz="1400" dirty="0">
                <a:latin typeface="Times New Roman" panose="02020603050405020304" pitchFamily="18" charset="0"/>
                <a:ea typeface="Calibri" panose="020F0502020204030204" pitchFamily="34" charset="0"/>
                <a:cs typeface="Times New Roman" panose="02020603050405020304" pitchFamily="18" charset="0"/>
              </a:rPr>
              <a:t>R- squared = 82.64%</a:t>
            </a:r>
          </a:p>
          <a:p>
            <a:pPr marL="285750" marR="0" indent="-285750">
              <a:lnSpc>
                <a:spcPct val="107000"/>
              </a:lnSpc>
              <a:spcBef>
                <a:spcPts val="0"/>
              </a:spcBef>
              <a:spcAft>
                <a:spcPts val="800"/>
              </a:spcAft>
              <a:buFont typeface="Wingdings" panose="05000000000000000000" pitchFamily="2" charset="2"/>
              <a:buChar char="q"/>
            </a:pPr>
            <a:r>
              <a:rPr lang="en-US" sz="1400" dirty="0">
                <a:latin typeface="Times New Roman" panose="02020603050405020304" pitchFamily="18" charset="0"/>
                <a:ea typeface="Calibri" panose="020F0502020204030204" pitchFamily="34" charset="0"/>
                <a:cs typeface="Times New Roman" panose="02020603050405020304" pitchFamily="18" charset="0"/>
              </a:rPr>
              <a:t>p- values: Three variables over 0.05 threshold</a:t>
            </a:r>
          </a:p>
          <a:p>
            <a:pPr marL="285750" marR="0" indent="-285750">
              <a:lnSpc>
                <a:spcPct val="107000"/>
              </a:lnSpc>
              <a:spcBef>
                <a:spcPts val="0"/>
              </a:spcBef>
              <a:spcAft>
                <a:spcPts val="800"/>
              </a:spcAft>
              <a:buFont typeface="Wingdings" panose="05000000000000000000" pitchFamily="2" charset="2"/>
              <a:buChar char="q"/>
            </a:pPr>
            <a:r>
              <a:rPr lang="en-US" sz="1400" dirty="0">
                <a:latin typeface="Times New Roman" panose="02020603050405020304" pitchFamily="18" charset="0"/>
                <a:ea typeface="Calibri" panose="020F0502020204030204" pitchFamily="34" charset="0"/>
                <a:cs typeface="Times New Roman" panose="02020603050405020304" pitchFamily="18" charset="0"/>
              </a:rPr>
              <a:t>Recall Rate = 88.60%</a:t>
            </a:r>
          </a:p>
          <a:p>
            <a:pPr marL="0" marR="0">
              <a:lnSpc>
                <a:spcPct val="107000"/>
              </a:lnSpc>
              <a:spcBef>
                <a:spcPts val="0"/>
              </a:spcBef>
              <a:spcAft>
                <a:spcPts val="8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descr="Table&#10;&#10;Description automatically generated">
            <a:extLst>
              <a:ext uri="{FF2B5EF4-FFF2-40B4-BE49-F238E27FC236}">
                <a16:creationId xmlns:a16="http://schemas.microsoft.com/office/drawing/2014/main" id="{BC43C1AC-FEF7-48CB-B2E4-1814A7EB2C23}"/>
              </a:ext>
            </a:extLst>
          </p:cNvPr>
          <p:cNvPicPr>
            <a:picLocks noChangeAspect="1"/>
          </p:cNvPicPr>
          <p:nvPr/>
        </p:nvPicPr>
        <p:blipFill>
          <a:blip r:embed="rId2"/>
          <a:stretch>
            <a:fillRect/>
          </a:stretch>
        </p:blipFill>
        <p:spPr>
          <a:xfrm>
            <a:off x="76200" y="2476042"/>
            <a:ext cx="5257800" cy="3619958"/>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07B8B7A2-B381-4F16-8506-6D51B22711C8}"/>
              </a:ext>
            </a:extLst>
          </p:cNvPr>
          <p:cNvPicPr>
            <a:picLocks noChangeAspect="1"/>
          </p:cNvPicPr>
          <p:nvPr/>
        </p:nvPicPr>
        <p:blipFill>
          <a:blip r:embed="rId3"/>
          <a:stretch>
            <a:fillRect/>
          </a:stretch>
        </p:blipFill>
        <p:spPr>
          <a:xfrm>
            <a:off x="5351206" y="4233546"/>
            <a:ext cx="3708919" cy="1786254"/>
          </a:xfrm>
          <a:prstGeom prst="rect">
            <a:avLst/>
          </a:prstGeom>
        </p:spPr>
      </p:pic>
    </p:spTree>
    <p:extLst>
      <p:ext uri="{BB962C8B-B14F-4D97-AF65-F5344CB8AC3E}">
        <p14:creationId xmlns:p14="http://schemas.microsoft.com/office/powerpoint/2010/main" val="249032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76200"/>
            <a:ext cx="91440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1900" b="1" u="sng" dirty="0">
                <a:effectLst/>
                <a:latin typeface="Times New Roman" panose="02020603050405020304" pitchFamily="18" charset="0"/>
                <a:ea typeface="Calibri" panose="020F0502020204030204" pitchFamily="34" charset="0"/>
                <a:cs typeface="Times New Roman" panose="02020603050405020304" pitchFamily="18" charset="0"/>
              </a:rPr>
              <a:t>Identify Patterns in Data via Visualization, Statistical Analysis, &amp; Data Mining</a:t>
            </a:r>
            <a:endParaRPr kumimoji="0" lang="en-US" altLang="en-US" sz="19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algn="ctr" eaLnBrk="0" hangingPunct="0">
              <a:lnSpc>
                <a:spcPct val="90000"/>
              </a:lnSpc>
              <a:spcBef>
                <a:spcPct val="20000"/>
              </a:spcBef>
              <a:defRPr/>
            </a:pPr>
            <a:r>
              <a:rPr lang="en-US" sz="1400" dirty="0">
                <a:latin typeface="Times New Roman" panose="02020603050405020304" pitchFamily="18" charset="0"/>
                <a:cs typeface="Times New Roman" panose="02020603050405020304" pitchFamily="18" charset="0"/>
              </a:rPr>
              <a:t>IST: 653: Marketing Analytics</a:t>
            </a:r>
          </a:p>
          <a:p>
            <a:pPr algn="ctr" eaLnBrk="0" hangingPunct="0">
              <a:lnSpc>
                <a:spcPct val="90000"/>
              </a:lnSpc>
              <a:spcBef>
                <a:spcPct val="20000"/>
              </a:spcBef>
              <a:defRPr/>
            </a:pPr>
            <a:r>
              <a:rPr lang="en-US" sz="1400" dirty="0">
                <a:solidFill>
                  <a:schemeClr val="dk2"/>
                </a:solidFill>
                <a:latin typeface="Times New Roman" panose="02020603050405020304" pitchFamily="18" charset="0"/>
                <a:cs typeface="Times New Roman" panose="02020603050405020304" pitchFamily="18" charset="0"/>
              </a:rPr>
              <a:t>Project Scope: Modeling website visitors’ propensity to purchase</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0" y="990600"/>
            <a:ext cx="89916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Model 3: Used top 5 with highest correlation to Ordered</a:t>
            </a:r>
          </a:p>
          <a:p>
            <a:pPr marL="285750" marR="0" indent="-285750">
              <a:lnSpc>
                <a:spcPct val="107000"/>
              </a:lnSpc>
              <a:spcBef>
                <a:spcPts val="0"/>
              </a:spcBef>
              <a:spcAft>
                <a:spcPts val="800"/>
              </a:spcAft>
              <a:buFont typeface="Wingdings" panose="05000000000000000000" pitchFamily="2" charset="2"/>
              <a:buChar char="q"/>
            </a:pPr>
            <a:r>
              <a:rPr lang="en-US" sz="1400" dirty="0">
                <a:latin typeface="Times New Roman" panose="02020603050405020304" pitchFamily="18" charset="0"/>
                <a:ea typeface="Calibri" panose="020F0502020204030204" pitchFamily="34" charset="0"/>
                <a:cs typeface="Times New Roman" panose="02020603050405020304" pitchFamily="18" charset="0"/>
              </a:rPr>
              <a:t>R- squared = 86.34%</a:t>
            </a:r>
          </a:p>
          <a:p>
            <a:pPr marL="285750" marR="0" indent="-285750">
              <a:lnSpc>
                <a:spcPct val="107000"/>
              </a:lnSpc>
              <a:spcBef>
                <a:spcPts val="0"/>
              </a:spcBef>
              <a:spcAft>
                <a:spcPts val="800"/>
              </a:spcAft>
              <a:buFont typeface="Wingdings" panose="05000000000000000000" pitchFamily="2" charset="2"/>
              <a:buChar char="q"/>
            </a:pPr>
            <a:r>
              <a:rPr lang="en-US" sz="1400" dirty="0">
                <a:latin typeface="Times New Roman" panose="02020603050405020304" pitchFamily="18" charset="0"/>
                <a:ea typeface="Calibri" panose="020F0502020204030204" pitchFamily="34" charset="0"/>
                <a:cs typeface="Times New Roman" panose="02020603050405020304" pitchFamily="18" charset="0"/>
              </a:rPr>
              <a:t>p- values: All &lt; 0.05</a:t>
            </a:r>
          </a:p>
          <a:p>
            <a:pPr marL="285750" marR="0" indent="-285750">
              <a:lnSpc>
                <a:spcPct val="107000"/>
              </a:lnSpc>
              <a:spcBef>
                <a:spcPts val="0"/>
              </a:spcBef>
              <a:spcAft>
                <a:spcPts val="800"/>
              </a:spcAft>
              <a:buFont typeface="Wingdings" panose="05000000000000000000" pitchFamily="2" charset="2"/>
              <a:buChar char="q"/>
            </a:pPr>
            <a:r>
              <a:rPr lang="en-US" sz="1400" dirty="0">
                <a:latin typeface="Times New Roman" panose="02020603050405020304" pitchFamily="18" charset="0"/>
                <a:ea typeface="Calibri" panose="020F0502020204030204" pitchFamily="34" charset="0"/>
                <a:cs typeface="Times New Roman" panose="02020603050405020304" pitchFamily="18" charset="0"/>
              </a:rPr>
              <a:t>Recall Rate = 85.60%</a:t>
            </a:r>
          </a:p>
          <a:p>
            <a:pPr marL="0" marR="0">
              <a:lnSpc>
                <a:spcPct val="107000"/>
              </a:lnSpc>
              <a:spcBef>
                <a:spcPts val="0"/>
              </a:spcBef>
              <a:spcAft>
                <a:spcPts val="8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descr="Table&#10;&#10;Description automatically generated">
            <a:extLst>
              <a:ext uri="{FF2B5EF4-FFF2-40B4-BE49-F238E27FC236}">
                <a16:creationId xmlns:a16="http://schemas.microsoft.com/office/drawing/2014/main" id="{7629BDDE-B235-4937-8F98-4FCF9334052E}"/>
              </a:ext>
            </a:extLst>
          </p:cNvPr>
          <p:cNvPicPr>
            <a:picLocks noChangeAspect="1"/>
          </p:cNvPicPr>
          <p:nvPr/>
        </p:nvPicPr>
        <p:blipFill>
          <a:blip r:embed="rId2"/>
          <a:stretch>
            <a:fillRect/>
          </a:stretch>
        </p:blipFill>
        <p:spPr>
          <a:xfrm>
            <a:off x="1" y="2438400"/>
            <a:ext cx="5410200" cy="2718431"/>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529EFF8-15E0-44F7-9DD2-C0D3A4CEBD59}"/>
              </a:ext>
            </a:extLst>
          </p:cNvPr>
          <p:cNvPicPr>
            <a:picLocks noChangeAspect="1"/>
          </p:cNvPicPr>
          <p:nvPr/>
        </p:nvPicPr>
        <p:blipFill>
          <a:blip r:embed="rId3"/>
          <a:stretch>
            <a:fillRect/>
          </a:stretch>
        </p:blipFill>
        <p:spPr>
          <a:xfrm>
            <a:off x="5380616" y="3429000"/>
            <a:ext cx="3603610" cy="1711960"/>
          </a:xfrm>
          <a:prstGeom prst="rect">
            <a:avLst/>
          </a:prstGeom>
        </p:spPr>
      </p:pic>
    </p:spTree>
    <p:extLst>
      <p:ext uri="{BB962C8B-B14F-4D97-AF65-F5344CB8AC3E}">
        <p14:creationId xmlns:p14="http://schemas.microsoft.com/office/powerpoint/2010/main" val="163611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76200"/>
            <a:ext cx="91440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Identify Patterns in Data via Visualization, Statistical Analysis, &amp; Data Mining</a:t>
            </a:r>
            <a:endParaRPr kumimoji="0" lang="en-US" altLang="en-US"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algn="ctr" eaLnBrk="0" hangingPunct="0">
              <a:lnSpc>
                <a:spcPct val="90000"/>
              </a:lnSpc>
              <a:spcBef>
                <a:spcPct val="20000"/>
              </a:spcBef>
              <a:defRPr/>
            </a:pPr>
            <a:r>
              <a:rPr lang="en-US" sz="1400" dirty="0">
                <a:latin typeface="Times New Roman" panose="02020603050405020304" pitchFamily="18" charset="0"/>
                <a:cs typeface="Times New Roman" panose="02020603050405020304" pitchFamily="18" charset="0"/>
              </a:rPr>
              <a:t>IST: 653: Marketing Analytics</a:t>
            </a:r>
          </a:p>
          <a:p>
            <a:pPr algn="ctr" eaLnBrk="0" hangingPunct="0">
              <a:lnSpc>
                <a:spcPct val="90000"/>
              </a:lnSpc>
              <a:spcBef>
                <a:spcPct val="20000"/>
              </a:spcBef>
              <a:defRPr/>
            </a:pPr>
            <a:r>
              <a:rPr lang="en-US" sz="1400" dirty="0">
                <a:solidFill>
                  <a:schemeClr val="dk2"/>
                </a:solidFill>
                <a:latin typeface="Times New Roman" panose="02020603050405020304" pitchFamily="18" charset="0"/>
                <a:cs typeface="Times New Roman" panose="02020603050405020304" pitchFamily="18" charset="0"/>
              </a:rPr>
              <a:t>Project Scope: Modeling website visitors’ propensity to purchase</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50549" y="914400"/>
            <a:ext cx="9144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90000"/>
              </a:lnSpc>
              <a:spcBef>
                <a:spcPct val="20000"/>
              </a:spcBef>
              <a:defRPr/>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Reflection and learning outcome</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eaLnBrk="0" hangingPunct="0">
              <a:lnSpc>
                <a:spcPct val="90000"/>
              </a:lnSpc>
              <a:spcBef>
                <a:spcPct val="20000"/>
              </a:spcBef>
              <a:buFont typeface="Wingdings" panose="05000000000000000000" pitchFamily="2" charset="2"/>
              <a:buChar char="q"/>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Course used excel but we found its limitations would not let us complete this analysis</a:t>
            </a:r>
          </a:p>
          <a:p>
            <a:pPr eaLnBrk="0" hangingPunct="0">
              <a:lnSpc>
                <a:spcPct val="90000"/>
              </a:lnSpc>
              <a:spcBef>
                <a:spcPct val="20000"/>
              </a:spcBef>
              <a:defRP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lnSpc>
                <a:spcPct val="90000"/>
              </a:lnSpc>
              <a:spcBef>
                <a:spcPct val="20000"/>
              </a:spcBef>
              <a:buFont typeface="Wingdings" panose="05000000000000000000" pitchFamily="2" charset="2"/>
              <a:buChar char="q"/>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Surprised that the third model resulted in the lowest recall rate</a:t>
            </a:r>
          </a:p>
          <a:p>
            <a:pPr eaLnBrk="0" hangingPunct="0">
              <a:lnSpc>
                <a:spcPct val="90000"/>
              </a:lnSpc>
              <a:spcBef>
                <a:spcPct val="20000"/>
              </a:spcBef>
              <a:defRP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lnSpc>
                <a:spcPct val="90000"/>
              </a:lnSpc>
              <a:spcBef>
                <a:spcPct val="20000"/>
              </a:spcBef>
              <a:buFont typeface="Wingdings" panose="05000000000000000000" pitchFamily="2" charset="2"/>
              <a:buChar char="q"/>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You need to learn to pivot and be understanding of unexpected results.</a:t>
            </a:r>
          </a:p>
          <a:p>
            <a:pPr eaLnBrk="0" hangingPunct="0">
              <a:lnSpc>
                <a:spcPct val="90000"/>
              </a:lnSpc>
              <a:spcBef>
                <a:spcPct val="20000"/>
              </a:spcBef>
              <a:defRPr/>
            </a:pPr>
            <a:endParaRPr lang="en-US" sz="1200" b="1" u="sng" dirty="0">
              <a:latin typeface="Times New Roman" panose="02020603050405020304" pitchFamily="18" charset="0"/>
              <a:ea typeface="Calibri" panose="020F0502020204030204" pitchFamily="34" charset="0"/>
              <a:cs typeface="Times New Roman" panose="02020603050405020304" pitchFamily="18" charset="0"/>
            </a:endParaRPr>
          </a:p>
          <a:p>
            <a:pPr eaLnBrk="0" hangingPunct="0">
              <a:lnSpc>
                <a:spcPct val="90000"/>
              </a:lnSpc>
              <a:spcBef>
                <a:spcPct val="20000"/>
              </a:spcBef>
              <a:defRPr/>
            </a:pPr>
            <a:endParaRPr lang="en-US" sz="1200" dirty="0">
              <a:solidFill>
                <a:schemeClr val="dk2"/>
              </a:solidFill>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90000"/>
              </a:lnSpc>
              <a:spcBef>
                <a:spcPct val="20000"/>
              </a:spcBef>
              <a:spcAft>
                <a:spcPct val="0"/>
              </a:spcAft>
              <a:buClrTx/>
              <a:buSzTx/>
              <a:buFontTx/>
              <a:buNone/>
              <a:tabLst/>
              <a:defRPr/>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731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0"/>
            <a:ext cx="91440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1800" b="1" dirty="0">
                <a:effectLst/>
                <a:latin typeface="Times New Roman" panose="02020603050405020304" pitchFamily="18" charset="0"/>
                <a:ea typeface="Calibri" panose="020F0502020204030204" pitchFamily="34" charset="0"/>
              </a:rPr>
              <a:t>Develop alternative strategies based on the data</a:t>
            </a:r>
          </a:p>
          <a:p>
            <a:pPr algn="ctr" eaLnBrk="0" hangingPunct="0">
              <a:lnSpc>
                <a:spcPct val="90000"/>
              </a:lnSpc>
              <a:spcBef>
                <a:spcPct val="20000"/>
              </a:spcBef>
              <a:defRPr/>
            </a:pPr>
            <a:r>
              <a:rPr lang="en-US" sz="1400" dirty="0">
                <a:latin typeface="Times New Roman" panose="02020603050405020304" pitchFamily="18" charset="0"/>
                <a:cs typeface="Times New Roman" panose="02020603050405020304" pitchFamily="18" charset="0"/>
              </a:rPr>
              <a:t>MBC 651: Business Analytics</a:t>
            </a:r>
          </a:p>
          <a:p>
            <a:pPr algn="ctr" eaLnBrk="0" hangingPunct="0">
              <a:defRPr/>
            </a:pPr>
            <a:r>
              <a:rPr lang="en-US" sz="1400" dirty="0">
                <a:solidFill>
                  <a:schemeClr val="dk2"/>
                </a:solidFill>
                <a:latin typeface="Times New Roman" panose="02020603050405020304" pitchFamily="18" charset="0"/>
                <a:cs typeface="Times New Roman" panose="02020603050405020304" pitchFamily="18" charset="0"/>
              </a:rPr>
              <a:t>Project Scope: Recruitment_Campaign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50548" y="914400"/>
            <a:ext cx="91440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Project Goal:</a:t>
            </a:r>
          </a:p>
          <a:p>
            <a:pPr marL="285750" marR="0" indent="-285750">
              <a:lnSpc>
                <a:spcPct val="107000"/>
              </a:lnSpc>
              <a:spcBef>
                <a:spcPts val="0"/>
              </a:spcBef>
              <a:spcAft>
                <a:spcPts val="800"/>
              </a:spcAft>
              <a:buFont typeface="Wingdings" panose="05000000000000000000" pitchFamily="2" charset="2"/>
              <a:buChar char="q"/>
            </a:pPr>
            <a:r>
              <a:rPr lang="en-US" dirty="0">
                <a:latin typeface="Times New Roman" panose="02020603050405020304" pitchFamily="18" charset="0"/>
              </a:rPr>
              <a:t>Decide on a recruiting advertising campaign strategy for the Whitman School of Management</a:t>
            </a:r>
          </a:p>
          <a:p>
            <a:pPr marL="285750" marR="0" indent="-285750">
              <a:lnSpc>
                <a:spcPct val="107000"/>
              </a:lnSpc>
              <a:spcBef>
                <a:spcPts val="0"/>
              </a:spcBef>
              <a:spcAft>
                <a:spcPts val="800"/>
              </a:spcAft>
              <a:buFont typeface="Wingdings" panose="05000000000000000000" pitchFamily="2" charset="2"/>
              <a:buChar char="q"/>
            </a:pPr>
            <a:r>
              <a:rPr lang="en-US" dirty="0">
                <a:latin typeface="Times New Roman" panose="02020603050405020304" pitchFamily="18" charset="0"/>
              </a:rPr>
              <a:t>Analyze past campaigns to determine the best way to optimize future campaigns </a:t>
            </a:r>
          </a:p>
          <a:p>
            <a:pPr marL="285750" marR="0" indent="-285750">
              <a:lnSpc>
                <a:spcPct val="107000"/>
              </a:lnSpc>
              <a:spcBef>
                <a:spcPts val="0"/>
              </a:spcBef>
              <a:spcAft>
                <a:spcPts val="800"/>
              </a:spcAft>
              <a:buFont typeface="Wingdings" panose="05000000000000000000" pitchFamily="2" charset="2"/>
              <a:buChar char="q"/>
            </a:pPr>
            <a:r>
              <a:rPr lang="en-US" dirty="0">
                <a:latin typeface="Times New Roman" panose="02020603050405020304" pitchFamily="18" charset="0"/>
              </a:rPr>
              <a:t>Google Analytics supplied the data</a:t>
            </a:r>
          </a:p>
        </p:txBody>
      </p:sp>
      <p:pic>
        <p:nvPicPr>
          <p:cNvPr id="8" name="Picture 7" descr="Table&#10;&#10;Description automatically generated">
            <a:extLst>
              <a:ext uri="{FF2B5EF4-FFF2-40B4-BE49-F238E27FC236}">
                <a16:creationId xmlns:a16="http://schemas.microsoft.com/office/drawing/2014/main" id="{FB045014-A46D-4973-85F6-5728AD19CFB2}"/>
              </a:ext>
            </a:extLst>
          </p:cNvPr>
          <p:cNvPicPr>
            <a:picLocks noChangeAspect="1"/>
          </p:cNvPicPr>
          <p:nvPr/>
        </p:nvPicPr>
        <p:blipFill>
          <a:blip r:embed="rId2"/>
          <a:stretch>
            <a:fillRect/>
          </a:stretch>
        </p:blipFill>
        <p:spPr>
          <a:xfrm>
            <a:off x="0" y="2635045"/>
            <a:ext cx="8534400" cy="2234545"/>
          </a:xfrm>
          <a:prstGeom prst="rect">
            <a:avLst/>
          </a:prstGeom>
        </p:spPr>
      </p:pic>
      <p:sp>
        <p:nvSpPr>
          <p:cNvPr id="9" name="Rectangle 3">
            <a:extLst>
              <a:ext uri="{FF2B5EF4-FFF2-40B4-BE49-F238E27FC236}">
                <a16:creationId xmlns:a16="http://schemas.microsoft.com/office/drawing/2014/main" id="{E157889C-4CC0-48E4-97A6-7182C6BAAB70}"/>
              </a:ext>
            </a:extLst>
          </p:cNvPr>
          <p:cNvSpPr txBox="1">
            <a:spLocks noChangeArrowheads="1"/>
          </p:cNvSpPr>
          <p:nvPr/>
        </p:nvSpPr>
        <p:spPr bwMode="auto">
          <a:xfrm>
            <a:off x="0" y="4953000"/>
            <a:ext cx="91440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Results:</a:t>
            </a:r>
          </a:p>
          <a:p>
            <a:pPr marL="285750" marR="0" indent="-285750">
              <a:lnSpc>
                <a:spcPct val="107000"/>
              </a:lnSpc>
              <a:spcBef>
                <a:spcPts val="0"/>
              </a:spcBef>
              <a:spcAft>
                <a:spcPts val="800"/>
              </a:spcAft>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Number of clicks has decreased</a:t>
            </a:r>
          </a:p>
          <a:p>
            <a:pPr marL="285750" marR="0" indent="-285750">
              <a:lnSpc>
                <a:spcPct val="107000"/>
              </a:lnSpc>
              <a:spcBef>
                <a:spcPts val="0"/>
              </a:spcBef>
              <a:spcAft>
                <a:spcPts val="800"/>
              </a:spcAft>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Times New Roman" panose="02020603050405020304" pitchFamily="18" charset="0"/>
              </a:rPr>
              <a:t>Cost per click increased</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780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0"/>
            <a:ext cx="91440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1800" b="1" dirty="0">
                <a:effectLst/>
                <a:latin typeface="Times New Roman" panose="02020603050405020304" pitchFamily="18" charset="0"/>
                <a:ea typeface="Calibri" panose="020F0502020204030204" pitchFamily="34" charset="0"/>
              </a:rPr>
              <a:t>Develop alternative strategies based on the data</a:t>
            </a:r>
          </a:p>
          <a:p>
            <a:pPr algn="ctr" eaLnBrk="0" hangingPunct="0">
              <a:lnSpc>
                <a:spcPct val="90000"/>
              </a:lnSpc>
              <a:spcBef>
                <a:spcPct val="20000"/>
              </a:spcBef>
              <a:defRPr/>
            </a:pPr>
            <a:r>
              <a:rPr lang="en-US" sz="1400" dirty="0">
                <a:latin typeface="Times New Roman" panose="02020603050405020304" pitchFamily="18" charset="0"/>
                <a:cs typeface="Times New Roman" panose="02020603050405020304" pitchFamily="18" charset="0"/>
              </a:rPr>
              <a:t>MBC 651: Business Analytics</a:t>
            </a:r>
          </a:p>
          <a:p>
            <a:pPr algn="ctr" eaLnBrk="0" hangingPunct="0">
              <a:defRPr/>
            </a:pPr>
            <a:r>
              <a:rPr lang="en-US" sz="1400" dirty="0">
                <a:solidFill>
                  <a:schemeClr val="dk2"/>
                </a:solidFill>
                <a:latin typeface="Times New Roman" panose="02020603050405020304" pitchFamily="18" charset="0"/>
                <a:cs typeface="Times New Roman" panose="02020603050405020304" pitchFamily="18" charset="0"/>
              </a:rPr>
              <a:t>Project Scope: Recruitment_Campaign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50548" y="914400"/>
            <a:ext cx="91440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Projected Cost per Click by Year</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800"/>
              </a:spcAft>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Assuming a linear relationship, the cost per click will </a:t>
            </a:r>
            <a:r>
              <a:rPr lang="en-US" dirty="0">
                <a:latin typeface="Times New Roman" panose="02020603050405020304" pitchFamily="18" charset="0"/>
                <a:ea typeface="Calibri" panose="020F0502020204030204" pitchFamily="34" charset="0"/>
                <a:cs typeface="Times New Roman" panose="02020603050405020304" pitchFamily="18" charset="0"/>
              </a:rPr>
              <a:t>reach $69.12 by 2020</a:t>
            </a:r>
          </a:p>
          <a:p>
            <a:pPr marL="285750" marR="0" indent="-285750">
              <a:lnSpc>
                <a:spcPct val="107000"/>
              </a:lnSpc>
              <a:spcBef>
                <a:spcPts val="0"/>
              </a:spcBef>
              <a:spcAft>
                <a:spcPts val="800"/>
              </a:spcAft>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Cost </a:t>
            </a:r>
            <a:r>
              <a:rPr lang="en-US" dirty="0">
                <a:latin typeface="Times New Roman" panose="02020603050405020304" pitchFamily="18" charset="0"/>
                <a:ea typeface="Calibri" panose="020F0502020204030204" pitchFamily="34" charset="0"/>
                <a:cs typeface="Times New Roman" panose="02020603050405020304" pitchFamily="18" charset="0"/>
              </a:rPr>
              <a:t>could be increasing due to popularity if Google Analytics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94E2DE9-70AA-4527-8FB4-CB3CC36A7D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71" y="2514600"/>
            <a:ext cx="9079333" cy="2743200"/>
          </a:xfrm>
          <a:prstGeom prst="rect">
            <a:avLst/>
          </a:prstGeom>
          <a:noFill/>
          <a:ln>
            <a:noFill/>
          </a:ln>
        </p:spPr>
      </p:pic>
    </p:spTree>
    <p:extLst>
      <p:ext uri="{BB962C8B-B14F-4D97-AF65-F5344CB8AC3E}">
        <p14:creationId xmlns:p14="http://schemas.microsoft.com/office/powerpoint/2010/main" val="104454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0"/>
            <a:ext cx="91440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1800" b="1" dirty="0">
                <a:effectLst/>
                <a:latin typeface="Times New Roman" panose="02020603050405020304" pitchFamily="18" charset="0"/>
                <a:ea typeface="Calibri" panose="020F0502020204030204" pitchFamily="34" charset="0"/>
              </a:rPr>
              <a:t>Develop alternative strategies based on the data</a:t>
            </a:r>
          </a:p>
          <a:p>
            <a:pPr algn="ctr" eaLnBrk="0" hangingPunct="0">
              <a:lnSpc>
                <a:spcPct val="90000"/>
              </a:lnSpc>
              <a:spcBef>
                <a:spcPct val="20000"/>
              </a:spcBef>
              <a:defRPr/>
            </a:pPr>
            <a:r>
              <a:rPr lang="en-US" sz="1400" dirty="0">
                <a:latin typeface="Times New Roman" panose="02020603050405020304" pitchFamily="18" charset="0"/>
                <a:cs typeface="Times New Roman" panose="02020603050405020304" pitchFamily="18" charset="0"/>
              </a:rPr>
              <a:t>MBC 651: Business Analytics</a:t>
            </a:r>
          </a:p>
          <a:p>
            <a:pPr algn="ctr" eaLnBrk="0" hangingPunct="0">
              <a:defRPr/>
            </a:pPr>
            <a:r>
              <a:rPr lang="en-US" sz="1400" dirty="0">
                <a:solidFill>
                  <a:schemeClr val="dk2"/>
                </a:solidFill>
                <a:latin typeface="Times New Roman" panose="02020603050405020304" pitchFamily="18" charset="0"/>
                <a:cs typeface="Times New Roman" panose="02020603050405020304" pitchFamily="18" charset="0"/>
              </a:rPr>
              <a:t>Project Scope: Recruitment_Campaign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50548" y="914400"/>
            <a:ext cx="4546348"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Let’s Unde</a:t>
            </a:r>
            <a:r>
              <a:rPr lang="en-US" sz="1200" b="1" dirty="0">
                <a:latin typeface="Times New Roman" panose="02020603050405020304" pitchFamily="18" charset="0"/>
                <a:ea typeface="Calibri" panose="020F0502020204030204" pitchFamily="34" charset="0"/>
                <a:cs typeface="Times New Roman" panose="02020603050405020304" pitchFamily="18" charset="0"/>
              </a:rPr>
              <a:t>rstand the Audience Better</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07000"/>
              </a:lnSpc>
              <a:spcBef>
                <a:spcPts val="0"/>
              </a:spcBef>
              <a:spcAft>
                <a:spcPts val="800"/>
              </a:spcAft>
              <a:buFont typeface="Wingdings" panose="05000000000000000000" pitchFamily="2" charset="2"/>
              <a:buChar char="q"/>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Majority of searches came from New York; greater Syracuse, East Syracuse, Rochester, and Liverpool. </a:t>
            </a:r>
          </a:p>
          <a:p>
            <a:pPr marL="285750" indent="-285750">
              <a:lnSpc>
                <a:spcPct val="107000"/>
              </a:lnSpc>
              <a:spcBef>
                <a:spcPts val="0"/>
              </a:spcBef>
              <a:spcAft>
                <a:spcPts val="800"/>
              </a:spcAft>
              <a:buFont typeface="Wingdings" panose="05000000000000000000" pitchFamily="2" charset="2"/>
              <a:buChar char="q"/>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Fewer originated from larger California cities including Los Angeles, San Francisco, and San Diego as well as </a:t>
            </a:r>
          </a:p>
          <a:p>
            <a:pPr marL="285750" indent="-285750">
              <a:lnSpc>
                <a:spcPct val="107000"/>
              </a:lnSpc>
              <a:spcBef>
                <a:spcPts val="0"/>
              </a:spcBef>
              <a:spcAft>
                <a:spcPts val="800"/>
              </a:spcAft>
              <a:buFont typeface="Wingdings" panose="05000000000000000000" pitchFamily="2" charset="2"/>
              <a:buChar char="q"/>
            </a:pPr>
            <a:r>
              <a:rPr lang="en-US" sz="1200" dirty="0">
                <a:latin typeface="Times New Roman" panose="02020603050405020304" pitchFamily="18" charset="0"/>
                <a:ea typeface="Calibri" panose="020F0502020204030204" pitchFamily="34" charset="0"/>
                <a:cs typeface="Times New Roman" panose="02020603050405020304" pitchFamily="18" charset="0"/>
              </a:rPr>
              <a:t>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arge cities including Boston, Washington, Atlanta, and Dallas had fewer searches as well</a:t>
            </a:r>
          </a:p>
          <a:p>
            <a:pPr marL="285750" indent="-285750">
              <a:lnSpc>
                <a:spcPct val="107000"/>
              </a:lnSpc>
              <a:spcBef>
                <a:spcPts val="0"/>
              </a:spcBef>
              <a:spcAft>
                <a:spcPts val="800"/>
              </a:spcAft>
              <a:buFont typeface="Wingdings" panose="05000000000000000000" pitchFamily="2" charset="2"/>
              <a:buChar char="q"/>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Table&#10;&#10;Description automatically generated">
            <a:extLst>
              <a:ext uri="{FF2B5EF4-FFF2-40B4-BE49-F238E27FC236}">
                <a16:creationId xmlns:a16="http://schemas.microsoft.com/office/drawing/2014/main" id="{E34002CC-ECE7-41A1-AFEB-39050FAEF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371849"/>
            <a:ext cx="4572001" cy="2714017"/>
          </a:xfrm>
          <a:prstGeom prst="rect">
            <a:avLst/>
          </a:prstGeom>
        </p:spPr>
      </p:pic>
      <p:pic>
        <p:nvPicPr>
          <p:cNvPr id="7" name="Picture 6" descr="Table&#10;&#10;Description automatically generated">
            <a:extLst>
              <a:ext uri="{FF2B5EF4-FFF2-40B4-BE49-F238E27FC236}">
                <a16:creationId xmlns:a16="http://schemas.microsoft.com/office/drawing/2014/main" id="{7623D33A-D343-4AE4-AD1E-DAB9C92359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9196" y="3371850"/>
            <a:ext cx="4294256" cy="2647950"/>
          </a:xfrm>
          <a:prstGeom prst="rect">
            <a:avLst/>
          </a:prstGeom>
        </p:spPr>
      </p:pic>
      <p:sp>
        <p:nvSpPr>
          <p:cNvPr id="8" name="Rectangle 3">
            <a:extLst>
              <a:ext uri="{FF2B5EF4-FFF2-40B4-BE49-F238E27FC236}">
                <a16:creationId xmlns:a16="http://schemas.microsoft.com/office/drawing/2014/main" id="{930552F7-1777-47E2-B777-5AA9ED76DE9E}"/>
              </a:ext>
            </a:extLst>
          </p:cNvPr>
          <p:cNvSpPr txBox="1">
            <a:spLocks noChangeArrowheads="1"/>
          </p:cNvSpPr>
          <p:nvPr/>
        </p:nvSpPr>
        <p:spPr bwMode="auto">
          <a:xfrm>
            <a:off x="-1" y="3105151"/>
            <a:ext cx="9144000" cy="323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Figure 1: Searches by State                                                              Figure 2: Top Key Word Used in Searches</a:t>
            </a:r>
          </a:p>
        </p:txBody>
      </p:sp>
      <p:sp>
        <p:nvSpPr>
          <p:cNvPr id="9" name="Rectangle 3">
            <a:extLst>
              <a:ext uri="{FF2B5EF4-FFF2-40B4-BE49-F238E27FC236}">
                <a16:creationId xmlns:a16="http://schemas.microsoft.com/office/drawing/2014/main" id="{68A8C0A0-3F50-4F81-BF75-CC0EA516EF6B}"/>
              </a:ext>
            </a:extLst>
          </p:cNvPr>
          <p:cNvSpPr txBox="1">
            <a:spLocks noChangeArrowheads="1"/>
          </p:cNvSpPr>
          <p:nvPr/>
        </p:nvSpPr>
        <p:spPr bwMode="auto">
          <a:xfrm>
            <a:off x="4673852" y="914400"/>
            <a:ext cx="44196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Key Words Used in the Searches:</a:t>
            </a:r>
          </a:p>
          <a:p>
            <a:pPr marL="171450" indent="-171450">
              <a:lnSpc>
                <a:spcPct val="107000"/>
              </a:lnSpc>
              <a:spcBef>
                <a:spcPts val="0"/>
              </a:spcBef>
              <a:spcAft>
                <a:spcPts val="800"/>
              </a:spcAft>
              <a:buFont typeface="Wingdings" panose="05000000000000000000" pitchFamily="2" charset="2"/>
              <a:buChar char="q"/>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Top keywords included “MBA,” “online MBA,” “AACSB MBA” and “MBA without GMAT.” </a:t>
            </a:r>
          </a:p>
          <a:p>
            <a:pPr marL="171450" indent="-171450">
              <a:lnSpc>
                <a:spcPct val="107000"/>
              </a:lnSpc>
              <a:spcBef>
                <a:spcPts val="0"/>
              </a:spcBef>
              <a:spcAft>
                <a:spcPts val="800"/>
              </a:spcAft>
              <a:buFont typeface="Wingdings" panose="05000000000000000000" pitchFamily="2" charset="2"/>
              <a:buChar char="q"/>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Almost all keywords contain a variation of “MBA,” “online,” “AACSB,” and “without GMAT.” </a:t>
            </a:r>
          </a:p>
          <a:p>
            <a:pPr marL="171450" indent="-171450">
              <a:lnSpc>
                <a:spcPct val="107000"/>
              </a:lnSpc>
              <a:spcBef>
                <a:spcPts val="0"/>
              </a:spcBef>
              <a:spcAft>
                <a:spcPts val="800"/>
              </a:spcAft>
              <a:buFont typeface="Wingdings" panose="05000000000000000000" pitchFamily="2" charset="2"/>
              <a:buChar char="q"/>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As a result, these represent the key reasons why Syracuse MBA are obtaining web traffic</a:t>
            </a:r>
          </a:p>
          <a:p>
            <a:pPr marL="0" marR="0">
              <a:lnSpc>
                <a:spcPct val="107000"/>
              </a:lnSpc>
              <a:spcBef>
                <a:spcPts val="0"/>
              </a:spcBef>
              <a:spcAft>
                <a:spcPts val="800"/>
              </a:spcAft>
            </a:pP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Bef>
                <a:spcPts val="0"/>
              </a:spcBef>
              <a:spcAft>
                <a:spcPts val="800"/>
              </a:spcAft>
              <a:buFont typeface="Wingdings" panose="05000000000000000000" pitchFamily="2" charset="2"/>
              <a:buChar char="q"/>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099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0"/>
            <a:ext cx="91440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1800" b="1" dirty="0">
                <a:effectLst/>
                <a:latin typeface="Times New Roman" panose="02020603050405020304" pitchFamily="18" charset="0"/>
                <a:ea typeface="Calibri" panose="020F0502020204030204" pitchFamily="34" charset="0"/>
              </a:rPr>
              <a:t>Develop alternative strategies based on the data</a:t>
            </a:r>
          </a:p>
          <a:p>
            <a:pPr algn="ctr" eaLnBrk="0" hangingPunct="0">
              <a:lnSpc>
                <a:spcPct val="90000"/>
              </a:lnSpc>
              <a:spcBef>
                <a:spcPct val="20000"/>
              </a:spcBef>
              <a:defRPr/>
            </a:pPr>
            <a:r>
              <a:rPr lang="en-US" sz="1400" dirty="0">
                <a:latin typeface="Times New Roman" panose="02020603050405020304" pitchFamily="18" charset="0"/>
                <a:cs typeface="Times New Roman" panose="02020603050405020304" pitchFamily="18" charset="0"/>
              </a:rPr>
              <a:t>MBC 651: Business Analytics</a:t>
            </a:r>
          </a:p>
          <a:p>
            <a:pPr algn="ctr" eaLnBrk="0" hangingPunct="0">
              <a:defRPr/>
            </a:pPr>
            <a:r>
              <a:rPr lang="en-US" sz="1400" dirty="0">
                <a:solidFill>
                  <a:schemeClr val="dk2"/>
                </a:solidFill>
                <a:latin typeface="Times New Roman" panose="02020603050405020304" pitchFamily="18" charset="0"/>
                <a:cs typeface="Times New Roman" panose="02020603050405020304" pitchFamily="18" charset="0"/>
              </a:rPr>
              <a:t>Project Scope: Recruitment_Campaign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50548" y="914400"/>
            <a:ext cx="91440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Best Day of the Week and Time of Day?:</a:t>
            </a:r>
          </a:p>
          <a:p>
            <a:pPr marL="285750" indent="-285750">
              <a:lnSpc>
                <a:spcPct val="107000"/>
              </a:lnSpc>
              <a:spcBef>
                <a:spcPts val="0"/>
              </a:spcBef>
              <a:spcAft>
                <a:spcPts val="800"/>
              </a:spcAft>
              <a:buFont typeface="Wingdings" panose="05000000000000000000" pitchFamily="2" charset="2"/>
              <a:buChar char="q"/>
            </a:pPr>
            <a:r>
              <a:rPr lang="en-US" sz="1600" dirty="0">
                <a:latin typeface="Times New Roman" panose="02020603050405020304" pitchFamily="18" charset="0"/>
                <a:ea typeface="Calibri" panose="020F0502020204030204" pitchFamily="34" charset="0"/>
              </a:rPr>
              <a:t>Increase</a:t>
            </a:r>
            <a:r>
              <a:rPr lang="en-US" sz="1600" dirty="0">
                <a:effectLst/>
                <a:latin typeface="Times New Roman" panose="02020603050405020304" pitchFamily="18" charset="0"/>
                <a:ea typeface="Calibri" panose="020F0502020204030204" pitchFamily="34" charset="0"/>
              </a:rPr>
              <a:t> on weekends but relatively consistent </a:t>
            </a:r>
          </a:p>
          <a:p>
            <a:pPr marL="285750" indent="-285750">
              <a:lnSpc>
                <a:spcPct val="107000"/>
              </a:lnSpc>
              <a:spcBef>
                <a:spcPts val="0"/>
              </a:spcBef>
              <a:spcAft>
                <a:spcPts val="800"/>
              </a:spcAft>
              <a:buFont typeface="Wingdings" panose="05000000000000000000" pitchFamily="2" charset="2"/>
              <a:buChar char="q"/>
            </a:pPr>
            <a:r>
              <a:rPr lang="en-US" sz="1600" dirty="0">
                <a:latin typeface="Times New Roman" panose="02020603050405020304" pitchFamily="18" charset="0"/>
                <a:ea typeface="Calibri" panose="020F0502020204030204" pitchFamily="34" charset="0"/>
              </a:rPr>
              <a:t>Increases a</a:t>
            </a:r>
            <a:r>
              <a:rPr lang="en-US" sz="1600" dirty="0">
                <a:effectLst/>
                <a:latin typeface="Times New Roman" panose="02020603050405020304" pitchFamily="18" charset="0"/>
                <a:ea typeface="Calibri" panose="020F0502020204030204" pitchFamily="34" charset="0"/>
              </a:rPr>
              <a:t>round 4pm and stretching until 11pm.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3">
            <a:extLst>
              <a:ext uri="{FF2B5EF4-FFF2-40B4-BE49-F238E27FC236}">
                <a16:creationId xmlns:a16="http://schemas.microsoft.com/office/drawing/2014/main" id="{930552F7-1777-47E2-B777-5AA9ED76DE9E}"/>
              </a:ext>
            </a:extLst>
          </p:cNvPr>
          <p:cNvSpPr txBox="1">
            <a:spLocks noChangeArrowheads="1"/>
          </p:cNvSpPr>
          <p:nvPr/>
        </p:nvSpPr>
        <p:spPr bwMode="auto">
          <a:xfrm>
            <a:off x="-25400" y="2800351"/>
            <a:ext cx="9118852" cy="323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Figure 3: Searches by Day of the Week                                     Figure 4: Searches by Time of the Day</a:t>
            </a:r>
          </a:p>
        </p:txBody>
      </p:sp>
      <p:pic>
        <p:nvPicPr>
          <p:cNvPr id="10" name="Picture 9" descr="Graphical user interface&#10;&#10;Description automatically generated">
            <a:extLst>
              <a:ext uri="{FF2B5EF4-FFF2-40B4-BE49-F238E27FC236}">
                <a16:creationId xmlns:a16="http://schemas.microsoft.com/office/drawing/2014/main" id="{11C2AB66-8364-465E-8D40-E485F2D67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799" y="3124200"/>
            <a:ext cx="4680202" cy="2209800"/>
          </a:xfrm>
          <a:prstGeom prst="rect">
            <a:avLst/>
          </a:prstGeom>
        </p:spPr>
      </p:pic>
      <p:pic>
        <p:nvPicPr>
          <p:cNvPr id="11" name="Picture 10" descr="Table&#10;&#10;Description automatically generated">
            <a:extLst>
              <a:ext uri="{FF2B5EF4-FFF2-40B4-BE49-F238E27FC236}">
                <a16:creationId xmlns:a16="http://schemas.microsoft.com/office/drawing/2014/main" id="{826E3178-5343-4659-A288-CE8FDCCA0E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48" y="3146092"/>
            <a:ext cx="4369052" cy="2111708"/>
          </a:xfrm>
          <a:prstGeom prst="rect">
            <a:avLst/>
          </a:prstGeom>
        </p:spPr>
      </p:pic>
    </p:spTree>
    <p:extLst>
      <p:ext uri="{BB962C8B-B14F-4D97-AF65-F5344CB8AC3E}">
        <p14:creationId xmlns:p14="http://schemas.microsoft.com/office/powerpoint/2010/main" val="2045819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76200"/>
            <a:ext cx="91440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1800" b="1" dirty="0">
                <a:effectLst/>
                <a:latin typeface="Times New Roman" panose="02020603050405020304" pitchFamily="18" charset="0"/>
                <a:ea typeface="Calibri" panose="020F0502020204030204" pitchFamily="34" charset="0"/>
              </a:rPr>
              <a:t>Develop alternative strategies based on the data</a:t>
            </a:r>
          </a:p>
          <a:p>
            <a:pPr algn="ctr" eaLnBrk="0" hangingPunct="0">
              <a:lnSpc>
                <a:spcPct val="90000"/>
              </a:lnSpc>
              <a:spcBef>
                <a:spcPct val="20000"/>
              </a:spcBef>
              <a:defRPr/>
            </a:pPr>
            <a:r>
              <a:rPr lang="en-US" sz="1400" dirty="0">
                <a:latin typeface="Times New Roman" panose="02020603050405020304" pitchFamily="18" charset="0"/>
                <a:cs typeface="Times New Roman" panose="02020603050405020304" pitchFamily="18" charset="0"/>
              </a:rPr>
              <a:t>IST: 653: Marketing Analytics</a:t>
            </a:r>
          </a:p>
          <a:p>
            <a:pPr algn="ctr" eaLnBrk="0" hangingPunct="0">
              <a:lnSpc>
                <a:spcPct val="90000"/>
              </a:lnSpc>
              <a:spcBef>
                <a:spcPct val="20000"/>
              </a:spcBef>
              <a:defRPr/>
            </a:pPr>
            <a:r>
              <a:rPr lang="en-US" sz="1400" dirty="0">
                <a:solidFill>
                  <a:schemeClr val="dk2"/>
                </a:solidFill>
                <a:latin typeface="Times New Roman" panose="02020603050405020304" pitchFamily="18" charset="0"/>
                <a:cs typeface="Times New Roman" panose="02020603050405020304" pitchFamily="18" charset="0"/>
              </a:rPr>
              <a:t>Project Scope: Modeling website visitors’ propensity to purchase</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50549" y="914400"/>
            <a:ext cx="9144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90000"/>
              </a:lnSpc>
              <a:spcBef>
                <a:spcPct val="20000"/>
              </a:spcBef>
              <a:defRPr/>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Alternative Strategy:</a:t>
            </a:r>
          </a:p>
          <a:p>
            <a:pPr eaLnBrk="0" hangingPunct="0">
              <a:lnSpc>
                <a:spcPct val="90000"/>
              </a:lnSpc>
              <a:spcBef>
                <a:spcPct val="20000"/>
              </a:spcBef>
              <a:defRPr/>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lnSpc>
                <a:spcPct val="90000"/>
              </a:lnSpc>
              <a:spcBef>
                <a:spcPct val="20000"/>
              </a:spcBef>
              <a:buFont typeface="+mj-lt"/>
              <a:buAutoNum type="arabicPeriod"/>
              <a:defRP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Focus advertising around the greater New York area, near campus and south through New York City</a:t>
            </a:r>
          </a:p>
          <a:p>
            <a:pPr marL="342900" indent="-342900" eaLnBrk="0" hangingPunct="0">
              <a:lnSpc>
                <a:spcPct val="90000"/>
              </a:lnSpc>
              <a:spcBef>
                <a:spcPct val="20000"/>
              </a:spcBef>
              <a:buFont typeface="+mj-lt"/>
              <a:buAutoNum type="arabicPeriod"/>
              <a:defRPr/>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lnSpc>
                <a:spcPct val="90000"/>
              </a:lnSpc>
              <a:spcBef>
                <a:spcPct val="20000"/>
              </a:spcBef>
              <a:buFont typeface="+mj-lt"/>
              <a:buAutoNum type="arabicPeriod"/>
              <a:defRP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campaigns should utilize the top keywords words and the different combination of such words </a:t>
            </a:r>
          </a:p>
          <a:p>
            <a:pPr marL="342900" indent="-342900" eaLnBrk="0" hangingPunct="0">
              <a:lnSpc>
                <a:spcPct val="90000"/>
              </a:lnSpc>
              <a:spcBef>
                <a:spcPct val="20000"/>
              </a:spcBef>
              <a:buFont typeface="+mj-lt"/>
              <a:buAutoNum type="arabicPeriod"/>
              <a:defRPr/>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lnSpc>
                <a:spcPct val="90000"/>
              </a:lnSpc>
              <a:spcBef>
                <a:spcPct val="20000"/>
              </a:spcBef>
              <a:buFont typeface="+mj-lt"/>
              <a:buAutoNum type="arabicPeriod"/>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dvertising should occur Saturdays through Monday from 4pm until 9pm to capture the highest likelihood of prospective searchers</a:t>
            </a:r>
          </a:p>
          <a:p>
            <a:pPr eaLnBrk="0" hangingPunct="0">
              <a:lnSpc>
                <a:spcPct val="90000"/>
              </a:lnSpc>
              <a:spcBef>
                <a:spcPct val="20000"/>
              </a:spcBef>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0" hangingPunct="0">
              <a:lnSpc>
                <a:spcPct val="90000"/>
              </a:lnSpc>
              <a:spcBef>
                <a:spcPct val="20000"/>
              </a:spcBef>
              <a:defRPr/>
            </a:pPr>
            <a:endParaRPr lang="en-US" sz="1200" b="1" u="sng" dirty="0">
              <a:latin typeface="Times New Roman" panose="02020603050405020304" pitchFamily="18" charset="0"/>
              <a:ea typeface="Calibri" panose="020F0502020204030204" pitchFamily="34" charset="0"/>
              <a:cs typeface="Times New Roman" panose="02020603050405020304" pitchFamily="18" charset="0"/>
            </a:endParaRPr>
          </a:p>
          <a:p>
            <a:pPr eaLnBrk="0" hangingPunct="0">
              <a:lnSpc>
                <a:spcPct val="90000"/>
              </a:lnSpc>
              <a:spcBef>
                <a:spcPct val="20000"/>
              </a:spcBef>
              <a:defRPr/>
            </a:pPr>
            <a:endParaRPr lang="en-US" sz="1200" dirty="0">
              <a:solidFill>
                <a:schemeClr val="dk2"/>
              </a:solidFill>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90000"/>
              </a:lnSpc>
              <a:spcBef>
                <a:spcPct val="20000"/>
              </a:spcBef>
              <a:spcAft>
                <a:spcPct val="0"/>
              </a:spcAft>
              <a:buClrTx/>
              <a:buSzTx/>
              <a:buFontTx/>
              <a:buNone/>
              <a:tabLst/>
              <a:defRPr/>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9876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2400" b="1" dirty="0">
                <a:effectLst/>
                <a:latin typeface="Times New Roman" panose="02020603050405020304" pitchFamily="18" charset="0"/>
                <a:ea typeface="Calibri" panose="020F0502020204030204" pitchFamily="34" charset="0"/>
              </a:rPr>
              <a:t>Develop alternative strategies based on the data</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76200" y="914401"/>
            <a:ext cx="8991600" cy="5562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90000"/>
              </a:lnSpc>
              <a:spcBef>
                <a:spcPct val="20000"/>
              </a:spcBef>
              <a:defRPr/>
            </a:pPr>
            <a:r>
              <a:rPr lang="en-US" sz="2800" u="sng" dirty="0">
                <a:effectLst/>
                <a:latin typeface="Times New Roman" panose="02020603050405020304" pitchFamily="18" charset="0"/>
                <a:ea typeface="Calibri" panose="020F0502020204030204" pitchFamily="34" charset="0"/>
                <a:cs typeface="Times New Roman" panose="02020603050405020304" pitchFamily="18" charset="0"/>
              </a:rPr>
              <a:t>Reflection and learning </a:t>
            </a:r>
            <a:r>
              <a:rPr lang="en-US" sz="2800" u="sng" dirty="0">
                <a:latin typeface="Times New Roman" panose="02020603050405020304" pitchFamily="18" charset="0"/>
                <a:cs typeface="Times New Roman" panose="02020603050405020304" pitchFamily="18" charset="0"/>
              </a:rPr>
              <a:t>outcome – Recruitment Campaign:</a:t>
            </a:r>
          </a:p>
          <a:p>
            <a:pPr marL="285750" indent="-285750" eaLnBrk="0" hangingPunct="0">
              <a:lnSpc>
                <a:spcPct val="90000"/>
              </a:lnSpc>
              <a:spcBef>
                <a:spcPct val="20000"/>
              </a:spcBef>
              <a:buFont typeface="Wingdings" panose="05000000000000000000" pitchFamily="2" charset="2"/>
              <a:buChar char="q"/>
              <a:defRP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It was beneficial to see how other analytic platforms function and represent data. </a:t>
            </a:r>
          </a:p>
          <a:p>
            <a:pPr eaLnBrk="0" hangingPunct="0">
              <a:lnSpc>
                <a:spcPct val="90000"/>
              </a:lnSpc>
              <a:spcBef>
                <a:spcPct val="20000"/>
              </a:spcBef>
              <a:defRPr/>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0" hangingPunct="0">
              <a:lnSpc>
                <a:spcPct val="90000"/>
              </a:lnSpc>
              <a:spcBef>
                <a:spcPct val="20000"/>
              </a:spcBef>
              <a:buFont typeface="Wingdings" panose="05000000000000000000" pitchFamily="2" charset="2"/>
              <a:buChar char="q"/>
              <a:defRPr/>
            </a:pPr>
            <a:r>
              <a:rPr lang="en-US" sz="2800" dirty="0">
                <a:latin typeface="Times New Roman" panose="02020603050405020304" pitchFamily="18" charset="0"/>
                <a:ea typeface="Calibri" panose="020F0502020204030204" pitchFamily="34" charset="0"/>
                <a:cs typeface="Times New Roman" panose="02020603050405020304" pitchFamily="18" charset="0"/>
              </a:rPr>
              <a:t>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oogle platform initiative and easy to navigate</a:t>
            </a:r>
          </a:p>
          <a:p>
            <a:pPr eaLnBrk="0" hangingPunct="0">
              <a:lnSpc>
                <a:spcPct val="90000"/>
              </a:lnSpc>
              <a:spcBef>
                <a:spcPct val="20000"/>
              </a:spcBef>
              <a:defRP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eaLnBrk="0" hangingPunct="0">
              <a:lnSpc>
                <a:spcPct val="90000"/>
              </a:lnSpc>
              <a:spcBef>
                <a:spcPct val="20000"/>
              </a:spcBef>
              <a:buFont typeface="Wingdings" panose="05000000000000000000" pitchFamily="2" charset="2"/>
              <a:buChar char="q"/>
              <a:defRP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Multiple ways to approach a problem. The ease at which the google platform was to use, shows how important it is to set up a dashboard so that the end customer can us it with ease. A product can have mounds of data available, but if is difficult to understand, it will not be used.</a:t>
            </a:r>
          </a:p>
          <a:p>
            <a:pPr eaLnBrk="0" hangingPunct="0">
              <a:lnSpc>
                <a:spcPct val="90000"/>
              </a:lnSpc>
              <a:spcBef>
                <a:spcPct val="20000"/>
              </a:spcBef>
              <a:defRPr/>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90000"/>
              </a:lnSpc>
              <a:spcBef>
                <a:spcPct val="20000"/>
              </a:spcBef>
              <a:spcAft>
                <a:spcPct val="0"/>
              </a:spcAft>
              <a:buClrTx/>
              <a:buSzTx/>
              <a:buFontTx/>
              <a:buNone/>
              <a:tabLst/>
              <a:defRPr/>
            </a:pPr>
            <a:endParaRPr lang="en-US" sz="1400" u="sng"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360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r>
              <a:rPr kumimoji="0" lang="en-US" altLang="en-US" sz="4400" b="0" i="0" u="none" strike="noStrike" kern="1200" cap="none" spc="0" normalizeH="0" baseline="0" noProof="0" dirty="0">
                <a:ln>
                  <a:noFill/>
                </a:ln>
                <a:solidFill>
                  <a:schemeClr val="tx1"/>
                </a:solidFill>
                <a:effectLst/>
                <a:uLnTx/>
                <a:uFillTx/>
                <a:latin typeface="+mj-lt"/>
                <a:ea typeface="+mj-ea"/>
                <a:cs typeface="+mj-cs"/>
              </a:rPr>
              <a:t>  About Myself</a:t>
            </a:r>
            <a:endParaRPr lang="en-US" altLang="en-US" sz="4400" dirty="0">
              <a:latin typeface="+mj-lt"/>
              <a:ea typeface="+mj-ea"/>
              <a:cs typeface="+mj-cs"/>
            </a:endParaRPr>
          </a:p>
        </p:txBody>
      </p:sp>
      <p:sp>
        <p:nvSpPr>
          <p:cNvPr id="4" name="Rectangle 3"/>
          <p:cNvSpPr txBox="1">
            <a:spLocks noChangeArrowheads="1"/>
          </p:cNvSpPr>
          <p:nvPr/>
        </p:nvSpPr>
        <p:spPr bwMode="auto">
          <a:xfrm>
            <a:off x="152401" y="1752600"/>
            <a:ext cx="8763000" cy="3733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Font typeface="Arial" pitchFamily="34" charset="0"/>
              <a:buChar char="•"/>
            </a:pPr>
            <a:r>
              <a:rPr lang="en-US" altLang="en-US" sz="2800" dirty="0"/>
              <a:t>Started the ADS program in April 2020</a:t>
            </a:r>
          </a:p>
          <a:p>
            <a:endParaRPr lang="en-US" altLang="en-US" sz="2800" dirty="0"/>
          </a:p>
          <a:p>
            <a:pPr>
              <a:buFont typeface="Arial" pitchFamily="34" charset="0"/>
              <a:buChar char="•"/>
            </a:pPr>
            <a:r>
              <a:rPr lang="en-US" altLang="en-US" sz="2800" dirty="0"/>
              <a:t>No prior R or Python programming experience</a:t>
            </a:r>
          </a:p>
          <a:p>
            <a:pPr>
              <a:buFont typeface="Arial" pitchFamily="34" charset="0"/>
              <a:buChar char="•"/>
            </a:pPr>
            <a:endParaRPr lang="en-US" altLang="en-US" sz="2800" dirty="0"/>
          </a:p>
          <a:p>
            <a:pPr>
              <a:buFont typeface="Arial" pitchFamily="34" charset="0"/>
              <a:buChar char="•"/>
            </a:pPr>
            <a:r>
              <a:rPr lang="en-US" altLang="en-US" sz="2800" dirty="0"/>
              <a:t>Proficient with Excel and familiar with VBA</a:t>
            </a:r>
          </a:p>
          <a:p>
            <a:pPr>
              <a:buFont typeface="Arial" pitchFamily="34" charset="0"/>
              <a:buChar char="•"/>
            </a:pPr>
            <a:endParaRPr lang="en-US" altLang="en-US" sz="2800" dirty="0"/>
          </a:p>
          <a:p>
            <a:pPr>
              <a:buFont typeface="Arial" pitchFamily="34" charset="0"/>
              <a:buChar char="•"/>
            </a:pPr>
            <a:r>
              <a:rPr lang="en-US" altLang="en-US" sz="2800" dirty="0"/>
              <a:t>Work as a Financial Analyst for a Hospital</a:t>
            </a:r>
          </a:p>
          <a:p>
            <a:pPr lvl="1">
              <a:buFont typeface="Arial" pitchFamily="34" charset="0"/>
              <a:buChar char="•"/>
            </a:pPr>
            <a:endParaRPr lang="en-US"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76200"/>
            <a:ext cx="91440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1800" b="1" dirty="0">
                <a:effectLst/>
                <a:latin typeface="Times New Roman" panose="02020603050405020304" pitchFamily="18" charset="0"/>
                <a:ea typeface="Calibri" panose="020F0502020204030204" pitchFamily="34" charset="0"/>
              </a:rPr>
              <a:t>Develop a plan of action to implement the business decisions derived from the analyses </a:t>
            </a:r>
          </a:p>
          <a:p>
            <a:pPr algn="ctr" eaLnBrk="0" hangingPunct="0">
              <a:defRPr/>
            </a:pPr>
            <a:r>
              <a:rPr lang="en-US" sz="1400" dirty="0">
                <a:latin typeface="Times New Roman" panose="02020603050405020304" pitchFamily="18" charset="0"/>
                <a:cs typeface="Times New Roman" panose="02020603050405020304" pitchFamily="18" charset="0"/>
              </a:rPr>
              <a:t>IST 718 – Big Data Analytics </a:t>
            </a:r>
          </a:p>
          <a:p>
            <a:pPr algn="ctr" eaLnBrk="0" hangingPunct="0">
              <a:defRPr/>
            </a:pPr>
            <a:r>
              <a:rPr lang="en-US" sz="1400" dirty="0">
                <a:solidFill>
                  <a:schemeClr val="dk2"/>
                </a:solidFill>
                <a:latin typeface="Times New Roman" panose="02020603050405020304" pitchFamily="18" charset="0"/>
                <a:cs typeface="Times New Roman" panose="02020603050405020304" pitchFamily="18" charset="0"/>
              </a:rPr>
              <a:t>Project Scope: Real Estate Investment Trust Investment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50548" y="838200"/>
            <a:ext cx="3936748"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Project Goal:</a:t>
            </a:r>
          </a:p>
          <a:p>
            <a:pPr marL="171450" marR="0" indent="-171450">
              <a:lnSpc>
                <a:spcPct val="107000"/>
              </a:lnSpc>
              <a:spcBef>
                <a:spcPts val="0"/>
              </a:spcBef>
              <a:spcAft>
                <a:spcPts val="800"/>
              </a:spcAft>
              <a:buFont typeface="Wingdings" panose="05000000000000000000" pitchFamily="2" charset="2"/>
              <a:buChar char="q"/>
            </a:pPr>
            <a:r>
              <a:rPr lang="en-US" sz="1200" dirty="0">
                <a:latin typeface="Times New Roman" panose="02020603050405020304" pitchFamily="18" charset="0"/>
                <a:ea typeface="Calibri" panose="020F0502020204030204" pitchFamily="34" charset="0"/>
                <a:cs typeface="Times New Roman" panose="02020603050405020304" pitchFamily="18" charset="0"/>
              </a:rPr>
              <a:t>Predict which ZIP codes provide the best investment for a Real Estate Investment Trust (REIT)</a:t>
            </a:r>
          </a:p>
          <a:p>
            <a:pPr marL="171450" marR="0" indent="-171450">
              <a:lnSpc>
                <a:spcPct val="107000"/>
              </a:lnSpc>
              <a:spcBef>
                <a:spcPts val="0"/>
              </a:spcBef>
              <a:spcAft>
                <a:spcPts val="800"/>
              </a:spcAft>
              <a:buFont typeface="Wingdings" panose="05000000000000000000" pitchFamily="2" charset="2"/>
              <a:buChar char="q"/>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looked at house price increases in four metro areas within Arkansas from 1996 to 2020.</a:t>
            </a:r>
          </a:p>
          <a:p>
            <a:pPr marL="0" marR="0">
              <a:lnSpc>
                <a:spcPct val="107000"/>
              </a:lnSpc>
              <a:spcBef>
                <a:spcPts val="0"/>
              </a:spcBef>
              <a:spcAft>
                <a:spcPts val="8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3">
            <a:extLst>
              <a:ext uri="{FF2B5EF4-FFF2-40B4-BE49-F238E27FC236}">
                <a16:creationId xmlns:a16="http://schemas.microsoft.com/office/drawing/2014/main" id="{2D9EA667-B991-4606-B086-811940CA723D}"/>
              </a:ext>
            </a:extLst>
          </p:cNvPr>
          <p:cNvSpPr txBox="1">
            <a:spLocks noChangeArrowheads="1"/>
          </p:cNvSpPr>
          <p:nvPr/>
        </p:nvSpPr>
        <p:spPr bwMode="auto">
          <a:xfrm>
            <a:off x="4038601" y="838200"/>
            <a:ext cx="49530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Data Set</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171450" marR="0" indent="-171450" algn="just">
              <a:lnSpc>
                <a:spcPct val="107000"/>
              </a:lnSpc>
              <a:spcBef>
                <a:spcPts val="0"/>
              </a:spcBef>
              <a:spcAft>
                <a:spcPts val="0"/>
              </a:spcAft>
              <a:buFont typeface="Wingdings" panose="05000000000000000000" pitchFamily="2" charset="2"/>
              <a:buChar char="q"/>
              <a:tabLst>
                <a:tab pos="457200" algn="l"/>
              </a:tabLst>
            </a:pPr>
            <a:r>
              <a:rPr lang="en-US" sz="1200" dirty="0">
                <a:latin typeface="Times New Roman" panose="02020603050405020304" pitchFamily="18" charset="0"/>
                <a:ea typeface="Calibri" panose="020F0502020204030204" pitchFamily="34" charset="0"/>
              </a:rPr>
              <a:t>C</a:t>
            </a:r>
            <a:r>
              <a:rPr lang="en-US" sz="1200" dirty="0">
                <a:effectLst/>
                <a:latin typeface="Times New Roman" panose="02020603050405020304" pitchFamily="18" charset="0"/>
                <a:ea typeface="Calibri" panose="020F0502020204030204" pitchFamily="34" charset="0"/>
              </a:rPr>
              <a:t>ollected from the housing app Zillow showing single family residence by ZIP code</a:t>
            </a:r>
          </a:p>
          <a:p>
            <a:pPr marR="0" algn="just">
              <a:lnSpc>
                <a:spcPct val="107000"/>
              </a:lnSpc>
              <a:spcBef>
                <a:spcPts val="0"/>
              </a:spcBef>
              <a:spcAft>
                <a:spcPts val="0"/>
              </a:spcAft>
              <a:tabLst>
                <a:tab pos="457200" algn="l"/>
              </a:tabLst>
            </a:pPr>
            <a:endParaRPr lang="en-US" sz="1200" dirty="0">
              <a:effectLst/>
              <a:latin typeface="Times New Roman" panose="02020603050405020304" pitchFamily="18" charset="0"/>
              <a:ea typeface="Calibri" panose="020F0502020204030204" pitchFamily="34" charset="0"/>
            </a:endParaRPr>
          </a:p>
          <a:p>
            <a:pPr marL="171450" marR="0" indent="-171450" algn="just">
              <a:lnSpc>
                <a:spcPct val="107000"/>
              </a:lnSpc>
              <a:spcBef>
                <a:spcPts val="0"/>
              </a:spcBef>
              <a:spcAft>
                <a:spcPts val="0"/>
              </a:spcAft>
              <a:buFont typeface="Wingdings" panose="05000000000000000000" pitchFamily="2" charset="2"/>
              <a:buChar char="q"/>
              <a:tabLst>
                <a:tab pos="457200" algn="l"/>
              </a:tabLst>
            </a:pPr>
            <a:r>
              <a:rPr lang="en-US" sz="1200" dirty="0">
                <a:latin typeface="Times New Roman" panose="02020603050405020304" pitchFamily="18" charset="0"/>
              </a:rPr>
              <a:t>Csv file that contained over 30,000 rows and 300 columns of housing data from January 1996 to March 2020</a:t>
            </a:r>
          </a:p>
          <a:p>
            <a:pPr marR="0" algn="just">
              <a:lnSpc>
                <a:spcPct val="107000"/>
              </a:lnSpc>
              <a:spcBef>
                <a:spcPts val="0"/>
              </a:spcBef>
              <a:spcAft>
                <a:spcPts val="0"/>
              </a:spcAft>
              <a:tabLst>
                <a:tab pos="457200" algn="l"/>
              </a:tabLst>
            </a:pPr>
            <a:endParaRPr lang="en-US" sz="1200" dirty="0">
              <a:latin typeface="Times New Roman" panose="02020603050405020304" pitchFamily="18" charset="0"/>
            </a:endParaRPr>
          </a:p>
          <a:p>
            <a:pPr marL="171450" marR="0" indent="-171450" algn="just">
              <a:lnSpc>
                <a:spcPct val="107000"/>
              </a:lnSpc>
              <a:spcBef>
                <a:spcPts val="0"/>
              </a:spcBef>
              <a:spcAft>
                <a:spcPts val="0"/>
              </a:spcAft>
              <a:buFont typeface="Wingdings" panose="05000000000000000000" pitchFamily="2" charset="2"/>
              <a:buChar char="q"/>
              <a:tabLst>
                <a:tab pos="457200" algn="l"/>
              </a:tabLst>
            </a:pPr>
            <a:r>
              <a:rPr lang="en-US" sz="1200" dirty="0">
                <a:latin typeface="Times New Roman" panose="02020603050405020304" pitchFamily="18" charset="0"/>
              </a:rPr>
              <a:t>Rows represented unique ZIPs and median house prices by month</a:t>
            </a:r>
          </a:p>
        </p:txBody>
      </p:sp>
      <p:sp>
        <p:nvSpPr>
          <p:cNvPr id="7" name="Rectangle 3">
            <a:extLst>
              <a:ext uri="{FF2B5EF4-FFF2-40B4-BE49-F238E27FC236}">
                <a16:creationId xmlns:a16="http://schemas.microsoft.com/office/drawing/2014/main" id="{69E05DC7-E171-4061-940A-140ED6222613}"/>
              </a:ext>
            </a:extLst>
          </p:cNvPr>
          <p:cNvSpPr txBox="1">
            <a:spLocks noChangeArrowheads="1"/>
          </p:cNvSpPr>
          <p:nvPr/>
        </p:nvSpPr>
        <p:spPr bwMode="auto">
          <a:xfrm>
            <a:off x="-50548" y="3003755"/>
            <a:ext cx="9160135" cy="3490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Line Chart Showing House Price Increases from 1996 to 2020:</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8" name="Picture 7" descr="Chart&#10;&#10;Description automatically generated">
            <a:extLst>
              <a:ext uri="{FF2B5EF4-FFF2-40B4-BE49-F238E27FC236}">
                <a16:creationId xmlns:a16="http://schemas.microsoft.com/office/drawing/2014/main" id="{BEC9F84D-7404-4498-8E9F-FDEF5D526867}"/>
              </a:ext>
            </a:extLst>
          </p:cNvPr>
          <p:cNvPicPr>
            <a:picLocks noChangeAspect="1"/>
          </p:cNvPicPr>
          <p:nvPr/>
        </p:nvPicPr>
        <p:blipFill>
          <a:blip r:embed="rId2"/>
          <a:stretch>
            <a:fillRect/>
          </a:stretch>
        </p:blipFill>
        <p:spPr>
          <a:xfrm>
            <a:off x="1" y="3271991"/>
            <a:ext cx="7391400" cy="3615481"/>
          </a:xfrm>
          <a:prstGeom prst="rect">
            <a:avLst/>
          </a:prstGeom>
        </p:spPr>
      </p:pic>
    </p:spTree>
    <p:extLst>
      <p:ext uri="{BB962C8B-B14F-4D97-AF65-F5344CB8AC3E}">
        <p14:creationId xmlns:p14="http://schemas.microsoft.com/office/powerpoint/2010/main" val="2750050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76200"/>
            <a:ext cx="91440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1800" b="1" dirty="0">
                <a:effectLst/>
                <a:latin typeface="Times New Roman" panose="02020603050405020304" pitchFamily="18" charset="0"/>
                <a:ea typeface="Calibri" panose="020F0502020204030204" pitchFamily="34" charset="0"/>
              </a:rPr>
              <a:t>Develop a plan of action to implement the business decisions derived from the analyses </a:t>
            </a:r>
          </a:p>
          <a:p>
            <a:pPr algn="ctr" eaLnBrk="0" hangingPunct="0">
              <a:defRPr/>
            </a:pPr>
            <a:r>
              <a:rPr lang="en-US" sz="1400" dirty="0">
                <a:latin typeface="Times New Roman" panose="02020603050405020304" pitchFamily="18" charset="0"/>
                <a:cs typeface="Times New Roman" panose="02020603050405020304" pitchFamily="18" charset="0"/>
              </a:rPr>
              <a:t>IST 623 – Information Security </a:t>
            </a:r>
          </a:p>
          <a:p>
            <a:pPr algn="ctr" eaLnBrk="0" hangingPunct="0">
              <a:defRPr/>
            </a:pPr>
            <a:r>
              <a:rPr lang="en-US" sz="1400" dirty="0">
                <a:solidFill>
                  <a:schemeClr val="dk2"/>
                </a:solidFill>
                <a:latin typeface="Times New Roman" panose="02020603050405020304" pitchFamily="18" charset="0"/>
                <a:cs typeface="Times New Roman" panose="02020603050405020304" pitchFamily="18" charset="0"/>
              </a:rPr>
              <a:t>Project Scope: Analyze SolarWinds Cyber Security Attack</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50548" y="838200"/>
            <a:ext cx="91440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Project Goal:</a:t>
            </a:r>
          </a:p>
          <a:p>
            <a:pPr marL="285750" marR="0" indent="-285750">
              <a:lnSpc>
                <a:spcPct val="107000"/>
              </a:lnSpc>
              <a:spcBef>
                <a:spcPts val="0"/>
              </a:spcBef>
              <a:spcAft>
                <a:spcPts val="800"/>
              </a:spcAft>
              <a:buFont typeface="Wingdings" panose="05000000000000000000" pitchFamily="2" charset="2"/>
              <a:buChar char="q"/>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Researched the 2020 SolarWinds cyber security attack to determine the root cause</a:t>
            </a:r>
          </a:p>
          <a:p>
            <a:pPr marL="285750" marR="0" indent="-285750">
              <a:lnSpc>
                <a:spcPct val="107000"/>
              </a:lnSpc>
              <a:spcBef>
                <a:spcPts val="0"/>
              </a:spcBef>
              <a:spcAft>
                <a:spcPts val="800"/>
              </a:spcAft>
              <a:buFont typeface="Wingdings" panose="05000000000000000000" pitchFamily="2" charset="2"/>
              <a:buChar char="q"/>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What </a:t>
            </a:r>
            <a:r>
              <a:rPr lang="en-US" sz="1600" dirty="0">
                <a:latin typeface="Times New Roman" panose="02020603050405020304" pitchFamily="18" charset="0"/>
                <a:ea typeface="Calibri" panose="020F0502020204030204" pitchFamily="34" charset="0"/>
                <a:cs typeface="Times New Roman" panose="02020603050405020304" pitchFamily="18" charset="0"/>
              </a:rPr>
              <a:t>plans can they implement to prevent future attacks?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69E05DC7-E171-4061-940A-140ED6222613}"/>
              </a:ext>
            </a:extLst>
          </p:cNvPr>
          <p:cNvSpPr txBox="1">
            <a:spLocks noChangeArrowheads="1"/>
          </p:cNvSpPr>
          <p:nvPr/>
        </p:nvSpPr>
        <p:spPr bwMode="auto">
          <a:xfrm>
            <a:off x="-32047" y="2057400"/>
            <a:ext cx="4246899"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Background</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September 2019, cyber hacker group Nobelium, installed the malicious code, “Sunburst”, into a batch of software distributed by SolarWinds as an update</a:t>
            </a:r>
          </a:p>
          <a:p>
            <a:pPr marL="28575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More than 30,000 public and private organizations -- including local, state and federal agencies -- use the SolarWinds network management system to manage their IT resources. </a:t>
            </a:r>
          </a:p>
          <a:p>
            <a:pPr marL="28575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More than 18,000 SolarWinds customers installed the malicious updates. </a:t>
            </a:r>
          </a:p>
          <a:p>
            <a:pPr marL="28575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Through this code, hackers accessed these customers’ information technology systems, which they could then use to install even more malware to spy on other companies and organizations</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Google Shape;285;p14">
            <a:extLst>
              <a:ext uri="{FF2B5EF4-FFF2-40B4-BE49-F238E27FC236}">
                <a16:creationId xmlns:a16="http://schemas.microsoft.com/office/drawing/2014/main" id="{331AD5BB-DE65-46E8-9991-C34830B20377}"/>
              </a:ext>
            </a:extLst>
          </p:cNvPr>
          <p:cNvPicPr preferRelativeResize="0"/>
          <p:nvPr/>
        </p:nvPicPr>
        <p:blipFill>
          <a:blip r:embed="rId2">
            <a:alphaModFix/>
          </a:blip>
          <a:stretch>
            <a:fillRect/>
          </a:stretch>
        </p:blipFill>
        <p:spPr>
          <a:xfrm>
            <a:off x="4233353" y="2286000"/>
            <a:ext cx="4860099" cy="3200400"/>
          </a:xfrm>
          <a:prstGeom prst="rect">
            <a:avLst/>
          </a:prstGeom>
          <a:noFill/>
          <a:ln>
            <a:noFill/>
          </a:ln>
        </p:spPr>
      </p:pic>
    </p:spTree>
    <p:extLst>
      <p:ext uri="{BB962C8B-B14F-4D97-AF65-F5344CB8AC3E}">
        <p14:creationId xmlns:p14="http://schemas.microsoft.com/office/powerpoint/2010/main" val="1172679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76200"/>
            <a:ext cx="91440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1800" b="1" dirty="0">
                <a:effectLst/>
                <a:latin typeface="Times New Roman" panose="02020603050405020304" pitchFamily="18" charset="0"/>
                <a:ea typeface="Calibri" panose="020F0502020204030204" pitchFamily="34" charset="0"/>
              </a:rPr>
              <a:t>Develop a plan of action to implement the business decisions derived from the analyses </a:t>
            </a:r>
          </a:p>
          <a:p>
            <a:pPr algn="ctr" eaLnBrk="0" hangingPunct="0">
              <a:defRPr/>
            </a:pPr>
            <a:r>
              <a:rPr lang="en-US" sz="1400" dirty="0">
                <a:latin typeface="Times New Roman" panose="02020603050405020304" pitchFamily="18" charset="0"/>
                <a:cs typeface="Times New Roman" panose="02020603050405020304" pitchFamily="18" charset="0"/>
              </a:rPr>
              <a:t>IST 623 – Information Security </a:t>
            </a:r>
          </a:p>
          <a:p>
            <a:pPr algn="ctr" eaLnBrk="0" hangingPunct="0">
              <a:defRPr/>
            </a:pPr>
            <a:r>
              <a:rPr lang="en-US" sz="1400" dirty="0">
                <a:solidFill>
                  <a:schemeClr val="dk2"/>
                </a:solidFill>
                <a:latin typeface="Times New Roman" panose="02020603050405020304" pitchFamily="18" charset="0"/>
                <a:cs typeface="Times New Roman" panose="02020603050405020304" pitchFamily="18" charset="0"/>
              </a:rPr>
              <a:t>Project Scope: Analyze SolarWinds Cyber Security Attack</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50548" y="838200"/>
            <a:ext cx="91440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Project Goal:</a:t>
            </a:r>
          </a:p>
          <a:p>
            <a:pPr marL="285750" marR="0" indent="-285750">
              <a:lnSpc>
                <a:spcPct val="107000"/>
              </a:lnSpc>
              <a:spcBef>
                <a:spcPts val="0"/>
              </a:spcBef>
              <a:spcAft>
                <a:spcPts val="800"/>
              </a:spcAft>
              <a:buFont typeface="Wingdings" panose="05000000000000000000" pitchFamily="2" charset="2"/>
              <a:buChar char="q"/>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What </a:t>
            </a:r>
            <a:r>
              <a:rPr lang="en-US" sz="1600" dirty="0">
                <a:latin typeface="Times New Roman" panose="02020603050405020304" pitchFamily="18" charset="0"/>
                <a:ea typeface="Calibri" panose="020F0502020204030204" pitchFamily="34" charset="0"/>
                <a:cs typeface="Times New Roman" panose="02020603050405020304" pitchFamily="18" charset="0"/>
              </a:rPr>
              <a:t>plans can they implement to prevent future attacks?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69E05DC7-E171-4061-940A-140ED6222613}"/>
              </a:ext>
            </a:extLst>
          </p:cNvPr>
          <p:cNvSpPr txBox="1">
            <a:spLocks noChangeArrowheads="1"/>
          </p:cNvSpPr>
          <p:nvPr/>
        </p:nvSpPr>
        <p:spPr bwMode="auto">
          <a:xfrm>
            <a:off x="50548" y="2133600"/>
            <a:ext cx="4623304"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Develop a Plan of Action!</a:t>
            </a:r>
          </a:p>
          <a:p>
            <a:pPr marL="285750" marR="0" indent="-285750">
              <a:lnSpc>
                <a:spcPct val="107000"/>
              </a:lnSpc>
              <a:spcBef>
                <a:spcPts val="0"/>
              </a:spcBef>
              <a:spcAft>
                <a:spcPts val="800"/>
              </a:spcAft>
              <a:buFont typeface="Wingdings" panose="05000000000000000000" pitchFamily="2" charset="2"/>
              <a:buChar char="q"/>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Zero Trust Architecture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Only known and authenticated communication would have been allowed. </a:t>
            </a:r>
          </a:p>
          <a:p>
            <a:pPr marL="285750" marR="0" indent="-285750">
              <a:lnSpc>
                <a:spcPct val="107000"/>
              </a:lnSpc>
              <a:spcBef>
                <a:spcPts val="0"/>
              </a:spcBef>
              <a:spcAft>
                <a:spcPts val="800"/>
              </a:spcAft>
              <a:buFont typeface="Wingdings" panose="05000000000000000000" pitchFamily="2" charset="2"/>
              <a:buChar char="q"/>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Limiting Access Rights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Many organizations give full access rights to suppliers because it’s easy. This is part of the reason the malware was able to cause such widespread issues, but the update software did not need full access rights. Had privileges been limited, damages would have been less</a:t>
            </a:r>
          </a:p>
          <a:p>
            <a:pPr marL="285750" marR="0" indent="-285750">
              <a:lnSpc>
                <a:spcPct val="107000"/>
              </a:lnSpc>
              <a:spcBef>
                <a:spcPts val="0"/>
              </a:spcBef>
              <a:spcAft>
                <a:spcPts val="0"/>
              </a:spcAft>
              <a:buFont typeface="Wingdings" panose="05000000000000000000" pitchFamily="2" charset="2"/>
              <a:buChar char="q"/>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Cyber Kill Chain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A series of steps that trace </a:t>
            </a:r>
            <a:r>
              <a:rPr lang="en-US" sz="1400" dirty="0">
                <a:latin typeface="Times New Roman" panose="02020603050405020304" pitchFamily="18" charset="0"/>
                <a:cs typeface="Times New Roman" panose="02020603050405020304" pitchFamily="18" charset="0"/>
              </a:rPr>
              <a:t>stages of a cyberattack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from the early reconnaissance stages to the exfiltration of data. It has defined how organizations map out their security controls but also determines how they measure their cyber resilience.</a:t>
            </a:r>
          </a:p>
          <a:p>
            <a:pPr marL="0" marR="0">
              <a:lnSpc>
                <a:spcPct val="107000"/>
              </a:lnSpc>
              <a:spcBef>
                <a:spcPts val="0"/>
              </a:spcBef>
              <a:spcAft>
                <a:spcPts val="800"/>
              </a:spcAft>
            </a:pP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Google Shape;326;p19">
            <a:extLst>
              <a:ext uri="{FF2B5EF4-FFF2-40B4-BE49-F238E27FC236}">
                <a16:creationId xmlns:a16="http://schemas.microsoft.com/office/drawing/2014/main" id="{DD372D6B-42B4-4187-B625-FF49904FDCF6}"/>
              </a:ext>
            </a:extLst>
          </p:cNvPr>
          <p:cNvPicPr preferRelativeResize="0"/>
          <p:nvPr/>
        </p:nvPicPr>
        <p:blipFill>
          <a:blip r:embed="rId2">
            <a:alphaModFix/>
          </a:blip>
          <a:stretch>
            <a:fillRect/>
          </a:stretch>
        </p:blipFill>
        <p:spPr>
          <a:xfrm>
            <a:off x="4724401" y="2471057"/>
            <a:ext cx="4114800" cy="3167743"/>
          </a:xfrm>
          <a:prstGeom prst="rect">
            <a:avLst/>
          </a:prstGeom>
          <a:noFill/>
          <a:ln>
            <a:noFill/>
          </a:ln>
        </p:spPr>
      </p:pic>
    </p:spTree>
    <p:extLst>
      <p:ext uri="{BB962C8B-B14F-4D97-AF65-F5344CB8AC3E}">
        <p14:creationId xmlns:p14="http://schemas.microsoft.com/office/powerpoint/2010/main" val="116742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2400" b="1" dirty="0">
                <a:effectLst/>
                <a:latin typeface="Times New Roman" panose="02020603050405020304" pitchFamily="18" charset="0"/>
                <a:ea typeface="Calibri" panose="020F0502020204030204" pitchFamily="34" charset="0"/>
              </a:rPr>
              <a:t>Develop a plan of action to implement the business decisions derived from the analyses </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76200" y="914401"/>
            <a:ext cx="8991600" cy="52577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90000"/>
              </a:lnSpc>
              <a:spcBef>
                <a:spcPct val="20000"/>
              </a:spcBef>
              <a:defRPr/>
            </a:pPr>
            <a:r>
              <a:rPr lang="en-US" u="sng" dirty="0">
                <a:effectLst/>
                <a:latin typeface="Times New Roman" panose="02020603050405020304" pitchFamily="18" charset="0"/>
                <a:ea typeface="Calibri" panose="020F0502020204030204" pitchFamily="34" charset="0"/>
                <a:cs typeface="Times New Roman" panose="02020603050405020304" pitchFamily="18" charset="0"/>
              </a:rPr>
              <a:t>Reflection and learning </a:t>
            </a:r>
            <a:r>
              <a:rPr lang="en-US" u="sng" dirty="0">
                <a:latin typeface="Times New Roman" panose="02020603050405020304" pitchFamily="18" charset="0"/>
                <a:cs typeface="Times New Roman" panose="02020603050405020304" pitchFamily="18" charset="0"/>
              </a:rPr>
              <a:t>outcome – REIT ZIP Code Investment:</a:t>
            </a:r>
          </a:p>
          <a:p>
            <a:pPr marL="285750" indent="-285750" eaLnBrk="0" hangingPunct="0">
              <a:lnSpc>
                <a:spcPct val="90000"/>
              </a:lnSpc>
              <a:spcBef>
                <a:spcPct val="20000"/>
              </a:spcBef>
              <a:buFont typeface="Wingdings" panose="05000000000000000000" pitchFamily="2" charset="2"/>
              <a:buChar char="q"/>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action plan is the culmination of the analysis. </a:t>
            </a:r>
          </a:p>
          <a:p>
            <a:pPr eaLnBrk="0" hangingPunct="0">
              <a:lnSpc>
                <a:spcPct val="90000"/>
              </a:lnSpc>
              <a:spcBef>
                <a:spcPct val="20000"/>
              </a:spcBef>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0" hangingPunct="0">
              <a:lnSpc>
                <a:spcPct val="90000"/>
              </a:lnSpc>
              <a:spcBef>
                <a:spcPct val="20000"/>
              </a:spcBef>
              <a:buFont typeface="Wingdings" panose="05000000000000000000" pitchFamily="2" charset="2"/>
              <a:buChar char="q"/>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this point we have explained the data, the analysis goals, and the results</a:t>
            </a:r>
          </a:p>
          <a:p>
            <a:pPr eaLnBrk="0" hangingPunct="0">
              <a:lnSpc>
                <a:spcPct val="90000"/>
              </a:lnSpc>
              <a:spcBef>
                <a:spcPct val="20000"/>
              </a:spcBef>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0" hangingPunct="0">
              <a:lnSpc>
                <a:spcPct val="90000"/>
              </a:lnSpc>
              <a:spcBef>
                <a:spcPct val="20000"/>
              </a:spcBef>
              <a:buFont typeface="Wingdings" panose="05000000000000000000" pitchFamily="2" charset="2"/>
              <a:buChar char="q"/>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idea here is that everything learned can be used to improve business operations by finding the best ZIP codes to invest money</a:t>
            </a:r>
          </a:p>
          <a:p>
            <a:pPr eaLnBrk="0" hangingPunct="0">
              <a:lnSpc>
                <a:spcPct val="90000"/>
              </a:lnSpc>
              <a:spcBef>
                <a:spcPct val="20000"/>
              </a:spcBef>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0" hangingPunct="0">
              <a:lnSpc>
                <a:spcPct val="90000"/>
              </a:lnSpc>
              <a:spcBef>
                <a:spcPct val="20000"/>
              </a:spcBef>
              <a:buFont typeface="Wingdings" panose="05000000000000000000" pitchFamily="2" charset="2"/>
              <a:buChar char="q"/>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this is exciting it is also the scariest</a:t>
            </a:r>
          </a:p>
          <a:p>
            <a:pPr eaLnBrk="0" hangingPunct="0">
              <a:lnSpc>
                <a:spcPct val="90000"/>
              </a:lnSpc>
              <a:spcBef>
                <a:spcPct val="20000"/>
              </a:spcBef>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0" hangingPunct="0">
              <a:lnSpc>
                <a:spcPct val="90000"/>
              </a:lnSpc>
              <a:spcBef>
                <a:spcPct val="20000"/>
              </a:spcBef>
              <a:buFont typeface="Wingdings" panose="05000000000000000000" pitchFamily="2" charset="2"/>
              <a:buChar char="q"/>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implement the changes, companies generally spend capital and are expecting a return on this investment.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0" hangingPunct="0">
              <a:lnSpc>
                <a:spcPct val="90000"/>
              </a:lnSpc>
              <a:spcBef>
                <a:spcPct val="20000"/>
              </a:spcBef>
              <a:defRP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eaLnBrk="0" hangingPunct="0">
              <a:lnSpc>
                <a:spcPct val="90000"/>
              </a:lnSpc>
              <a:spcBef>
                <a:spcPct val="20000"/>
              </a:spcBef>
              <a:defRP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eaLnBrk="0" hangingPunct="0">
              <a:lnSpc>
                <a:spcPct val="90000"/>
              </a:lnSpc>
              <a:spcBef>
                <a:spcPct val="20000"/>
              </a:spcBef>
              <a:defRPr/>
            </a:pPr>
            <a:r>
              <a:rPr lang="en-US" u="sng" dirty="0">
                <a:latin typeface="Times New Roman" panose="02020603050405020304" pitchFamily="18" charset="0"/>
                <a:cs typeface="Times New Roman" panose="02020603050405020304" pitchFamily="18" charset="0"/>
              </a:rPr>
              <a:t>Reflection and learning outcome – SolarWinds Cyber Security Attack:</a:t>
            </a:r>
          </a:p>
          <a:p>
            <a:pPr marL="285750" marR="0" lvl="0" indent="-285750" defTabSz="914400" rtl="0" eaLnBrk="0" fontAlgn="base" latinLnBrk="0" hangingPunct="0">
              <a:lnSpc>
                <a:spcPct val="90000"/>
              </a:lnSpc>
              <a:spcBef>
                <a:spcPct val="20000"/>
              </a:spcBef>
              <a:spcAft>
                <a:spcPct val="0"/>
              </a:spcAft>
              <a:buClrTx/>
              <a:buSzTx/>
              <a:buFont typeface="Wingdings" panose="05000000000000000000" pitchFamily="2" charset="2"/>
              <a:buChar char="q"/>
              <a:tabLst/>
              <a:defRPr/>
            </a:pPr>
            <a:r>
              <a:rPr lang="en-US" dirty="0">
                <a:latin typeface="Times New Roman" panose="02020603050405020304" pitchFamily="18" charset="0"/>
                <a:ea typeface="Calibri" panose="020F0502020204030204" pitchFamily="34" charset="0"/>
                <a:cs typeface="Times New Roman" panose="02020603050405020304" pitchFamily="18" charset="0"/>
              </a:rPr>
              <a:t>Planning!</a:t>
            </a:r>
          </a:p>
          <a:p>
            <a:pPr marR="0" lvl="0" defTabSz="914400" rtl="0" eaLnBrk="0" fontAlgn="base" latinLnBrk="0" hangingPunct="0">
              <a:lnSpc>
                <a:spcPct val="90000"/>
              </a:lnSpc>
              <a:spcBef>
                <a:spcPct val="20000"/>
              </a:spcBef>
              <a:spcAft>
                <a:spcPct val="0"/>
              </a:spcAft>
              <a:buClrTx/>
              <a:buSzTx/>
              <a:tabLst/>
              <a:defRP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defTabSz="914400" rtl="0" eaLnBrk="0" fontAlgn="base" latinLnBrk="0" hangingPunct="0">
              <a:lnSpc>
                <a:spcPct val="90000"/>
              </a:lnSpc>
              <a:spcBef>
                <a:spcPct val="20000"/>
              </a:spcBef>
              <a:spcAft>
                <a:spcPct val="0"/>
              </a:spcAft>
              <a:buClrTx/>
              <a:buSzTx/>
              <a:buFont typeface="Wingdings" panose="05000000000000000000" pitchFamily="2" charset="2"/>
              <a:buChar char="q"/>
              <a:tabLst/>
              <a:defRPr/>
            </a:pPr>
            <a:r>
              <a:rPr lang="en-US" dirty="0">
                <a:latin typeface="Times New Roman" panose="02020603050405020304" pitchFamily="18" charset="0"/>
                <a:ea typeface="Calibri" panose="020F0502020204030204" pitchFamily="34" charset="0"/>
                <a:cs typeface="Times New Roman" panose="02020603050405020304" pitchFamily="18" charset="0"/>
              </a:rPr>
              <a:t>Do not believe you are immune from harm</a:t>
            </a:r>
          </a:p>
        </p:txBody>
      </p:sp>
    </p:spTree>
    <p:extLst>
      <p:ext uri="{BB962C8B-B14F-4D97-AF65-F5344CB8AC3E}">
        <p14:creationId xmlns:p14="http://schemas.microsoft.com/office/powerpoint/2010/main" val="2353960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0"/>
            <a:ext cx="91440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2000" b="1" dirty="0">
                <a:effectLst/>
                <a:latin typeface="Times New Roman" panose="02020603050405020304" pitchFamily="18" charset="0"/>
                <a:ea typeface="Calibri" panose="020F0502020204030204" pitchFamily="34" charset="0"/>
              </a:rPr>
              <a:t>Demonstrate communication skills regarding data and its analysis</a:t>
            </a:r>
            <a:endPar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76200" y="914401"/>
            <a:ext cx="8991600" cy="18287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IST 652: Scripting for Data Analytics</a:t>
            </a:r>
          </a:p>
          <a:p>
            <a:pPr eaLnBrk="0" hangingPunct="0">
              <a:lnSpc>
                <a:spcPct val="90000"/>
              </a:lnSpc>
              <a:spcBef>
                <a:spcPct val="20000"/>
              </a:spcBef>
              <a:defRPr/>
            </a:pPr>
            <a:r>
              <a:rPr lang="en-US" sz="1800" dirty="0">
                <a:solidFill>
                  <a:schemeClr val="dk2"/>
                </a:solidFill>
                <a:latin typeface="Times New Roman" panose="02020603050405020304" pitchFamily="18" charset="0"/>
                <a:cs typeface="Times New Roman" panose="02020603050405020304" pitchFamily="18" charset="0"/>
              </a:rPr>
              <a:t>Project Scope: Analysis of the 2016 Rio de Janeiro Summer Olympic Games</a:t>
            </a:r>
            <a:endParaRPr lang="en-US" sz="1800" dirty="0">
              <a:effectLst/>
              <a:latin typeface="Times New Roman" panose="02020603050405020304" pitchFamily="18" charset="0"/>
              <a:ea typeface="Calibri" panose="020F0502020204030204" pitchFamily="34" charset="0"/>
            </a:endParaRPr>
          </a:p>
          <a:p>
            <a:pPr marL="0" marR="0" lvl="0" indent="0" defTabSz="914400" rtl="0" eaLnBrk="0" fontAlgn="base" latinLnBrk="0" hangingPunct="0">
              <a:lnSpc>
                <a:spcPct val="90000"/>
              </a:lnSpc>
              <a:spcBef>
                <a:spcPct val="20000"/>
              </a:spcBef>
              <a:spcAft>
                <a:spcPct val="0"/>
              </a:spcAft>
              <a:buClrTx/>
              <a:buSzTx/>
              <a:buFontTx/>
              <a:buNone/>
              <a:tabLst/>
              <a:defRPr/>
            </a:pPr>
            <a:endParaRPr lang="en-US" dirty="0">
              <a:latin typeface="Times New Roman" panose="02020603050405020304" pitchFamily="18" charset="0"/>
              <a:ea typeface="Calibri" panose="020F0502020204030204" pitchFamily="34" charset="0"/>
            </a:endParaRPr>
          </a:p>
          <a:p>
            <a:pPr marL="285750" marR="0" lvl="0" indent="-285750" defTabSz="914400" rtl="0" eaLnBrk="0" fontAlgn="base" latinLnBrk="0" hangingPunct="0">
              <a:lnSpc>
                <a:spcPct val="90000"/>
              </a:lnSpc>
              <a:spcBef>
                <a:spcPct val="20000"/>
              </a:spcBef>
              <a:spcAft>
                <a:spcPct val="0"/>
              </a:spcAft>
              <a:buClrTx/>
              <a:buSzTx/>
              <a:buFont typeface="Wingdings" panose="05000000000000000000" pitchFamily="2" charset="2"/>
              <a:buChar char="q"/>
              <a:tabLst/>
              <a:defRPr/>
            </a:pPr>
            <a:r>
              <a:rPr lang="en-US" sz="1800" dirty="0">
                <a:effectLst/>
                <a:latin typeface="Times New Roman" panose="02020603050405020304" pitchFamily="18" charset="0"/>
                <a:ea typeface="Calibri" panose="020F0502020204030204" pitchFamily="34" charset="0"/>
              </a:rPr>
              <a:t>For the Olympic games project, both a project write-up and presentation were required. </a:t>
            </a:r>
          </a:p>
          <a:p>
            <a:pPr marL="285750" marR="0" lvl="0" indent="-285750" defTabSz="914400" rtl="0" eaLnBrk="0" fontAlgn="base" latinLnBrk="0" hangingPunct="0">
              <a:lnSpc>
                <a:spcPct val="90000"/>
              </a:lnSpc>
              <a:spcBef>
                <a:spcPct val="20000"/>
              </a:spcBef>
              <a:spcAft>
                <a:spcPct val="0"/>
              </a:spcAft>
              <a:buClrTx/>
              <a:buSzTx/>
              <a:buFont typeface="Wingdings" panose="05000000000000000000" pitchFamily="2" charset="2"/>
              <a:buChar char="q"/>
              <a:tabLst/>
              <a:defRPr/>
            </a:pPr>
            <a:r>
              <a:rPr lang="en-US" sz="1800" dirty="0">
                <a:effectLst/>
                <a:latin typeface="Times New Roman" panose="02020603050405020304" pitchFamily="18" charset="0"/>
                <a:ea typeface="Calibri" panose="020F0502020204030204" pitchFamily="34" charset="0"/>
              </a:rPr>
              <a:t>The presentation included a slide deck summarizing the key points of the analysis, results, and conclusion</a:t>
            </a:r>
            <a:endParaRPr lang="en-US" sz="1400" u="sng"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3">
            <a:extLst>
              <a:ext uri="{FF2B5EF4-FFF2-40B4-BE49-F238E27FC236}">
                <a16:creationId xmlns:a16="http://schemas.microsoft.com/office/drawing/2014/main" id="{A39A5A85-9D10-4E16-802A-375BC07C826C}"/>
              </a:ext>
            </a:extLst>
          </p:cNvPr>
          <p:cNvSpPr txBox="1">
            <a:spLocks noChangeArrowheads="1"/>
          </p:cNvSpPr>
          <p:nvPr/>
        </p:nvSpPr>
        <p:spPr bwMode="auto">
          <a:xfrm>
            <a:off x="-51052" y="2891718"/>
            <a:ext cx="9118852" cy="33605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defRPr/>
            </a:pPr>
            <a:r>
              <a:rPr lang="en-US" dirty="0">
                <a:latin typeface="Times New Roman" panose="02020603050405020304" pitchFamily="18" charset="0"/>
                <a:cs typeface="Times New Roman" panose="02020603050405020304" pitchFamily="18" charset="0"/>
              </a:rPr>
              <a:t>IST 623 – Information Security </a:t>
            </a:r>
          </a:p>
          <a:p>
            <a:pPr eaLnBrk="0" hangingPunct="0">
              <a:defRPr/>
            </a:pPr>
            <a:r>
              <a:rPr lang="en-US" dirty="0">
                <a:solidFill>
                  <a:schemeClr val="dk2"/>
                </a:solidFill>
                <a:latin typeface="Times New Roman" panose="02020603050405020304" pitchFamily="18" charset="0"/>
                <a:cs typeface="Times New Roman" panose="02020603050405020304" pitchFamily="18" charset="0"/>
              </a:rPr>
              <a:t>Project Scope: Analyze SolarWinds Cyber Security Attack</a:t>
            </a:r>
          </a:p>
          <a:p>
            <a:pPr eaLnBrk="0" hangingPunct="0">
              <a:defRPr/>
            </a:pPr>
            <a:endParaRPr lang="en-US" dirty="0">
              <a:solidFill>
                <a:schemeClr val="dk2"/>
              </a:solidFill>
              <a:latin typeface="Times New Roman" panose="02020603050405020304" pitchFamily="18" charset="0"/>
              <a:cs typeface="Times New Roman" panose="02020603050405020304" pitchFamily="18" charset="0"/>
            </a:endParaRPr>
          </a:p>
          <a:p>
            <a:pPr marL="285750" indent="-285750" eaLnBrk="0" hangingPunct="0">
              <a:buFont typeface="Wingdings" panose="05000000000000000000" pitchFamily="2" charset="2"/>
              <a:buChar char="q"/>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SolarWinds project required a group presentation that was no more than 20 minutes long</a:t>
            </a:r>
          </a:p>
          <a:p>
            <a:pPr eaLnBrk="0" hangingPunct="0">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eaLnBrk="0" hangingPunct="0">
              <a:buFont typeface="Wingdings" panose="05000000000000000000" pitchFamily="2" charset="2"/>
              <a:buChar char="q"/>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no write-up was required which was honestly harder. </a:t>
            </a:r>
          </a:p>
          <a:p>
            <a:pPr marL="742950" lvl="1" indent="-285750" eaLnBrk="0" hangingPunct="0">
              <a:buFont typeface="Wingdings" panose="05000000000000000000" pitchFamily="2" charset="2"/>
              <a:buChar char="q"/>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is because you needed to articulate to the professor and class solely by verbal  communication. </a:t>
            </a:r>
          </a:p>
          <a:p>
            <a:pPr marL="742950" lvl="1" indent="-285750" eaLnBrk="0" hangingPunct="0">
              <a:buFont typeface="Wingdings" panose="05000000000000000000" pitchFamily="2" charset="2"/>
              <a:buChar char="q"/>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requires you, as a group, to find the most meaningful aspects of your research so </a:t>
            </a:r>
            <a:r>
              <a:rPr lang="en-US" dirty="0">
                <a:latin typeface="Times New Roman" panose="02020603050405020304" pitchFamily="18" charset="0"/>
                <a:ea typeface="Calibri" panose="020F0502020204030204" pitchFamily="34" charset="0"/>
                <a:cs typeface="Times New Roman" panose="02020603050405020304" pitchFamily="18" charset="0"/>
              </a:rPr>
              <a:t>y</a:t>
            </a:r>
            <a:r>
              <a:rPr lang="en-US" dirty="0">
                <a:effectLst/>
                <a:latin typeface="Times New Roman" panose="02020603050405020304" pitchFamily="18" charset="0"/>
                <a:ea typeface="Calibri" panose="020F0502020204030204" pitchFamily="34" charset="0"/>
                <a:cs typeface="Times New Roman" panose="02020603050405020304" pitchFamily="18" charset="0"/>
              </a:rPr>
              <a:t>ou can clearly give the audience a clear picture of the project goals, analysis, results, and conclusion.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eaLnBrk="0" hangingPunct="0">
              <a:defRPr/>
            </a:pPr>
            <a:endParaRPr lang="en-US" dirty="0">
              <a:solidFill>
                <a:schemeClr val="dk2"/>
              </a:solidFill>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8610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0"/>
            <a:ext cx="91440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2000" b="1" dirty="0">
                <a:effectLst/>
                <a:latin typeface="Times New Roman" panose="02020603050405020304" pitchFamily="18" charset="0"/>
                <a:ea typeface="Calibri" panose="020F0502020204030204" pitchFamily="34" charset="0"/>
              </a:rPr>
              <a:t>Synthesize the ethical dimensions of data science practice</a:t>
            </a:r>
            <a:endPar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76200" y="914401"/>
            <a:ext cx="8991600" cy="5181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defRPr/>
            </a:pPr>
            <a:r>
              <a:rPr lang="en-US" sz="2000" u="sng" dirty="0">
                <a:latin typeface="Times New Roman" panose="02020603050405020304" pitchFamily="18" charset="0"/>
                <a:ea typeface="Calibri" panose="020F0502020204030204" pitchFamily="34" charset="0"/>
                <a:cs typeface="Times New Roman" panose="02020603050405020304" pitchFamily="18" charset="0"/>
              </a:rPr>
              <a:t>Bias in Machine Learning:</a:t>
            </a:r>
          </a:p>
          <a:p>
            <a:pPr eaLnBrk="0" hangingPunct="0">
              <a:defRP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buFont typeface="Wingdings" panose="05000000000000000000" pitchFamily="2" charset="2"/>
              <a:buChar char="q"/>
              <a:defRPr/>
            </a:pPr>
            <a:r>
              <a:rPr lang="en-US" sz="2000" dirty="0">
                <a:latin typeface="Times New Roman" panose="02020603050405020304" pitchFamily="18" charset="0"/>
                <a:ea typeface="Calibri" panose="020F0502020204030204" pitchFamily="34" charset="0"/>
                <a:cs typeface="Times New Roman" panose="02020603050405020304" pitchFamily="18" charset="0"/>
              </a:rPr>
              <a:t>Happens when the program results can be viewed as prejudice give the imputed assumptions </a:t>
            </a:r>
          </a:p>
          <a:p>
            <a:pPr marL="342900" indent="-342900" eaLnBrk="0" hangingPunct="0">
              <a:buFont typeface="Wingdings" panose="05000000000000000000" pitchFamily="2" charset="2"/>
              <a:buChar char="q"/>
              <a:defRP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buFont typeface="Wingdings" panose="05000000000000000000" pitchFamily="2" charset="2"/>
              <a:buChar char="q"/>
              <a:defRPr/>
            </a:pPr>
            <a:r>
              <a:rPr lang="en-US" sz="2000" dirty="0">
                <a:latin typeface="Times New Roman" panose="02020603050405020304" pitchFamily="18" charset="0"/>
                <a:ea typeface="Calibri" panose="020F0502020204030204" pitchFamily="34" charset="0"/>
                <a:cs typeface="Times New Roman" panose="02020603050405020304" pitchFamily="18" charset="0"/>
              </a:rPr>
              <a:t>In the mortgage industry- typically credit reports are used to determine risk of default.</a:t>
            </a:r>
          </a:p>
          <a:p>
            <a:pPr marL="342900" indent="-342900" eaLnBrk="0" hangingPunct="0">
              <a:buFont typeface="Wingdings" panose="05000000000000000000" pitchFamily="2" charset="2"/>
              <a:buChar char="q"/>
              <a:defRP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buFont typeface="Wingdings" panose="05000000000000000000" pitchFamily="2" charset="2"/>
              <a:buChar char="q"/>
              <a:defRPr/>
            </a:pPr>
            <a:r>
              <a:rPr lang="en-US" sz="2000" dirty="0">
                <a:latin typeface="Times New Roman" panose="02020603050405020304" pitchFamily="18" charset="0"/>
                <a:ea typeface="Calibri" panose="020F0502020204030204" pitchFamily="34" charset="0"/>
                <a:cs typeface="Times New Roman" panose="02020603050405020304" pitchFamily="18" charset="0"/>
              </a:rPr>
              <a:t>Is the Machine Learning code fair? What data sources are you using? Is the same type of data being collected? Does the algorithm use all the data, or do it pick and choose based on the company's policies? </a:t>
            </a:r>
          </a:p>
          <a:p>
            <a:pPr eaLnBrk="0" hangingPunct="0">
              <a:defRP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eaLnBrk="0" hangingPunct="0">
              <a:defRPr/>
            </a:pPr>
            <a:endParaRPr lang="en-US" sz="2000" u="sng" dirty="0">
              <a:effectLst/>
              <a:latin typeface="Times New Roman" panose="02020603050405020304" pitchFamily="18" charset="0"/>
              <a:ea typeface="Calibri" panose="020F0502020204030204" pitchFamily="34" charset="0"/>
              <a:cs typeface="Times New Roman" panose="02020603050405020304" pitchFamily="18" charset="0"/>
            </a:endParaRPr>
          </a:p>
          <a:p>
            <a:pPr eaLnBrk="0" hangingPunct="0">
              <a:defRPr/>
            </a:pPr>
            <a:endParaRPr lang="en-US" sz="2000" u="sng" dirty="0">
              <a:latin typeface="Times New Roman" panose="02020603050405020304" pitchFamily="18" charset="0"/>
              <a:ea typeface="Calibri" panose="020F0502020204030204" pitchFamily="34" charset="0"/>
              <a:cs typeface="Times New Roman" panose="02020603050405020304" pitchFamily="18" charset="0"/>
            </a:endParaRPr>
          </a:p>
          <a:p>
            <a:pPr eaLnBrk="0" hangingPunct="0">
              <a:defRPr/>
            </a:pPr>
            <a:endParaRPr lang="en-US" sz="2000" u="sng" dirty="0">
              <a:effectLst/>
              <a:latin typeface="Times New Roman" panose="02020603050405020304" pitchFamily="18" charset="0"/>
              <a:ea typeface="Calibri" panose="020F0502020204030204" pitchFamily="34" charset="0"/>
              <a:cs typeface="Times New Roman" panose="02020603050405020304" pitchFamily="18" charset="0"/>
            </a:endParaRPr>
          </a:p>
          <a:p>
            <a:pPr eaLnBrk="0" hangingPunct="0">
              <a:defRPr/>
            </a:pPr>
            <a:endParaRPr lang="en-US" sz="2000" u="sng"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8146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0"/>
            <a:ext cx="91440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kumimoji="0" lang="en-US" alt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Conclusion</a:t>
            </a:r>
          </a:p>
        </p:txBody>
      </p:sp>
      <p:sp>
        <p:nvSpPr>
          <p:cNvPr id="4" name="Rectangle 3"/>
          <p:cNvSpPr txBox="1">
            <a:spLocks noChangeArrowheads="1"/>
          </p:cNvSpPr>
          <p:nvPr/>
        </p:nvSpPr>
        <p:spPr bwMode="auto">
          <a:xfrm>
            <a:off x="76200" y="914401"/>
            <a:ext cx="8991600" cy="5181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defRPr/>
            </a:pPr>
            <a:r>
              <a:rPr lang="en-US" sz="2400" u="sng" dirty="0">
                <a:latin typeface="Times New Roman" panose="02020603050405020304" pitchFamily="18" charset="0"/>
                <a:ea typeface="Calibri" panose="020F0502020204030204" pitchFamily="34" charset="0"/>
                <a:cs typeface="Times New Roman" panose="02020603050405020304" pitchFamily="18" charset="0"/>
              </a:rPr>
              <a:t>Conclusion:</a:t>
            </a:r>
          </a:p>
          <a:p>
            <a:pPr marL="342900" indent="-342900" eaLnBrk="0" hangingPunct="0">
              <a:buFont typeface="Wingdings" panose="05000000000000000000" pitchFamily="2" charset="2"/>
              <a:buChar char="q"/>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I believe that I have acquired all the capabilities and learning outcome set forth by the ADS program. </a:t>
            </a:r>
          </a:p>
          <a:p>
            <a:pPr eaLnBrk="0" hangingPunct="0">
              <a:defRP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buFont typeface="Wingdings" panose="05000000000000000000" pitchFamily="2" charset="2"/>
              <a:buChar char="q"/>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I plan to bring this to my current employer</a:t>
            </a:r>
          </a:p>
          <a:p>
            <a:pPr eaLnBrk="0" hangingPunct="0">
              <a:defRP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buFont typeface="Wingdings" panose="05000000000000000000" pitchFamily="2" charset="2"/>
              <a:buChar char="q"/>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Most important, I will strive to continue learning</a:t>
            </a:r>
          </a:p>
          <a:p>
            <a:pPr eaLnBrk="0" hangingPunct="0">
              <a:defRPr/>
            </a:pPr>
            <a:endParaRPr lang="en-US" sz="2000" u="sng" dirty="0">
              <a:effectLst/>
              <a:latin typeface="Times New Roman" panose="02020603050405020304" pitchFamily="18" charset="0"/>
              <a:ea typeface="Calibri" panose="020F0502020204030204" pitchFamily="34" charset="0"/>
              <a:cs typeface="Times New Roman" panose="02020603050405020304" pitchFamily="18" charset="0"/>
            </a:endParaRPr>
          </a:p>
          <a:p>
            <a:pPr eaLnBrk="0" hangingPunct="0">
              <a:defRPr/>
            </a:pPr>
            <a:endParaRPr lang="en-US" sz="2000" u="sng" dirty="0">
              <a:latin typeface="Times New Roman" panose="02020603050405020304" pitchFamily="18" charset="0"/>
              <a:ea typeface="Calibri" panose="020F0502020204030204" pitchFamily="34" charset="0"/>
              <a:cs typeface="Times New Roman" panose="02020603050405020304" pitchFamily="18" charset="0"/>
            </a:endParaRPr>
          </a:p>
          <a:p>
            <a:pPr eaLnBrk="0" hangingPunct="0">
              <a:defRPr/>
            </a:pPr>
            <a:endParaRPr lang="en-US" sz="2000" u="sng" dirty="0">
              <a:effectLst/>
              <a:latin typeface="Times New Roman" panose="02020603050405020304" pitchFamily="18" charset="0"/>
              <a:ea typeface="Calibri" panose="020F0502020204030204" pitchFamily="34" charset="0"/>
              <a:cs typeface="Times New Roman" panose="02020603050405020304" pitchFamily="18" charset="0"/>
            </a:endParaRPr>
          </a:p>
          <a:p>
            <a:pPr eaLnBrk="0" hangingPunct="0">
              <a:defRPr/>
            </a:pPr>
            <a:endParaRPr lang="en-US" sz="2000" u="sng"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702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r>
              <a:rPr kumimoji="0" lang="en-US" altLang="en-US" sz="4400" b="0" i="0" u="none" strike="noStrike" kern="1200" cap="none" spc="0" normalizeH="0" baseline="0" noProof="0" dirty="0">
                <a:ln>
                  <a:noFill/>
                </a:ln>
                <a:solidFill>
                  <a:schemeClr val="tx1"/>
                </a:solidFill>
                <a:effectLst/>
                <a:uLnTx/>
                <a:uFillTx/>
                <a:latin typeface="+mj-lt"/>
                <a:ea typeface="+mj-ea"/>
                <a:cs typeface="+mj-cs"/>
              </a:rPr>
              <a:t>  Why I Applied</a:t>
            </a:r>
            <a:endParaRPr lang="en-US" altLang="en-US" sz="4400" dirty="0">
              <a:latin typeface="+mj-lt"/>
              <a:ea typeface="+mj-ea"/>
              <a:cs typeface="+mj-cs"/>
            </a:endParaRPr>
          </a:p>
        </p:txBody>
      </p:sp>
      <p:sp>
        <p:nvSpPr>
          <p:cNvPr id="4" name="Rectangle 3"/>
          <p:cNvSpPr txBox="1">
            <a:spLocks noChangeArrowheads="1"/>
          </p:cNvSpPr>
          <p:nvPr/>
        </p:nvSpPr>
        <p:spPr bwMode="auto">
          <a:xfrm>
            <a:off x="0" y="914400"/>
            <a:ext cx="9067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anose="05000000000000000000" pitchFamily="2" charset="2"/>
              <a:buChar char="q"/>
            </a:pPr>
            <a:r>
              <a:rPr lang="en-US" altLang="en-US" sz="2800" dirty="0"/>
              <a:t>Over my 18 years of experience, I found:</a:t>
            </a:r>
          </a:p>
          <a:p>
            <a:pPr marL="914400" lvl="1" indent="-457200">
              <a:buFont typeface="Wingdings" panose="05000000000000000000" pitchFamily="2" charset="2"/>
              <a:buChar char="q"/>
            </a:pPr>
            <a:r>
              <a:rPr lang="en-US" altLang="en-US" sz="2800" dirty="0"/>
              <a:t>A lot of data gets collected</a:t>
            </a:r>
          </a:p>
          <a:p>
            <a:pPr lvl="1"/>
            <a:endParaRPr lang="en-US" altLang="en-US" sz="2800" dirty="0"/>
          </a:p>
          <a:p>
            <a:pPr marL="914400" lvl="1" indent="-457200">
              <a:buFont typeface="Wingdings" panose="05000000000000000000" pitchFamily="2" charset="2"/>
              <a:buChar char="q"/>
            </a:pPr>
            <a:r>
              <a:rPr lang="en-US" altLang="en-US" sz="2800" dirty="0"/>
              <a:t>It’s often not organized well</a:t>
            </a:r>
          </a:p>
          <a:p>
            <a:pPr lvl="1"/>
            <a:endParaRPr lang="en-US" altLang="en-US" sz="2800" dirty="0"/>
          </a:p>
          <a:p>
            <a:pPr marL="914400" lvl="1" indent="-457200">
              <a:buFont typeface="Wingdings" panose="05000000000000000000" pitchFamily="2" charset="2"/>
              <a:buChar char="q"/>
            </a:pPr>
            <a:r>
              <a:rPr lang="en-US" altLang="en-US" sz="2800" dirty="0"/>
              <a:t>Excel is great, but has limitations</a:t>
            </a:r>
          </a:p>
          <a:p>
            <a:pPr marL="1371600" lvl="2" indent="-457200">
              <a:buFont typeface="Wingdings" panose="05000000000000000000" pitchFamily="2" charset="2"/>
              <a:buChar char="q"/>
            </a:pPr>
            <a:r>
              <a:rPr lang="en-US" altLang="en-US" sz="2800" dirty="0"/>
              <a:t>Limited data storage capacity</a:t>
            </a:r>
          </a:p>
          <a:p>
            <a:pPr marL="1371600" lvl="2" indent="-457200">
              <a:buFont typeface="Wingdings" panose="05000000000000000000" pitchFamily="2" charset="2"/>
              <a:buChar char="q"/>
            </a:pPr>
            <a:r>
              <a:rPr lang="en-US" altLang="en-US" sz="2800" dirty="0"/>
              <a:t>Included analytic packages are can only do so much</a:t>
            </a:r>
          </a:p>
          <a:p>
            <a:pPr marL="457200" indent="-457200">
              <a:buFont typeface="Wingdings" panose="05000000000000000000" pitchFamily="2" charset="2"/>
              <a:buChar char="q"/>
            </a:pPr>
            <a:r>
              <a:rPr lang="en-US" altLang="en-US" sz="2800" dirty="0"/>
              <a:t>Big data analytics is becoming a cornerstone to driving </a:t>
            </a:r>
            <a:r>
              <a:rPr lang="en-US" altLang="en-US" sz="2800"/>
              <a:t>company operations</a:t>
            </a:r>
            <a:endParaRPr lang="en-US" altLang="en-US" sz="2800" dirty="0"/>
          </a:p>
          <a:p>
            <a:pPr lvl="2"/>
            <a:endParaRPr lang="en-US" altLang="en-US" sz="2800" dirty="0"/>
          </a:p>
          <a:p>
            <a:endParaRPr lang="en-US" altLang="en-US" sz="2800" dirty="0"/>
          </a:p>
          <a:p>
            <a:endParaRPr lang="en-US" altLang="en-US" sz="2800" dirty="0"/>
          </a:p>
        </p:txBody>
      </p:sp>
    </p:spTree>
    <p:extLst>
      <p:ext uri="{BB962C8B-B14F-4D97-AF65-F5344CB8AC3E}">
        <p14:creationId xmlns:p14="http://schemas.microsoft.com/office/powerpoint/2010/main" val="162099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r>
              <a:rPr kumimoji="0" lang="en-US" altLang="en-US" sz="4400" b="0" i="0" u="none" strike="noStrike" kern="1200" cap="none" spc="0" normalizeH="0" baseline="0" noProof="0" dirty="0">
                <a:ln>
                  <a:noFill/>
                </a:ln>
                <a:solidFill>
                  <a:schemeClr val="tx1"/>
                </a:solidFill>
                <a:effectLst/>
                <a:uLnTx/>
                <a:uFillTx/>
                <a:latin typeface="+mj-lt"/>
                <a:ea typeface="+mj-ea"/>
                <a:cs typeface="+mj-cs"/>
              </a:rPr>
              <a:t>  </a:t>
            </a:r>
            <a:r>
              <a:rPr lang="en-US" altLang="en-US" sz="4400" dirty="0">
                <a:latin typeface="+mj-lt"/>
                <a:ea typeface="+mj-ea"/>
                <a:cs typeface="+mj-cs"/>
              </a:rPr>
              <a:t>What I Wanted to Accomplish</a:t>
            </a:r>
          </a:p>
        </p:txBody>
      </p:sp>
      <p:sp>
        <p:nvSpPr>
          <p:cNvPr id="4" name="Rectangle 3"/>
          <p:cNvSpPr txBox="1">
            <a:spLocks noChangeArrowheads="1"/>
          </p:cNvSpPr>
          <p:nvPr/>
        </p:nvSpPr>
        <p:spPr bwMode="auto">
          <a:xfrm>
            <a:off x="184149" y="1524000"/>
            <a:ext cx="8959851"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anose="05000000000000000000" pitchFamily="2" charset="2"/>
              <a:buChar char="q"/>
            </a:pPr>
            <a:r>
              <a:rPr lang="en-US" altLang="en-US" sz="2800" dirty="0"/>
              <a:t>Gain proficiency in R-studio and Python</a:t>
            </a:r>
          </a:p>
          <a:p>
            <a:pPr marL="457200" indent="-457200">
              <a:buFont typeface="Wingdings" panose="05000000000000000000" pitchFamily="2" charset="2"/>
              <a:buChar char="q"/>
            </a:pPr>
            <a:endParaRPr lang="en-US" altLang="en-US" sz="2800" dirty="0"/>
          </a:p>
          <a:p>
            <a:pPr marL="457200" indent="-457200">
              <a:buFont typeface="Wingdings" panose="05000000000000000000" pitchFamily="2" charset="2"/>
              <a:buChar char="q"/>
            </a:pPr>
            <a:r>
              <a:rPr lang="en-US" altLang="en-US" sz="2800" dirty="0"/>
              <a:t>Learn and utilize the analytic power of programming</a:t>
            </a:r>
          </a:p>
          <a:p>
            <a:pPr marL="457200" indent="-457200">
              <a:buFont typeface="Wingdings" panose="05000000000000000000" pitchFamily="2" charset="2"/>
              <a:buChar char="q"/>
            </a:pPr>
            <a:endParaRPr lang="en-US" altLang="en-US" sz="2800" dirty="0"/>
          </a:p>
          <a:p>
            <a:pPr marL="457200" indent="-457200">
              <a:buFont typeface="Wingdings" panose="05000000000000000000" pitchFamily="2" charset="2"/>
              <a:buChar char="q"/>
            </a:pPr>
            <a:r>
              <a:rPr lang="en-US" altLang="en-US" sz="2800" dirty="0"/>
              <a:t>Bring this knowledge to my current role as a Financial Analyst in the healthcare field. </a:t>
            </a:r>
          </a:p>
          <a:p>
            <a:endParaRPr lang="en-US" altLang="en-US" sz="2800" dirty="0"/>
          </a:p>
          <a:p>
            <a:endParaRPr lang="en-US" altLang="en-US" sz="2800" dirty="0"/>
          </a:p>
        </p:txBody>
      </p:sp>
    </p:spTree>
    <p:extLst>
      <p:ext uri="{BB962C8B-B14F-4D97-AF65-F5344CB8AC3E}">
        <p14:creationId xmlns:p14="http://schemas.microsoft.com/office/powerpoint/2010/main" val="327230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57200" y="-1524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chemeClr val="tx1"/>
                </a:solidFill>
                <a:effectLst/>
                <a:uLnTx/>
                <a:uFillTx/>
                <a:latin typeface="+mj-lt"/>
                <a:ea typeface="+mj-ea"/>
                <a:cs typeface="+mj-cs"/>
              </a:rPr>
              <a:t>  Discussion Area’s</a:t>
            </a:r>
            <a:endParaRPr kumimoji="0" lang="en-US" alt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Rectangle 3"/>
          <p:cNvSpPr txBox="1">
            <a:spLocks noChangeArrowheads="1"/>
          </p:cNvSpPr>
          <p:nvPr/>
        </p:nvSpPr>
        <p:spPr bwMode="auto">
          <a:xfrm>
            <a:off x="0" y="914400"/>
            <a:ext cx="44958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90000"/>
              </a:lnSpc>
              <a:spcBef>
                <a:spcPct val="20000"/>
              </a:spcBef>
              <a:spcAft>
                <a:spcPct val="0"/>
              </a:spcAft>
              <a:buClrTx/>
              <a:buSzTx/>
              <a:buFontTx/>
              <a:buNone/>
              <a:tabLst/>
              <a:defRPr/>
            </a:pP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Collect and Organize Data</a:t>
            </a:r>
          </a:p>
          <a:p>
            <a:pPr marL="0" marR="0" lvl="0" indent="0" defTabSz="914400" rtl="0" eaLnBrk="0" fontAlgn="base" latinLnBrk="0" hangingPunct="0">
              <a:lnSpc>
                <a:spcPct val="90000"/>
              </a:lnSpc>
              <a:spcBef>
                <a:spcPct val="20000"/>
              </a:spcBef>
              <a:spcAft>
                <a:spcPct val="0"/>
              </a:spcAft>
              <a:buClrTx/>
              <a:buSzTx/>
              <a:buFontTx/>
              <a:buNone/>
              <a:tabLst/>
              <a:defRPr/>
            </a:pPr>
            <a:r>
              <a:rPr lang="en-US" sz="1200" dirty="0">
                <a:latin typeface="Times New Roman" panose="02020603050405020304" pitchFamily="18" charset="0"/>
                <a:ea typeface="Calibri" panose="020F0502020204030204" pitchFamily="34" charset="0"/>
                <a:cs typeface="Times New Roman" panose="02020603050405020304" pitchFamily="18" charset="0"/>
              </a:rPr>
              <a:t>IST 652: Scripting for Data Analytics</a:t>
            </a:r>
          </a:p>
          <a:p>
            <a:pPr eaLnBrk="0" hangingPunct="0">
              <a:lnSpc>
                <a:spcPct val="90000"/>
              </a:lnSpc>
              <a:spcBef>
                <a:spcPct val="20000"/>
              </a:spcBef>
              <a:defRPr/>
            </a:pPr>
            <a:r>
              <a:rPr lang="en-US" sz="1200" dirty="0">
                <a:solidFill>
                  <a:schemeClr val="dk2"/>
                </a:solidFill>
                <a:latin typeface="Times New Roman" panose="02020603050405020304" pitchFamily="18" charset="0"/>
                <a:cs typeface="Times New Roman" panose="02020603050405020304" pitchFamily="18" charset="0"/>
              </a:rPr>
              <a:t>Project Scope: </a:t>
            </a:r>
            <a:r>
              <a:rPr lang="en-US" sz="1100" dirty="0">
                <a:solidFill>
                  <a:schemeClr val="dk2"/>
                </a:solidFill>
              </a:rPr>
              <a:t>Analysis of the 2016 Rio de Janeiro Summer Olympic Games</a:t>
            </a:r>
          </a:p>
          <a:p>
            <a:pPr marL="0" marR="0" lvl="0" indent="0" defTabSz="914400" rtl="0" eaLnBrk="0" fontAlgn="base" latinLnBrk="0" hangingPunct="0">
              <a:lnSpc>
                <a:spcPct val="90000"/>
              </a:lnSpc>
              <a:spcBef>
                <a:spcPct val="20000"/>
              </a:spcBef>
              <a:spcAft>
                <a:spcPct val="0"/>
              </a:spcAft>
              <a:buClrTx/>
              <a:buSzTx/>
              <a:buFontTx/>
              <a:buNone/>
              <a:tabLst/>
              <a:defRPr/>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90000"/>
              </a:lnSpc>
              <a:spcBef>
                <a:spcPct val="20000"/>
              </a:spcBef>
              <a:spcAft>
                <a:spcPct val="0"/>
              </a:spcAft>
              <a:buClrTx/>
              <a:buSzTx/>
              <a:buFontTx/>
              <a:buNone/>
              <a:tabLst/>
              <a:defRPr/>
            </a:pPr>
            <a:endParaRPr lang="en-US" sz="16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90000"/>
              </a:lnSpc>
              <a:spcBef>
                <a:spcPct val="20000"/>
              </a:spcBef>
              <a:spcAft>
                <a:spcPct val="0"/>
              </a:spcAft>
              <a:buClrTx/>
              <a:buSzTx/>
              <a:buFontTx/>
              <a:buNone/>
              <a:tabLst/>
              <a:defRPr/>
            </a:pPr>
            <a:endParaRPr lang="en-US" sz="1600" b="1" u="sng"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90000"/>
              </a:lnSpc>
              <a:spcBef>
                <a:spcPct val="20000"/>
              </a:spcBef>
              <a:spcAft>
                <a:spcPct val="0"/>
              </a:spcAft>
              <a:buClrTx/>
              <a:buSzTx/>
              <a:buFontTx/>
              <a:buNone/>
              <a:tabLst/>
              <a:defRPr/>
            </a:pP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Identify Patterns in Data via Visualization, Statistical Analysis, &amp; Data Mining</a:t>
            </a:r>
          </a:p>
          <a:p>
            <a:pPr eaLnBrk="0" hangingPunct="0">
              <a:lnSpc>
                <a:spcPct val="90000"/>
              </a:lnSpc>
              <a:spcBef>
                <a:spcPct val="20000"/>
              </a:spcBef>
              <a:defRPr/>
            </a:pPr>
            <a:r>
              <a:rPr lang="en-US" sz="1200" dirty="0">
                <a:latin typeface="Times New Roman" panose="02020603050405020304" pitchFamily="18" charset="0"/>
                <a:cs typeface="Times New Roman" panose="02020603050405020304" pitchFamily="18" charset="0"/>
              </a:rPr>
              <a:t>IST: 653: Marketing Analytics</a:t>
            </a:r>
          </a:p>
          <a:p>
            <a:pPr eaLnBrk="0" hangingPunct="0">
              <a:lnSpc>
                <a:spcPct val="90000"/>
              </a:lnSpc>
              <a:spcBef>
                <a:spcPct val="20000"/>
              </a:spcBef>
              <a:defRPr/>
            </a:pPr>
            <a:r>
              <a:rPr lang="en-US" sz="1200" dirty="0">
                <a:solidFill>
                  <a:schemeClr val="dk2"/>
                </a:solidFill>
                <a:latin typeface="Times New Roman" panose="02020603050405020304" pitchFamily="18" charset="0"/>
                <a:cs typeface="Times New Roman" panose="02020603050405020304" pitchFamily="18" charset="0"/>
              </a:rPr>
              <a:t>Project Scope: Modeling website visitors’ propensity to purchase</a:t>
            </a:r>
          </a:p>
          <a:p>
            <a:pPr eaLnBrk="0" hangingPunct="0">
              <a:lnSpc>
                <a:spcPct val="90000"/>
              </a:lnSpc>
              <a:spcBef>
                <a:spcPct val="20000"/>
              </a:spcBef>
              <a:defRPr/>
            </a:pPr>
            <a:endParaRPr lang="en-US" sz="1200" dirty="0">
              <a:solidFill>
                <a:schemeClr val="dk2"/>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90000"/>
              </a:lnSpc>
              <a:spcBef>
                <a:spcPct val="20000"/>
              </a:spcBef>
              <a:spcAft>
                <a:spcPct val="0"/>
              </a:spcAft>
              <a:buClrTx/>
              <a:buSzTx/>
              <a:buFontTx/>
              <a:buNone/>
              <a:tabLst/>
              <a:defRPr/>
            </a:pPr>
            <a:endParaRPr lang="en-US" sz="16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90000"/>
              </a:lnSpc>
              <a:spcBef>
                <a:spcPct val="20000"/>
              </a:spcBef>
              <a:spcAft>
                <a:spcPct val="0"/>
              </a:spcAft>
              <a:buClrTx/>
              <a:buSzTx/>
              <a:buFontTx/>
              <a:buNone/>
              <a:tabLst/>
              <a:defRPr/>
            </a:pP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Develop Alternative Strategies based on the Data</a:t>
            </a:r>
          </a:p>
          <a:p>
            <a:pPr eaLnBrk="0" hangingPunct="0">
              <a:lnSpc>
                <a:spcPct val="90000"/>
              </a:lnSpc>
              <a:spcBef>
                <a:spcPct val="20000"/>
              </a:spcBef>
              <a:defRPr/>
            </a:pPr>
            <a:r>
              <a:rPr lang="en-US" sz="1200" dirty="0">
                <a:latin typeface="Times New Roman" panose="02020603050405020304" pitchFamily="18" charset="0"/>
                <a:cs typeface="Times New Roman" panose="02020603050405020304" pitchFamily="18" charset="0"/>
              </a:rPr>
              <a:t>MBC 651: Business Analytics</a:t>
            </a:r>
          </a:p>
          <a:p>
            <a:pPr eaLnBrk="0" hangingPunct="0">
              <a:lnSpc>
                <a:spcPct val="90000"/>
              </a:lnSpc>
              <a:spcBef>
                <a:spcPct val="20000"/>
              </a:spcBef>
              <a:defRPr/>
            </a:pPr>
            <a:r>
              <a:rPr lang="en-US" sz="1200" dirty="0">
                <a:solidFill>
                  <a:schemeClr val="dk2"/>
                </a:solidFill>
                <a:latin typeface="Times New Roman" panose="02020603050405020304" pitchFamily="18" charset="0"/>
                <a:cs typeface="Times New Roman" panose="02020603050405020304" pitchFamily="18" charset="0"/>
              </a:rPr>
              <a:t>Project Scope: Recruiting Advertising Strategy</a:t>
            </a:r>
          </a:p>
          <a:p>
            <a:pPr eaLnBrk="0" hangingPunct="0">
              <a:lnSpc>
                <a:spcPct val="90000"/>
              </a:lnSpc>
              <a:spcBef>
                <a:spcPct val="20000"/>
              </a:spcBef>
              <a:defRPr/>
            </a:pPr>
            <a:endParaRPr lang="en-US" sz="1200" dirty="0">
              <a:solidFill>
                <a:schemeClr val="dk2"/>
              </a:solidFill>
              <a:latin typeface="Times New Roman" panose="02020603050405020304" pitchFamily="18" charset="0"/>
              <a:cs typeface="Times New Roman" panose="02020603050405020304" pitchFamily="18" charset="0"/>
            </a:endParaRPr>
          </a:p>
          <a:p>
            <a:pPr eaLnBrk="0" hangingPunct="0">
              <a:lnSpc>
                <a:spcPct val="90000"/>
              </a:lnSpc>
              <a:spcBef>
                <a:spcPct val="20000"/>
              </a:spcBef>
              <a:defRPr/>
            </a:pPr>
            <a:endParaRPr lang="en-US" sz="1200" dirty="0">
              <a:solidFill>
                <a:schemeClr val="dk2"/>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90000"/>
              </a:lnSpc>
              <a:spcBef>
                <a:spcPct val="20000"/>
              </a:spcBef>
              <a:spcAft>
                <a:spcPct val="0"/>
              </a:spcAft>
              <a:buClrTx/>
              <a:buSzTx/>
              <a:buFontTx/>
              <a:buNone/>
              <a:tabLst/>
              <a:defRPr/>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ED1FBFDC-3B67-0749-BA19-7FBDCFC2DDE7}"/>
              </a:ext>
            </a:extLst>
          </p:cNvPr>
          <p:cNvSpPr txBox="1">
            <a:spLocks noChangeArrowheads="1"/>
          </p:cNvSpPr>
          <p:nvPr/>
        </p:nvSpPr>
        <p:spPr>
          <a:xfrm>
            <a:off x="4419600" y="838200"/>
            <a:ext cx="4648200" cy="4689474"/>
          </a:xfrm>
          <a:prstGeom prst="rect">
            <a:avLst/>
          </a:prstGeom>
        </p:spPr>
        <p:txBody>
          <a:bodyPr/>
          <a:lstStyle/>
          <a:p>
            <a:pPr marL="0" marR="0" lvl="0" indent="0" defTabSz="914400" rtl="0" eaLnBrk="0" fontAlgn="base" latinLnBrk="0" hangingPunct="0">
              <a:lnSpc>
                <a:spcPct val="90000"/>
              </a:lnSpc>
              <a:spcBef>
                <a:spcPct val="20000"/>
              </a:spcBef>
              <a:spcAft>
                <a:spcPct val="0"/>
              </a:spcAft>
              <a:buClrTx/>
              <a:buSzTx/>
              <a:buFontTx/>
              <a:buNone/>
              <a:tabLst/>
              <a:defRPr/>
            </a:pP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Develop a Plan of Action to Implement the Business Decisions derived from the Analyses</a:t>
            </a:r>
          </a:p>
          <a:p>
            <a:pPr eaLnBrk="0" hangingPunct="0">
              <a:lnSpc>
                <a:spcPct val="90000"/>
              </a:lnSpc>
              <a:spcBef>
                <a:spcPct val="20000"/>
              </a:spcBef>
              <a:defRPr/>
            </a:pPr>
            <a:r>
              <a:rPr lang="en-US" sz="1200" dirty="0">
                <a:latin typeface="Times New Roman" panose="02020603050405020304" pitchFamily="18" charset="0"/>
                <a:cs typeface="Times New Roman" panose="02020603050405020304" pitchFamily="18" charset="0"/>
              </a:rPr>
              <a:t>IST 718 – Big Data Analytics:</a:t>
            </a:r>
          </a:p>
          <a:p>
            <a:pPr marL="0" marR="0" lvl="0" indent="0" defTabSz="914400" eaLnBrk="0" latinLnBrk="0" hangingPunct="0">
              <a:lnSpc>
                <a:spcPct val="90000"/>
              </a:lnSpc>
              <a:spcBef>
                <a:spcPct val="20000"/>
              </a:spcBef>
              <a:buClrTx/>
              <a:buSzTx/>
              <a:buFontTx/>
              <a:buNone/>
              <a:tabLst/>
              <a:defRPr/>
            </a:pPr>
            <a:r>
              <a:rPr lang="en-US" sz="1200" dirty="0">
                <a:solidFill>
                  <a:schemeClr val="dk2"/>
                </a:solidFill>
                <a:latin typeface="Times New Roman" panose="02020603050405020304" pitchFamily="18" charset="0"/>
                <a:cs typeface="Times New Roman" panose="02020603050405020304" pitchFamily="18" charset="0"/>
              </a:rPr>
              <a:t>Project Scope: Finding Investing Location for a REIT</a:t>
            </a:r>
          </a:p>
          <a:p>
            <a:pPr marL="0" marR="0" lvl="0" indent="0" defTabSz="914400" eaLnBrk="0" latinLnBrk="0" hangingPunct="0">
              <a:lnSpc>
                <a:spcPct val="90000"/>
              </a:lnSpc>
              <a:spcBef>
                <a:spcPct val="20000"/>
              </a:spcBef>
              <a:buClrTx/>
              <a:buSzTx/>
              <a:buFontTx/>
              <a:buNone/>
              <a:tabLst/>
              <a:defRPr/>
            </a:pPr>
            <a:endParaRPr lang="en-US" altLang="en-US" sz="1200" dirty="0">
              <a:solidFill>
                <a:schemeClr val="dk2"/>
              </a:solidFill>
              <a:latin typeface="Times New Roman" panose="02020603050405020304" pitchFamily="18" charset="0"/>
              <a:cs typeface="Times New Roman" panose="02020603050405020304" pitchFamily="18" charset="0"/>
            </a:endParaRPr>
          </a:p>
          <a:p>
            <a:pPr eaLnBrk="0" hangingPunct="0">
              <a:lnSpc>
                <a:spcPct val="90000"/>
              </a:lnSpc>
              <a:spcBef>
                <a:spcPct val="20000"/>
              </a:spcBef>
              <a:defRPr/>
            </a:pPr>
            <a:r>
              <a:rPr lang="en-US" sz="1200" dirty="0">
                <a:latin typeface="Times New Roman" panose="02020603050405020304" pitchFamily="18" charset="0"/>
                <a:cs typeface="Times New Roman" panose="02020603050405020304" pitchFamily="18" charset="0"/>
              </a:rPr>
              <a:t>IST 623 – Information Security:</a:t>
            </a:r>
          </a:p>
          <a:p>
            <a:pPr eaLnBrk="0" hangingPunct="0">
              <a:lnSpc>
                <a:spcPct val="90000"/>
              </a:lnSpc>
              <a:spcBef>
                <a:spcPct val="20000"/>
              </a:spcBef>
              <a:defRPr/>
            </a:pPr>
            <a:r>
              <a:rPr lang="en-US" sz="1200" dirty="0">
                <a:solidFill>
                  <a:schemeClr val="dk2"/>
                </a:solidFill>
                <a:latin typeface="Times New Roman" panose="02020603050405020304" pitchFamily="18" charset="0"/>
                <a:cs typeface="Times New Roman" panose="02020603050405020304" pitchFamily="18" charset="0"/>
              </a:rPr>
              <a:t>Project Scope: Analyze the SolarWinds Cyber Attack</a:t>
            </a:r>
            <a:endParaRPr lang="en-US" sz="1200" dirty="0">
              <a:latin typeface="Times New Roman" panose="02020603050405020304" pitchFamily="18" charset="0"/>
              <a:cs typeface="Times New Roman" panose="02020603050405020304" pitchFamily="18" charset="0"/>
            </a:endParaRPr>
          </a:p>
          <a:p>
            <a:pPr marL="0" marR="0" lvl="0" indent="0" defTabSz="914400" eaLnBrk="0" latinLnBrk="0" hangingPunct="0">
              <a:lnSpc>
                <a:spcPct val="90000"/>
              </a:lnSpc>
              <a:spcBef>
                <a:spcPct val="20000"/>
              </a:spcBef>
              <a:buClrTx/>
              <a:buSzTx/>
              <a:buFontTx/>
              <a:buNone/>
              <a:tabLst/>
              <a:defRPr/>
            </a:pPr>
            <a:endParaRPr lang="en-US" altLang="en-US" sz="1200" dirty="0">
              <a:solidFill>
                <a:schemeClr val="dk2"/>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90000"/>
              </a:lnSpc>
              <a:spcBef>
                <a:spcPct val="20000"/>
              </a:spcBef>
              <a:spcAft>
                <a:spcPct val="0"/>
              </a:spcAft>
              <a:buClrTx/>
              <a:buSzTx/>
              <a:buFontTx/>
              <a:buNone/>
              <a:tabLst/>
              <a:defRPr/>
            </a:pP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Demonstrate Communication Skills regarding Data and its Analysis</a:t>
            </a:r>
          </a:p>
          <a:p>
            <a:pPr eaLnBrk="0" hangingPunct="0">
              <a:lnSpc>
                <a:spcPct val="90000"/>
              </a:lnSpc>
              <a:spcBef>
                <a:spcPct val="20000"/>
              </a:spcBef>
              <a:defRPr/>
            </a:pPr>
            <a:r>
              <a:rPr lang="en-US" sz="1200" dirty="0">
                <a:latin typeface="Times New Roman" panose="02020603050405020304" pitchFamily="18" charset="0"/>
                <a:cs typeface="Times New Roman" panose="02020603050405020304" pitchFamily="18" charset="0"/>
              </a:rPr>
              <a:t>IST 652: Scripting for Data Analytics</a:t>
            </a:r>
          </a:p>
          <a:p>
            <a:pPr eaLnBrk="0" hangingPunct="0">
              <a:lnSpc>
                <a:spcPct val="90000"/>
              </a:lnSpc>
              <a:spcBef>
                <a:spcPct val="20000"/>
              </a:spcBef>
              <a:defRPr/>
            </a:pPr>
            <a:r>
              <a:rPr lang="en-US" sz="1200" dirty="0">
                <a:solidFill>
                  <a:schemeClr val="dk2"/>
                </a:solidFill>
                <a:latin typeface="Times New Roman" panose="02020603050405020304" pitchFamily="18" charset="0"/>
                <a:cs typeface="Times New Roman" panose="02020603050405020304" pitchFamily="18" charset="0"/>
              </a:rPr>
              <a:t>Project Scope: Analysis of the 2016 Rio de Janeiro Summer Olympic Games</a:t>
            </a:r>
          </a:p>
          <a:p>
            <a:pPr marL="0" marR="0" lvl="0" indent="0" defTabSz="914400" rtl="0" eaLnBrk="0" fontAlgn="base" latinLnBrk="0" hangingPunct="0">
              <a:lnSpc>
                <a:spcPct val="90000"/>
              </a:lnSpc>
              <a:spcBef>
                <a:spcPct val="20000"/>
              </a:spcBef>
              <a:spcAft>
                <a:spcPct val="0"/>
              </a:spcAft>
              <a:buClrTx/>
              <a:buSzTx/>
              <a:buFontTx/>
              <a:buNone/>
              <a:tabLst/>
              <a:defRPr/>
            </a:pPr>
            <a:endParaRPr lang="en-US" sz="16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eaLnBrk="0" hangingPunct="0">
              <a:lnSpc>
                <a:spcPct val="90000"/>
              </a:lnSpc>
              <a:spcBef>
                <a:spcPct val="20000"/>
              </a:spcBef>
              <a:defRPr/>
            </a:pPr>
            <a:r>
              <a:rPr lang="en-US" sz="1200" dirty="0">
                <a:latin typeface="Times New Roman" panose="02020603050405020304" pitchFamily="18" charset="0"/>
                <a:cs typeface="Times New Roman" panose="02020603050405020304" pitchFamily="18" charset="0"/>
              </a:rPr>
              <a:t>IST 623 – Information Security:</a:t>
            </a:r>
          </a:p>
          <a:p>
            <a:pPr eaLnBrk="0" hangingPunct="0">
              <a:lnSpc>
                <a:spcPct val="90000"/>
              </a:lnSpc>
              <a:spcBef>
                <a:spcPct val="20000"/>
              </a:spcBef>
              <a:defRPr/>
            </a:pPr>
            <a:r>
              <a:rPr lang="en-US" sz="1200" dirty="0">
                <a:solidFill>
                  <a:schemeClr val="dk2"/>
                </a:solidFill>
                <a:latin typeface="Times New Roman" panose="02020603050405020304" pitchFamily="18" charset="0"/>
                <a:cs typeface="Times New Roman" panose="02020603050405020304" pitchFamily="18" charset="0"/>
              </a:rPr>
              <a:t>Project Scope: Analyze the SolarWinds Cyber Attack</a:t>
            </a:r>
          </a:p>
          <a:p>
            <a:pPr marL="0" marR="0" lvl="0" indent="0" defTabSz="914400" rtl="0" eaLnBrk="0" fontAlgn="base" latinLnBrk="0" hangingPunct="0">
              <a:lnSpc>
                <a:spcPct val="90000"/>
              </a:lnSpc>
              <a:spcBef>
                <a:spcPct val="20000"/>
              </a:spcBef>
              <a:spcAft>
                <a:spcPct val="0"/>
              </a:spcAft>
              <a:buClrTx/>
              <a:buSzTx/>
              <a:buFontTx/>
              <a:buNone/>
              <a:tabLst/>
              <a:defRPr/>
            </a:pPr>
            <a:endParaRPr lang="en-US" sz="16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90000"/>
              </a:lnSpc>
              <a:spcBef>
                <a:spcPct val="20000"/>
              </a:spcBef>
              <a:spcAft>
                <a:spcPct val="0"/>
              </a:spcAft>
              <a:buClrTx/>
              <a:buSzTx/>
              <a:buFontTx/>
              <a:buNone/>
              <a:tabLst/>
              <a:defRPr/>
            </a:pP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Synthesize the Ethical Dimensions of Data Science Practice</a:t>
            </a:r>
            <a:endParaRPr kumimoji="0" lang="en-US" altLang="en-US" sz="1600" b="1"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342900" marR="0" lvl="0" indent="-342900" defTabSz="914400" eaLnBrk="0" latinLnBrk="0" hangingPunct="0">
              <a:lnSpc>
                <a:spcPct val="90000"/>
              </a:lnSpc>
              <a:spcBef>
                <a:spcPct val="20000"/>
              </a:spcBef>
              <a:buClrTx/>
              <a:buSzTx/>
              <a:buFontTx/>
              <a:buNone/>
              <a:tabLst/>
              <a:defRPr/>
            </a:pPr>
            <a:r>
              <a:rPr lang="en-US" altLang="en-US" sz="1200" dirty="0">
                <a:latin typeface="Times New Roman" panose="02020603050405020304" pitchFamily="18" charset="0"/>
                <a:cs typeface="Times New Roman" panose="02020603050405020304" pitchFamily="18" charset="0"/>
              </a:rPr>
              <a:t>IST 687: Applied Data Science</a:t>
            </a:r>
          </a:p>
          <a:p>
            <a:pPr marL="342900" marR="0" lvl="0" indent="-342900" defTabSz="914400" eaLnBrk="0" latinLnBrk="0" hangingPunct="0">
              <a:lnSpc>
                <a:spcPct val="90000"/>
              </a:lnSpc>
              <a:spcBef>
                <a:spcPct val="20000"/>
              </a:spcBef>
              <a:buClrTx/>
              <a:buSzTx/>
              <a:buFontTx/>
              <a:buNone/>
              <a:tabLst/>
              <a:defRPr/>
            </a:pPr>
            <a:r>
              <a:rPr lang="en-US" altLang="en-US" sz="1200" dirty="0">
                <a:solidFill>
                  <a:schemeClr val="dk2"/>
                </a:solidFill>
                <a:latin typeface="Times New Roman" panose="02020603050405020304" pitchFamily="18" charset="0"/>
                <a:cs typeface="Times New Roman" panose="02020603050405020304" pitchFamily="18" charset="0"/>
              </a:rPr>
              <a:t>Project Scope: Class Discussion on Bias in Machine Learning</a:t>
            </a:r>
          </a:p>
        </p:txBody>
      </p:sp>
      <p:sp>
        <p:nvSpPr>
          <p:cNvPr id="2" name="TextBox 1">
            <a:extLst>
              <a:ext uri="{FF2B5EF4-FFF2-40B4-BE49-F238E27FC236}">
                <a16:creationId xmlns:a16="http://schemas.microsoft.com/office/drawing/2014/main" id="{4E52501E-72A8-46C5-861B-2A75EC225E40}"/>
              </a:ext>
            </a:extLst>
          </p:cNvPr>
          <p:cNvSpPr txBox="1"/>
          <p:nvPr/>
        </p:nvSpPr>
        <p:spPr>
          <a:xfrm>
            <a:off x="0" y="5791200"/>
            <a:ext cx="9067800" cy="523220"/>
          </a:xfrm>
          <a:prstGeom prst="rect">
            <a:avLst/>
          </a:prstGeom>
          <a:noFill/>
        </p:spPr>
        <p:txBody>
          <a:bodyPr wrap="square" rtlCol="0">
            <a:spAutoFit/>
          </a:bodyPr>
          <a:lstStyle/>
          <a:p>
            <a:r>
              <a:rPr lang="en-US" sz="1400" dirty="0"/>
              <a:t>Each discussion section will include commentary of the key lessons learned and/or how this will relate to my outcome goals. </a:t>
            </a:r>
          </a:p>
        </p:txBody>
      </p:sp>
    </p:spTree>
    <p:extLst>
      <p:ext uri="{BB962C8B-B14F-4D97-AF65-F5344CB8AC3E}">
        <p14:creationId xmlns:p14="http://schemas.microsoft.com/office/powerpoint/2010/main" val="177427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76200"/>
            <a:ext cx="91440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defRPr/>
            </a:pPr>
            <a:r>
              <a:rPr kumimoji="0" lang="en-US" altLang="en-US" sz="23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Collect and Organize Data</a:t>
            </a:r>
          </a:p>
          <a:p>
            <a:pPr marL="0" marR="0" lvl="0" indent="0" algn="ctr" defTabSz="914400" rtl="0" eaLnBrk="0" fontAlgn="base" latinLnBrk="0" hangingPunct="0">
              <a:spcBef>
                <a:spcPct val="0"/>
              </a:spcBef>
              <a:spcAft>
                <a:spcPct val="0"/>
              </a:spcAft>
              <a:buClrTx/>
              <a:buSzTx/>
              <a:buFontTx/>
              <a:buNone/>
              <a:tabLst/>
              <a:defRPr/>
            </a:pPr>
            <a:r>
              <a:rPr lang="en-US" sz="1400" dirty="0">
                <a:latin typeface="Times New Roman" panose="02020603050405020304" pitchFamily="18" charset="0"/>
                <a:ea typeface="Calibri" panose="020F0502020204030204" pitchFamily="34" charset="0"/>
                <a:cs typeface="Times New Roman" panose="02020603050405020304" pitchFamily="18" charset="0"/>
              </a:rPr>
              <a:t>IST 652: Scripting for Data Analytics</a:t>
            </a:r>
          </a:p>
          <a:p>
            <a:pPr algn="ctr" eaLnBrk="0" hangingPunct="0">
              <a:lnSpc>
                <a:spcPct val="90000"/>
              </a:lnSpc>
              <a:spcBef>
                <a:spcPct val="20000"/>
              </a:spcBef>
              <a:defRPr/>
            </a:pPr>
            <a:r>
              <a:rPr lang="en-US" sz="1400" dirty="0">
                <a:solidFill>
                  <a:schemeClr val="dk2"/>
                </a:solidFill>
                <a:latin typeface="Times New Roman" panose="02020603050405020304" pitchFamily="18" charset="0"/>
                <a:cs typeface="Times New Roman" panose="02020603050405020304" pitchFamily="18" charset="0"/>
              </a:rPr>
              <a:t>Project Scope: Analysis of the 2016 Rio de Janeiro Summer Olympic Games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76200" y="914401"/>
            <a:ext cx="3327149" cy="457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90000"/>
              </a:lnSpc>
              <a:spcBef>
                <a:spcPct val="20000"/>
              </a:spcBef>
              <a:spcAft>
                <a:spcPct val="0"/>
              </a:spcAft>
              <a:buClrTx/>
              <a:buSzTx/>
              <a:buFontTx/>
              <a:buNone/>
              <a:tabLst/>
              <a:defRPr/>
            </a:pPr>
            <a:r>
              <a:rPr lang="en-US" sz="1400" u="sng" dirty="0">
                <a:latin typeface="Times New Roman" panose="02020603050405020304" pitchFamily="18" charset="0"/>
                <a:ea typeface="Calibri" panose="020F0502020204030204" pitchFamily="34" charset="0"/>
                <a:cs typeface="Times New Roman" panose="02020603050405020304" pitchFamily="18" charset="0"/>
              </a:rPr>
              <a:t>Import the “athletes.csv” file from Kaggle</a:t>
            </a:r>
          </a:p>
        </p:txBody>
      </p:sp>
      <p:pic>
        <p:nvPicPr>
          <p:cNvPr id="8" name="Picture 7">
            <a:extLst>
              <a:ext uri="{FF2B5EF4-FFF2-40B4-BE49-F238E27FC236}">
                <a16:creationId xmlns:a16="http://schemas.microsoft.com/office/drawing/2014/main" id="{AB297946-5060-4FAB-8B2C-15CA8A802944}"/>
              </a:ext>
            </a:extLst>
          </p:cNvPr>
          <p:cNvPicPr>
            <a:picLocks noChangeAspect="1"/>
          </p:cNvPicPr>
          <p:nvPr/>
        </p:nvPicPr>
        <p:blipFill>
          <a:blip r:embed="rId2"/>
          <a:stretch>
            <a:fillRect/>
          </a:stretch>
        </p:blipFill>
        <p:spPr>
          <a:xfrm>
            <a:off x="152399" y="1143000"/>
            <a:ext cx="7297303" cy="1752600"/>
          </a:xfrm>
          <a:prstGeom prst="rect">
            <a:avLst/>
          </a:prstGeom>
        </p:spPr>
      </p:pic>
      <p:sp>
        <p:nvSpPr>
          <p:cNvPr id="10" name="Rectangle 3">
            <a:extLst>
              <a:ext uri="{FF2B5EF4-FFF2-40B4-BE49-F238E27FC236}">
                <a16:creationId xmlns:a16="http://schemas.microsoft.com/office/drawing/2014/main" id="{F08CC126-31DF-4D5B-8CA0-DDA527A8756D}"/>
              </a:ext>
            </a:extLst>
          </p:cNvPr>
          <p:cNvSpPr txBox="1">
            <a:spLocks noChangeArrowheads="1"/>
          </p:cNvSpPr>
          <p:nvPr/>
        </p:nvSpPr>
        <p:spPr bwMode="auto">
          <a:xfrm>
            <a:off x="129766" y="3048000"/>
            <a:ext cx="2232434" cy="457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90000"/>
              </a:lnSpc>
              <a:spcBef>
                <a:spcPct val="20000"/>
              </a:spcBef>
              <a:spcAft>
                <a:spcPct val="0"/>
              </a:spcAft>
              <a:buClrTx/>
              <a:buSzTx/>
              <a:buFontTx/>
              <a:buNone/>
              <a:tabLst/>
              <a:defRPr/>
            </a:pPr>
            <a:r>
              <a:rPr lang="en-US" sz="1400" u="sng" dirty="0">
                <a:latin typeface="Times New Roman" panose="02020603050405020304" pitchFamily="18" charset="0"/>
                <a:ea typeface="Calibri" panose="020F0502020204030204" pitchFamily="34" charset="0"/>
                <a:cs typeface="Times New Roman" panose="02020603050405020304" pitchFamily="18" charset="0"/>
              </a:rPr>
              <a:t>Review string types:</a:t>
            </a:r>
          </a:p>
        </p:txBody>
      </p:sp>
      <p:pic>
        <p:nvPicPr>
          <p:cNvPr id="11" name="Picture 10">
            <a:extLst>
              <a:ext uri="{FF2B5EF4-FFF2-40B4-BE49-F238E27FC236}">
                <a16:creationId xmlns:a16="http://schemas.microsoft.com/office/drawing/2014/main" id="{FC2281A9-1151-433A-9CD5-55550D3B8011}"/>
              </a:ext>
            </a:extLst>
          </p:cNvPr>
          <p:cNvPicPr>
            <a:picLocks noChangeAspect="1"/>
          </p:cNvPicPr>
          <p:nvPr/>
        </p:nvPicPr>
        <p:blipFill>
          <a:blip r:embed="rId3"/>
          <a:stretch>
            <a:fillRect/>
          </a:stretch>
        </p:blipFill>
        <p:spPr>
          <a:xfrm>
            <a:off x="228600" y="3525519"/>
            <a:ext cx="2232434" cy="3027460"/>
          </a:xfrm>
          <a:prstGeom prst="rect">
            <a:avLst/>
          </a:prstGeom>
        </p:spPr>
      </p:pic>
      <p:sp>
        <p:nvSpPr>
          <p:cNvPr id="12" name="Rectangle 3">
            <a:extLst>
              <a:ext uri="{FF2B5EF4-FFF2-40B4-BE49-F238E27FC236}">
                <a16:creationId xmlns:a16="http://schemas.microsoft.com/office/drawing/2014/main" id="{854F8097-A03E-4E2B-8BF5-C81DC67AEEC7}"/>
              </a:ext>
            </a:extLst>
          </p:cNvPr>
          <p:cNvSpPr txBox="1">
            <a:spLocks noChangeArrowheads="1"/>
          </p:cNvSpPr>
          <p:nvPr/>
        </p:nvSpPr>
        <p:spPr bwMode="auto">
          <a:xfrm>
            <a:off x="4076322" y="2971800"/>
            <a:ext cx="4137434"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90000"/>
              </a:lnSpc>
              <a:spcBef>
                <a:spcPct val="20000"/>
              </a:spcBef>
              <a:spcAft>
                <a:spcPct val="0"/>
              </a:spcAft>
              <a:buClrTx/>
              <a:buSzTx/>
              <a:buFontTx/>
              <a:buNone/>
              <a:tabLst/>
              <a:defRPr/>
            </a:pPr>
            <a:r>
              <a:rPr lang="en-US" sz="1400" u="sng" dirty="0">
                <a:latin typeface="Times New Roman" panose="02020603050405020304" pitchFamily="18" charset="0"/>
                <a:ea typeface="Calibri" panose="020F0502020204030204" pitchFamily="34" charset="0"/>
                <a:cs typeface="Times New Roman" panose="02020603050405020304" pitchFamily="18" charset="0"/>
              </a:rPr>
              <a:t>Review for NAs</a:t>
            </a:r>
            <a:r>
              <a:rPr lang="en-US" sz="1400" dirty="0">
                <a:latin typeface="Times New Roman" panose="02020603050405020304" pitchFamily="18" charset="0"/>
                <a:ea typeface="Calibri" panose="020F0502020204030204" pitchFamily="34" charset="0"/>
                <a:cs typeface="Times New Roman" panose="02020603050405020304" pitchFamily="18" charset="0"/>
              </a:rPr>
              <a:t>:</a:t>
            </a:r>
          </a:p>
          <a:p>
            <a:pPr marL="171450" marR="0" lvl="0" indent="-171450" defTabSz="914400" rtl="0" eaLnBrk="0" fontAlgn="base" latinLnBrk="0" hangingPunct="0">
              <a:lnSpc>
                <a:spcPct val="90000"/>
              </a:lnSpc>
              <a:spcBef>
                <a:spcPct val="20000"/>
              </a:spcBef>
              <a:spcAft>
                <a:spcPct val="0"/>
              </a:spcAft>
              <a:buClrTx/>
              <a:buSzTx/>
              <a:buFont typeface="Arial" panose="020B0604020202020204" pitchFamily="34" charset="0"/>
              <a:buChar char="•"/>
              <a:tabLst/>
              <a:defRPr/>
            </a:pPr>
            <a:r>
              <a:rPr lang="en-US" sz="1400" dirty="0">
                <a:effectLst/>
                <a:latin typeface="Times New Roman" panose="02020603050405020304" pitchFamily="18" charset="0"/>
                <a:ea typeface="EB Garamond" panose="00000500000000000000" pitchFamily="2" charset="0"/>
              </a:rPr>
              <a:t>For the height and weight columns, replace the NAs with their columns respective mean value</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4BF7F10C-4EC1-4138-988E-C07128190232}"/>
              </a:ext>
            </a:extLst>
          </p:cNvPr>
          <p:cNvPicPr>
            <a:picLocks noChangeAspect="1"/>
          </p:cNvPicPr>
          <p:nvPr/>
        </p:nvPicPr>
        <p:blipFill>
          <a:blip r:embed="rId4"/>
          <a:stretch>
            <a:fillRect/>
          </a:stretch>
        </p:blipFill>
        <p:spPr>
          <a:xfrm>
            <a:off x="4082358" y="3733800"/>
            <a:ext cx="2928042" cy="2456485"/>
          </a:xfrm>
          <a:prstGeom prst="rect">
            <a:avLst/>
          </a:prstGeom>
        </p:spPr>
      </p:pic>
    </p:spTree>
    <p:extLst>
      <p:ext uri="{BB962C8B-B14F-4D97-AF65-F5344CB8AC3E}">
        <p14:creationId xmlns:p14="http://schemas.microsoft.com/office/powerpoint/2010/main" val="1011005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76200"/>
            <a:ext cx="91440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defRPr/>
            </a:pPr>
            <a:r>
              <a:rPr kumimoji="0" lang="en-US" altLang="en-US" sz="23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Collect and Organize Data</a:t>
            </a:r>
          </a:p>
          <a:p>
            <a:pPr marL="0" marR="0" lvl="0" indent="0" algn="ctr" defTabSz="914400" rtl="0" eaLnBrk="0" fontAlgn="base" latinLnBrk="0" hangingPunct="0">
              <a:spcBef>
                <a:spcPct val="0"/>
              </a:spcBef>
              <a:spcAft>
                <a:spcPct val="0"/>
              </a:spcAft>
              <a:buClrTx/>
              <a:buSzTx/>
              <a:buFontTx/>
              <a:buNone/>
              <a:tabLst/>
              <a:defRPr/>
            </a:pPr>
            <a:r>
              <a:rPr lang="en-US" sz="1400" dirty="0">
                <a:latin typeface="Times New Roman" panose="02020603050405020304" pitchFamily="18" charset="0"/>
                <a:ea typeface="Calibri" panose="020F0502020204030204" pitchFamily="34" charset="0"/>
                <a:cs typeface="Times New Roman" panose="02020603050405020304" pitchFamily="18" charset="0"/>
              </a:rPr>
              <a:t>IST 652: Scripting for Data Analytics</a:t>
            </a:r>
          </a:p>
          <a:p>
            <a:pPr algn="ctr" eaLnBrk="0" hangingPunct="0">
              <a:lnSpc>
                <a:spcPct val="90000"/>
              </a:lnSpc>
              <a:spcBef>
                <a:spcPct val="20000"/>
              </a:spcBef>
              <a:defRPr/>
            </a:pPr>
            <a:r>
              <a:rPr lang="en-US" sz="1400" dirty="0">
                <a:solidFill>
                  <a:schemeClr val="dk2"/>
                </a:solidFill>
                <a:latin typeface="Times New Roman" panose="02020603050405020304" pitchFamily="18" charset="0"/>
                <a:cs typeface="Times New Roman" panose="02020603050405020304" pitchFamily="18" charset="0"/>
              </a:rPr>
              <a:t>Project Scope: Analysis of the 2016 Rio de Janeiro Summer Olympic Games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50549" y="914401"/>
            <a:ext cx="8508749"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71450" indent="-171450" eaLnBrk="0" hangingPunct="0">
              <a:lnSpc>
                <a:spcPct val="90000"/>
              </a:lnSpc>
              <a:spcBef>
                <a:spcPct val="20000"/>
              </a:spcBef>
              <a:buFont typeface="Wingdings" panose="05000000000000000000" pitchFamily="2" charset="2"/>
              <a:buChar char="q"/>
              <a:defRPr/>
            </a:pPr>
            <a:endParaRPr lang="en-US" sz="1200" dirty="0">
              <a:solidFill>
                <a:schemeClr val="dk2"/>
              </a:solidFill>
              <a:latin typeface="Times New Roman" panose="02020603050405020304" pitchFamily="18" charset="0"/>
              <a:cs typeface="Times New Roman" panose="02020603050405020304" pitchFamily="18" charset="0"/>
            </a:endParaRPr>
          </a:p>
          <a:p>
            <a:pPr marL="171450" indent="-171450" eaLnBrk="0" hangingPunct="0">
              <a:lnSpc>
                <a:spcPct val="90000"/>
              </a:lnSpc>
              <a:spcBef>
                <a:spcPct val="20000"/>
              </a:spcBef>
              <a:buFont typeface="Wingdings" panose="05000000000000000000" pitchFamily="2" charset="2"/>
              <a:buChar char="q"/>
              <a:defRPr/>
            </a:pPr>
            <a:r>
              <a:rPr lang="en-US" sz="1200" dirty="0">
                <a:latin typeface="Times New Roman" panose="02020603050405020304" pitchFamily="18" charset="0"/>
                <a:cs typeface="Times New Roman" panose="02020603050405020304" pitchFamily="18" charset="0"/>
              </a:rPr>
              <a:t>Create new Column for total medals won (gold + silver + bronze)</a:t>
            </a:r>
          </a:p>
          <a:p>
            <a:pPr marL="171450" indent="-171450" eaLnBrk="0" hangingPunct="0">
              <a:lnSpc>
                <a:spcPct val="90000"/>
              </a:lnSpc>
              <a:spcBef>
                <a:spcPct val="20000"/>
              </a:spcBef>
              <a:buFont typeface="Wingdings" panose="05000000000000000000" pitchFamily="2" charset="2"/>
              <a:buChar char="q"/>
              <a:defRPr/>
            </a:pPr>
            <a:r>
              <a:rPr lang="en-US" sz="1200" dirty="0">
                <a:latin typeface="Times New Roman" panose="02020603050405020304" pitchFamily="18" charset="0"/>
                <a:cs typeface="Times New Roman" panose="02020603050405020304" pitchFamily="18" charset="0"/>
              </a:rPr>
              <a:t>Convert Weight and Height from kilograms to pounds (lbs.)</a:t>
            </a:r>
          </a:p>
          <a:p>
            <a:endParaRPr lang="en-US" sz="1200" dirty="0">
              <a:solidFill>
                <a:schemeClr val="tx1"/>
              </a:solidFill>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90000"/>
              </a:lnSpc>
              <a:spcBef>
                <a:spcPct val="20000"/>
              </a:spcBef>
              <a:spcAft>
                <a:spcPct val="0"/>
              </a:spcAft>
              <a:buClrTx/>
              <a:buSzTx/>
              <a:buFontTx/>
              <a:buNone/>
              <a:tabLst/>
              <a:defRPr/>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67198AE-3F0C-43E1-BC1A-59F8E27389ED}"/>
              </a:ext>
            </a:extLst>
          </p:cNvPr>
          <p:cNvPicPr>
            <a:picLocks noChangeAspect="1"/>
          </p:cNvPicPr>
          <p:nvPr/>
        </p:nvPicPr>
        <p:blipFill>
          <a:blip r:embed="rId2"/>
          <a:stretch>
            <a:fillRect/>
          </a:stretch>
        </p:blipFill>
        <p:spPr>
          <a:xfrm>
            <a:off x="76200" y="1708785"/>
            <a:ext cx="5943600" cy="1301115"/>
          </a:xfrm>
          <a:prstGeom prst="rect">
            <a:avLst/>
          </a:prstGeom>
        </p:spPr>
      </p:pic>
      <p:sp>
        <p:nvSpPr>
          <p:cNvPr id="2" name="TextBox 1">
            <a:extLst>
              <a:ext uri="{FF2B5EF4-FFF2-40B4-BE49-F238E27FC236}">
                <a16:creationId xmlns:a16="http://schemas.microsoft.com/office/drawing/2014/main" id="{D48495DD-D596-4D97-AC4B-C6A923FFD029}"/>
              </a:ext>
            </a:extLst>
          </p:cNvPr>
          <p:cNvSpPr txBox="1"/>
          <p:nvPr/>
        </p:nvSpPr>
        <p:spPr>
          <a:xfrm>
            <a:off x="-57340" y="3124200"/>
            <a:ext cx="8286939" cy="258532"/>
          </a:xfrm>
          <a:prstGeom prst="rect">
            <a:avLst/>
          </a:prstGeom>
          <a:noFill/>
        </p:spPr>
        <p:txBody>
          <a:bodyPr wrap="square" rtlCol="0">
            <a:spAutoFit/>
          </a:bodyPr>
          <a:lstStyle/>
          <a:p>
            <a:pPr eaLnBrk="0" hangingPunct="0">
              <a:lnSpc>
                <a:spcPct val="90000"/>
              </a:lnSpc>
              <a:spcBef>
                <a:spcPct val="20000"/>
              </a:spcBef>
              <a:defRPr/>
            </a:pPr>
            <a:r>
              <a:rPr lang="en-US" sz="1200" u="sng" dirty="0">
                <a:latin typeface="Times New Roman" panose="02020603050405020304" pitchFamily="18" charset="0"/>
                <a:cs typeface="Times New Roman" panose="02020603050405020304" pitchFamily="18" charset="0"/>
              </a:rPr>
              <a:t>Import 2nd data set: Countries.csv- </a:t>
            </a:r>
            <a:r>
              <a:rPr lang="en-US" sz="1200" dirty="0">
                <a:latin typeface="Times New Roman" panose="02020603050405020304" pitchFamily="18" charset="0"/>
                <a:cs typeface="Times New Roman" panose="02020603050405020304" pitchFamily="18" charset="0"/>
              </a:rPr>
              <a:t>Similar analysis was done</a:t>
            </a:r>
          </a:p>
        </p:txBody>
      </p:sp>
      <p:sp>
        <p:nvSpPr>
          <p:cNvPr id="10" name="TextBox 9">
            <a:extLst>
              <a:ext uri="{FF2B5EF4-FFF2-40B4-BE49-F238E27FC236}">
                <a16:creationId xmlns:a16="http://schemas.microsoft.com/office/drawing/2014/main" id="{C8776ED9-A6E0-4560-A9B1-94FA1AC69DB1}"/>
              </a:ext>
            </a:extLst>
          </p:cNvPr>
          <p:cNvSpPr txBox="1"/>
          <p:nvPr/>
        </p:nvSpPr>
        <p:spPr>
          <a:xfrm>
            <a:off x="0" y="3429000"/>
            <a:ext cx="8286939" cy="867930"/>
          </a:xfrm>
          <a:prstGeom prst="rect">
            <a:avLst/>
          </a:prstGeom>
          <a:noFill/>
        </p:spPr>
        <p:txBody>
          <a:bodyPr wrap="square" rtlCol="0">
            <a:spAutoFit/>
          </a:bodyPr>
          <a:lstStyle/>
          <a:p>
            <a:pPr eaLnBrk="0" hangingPunct="0">
              <a:lnSpc>
                <a:spcPct val="90000"/>
              </a:lnSpc>
              <a:spcBef>
                <a:spcPct val="20000"/>
              </a:spcBef>
              <a:defRPr/>
            </a:pPr>
            <a:r>
              <a:rPr lang="en-US" sz="1200" u="sng" dirty="0">
                <a:latin typeface="Times New Roman" panose="02020603050405020304" pitchFamily="18" charset="0"/>
                <a:cs typeface="Times New Roman" panose="02020603050405020304" pitchFamily="18" charset="0"/>
              </a:rPr>
              <a:t>Last step was to merge the two files:</a:t>
            </a:r>
          </a:p>
          <a:p>
            <a:pPr marL="171450" indent="-171450" eaLnBrk="0" hangingPunct="0">
              <a:lnSpc>
                <a:spcPct val="90000"/>
              </a:lnSpc>
              <a:spcBef>
                <a:spcPct val="20000"/>
              </a:spcBef>
              <a:buFont typeface="Wingdings" panose="05000000000000000000" pitchFamily="2" charset="2"/>
              <a:buChar char="q"/>
              <a:defRPr/>
            </a:pPr>
            <a:r>
              <a:rPr lang="en-US" sz="1200" dirty="0">
                <a:latin typeface="Times New Roman" panose="02020603050405020304" pitchFamily="18" charset="0"/>
                <a:cs typeface="Times New Roman" panose="02020603050405020304" pitchFamily="18" charset="0"/>
              </a:rPr>
              <a:t>Both files contained the country abbreviation code, so I changed column names for them to match.</a:t>
            </a:r>
          </a:p>
          <a:p>
            <a:pPr marL="171450" indent="-171450" eaLnBrk="0" hangingPunct="0">
              <a:lnSpc>
                <a:spcPct val="90000"/>
              </a:lnSpc>
              <a:spcBef>
                <a:spcPct val="20000"/>
              </a:spcBef>
              <a:buFont typeface="Wingdings" panose="05000000000000000000" pitchFamily="2" charset="2"/>
              <a:buChar char="q"/>
              <a:defRPr/>
            </a:pPr>
            <a:r>
              <a:rPr lang="en-US" sz="1200" dirty="0">
                <a:latin typeface="Times New Roman" panose="02020603050405020304" pitchFamily="18" charset="0"/>
                <a:cs typeface="Times New Roman" panose="02020603050405020304" pitchFamily="18" charset="0"/>
              </a:rPr>
              <a:t>Used the Left Merge function combine the files</a:t>
            </a:r>
            <a:r>
              <a:rPr lang="en-US" sz="1200" u="sng" dirty="0">
                <a:latin typeface="Times New Roman" panose="02020603050405020304" pitchFamily="18" charset="0"/>
                <a:cs typeface="Times New Roman" panose="02020603050405020304" pitchFamily="18" charset="0"/>
              </a:rPr>
              <a:t> </a:t>
            </a:r>
          </a:p>
          <a:p>
            <a:pPr marL="171450" indent="-171450" eaLnBrk="0" hangingPunct="0">
              <a:lnSpc>
                <a:spcPct val="90000"/>
              </a:lnSpc>
              <a:spcBef>
                <a:spcPct val="20000"/>
              </a:spcBef>
              <a:buFont typeface="Wingdings" panose="05000000000000000000" pitchFamily="2" charset="2"/>
              <a:buChar char="q"/>
              <a:defRPr/>
            </a:pPr>
            <a:r>
              <a:rPr lang="en-US" sz="1200" dirty="0">
                <a:latin typeface="Times New Roman" panose="02020603050405020304" pitchFamily="18" charset="0"/>
                <a:cs typeface="Times New Roman" panose="02020603050405020304" pitchFamily="18" charset="0"/>
              </a:rPr>
              <a:t>Final results are a 15-column data frame to use for the analytics</a:t>
            </a:r>
          </a:p>
        </p:txBody>
      </p:sp>
      <p:pic>
        <p:nvPicPr>
          <p:cNvPr id="11" name="Picture 10">
            <a:extLst>
              <a:ext uri="{FF2B5EF4-FFF2-40B4-BE49-F238E27FC236}">
                <a16:creationId xmlns:a16="http://schemas.microsoft.com/office/drawing/2014/main" id="{6AFA55B0-0E1A-4FEE-888B-5DDF2E302096}"/>
              </a:ext>
            </a:extLst>
          </p:cNvPr>
          <p:cNvPicPr>
            <a:picLocks noChangeAspect="1"/>
          </p:cNvPicPr>
          <p:nvPr/>
        </p:nvPicPr>
        <p:blipFill>
          <a:blip r:embed="rId3"/>
          <a:stretch>
            <a:fillRect/>
          </a:stretch>
        </p:blipFill>
        <p:spPr>
          <a:xfrm>
            <a:off x="76200" y="4376781"/>
            <a:ext cx="7162800" cy="1719219"/>
          </a:xfrm>
          <a:prstGeom prst="rect">
            <a:avLst/>
          </a:prstGeom>
        </p:spPr>
      </p:pic>
    </p:spTree>
    <p:extLst>
      <p:ext uri="{BB962C8B-B14F-4D97-AF65-F5344CB8AC3E}">
        <p14:creationId xmlns:p14="http://schemas.microsoft.com/office/powerpoint/2010/main" val="243849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76200"/>
            <a:ext cx="91440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defRPr/>
            </a:pPr>
            <a:r>
              <a:rPr kumimoji="0" lang="en-US" altLang="en-US" sz="23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Collect and Organize Data</a:t>
            </a:r>
          </a:p>
          <a:p>
            <a:pPr marL="0" marR="0" lvl="0" indent="0" algn="ctr" defTabSz="914400" rtl="0" eaLnBrk="0" fontAlgn="base" latinLnBrk="0" hangingPunct="0">
              <a:spcBef>
                <a:spcPct val="0"/>
              </a:spcBef>
              <a:spcAft>
                <a:spcPct val="0"/>
              </a:spcAft>
              <a:buClrTx/>
              <a:buSzTx/>
              <a:buFontTx/>
              <a:buNone/>
              <a:tabLst/>
              <a:defRPr/>
            </a:pPr>
            <a:r>
              <a:rPr lang="en-US" sz="1400" dirty="0">
                <a:latin typeface="Times New Roman" panose="02020603050405020304" pitchFamily="18" charset="0"/>
                <a:ea typeface="Calibri" panose="020F0502020204030204" pitchFamily="34" charset="0"/>
                <a:cs typeface="Times New Roman" panose="02020603050405020304" pitchFamily="18" charset="0"/>
              </a:rPr>
              <a:t>IST 652: Scripting for Data Analytics</a:t>
            </a:r>
          </a:p>
          <a:p>
            <a:pPr algn="ctr" eaLnBrk="0" hangingPunct="0">
              <a:lnSpc>
                <a:spcPct val="90000"/>
              </a:lnSpc>
              <a:spcBef>
                <a:spcPct val="20000"/>
              </a:spcBef>
              <a:defRPr/>
            </a:pPr>
            <a:r>
              <a:rPr lang="en-US" sz="1400" dirty="0">
                <a:solidFill>
                  <a:schemeClr val="dk2"/>
                </a:solidFill>
                <a:latin typeface="Times New Roman" panose="02020603050405020304" pitchFamily="18" charset="0"/>
                <a:cs typeface="Times New Roman" panose="02020603050405020304" pitchFamily="18" charset="0"/>
              </a:rPr>
              <a:t>Project Scope: Analysis of the 2016 Rio de Janeiro Summer Olympic Games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50549" y="914400"/>
            <a:ext cx="9144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90000"/>
              </a:lnSpc>
              <a:spcBef>
                <a:spcPct val="20000"/>
              </a:spcBef>
              <a:defRPr/>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Reflection and learning outcome:</a:t>
            </a:r>
          </a:p>
          <a:p>
            <a:pPr eaLnBrk="0" hangingPunct="0">
              <a:lnSpc>
                <a:spcPct val="90000"/>
              </a:lnSpc>
              <a:spcBef>
                <a:spcPct val="20000"/>
              </a:spcBef>
              <a:defRPr/>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lnSpc>
                <a:spcPct val="90000"/>
              </a:lnSpc>
              <a:spcBef>
                <a:spcPct val="20000"/>
              </a:spcBef>
              <a:buFont typeface="Wingdings" panose="05000000000000000000" pitchFamily="2" charset="2"/>
              <a:buChar char="q"/>
              <a:defRPr/>
            </a:pPr>
            <a:r>
              <a:rPr lang="en-US" sz="2000" dirty="0">
                <a:latin typeface="Times New Roman" panose="02020603050405020304" pitchFamily="18" charset="0"/>
                <a:ea typeface="Calibri" panose="020F0502020204030204" pitchFamily="34" charset="0"/>
                <a:cs typeface="Times New Roman" panose="02020603050405020304" pitchFamily="18" charset="0"/>
              </a:rPr>
              <a:t>This can be the most time-consuming part but, is arguably, the most important</a:t>
            </a:r>
          </a:p>
          <a:p>
            <a:pPr marL="342900" indent="-342900" eaLnBrk="0" hangingPunct="0">
              <a:lnSpc>
                <a:spcPct val="90000"/>
              </a:lnSpc>
              <a:spcBef>
                <a:spcPct val="20000"/>
              </a:spcBef>
              <a:buFont typeface="Wingdings" panose="05000000000000000000" pitchFamily="2" charset="2"/>
              <a:buChar char="q"/>
              <a:defRP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lnSpc>
                <a:spcPct val="90000"/>
              </a:lnSpc>
              <a:spcBef>
                <a:spcPct val="20000"/>
              </a:spcBef>
              <a:buFont typeface="Wingdings" panose="05000000000000000000" pitchFamily="2" charset="2"/>
              <a:buChar char="q"/>
              <a:defRPr/>
            </a:pPr>
            <a:r>
              <a:rPr lang="en-US" sz="2000" dirty="0">
                <a:latin typeface="Times New Roman" panose="02020603050405020304" pitchFamily="18" charset="0"/>
                <a:ea typeface="Calibri" panose="020F0502020204030204" pitchFamily="34" charset="0"/>
                <a:cs typeface="Times New Roman" panose="02020603050405020304" pitchFamily="18" charset="0"/>
              </a:rPr>
              <a:t>Can you trust your data source? Any nuances?</a:t>
            </a:r>
          </a:p>
          <a:p>
            <a:pPr marL="342900" indent="-342900" eaLnBrk="0" hangingPunct="0">
              <a:lnSpc>
                <a:spcPct val="90000"/>
              </a:lnSpc>
              <a:spcBef>
                <a:spcPct val="20000"/>
              </a:spcBef>
              <a:buFont typeface="Wingdings" panose="05000000000000000000" pitchFamily="2" charset="2"/>
              <a:buChar char="q"/>
              <a:defRP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lnSpc>
                <a:spcPct val="90000"/>
              </a:lnSpc>
              <a:spcBef>
                <a:spcPct val="20000"/>
              </a:spcBef>
              <a:buFont typeface="Wingdings" panose="05000000000000000000" pitchFamily="2" charset="2"/>
              <a:buChar char="q"/>
              <a:defRPr/>
            </a:pPr>
            <a:r>
              <a:rPr lang="en-US" sz="2000" dirty="0">
                <a:latin typeface="Times New Roman" panose="02020603050405020304" pitchFamily="18" charset="0"/>
                <a:ea typeface="Calibri" panose="020F0502020204030204" pitchFamily="34" charset="0"/>
                <a:cs typeface="Times New Roman" panose="02020603050405020304" pitchFamily="18" charset="0"/>
              </a:rPr>
              <a:t>Have a plan before you start organizing and cleaning</a:t>
            </a:r>
          </a:p>
          <a:p>
            <a:pPr marL="342900" indent="-342900" eaLnBrk="0" hangingPunct="0">
              <a:lnSpc>
                <a:spcPct val="90000"/>
              </a:lnSpc>
              <a:spcBef>
                <a:spcPct val="20000"/>
              </a:spcBef>
              <a:buFont typeface="Wingdings" panose="05000000000000000000" pitchFamily="2" charset="2"/>
              <a:buChar char="q"/>
              <a:defRP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eaLnBrk="0" hangingPunct="0">
              <a:lnSpc>
                <a:spcPct val="90000"/>
              </a:lnSpc>
              <a:spcBef>
                <a:spcPct val="20000"/>
              </a:spcBef>
              <a:buFont typeface="Wingdings" panose="05000000000000000000" pitchFamily="2" charset="2"/>
              <a:buChar char="q"/>
              <a:defRPr/>
            </a:pPr>
            <a:r>
              <a:rPr lang="en-US" sz="2000" dirty="0">
                <a:latin typeface="Times New Roman" panose="02020603050405020304" pitchFamily="18" charset="0"/>
                <a:ea typeface="Calibri" panose="020F0502020204030204" pitchFamily="34" charset="0"/>
                <a:cs typeface="Times New Roman" panose="02020603050405020304" pitchFamily="18" charset="0"/>
              </a:rPr>
              <a:t>Current Work</a:t>
            </a:r>
          </a:p>
          <a:p>
            <a:pPr marL="342900" indent="-342900" eaLnBrk="0" hangingPunct="0">
              <a:lnSpc>
                <a:spcPct val="90000"/>
              </a:lnSpc>
              <a:spcBef>
                <a:spcPct val="20000"/>
              </a:spcBef>
              <a:buFont typeface="Wingdings" panose="05000000000000000000" pitchFamily="2" charset="2"/>
              <a:buChar char="q"/>
              <a:defRPr/>
            </a:pPr>
            <a:r>
              <a:rPr lang="en-US" sz="2000" dirty="0">
                <a:latin typeface="Times New Roman" panose="02020603050405020304" pitchFamily="18" charset="0"/>
                <a:ea typeface="Calibri" panose="020F0502020204030204" pitchFamily="34" charset="0"/>
                <a:cs typeface="Times New Roman" panose="02020603050405020304" pitchFamily="18" charset="0"/>
              </a:rPr>
              <a:t>  Many different data sources</a:t>
            </a:r>
          </a:p>
          <a:p>
            <a:pPr marL="342900" indent="-342900" eaLnBrk="0" hangingPunct="0">
              <a:lnSpc>
                <a:spcPct val="90000"/>
              </a:lnSpc>
              <a:spcBef>
                <a:spcPct val="20000"/>
              </a:spcBef>
              <a:buFont typeface="Wingdings" panose="05000000000000000000" pitchFamily="2" charset="2"/>
              <a:buChar char="q"/>
              <a:defRPr/>
            </a:pPr>
            <a:r>
              <a:rPr lang="en-US" sz="2000" dirty="0">
                <a:latin typeface="Times New Roman" panose="02020603050405020304" pitchFamily="18" charset="0"/>
                <a:ea typeface="Calibri" panose="020F0502020204030204" pitchFamily="34" charset="0"/>
                <a:cs typeface="Times New Roman" panose="02020603050405020304" pitchFamily="18" charset="0"/>
              </a:rPr>
              <a:t>  Variable names are not consistent across systems</a:t>
            </a:r>
          </a:p>
          <a:p>
            <a:pPr marL="342900" indent="-342900" eaLnBrk="0" hangingPunct="0">
              <a:lnSpc>
                <a:spcPct val="90000"/>
              </a:lnSpc>
              <a:spcBef>
                <a:spcPct val="20000"/>
              </a:spcBef>
              <a:buFont typeface="Wingdings" panose="05000000000000000000" pitchFamily="2" charset="2"/>
              <a:buChar char="q"/>
              <a:defRPr/>
            </a:pPr>
            <a:r>
              <a:rPr lang="en-US" sz="2000" dirty="0">
                <a:latin typeface="Times New Roman" panose="02020603050405020304" pitchFamily="18" charset="0"/>
                <a:ea typeface="Calibri" panose="020F0502020204030204" pitchFamily="34" charset="0"/>
                <a:cs typeface="Times New Roman" panose="02020603050405020304" pitchFamily="18" charset="0"/>
              </a:rPr>
              <a:t>  Time of database refreshes </a:t>
            </a:r>
          </a:p>
          <a:p>
            <a:pPr marL="0" marR="0" lvl="0" indent="0" defTabSz="914400" rtl="0" eaLnBrk="0" fontAlgn="base" latinLnBrk="0" hangingPunct="0">
              <a:lnSpc>
                <a:spcPct val="90000"/>
              </a:lnSpc>
              <a:spcBef>
                <a:spcPct val="20000"/>
              </a:spcBef>
              <a:spcAft>
                <a:spcPct val="0"/>
              </a:spcAft>
              <a:buClrTx/>
              <a:buSzTx/>
              <a:buFontTx/>
              <a:buNone/>
              <a:tabLst/>
              <a:defRPr/>
            </a:pPr>
            <a:endParaRPr lang="en-US" sz="1200" b="1" u="sng" dirty="0">
              <a:latin typeface="Times New Roman" panose="02020603050405020304" pitchFamily="18" charset="0"/>
              <a:ea typeface="Calibri" panose="020F0502020204030204" pitchFamily="34" charset="0"/>
              <a:cs typeface="Times New Roman" panose="02020603050405020304" pitchFamily="18" charset="0"/>
            </a:endParaRPr>
          </a:p>
          <a:p>
            <a:pPr eaLnBrk="0" hangingPunct="0">
              <a:lnSpc>
                <a:spcPct val="90000"/>
              </a:lnSpc>
              <a:spcBef>
                <a:spcPct val="20000"/>
              </a:spcBef>
              <a:defRPr/>
            </a:pPr>
            <a:endParaRPr lang="en-US" sz="1200" dirty="0">
              <a:solidFill>
                <a:schemeClr val="dk2"/>
              </a:solidFill>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a:p>
            <a:endParaRPr lang="en-US" sz="1200" dirty="0">
              <a:solidFill>
                <a:schemeClr val="tx1"/>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90000"/>
              </a:lnSpc>
              <a:spcBef>
                <a:spcPct val="20000"/>
              </a:spcBef>
              <a:spcAft>
                <a:spcPct val="0"/>
              </a:spcAft>
              <a:buClrTx/>
              <a:buSzTx/>
              <a:buFontTx/>
              <a:buNone/>
              <a:tabLst/>
              <a:defRPr/>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158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0" y="76200"/>
            <a:ext cx="91440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defRPr/>
            </a:pPr>
            <a:r>
              <a:rPr lang="en-US" sz="1900" b="1" u="sng" dirty="0">
                <a:effectLst/>
                <a:latin typeface="Times New Roman" panose="02020603050405020304" pitchFamily="18" charset="0"/>
                <a:ea typeface="Calibri" panose="020F0502020204030204" pitchFamily="34" charset="0"/>
                <a:cs typeface="Times New Roman" panose="02020603050405020304" pitchFamily="18" charset="0"/>
              </a:rPr>
              <a:t>Identify Patterns in Data via Visualization, Statistical Analysis, &amp; Data Mining</a:t>
            </a:r>
            <a:endParaRPr kumimoji="0" lang="en-US" altLang="en-US" sz="19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algn="ctr" eaLnBrk="0" hangingPunct="0">
              <a:lnSpc>
                <a:spcPct val="90000"/>
              </a:lnSpc>
              <a:spcBef>
                <a:spcPct val="20000"/>
              </a:spcBef>
              <a:defRPr/>
            </a:pPr>
            <a:r>
              <a:rPr lang="en-US" sz="1400" dirty="0">
                <a:latin typeface="Times New Roman" panose="02020603050405020304" pitchFamily="18" charset="0"/>
                <a:cs typeface="Times New Roman" panose="02020603050405020304" pitchFamily="18" charset="0"/>
              </a:rPr>
              <a:t>IST: 653: Marketing Analytics</a:t>
            </a:r>
          </a:p>
          <a:p>
            <a:pPr algn="ctr" eaLnBrk="0" hangingPunct="0">
              <a:lnSpc>
                <a:spcPct val="90000"/>
              </a:lnSpc>
              <a:spcBef>
                <a:spcPct val="20000"/>
              </a:spcBef>
              <a:defRPr/>
            </a:pPr>
            <a:r>
              <a:rPr lang="en-US" sz="1400" dirty="0">
                <a:solidFill>
                  <a:schemeClr val="dk2"/>
                </a:solidFill>
                <a:latin typeface="Times New Roman" panose="02020603050405020304" pitchFamily="18" charset="0"/>
                <a:cs typeface="Times New Roman" panose="02020603050405020304" pitchFamily="18" charset="0"/>
              </a:rPr>
              <a:t>Project Scope: Modeling website visitors’ propensity to purchase</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3"/>
          <p:cNvSpPr txBox="1">
            <a:spLocks noChangeArrowheads="1"/>
          </p:cNvSpPr>
          <p:nvPr/>
        </p:nvSpPr>
        <p:spPr bwMode="auto">
          <a:xfrm>
            <a:off x="-50548" y="914400"/>
            <a:ext cx="3936748"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Project Goal: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Bef>
                <a:spcPts val="0"/>
              </a:spcBef>
              <a:spcAft>
                <a:spcPts val="0"/>
              </a:spcAft>
              <a:buFont typeface="Wingdings" panose="05000000000000000000" pitchFamily="2" charset="2"/>
              <a:buChar char="q"/>
              <a:tabLst>
                <a:tab pos="457200" algn="l"/>
              </a:tabLst>
            </a:pPr>
            <a:r>
              <a:rPr lang="en-US" sz="1400" dirty="0">
                <a:latin typeface="Times New Roman" panose="02020603050405020304" pitchFamily="18" charset="0"/>
              </a:rPr>
              <a:t>What variables/activity make a customer more likely to place an order?​ (Pattern)</a:t>
            </a:r>
          </a:p>
          <a:p>
            <a:pPr marL="342900" marR="0" lvl="0" indent="-342900" algn="just">
              <a:lnSpc>
                <a:spcPct val="107000"/>
              </a:lnSpc>
              <a:spcBef>
                <a:spcPts val="0"/>
              </a:spcBef>
              <a:spcAft>
                <a:spcPts val="0"/>
              </a:spcAft>
              <a:buFont typeface="Wingdings" panose="05000000000000000000" pitchFamily="2" charset="2"/>
              <a:buChar char="q"/>
              <a:tabLst>
                <a:tab pos="457200" algn="l"/>
              </a:tabLst>
            </a:pPr>
            <a:r>
              <a:rPr lang="en-US" sz="1400" dirty="0">
                <a:latin typeface="Times New Roman" panose="02020603050405020304" pitchFamily="18" charset="0"/>
                <a:ea typeface="Calibri" panose="020F0502020204030204" pitchFamily="34" charset="0"/>
              </a:rPr>
              <a:t>P</a:t>
            </a:r>
            <a:r>
              <a:rPr lang="en-US" sz="1400" dirty="0">
                <a:effectLst/>
                <a:latin typeface="Times New Roman" panose="02020603050405020304" pitchFamily="18" charset="0"/>
                <a:ea typeface="Calibri" panose="020F0502020204030204" pitchFamily="34" charset="0"/>
              </a:rPr>
              <a:t>redict whether a customer will place an order based on past behavior.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3">
            <a:extLst>
              <a:ext uri="{FF2B5EF4-FFF2-40B4-BE49-F238E27FC236}">
                <a16:creationId xmlns:a16="http://schemas.microsoft.com/office/drawing/2014/main" id="{2D9EA667-B991-4606-B086-811940CA723D}"/>
              </a:ext>
            </a:extLst>
          </p:cNvPr>
          <p:cNvSpPr txBox="1">
            <a:spLocks noChangeArrowheads="1"/>
          </p:cNvSpPr>
          <p:nvPr/>
        </p:nvSpPr>
        <p:spPr bwMode="auto">
          <a:xfrm>
            <a:off x="4441723" y="916858"/>
            <a:ext cx="4549877"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Data Set</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indent="-342900" algn="just">
              <a:lnSpc>
                <a:spcPct val="107000"/>
              </a:lnSpc>
              <a:spcBef>
                <a:spcPts val="0"/>
              </a:spcBef>
              <a:spcAft>
                <a:spcPts val="0"/>
              </a:spcAft>
              <a:buFont typeface="Wingdings" panose="05000000000000000000" pitchFamily="2" charset="2"/>
              <a:buChar char="q"/>
              <a:tabLst>
                <a:tab pos="457200" algn="l"/>
              </a:tabLst>
            </a:pPr>
            <a:r>
              <a:rPr lang="en-US" sz="1400" dirty="0">
                <a:latin typeface="Times New Roman" panose="02020603050405020304" pitchFamily="18" charset="0"/>
              </a:rPr>
              <a:t>One day’s worth of website traffic transactions from 455 thousand customers with 25 variables measuring behavior on the website</a:t>
            </a:r>
          </a:p>
          <a:p>
            <a:pPr marL="342900" marR="0" indent="-342900" algn="just">
              <a:lnSpc>
                <a:spcPct val="107000"/>
              </a:lnSpc>
              <a:spcBef>
                <a:spcPts val="0"/>
              </a:spcBef>
              <a:spcAft>
                <a:spcPts val="0"/>
              </a:spcAft>
              <a:buFont typeface="Wingdings" panose="05000000000000000000" pitchFamily="2" charset="2"/>
              <a:buChar char="q"/>
              <a:tabLst>
                <a:tab pos="457200" algn="l"/>
              </a:tabLst>
            </a:pPr>
            <a:r>
              <a:rPr lang="en-US" sz="1400" dirty="0">
                <a:latin typeface="Times New Roman" panose="02020603050405020304" pitchFamily="18" charset="0"/>
              </a:rPr>
              <a:t>All data was binary: 1 =  Yes ; 0 = No</a:t>
            </a:r>
          </a:p>
          <a:p>
            <a:pPr marL="342900" marR="0" indent="-342900" algn="just">
              <a:lnSpc>
                <a:spcPct val="107000"/>
              </a:lnSpc>
              <a:spcBef>
                <a:spcPts val="0"/>
              </a:spcBef>
              <a:spcAft>
                <a:spcPts val="0"/>
              </a:spcAft>
              <a:buFont typeface="Wingdings" panose="05000000000000000000" pitchFamily="2" charset="2"/>
              <a:buChar char="q"/>
              <a:tabLst>
                <a:tab pos="457200" algn="l"/>
              </a:tabLst>
            </a:pPr>
            <a:r>
              <a:rPr lang="en-US" sz="1400" dirty="0">
                <a:latin typeface="Times New Roman" panose="02020603050405020304" pitchFamily="18" charset="0"/>
              </a:rPr>
              <a:t>Split data into 70% train and 30% test</a:t>
            </a:r>
          </a:p>
          <a:p>
            <a:pPr marL="342900" marR="0" indent="-342900" algn="just">
              <a:lnSpc>
                <a:spcPct val="107000"/>
              </a:lnSpc>
              <a:spcBef>
                <a:spcPts val="0"/>
              </a:spcBef>
              <a:spcAft>
                <a:spcPts val="0"/>
              </a:spcAft>
              <a:buFont typeface="Wingdings" panose="05000000000000000000" pitchFamily="2" charset="2"/>
              <a:buChar char="q"/>
              <a:tabLst>
                <a:tab pos="457200" algn="l"/>
              </a:tabLst>
            </a:pPr>
            <a:r>
              <a:rPr lang="en-US" sz="1400" dirty="0">
                <a:latin typeface="Times New Roman" panose="02020603050405020304" pitchFamily="18" charset="0"/>
              </a:rPr>
              <a:t>Use logistics regression with “Ordered” representing the dependent variable</a:t>
            </a:r>
          </a:p>
        </p:txBody>
      </p:sp>
      <p:pic>
        <p:nvPicPr>
          <p:cNvPr id="6" name="Picture 5" descr="Chart, histogram&#10;&#10;Description automatically generated">
            <a:extLst>
              <a:ext uri="{FF2B5EF4-FFF2-40B4-BE49-F238E27FC236}">
                <a16:creationId xmlns:a16="http://schemas.microsoft.com/office/drawing/2014/main" id="{B7690A9E-14E4-4543-B597-7CCDB24074DC}"/>
              </a:ext>
            </a:extLst>
          </p:cNvPr>
          <p:cNvPicPr>
            <a:picLocks noChangeAspect="1"/>
          </p:cNvPicPr>
          <p:nvPr/>
        </p:nvPicPr>
        <p:blipFill rotWithShape="1">
          <a:blip r:embed="rId2"/>
          <a:srcRect r="19260"/>
          <a:stretch/>
        </p:blipFill>
        <p:spPr>
          <a:xfrm>
            <a:off x="1" y="3244645"/>
            <a:ext cx="9160134" cy="3613355"/>
          </a:xfrm>
          <a:prstGeom prst="rect">
            <a:avLst/>
          </a:prstGeom>
        </p:spPr>
      </p:pic>
      <p:sp>
        <p:nvSpPr>
          <p:cNvPr id="7" name="Rectangle 3">
            <a:extLst>
              <a:ext uri="{FF2B5EF4-FFF2-40B4-BE49-F238E27FC236}">
                <a16:creationId xmlns:a16="http://schemas.microsoft.com/office/drawing/2014/main" id="{69E05DC7-E171-4061-940A-140ED6222613}"/>
              </a:ext>
            </a:extLst>
          </p:cNvPr>
          <p:cNvSpPr txBox="1">
            <a:spLocks noChangeArrowheads="1"/>
          </p:cNvSpPr>
          <p:nvPr/>
        </p:nvSpPr>
        <p:spPr bwMode="auto">
          <a:xfrm>
            <a:off x="0" y="2895600"/>
            <a:ext cx="9160135" cy="3490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Ran a Correlation </a:t>
            </a:r>
            <a:r>
              <a:rPr lang="en-US" sz="1400" b="1" dirty="0">
                <a:latin typeface="Times New Roman" panose="02020603050405020304" pitchFamily="18" charset="0"/>
                <a:cs typeface="Times New Roman" panose="02020603050405020304" pitchFamily="18" charset="0"/>
              </a:rPr>
              <a:t>Matrix</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on all variables: Which are strongly correlated? Multicollinearity issues? </a:t>
            </a:r>
          </a:p>
        </p:txBody>
      </p:sp>
    </p:spTree>
    <p:extLst>
      <p:ext uri="{BB962C8B-B14F-4D97-AF65-F5344CB8AC3E}">
        <p14:creationId xmlns:p14="http://schemas.microsoft.com/office/powerpoint/2010/main" val="365609200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38099</TotalTime>
  <Words>2328</Words>
  <Application>Microsoft Office PowerPoint</Application>
  <PresentationFormat>On-screen Show (4:3)</PresentationFormat>
  <Paragraphs>291</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FEAC Institute</dc:title>
  <dc:subject>Best Practices in Implementing Federal EAs</dc:subject>
  <dc:creator>Tyson Brooks</dc:creator>
  <cp:keywords>IST623</cp:keywords>
  <cp:lastModifiedBy>Jeffrey Thomson</cp:lastModifiedBy>
  <cp:revision>335</cp:revision>
  <dcterms:created xsi:type="dcterms:W3CDTF">2005-01-07T14:11:13Z</dcterms:created>
  <dcterms:modified xsi:type="dcterms:W3CDTF">2022-03-18T03:06:26Z</dcterms:modified>
</cp:coreProperties>
</file>