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8" r:id="rId2"/>
    <p:sldId id="256"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8"/>
    <p:restoredTop sz="86460"/>
  </p:normalViewPr>
  <p:slideViewPr>
    <p:cSldViewPr snapToGrid="0" snapToObjects="1">
      <p:cViewPr varScale="1">
        <p:scale>
          <a:sx n="113" d="100"/>
          <a:sy n="113" d="100"/>
        </p:scale>
        <p:origin x="832" y="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31525-481C-A244-8B1E-F072C91E6620}" type="datetimeFigureOut">
              <a:rPr lang="en-US" smtClean="0"/>
              <a:t>5/8/18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C53929-E03A-5642-9B59-E53CF6D12D90}" type="slidenum">
              <a:rPr lang="en-US" smtClean="0"/>
              <a:t>‹#›</a:t>
            </a:fld>
            <a:endParaRPr lang="en-US"/>
          </a:p>
        </p:txBody>
      </p:sp>
    </p:spTree>
    <p:extLst>
      <p:ext uri="{BB962C8B-B14F-4D97-AF65-F5344CB8AC3E}">
        <p14:creationId xmlns:p14="http://schemas.microsoft.com/office/powerpoint/2010/main" val="2775341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C53929-E03A-5642-9B59-E53CF6D12D90}" type="slidenum">
              <a:rPr lang="en-US" smtClean="0"/>
              <a:t>1</a:t>
            </a:fld>
            <a:endParaRPr lang="en-US"/>
          </a:p>
        </p:txBody>
      </p:sp>
    </p:spTree>
    <p:extLst>
      <p:ext uri="{BB962C8B-B14F-4D97-AF65-F5344CB8AC3E}">
        <p14:creationId xmlns:p14="http://schemas.microsoft.com/office/powerpoint/2010/main" val="2190058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C53929-E03A-5642-9B59-E53CF6D12D90}" type="slidenum">
              <a:rPr lang="en-US" smtClean="0"/>
              <a:t>2</a:t>
            </a:fld>
            <a:endParaRPr lang="en-US"/>
          </a:p>
        </p:txBody>
      </p:sp>
    </p:spTree>
    <p:extLst>
      <p:ext uri="{BB962C8B-B14F-4D97-AF65-F5344CB8AC3E}">
        <p14:creationId xmlns:p14="http://schemas.microsoft.com/office/powerpoint/2010/main" val="83872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C53929-E03A-5642-9B59-E53CF6D12D90}" type="slidenum">
              <a:rPr lang="en-US" smtClean="0"/>
              <a:t>3</a:t>
            </a:fld>
            <a:endParaRPr lang="en-US"/>
          </a:p>
        </p:txBody>
      </p:sp>
    </p:spTree>
    <p:extLst>
      <p:ext uri="{BB962C8B-B14F-4D97-AF65-F5344CB8AC3E}">
        <p14:creationId xmlns:p14="http://schemas.microsoft.com/office/powerpoint/2010/main" val="587208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8A6D-1F9A-DC4A-BC29-1453BEE7FB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C35840-2B3C-0047-A5C9-4A0155B460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9EDCBC-ED00-8C42-8F7A-159A22A2B394}"/>
              </a:ext>
            </a:extLst>
          </p:cNvPr>
          <p:cNvSpPr>
            <a:spLocks noGrp="1"/>
          </p:cNvSpPr>
          <p:nvPr>
            <p:ph type="dt" sz="half" idx="10"/>
          </p:nvPr>
        </p:nvSpPr>
        <p:spPr/>
        <p:txBody>
          <a:bodyPr/>
          <a:lstStyle/>
          <a:p>
            <a:fld id="{9FBA22AF-16F0-B346-ADDE-61C72D2633AA}" type="datetimeFigureOut">
              <a:rPr lang="en-US" smtClean="0"/>
              <a:t>5/8/18</a:t>
            </a:fld>
            <a:endParaRPr lang="en-US"/>
          </a:p>
        </p:txBody>
      </p:sp>
      <p:sp>
        <p:nvSpPr>
          <p:cNvPr id="5" name="Footer Placeholder 4">
            <a:extLst>
              <a:ext uri="{FF2B5EF4-FFF2-40B4-BE49-F238E27FC236}">
                <a16:creationId xmlns:a16="http://schemas.microsoft.com/office/drawing/2014/main" id="{6FC4B691-03F5-E144-B707-EF48AEAF3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E8EB0-389D-AC48-AC7D-F8447B31FD85}"/>
              </a:ext>
            </a:extLst>
          </p:cNvPr>
          <p:cNvSpPr>
            <a:spLocks noGrp="1"/>
          </p:cNvSpPr>
          <p:nvPr>
            <p:ph type="sldNum" sz="quarter" idx="12"/>
          </p:nvPr>
        </p:nvSpPr>
        <p:spPr/>
        <p:txBody>
          <a:bodyPr/>
          <a:lstStyle/>
          <a:p>
            <a:fld id="{9CBB07C9-DB7B-0B40-B766-BB4E541E68EE}" type="slidenum">
              <a:rPr lang="en-US" smtClean="0"/>
              <a:t>‹#›</a:t>
            </a:fld>
            <a:endParaRPr lang="en-US"/>
          </a:p>
        </p:txBody>
      </p:sp>
    </p:spTree>
    <p:extLst>
      <p:ext uri="{BB962C8B-B14F-4D97-AF65-F5344CB8AC3E}">
        <p14:creationId xmlns:p14="http://schemas.microsoft.com/office/powerpoint/2010/main" val="3662552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25C2B-70CD-134F-9988-F6CBF58384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4A03C-359C-F545-8B65-5110203D55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53401B-7AA0-384C-A220-49B55E856406}"/>
              </a:ext>
            </a:extLst>
          </p:cNvPr>
          <p:cNvSpPr>
            <a:spLocks noGrp="1"/>
          </p:cNvSpPr>
          <p:nvPr>
            <p:ph type="dt" sz="half" idx="10"/>
          </p:nvPr>
        </p:nvSpPr>
        <p:spPr/>
        <p:txBody>
          <a:bodyPr/>
          <a:lstStyle/>
          <a:p>
            <a:fld id="{9FBA22AF-16F0-B346-ADDE-61C72D2633AA}" type="datetimeFigureOut">
              <a:rPr lang="en-US" smtClean="0"/>
              <a:t>5/8/18</a:t>
            </a:fld>
            <a:endParaRPr lang="en-US"/>
          </a:p>
        </p:txBody>
      </p:sp>
      <p:sp>
        <p:nvSpPr>
          <p:cNvPr id="5" name="Footer Placeholder 4">
            <a:extLst>
              <a:ext uri="{FF2B5EF4-FFF2-40B4-BE49-F238E27FC236}">
                <a16:creationId xmlns:a16="http://schemas.microsoft.com/office/drawing/2014/main" id="{8713DE43-C790-AD4B-AB82-592A04F0F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89194-042D-664C-8CB3-356CF025D9B0}"/>
              </a:ext>
            </a:extLst>
          </p:cNvPr>
          <p:cNvSpPr>
            <a:spLocks noGrp="1"/>
          </p:cNvSpPr>
          <p:nvPr>
            <p:ph type="sldNum" sz="quarter" idx="12"/>
          </p:nvPr>
        </p:nvSpPr>
        <p:spPr/>
        <p:txBody>
          <a:bodyPr/>
          <a:lstStyle/>
          <a:p>
            <a:fld id="{9CBB07C9-DB7B-0B40-B766-BB4E541E68EE}" type="slidenum">
              <a:rPr lang="en-US" smtClean="0"/>
              <a:t>‹#›</a:t>
            </a:fld>
            <a:endParaRPr lang="en-US"/>
          </a:p>
        </p:txBody>
      </p:sp>
    </p:spTree>
    <p:extLst>
      <p:ext uri="{BB962C8B-B14F-4D97-AF65-F5344CB8AC3E}">
        <p14:creationId xmlns:p14="http://schemas.microsoft.com/office/powerpoint/2010/main" val="2225287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9E379F-8CF5-C542-80AE-19A67A05D3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14E77E-A0AE-6F4C-AE0D-A1F67155166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DAD76-5675-784D-AC0D-B3CF984684C6}"/>
              </a:ext>
            </a:extLst>
          </p:cNvPr>
          <p:cNvSpPr>
            <a:spLocks noGrp="1"/>
          </p:cNvSpPr>
          <p:nvPr>
            <p:ph type="dt" sz="half" idx="10"/>
          </p:nvPr>
        </p:nvSpPr>
        <p:spPr/>
        <p:txBody>
          <a:bodyPr/>
          <a:lstStyle/>
          <a:p>
            <a:fld id="{9FBA22AF-16F0-B346-ADDE-61C72D2633AA}" type="datetimeFigureOut">
              <a:rPr lang="en-US" smtClean="0"/>
              <a:t>5/8/18</a:t>
            </a:fld>
            <a:endParaRPr lang="en-US"/>
          </a:p>
        </p:txBody>
      </p:sp>
      <p:sp>
        <p:nvSpPr>
          <p:cNvPr id="5" name="Footer Placeholder 4">
            <a:extLst>
              <a:ext uri="{FF2B5EF4-FFF2-40B4-BE49-F238E27FC236}">
                <a16:creationId xmlns:a16="http://schemas.microsoft.com/office/drawing/2014/main" id="{64A9C38A-C810-BA46-BB68-5F4033551A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819A4-D3FA-2544-B75C-4B2F807B87D5}"/>
              </a:ext>
            </a:extLst>
          </p:cNvPr>
          <p:cNvSpPr>
            <a:spLocks noGrp="1"/>
          </p:cNvSpPr>
          <p:nvPr>
            <p:ph type="sldNum" sz="quarter" idx="12"/>
          </p:nvPr>
        </p:nvSpPr>
        <p:spPr/>
        <p:txBody>
          <a:bodyPr/>
          <a:lstStyle/>
          <a:p>
            <a:fld id="{9CBB07C9-DB7B-0B40-B766-BB4E541E68EE}" type="slidenum">
              <a:rPr lang="en-US" smtClean="0"/>
              <a:t>‹#›</a:t>
            </a:fld>
            <a:endParaRPr lang="en-US"/>
          </a:p>
        </p:txBody>
      </p:sp>
    </p:spTree>
    <p:extLst>
      <p:ext uri="{BB962C8B-B14F-4D97-AF65-F5344CB8AC3E}">
        <p14:creationId xmlns:p14="http://schemas.microsoft.com/office/powerpoint/2010/main" val="828813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563B1-B10D-0B45-8872-FFB8E2B41C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D38ACB-924A-7147-9575-11591F9C696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53E7EF-EEF4-6F40-B937-88713392494F}"/>
              </a:ext>
            </a:extLst>
          </p:cNvPr>
          <p:cNvSpPr>
            <a:spLocks noGrp="1"/>
          </p:cNvSpPr>
          <p:nvPr>
            <p:ph type="dt" sz="half" idx="10"/>
          </p:nvPr>
        </p:nvSpPr>
        <p:spPr/>
        <p:txBody>
          <a:bodyPr/>
          <a:lstStyle/>
          <a:p>
            <a:fld id="{9FBA22AF-16F0-B346-ADDE-61C72D2633AA}" type="datetimeFigureOut">
              <a:rPr lang="en-US" smtClean="0"/>
              <a:t>5/8/18</a:t>
            </a:fld>
            <a:endParaRPr lang="en-US"/>
          </a:p>
        </p:txBody>
      </p:sp>
      <p:sp>
        <p:nvSpPr>
          <p:cNvPr id="5" name="Footer Placeholder 4">
            <a:extLst>
              <a:ext uri="{FF2B5EF4-FFF2-40B4-BE49-F238E27FC236}">
                <a16:creationId xmlns:a16="http://schemas.microsoft.com/office/drawing/2014/main" id="{7A10ABE8-E2B0-C946-935D-F92713CAC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C9DB51-47AF-6C43-8428-CEC0154CA1FD}"/>
              </a:ext>
            </a:extLst>
          </p:cNvPr>
          <p:cNvSpPr>
            <a:spLocks noGrp="1"/>
          </p:cNvSpPr>
          <p:nvPr>
            <p:ph type="sldNum" sz="quarter" idx="12"/>
          </p:nvPr>
        </p:nvSpPr>
        <p:spPr/>
        <p:txBody>
          <a:bodyPr/>
          <a:lstStyle/>
          <a:p>
            <a:fld id="{9CBB07C9-DB7B-0B40-B766-BB4E541E68EE}" type="slidenum">
              <a:rPr lang="en-US" smtClean="0"/>
              <a:t>‹#›</a:t>
            </a:fld>
            <a:endParaRPr lang="en-US"/>
          </a:p>
        </p:txBody>
      </p:sp>
    </p:spTree>
    <p:extLst>
      <p:ext uri="{BB962C8B-B14F-4D97-AF65-F5344CB8AC3E}">
        <p14:creationId xmlns:p14="http://schemas.microsoft.com/office/powerpoint/2010/main" val="3410400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504BB-946C-F740-9443-C632ACC58F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F76EC4-392A-E641-B1E0-AF35B8AFE0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0F5B56-A199-A14B-864D-27ACDB219031}"/>
              </a:ext>
            </a:extLst>
          </p:cNvPr>
          <p:cNvSpPr>
            <a:spLocks noGrp="1"/>
          </p:cNvSpPr>
          <p:nvPr>
            <p:ph type="dt" sz="half" idx="10"/>
          </p:nvPr>
        </p:nvSpPr>
        <p:spPr/>
        <p:txBody>
          <a:bodyPr/>
          <a:lstStyle/>
          <a:p>
            <a:fld id="{9FBA22AF-16F0-B346-ADDE-61C72D2633AA}" type="datetimeFigureOut">
              <a:rPr lang="en-US" smtClean="0"/>
              <a:t>5/8/18</a:t>
            </a:fld>
            <a:endParaRPr lang="en-US"/>
          </a:p>
        </p:txBody>
      </p:sp>
      <p:sp>
        <p:nvSpPr>
          <p:cNvPr id="5" name="Footer Placeholder 4">
            <a:extLst>
              <a:ext uri="{FF2B5EF4-FFF2-40B4-BE49-F238E27FC236}">
                <a16:creationId xmlns:a16="http://schemas.microsoft.com/office/drawing/2014/main" id="{138BC9BD-87E7-094C-B4F6-3F62CF46F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E00BF-D4A7-EB41-BB01-93D631B96F12}"/>
              </a:ext>
            </a:extLst>
          </p:cNvPr>
          <p:cNvSpPr>
            <a:spLocks noGrp="1"/>
          </p:cNvSpPr>
          <p:nvPr>
            <p:ph type="sldNum" sz="quarter" idx="12"/>
          </p:nvPr>
        </p:nvSpPr>
        <p:spPr/>
        <p:txBody>
          <a:bodyPr/>
          <a:lstStyle/>
          <a:p>
            <a:fld id="{9CBB07C9-DB7B-0B40-B766-BB4E541E68EE}" type="slidenum">
              <a:rPr lang="en-US" smtClean="0"/>
              <a:t>‹#›</a:t>
            </a:fld>
            <a:endParaRPr lang="en-US"/>
          </a:p>
        </p:txBody>
      </p:sp>
    </p:spTree>
    <p:extLst>
      <p:ext uri="{BB962C8B-B14F-4D97-AF65-F5344CB8AC3E}">
        <p14:creationId xmlns:p14="http://schemas.microsoft.com/office/powerpoint/2010/main" val="554656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2EBD6-904C-A346-B877-2A3E2B0E0D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3E3884-B48F-7C4A-B30E-EC02153A40E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447B73-B5FF-3A46-B091-0D446AB69A4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BBA226-2430-CE42-BF40-71151506E095}"/>
              </a:ext>
            </a:extLst>
          </p:cNvPr>
          <p:cNvSpPr>
            <a:spLocks noGrp="1"/>
          </p:cNvSpPr>
          <p:nvPr>
            <p:ph type="dt" sz="half" idx="10"/>
          </p:nvPr>
        </p:nvSpPr>
        <p:spPr/>
        <p:txBody>
          <a:bodyPr/>
          <a:lstStyle/>
          <a:p>
            <a:fld id="{9FBA22AF-16F0-B346-ADDE-61C72D2633AA}" type="datetimeFigureOut">
              <a:rPr lang="en-US" smtClean="0"/>
              <a:t>5/8/18</a:t>
            </a:fld>
            <a:endParaRPr lang="en-US"/>
          </a:p>
        </p:txBody>
      </p:sp>
      <p:sp>
        <p:nvSpPr>
          <p:cNvPr id="6" name="Footer Placeholder 5">
            <a:extLst>
              <a:ext uri="{FF2B5EF4-FFF2-40B4-BE49-F238E27FC236}">
                <a16:creationId xmlns:a16="http://schemas.microsoft.com/office/drawing/2014/main" id="{65FB99AC-4667-474B-89C2-DF12CEFDB8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E7804D-C5B7-B54B-BEF0-C6DA5CEF5444}"/>
              </a:ext>
            </a:extLst>
          </p:cNvPr>
          <p:cNvSpPr>
            <a:spLocks noGrp="1"/>
          </p:cNvSpPr>
          <p:nvPr>
            <p:ph type="sldNum" sz="quarter" idx="12"/>
          </p:nvPr>
        </p:nvSpPr>
        <p:spPr/>
        <p:txBody>
          <a:bodyPr/>
          <a:lstStyle/>
          <a:p>
            <a:fld id="{9CBB07C9-DB7B-0B40-B766-BB4E541E68EE}" type="slidenum">
              <a:rPr lang="en-US" smtClean="0"/>
              <a:t>‹#›</a:t>
            </a:fld>
            <a:endParaRPr lang="en-US"/>
          </a:p>
        </p:txBody>
      </p:sp>
    </p:spTree>
    <p:extLst>
      <p:ext uri="{BB962C8B-B14F-4D97-AF65-F5344CB8AC3E}">
        <p14:creationId xmlns:p14="http://schemas.microsoft.com/office/powerpoint/2010/main" val="2080832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AA52D-0A44-0E4F-9D0E-9497664D38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5A7528-68FC-0D4A-8A16-B9761DF0DA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7E67F49-0087-D541-83A9-82816A706F8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C38119-AB33-DA4F-835F-FF7D86F8DC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D189974-B165-2D41-AD41-91301C266A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AC59EE-A53F-0A40-9967-8F6A7F03ED9D}"/>
              </a:ext>
            </a:extLst>
          </p:cNvPr>
          <p:cNvSpPr>
            <a:spLocks noGrp="1"/>
          </p:cNvSpPr>
          <p:nvPr>
            <p:ph type="dt" sz="half" idx="10"/>
          </p:nvPr>
        </p:nvSpPr>
        <p:spPr/>
        <p:txBody>
          <a:bodyPr/>
          <a:lstStyle/>
          <a:p>
            <a:fld id="{9FBA22AF-16F0-B346-ADDE-61C72D2633AA}" type="datetimeFigureOut">
              <a:rPr lang="en-US" smtClean="0"/>
              <a:t>5/8/18</a:t>
            </a:fld>
            <a:endParaRPr lang="en-US"/>
          </a:p>
        </p:txBody>
      </p:sp>
      <p:sp>
        <p:nvSpPr>
          <p:cNvPr id="8" name="Footer Placeholder 7">
            <a:extLst>
              <a:ext uri="{FF2B5EF4-FFF2-40B4-BE49-F238E27FC236}">
                <a16:creationId xmlns:a16="http://schemas.microsoft.com/office/drawing/2014/main" id="{AC22E706-F5C4-CD47-B279-4520F0370A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4D83F9-2DA2-5646-8DEE-1815D20D1CB8}"/>
              </a:ext>
            </a:extLst>
          </p:cNvPr>
          <p:cNvSpPr>
            <a:spLocks noGrp="1"/>
          </p:cNvSpPr>
          <p:nvPr>
            <p:ph type="sldNum" sz="quarter" idx="12"/>
          </p:nvPr>
        </p:nvSpPr>
        <p:spPr/>
        <p:txBody>
          <a:bodyPr/>
          <a:lstStyle/>
          <a:p>
            <a:fld id="{9CBB07C9-DB7B-0B40-B766-BB4E541E68EE}" type="slidenum">
              <a:rPr lang="en-US" smtClean="0"/>
              <a:t>‹#›</a:t>
            </a:fld>
            <a:endParaRPr lang="en-US"/>
          </a:p>
        </p:txBody>
      </p:sp>
    </p:spTree>
    <p:extLst>
      <p:ext uri="{BB962C8B-B14F-4D97-AF65-F5344CB8AC3E}">
        <p14:creationId xmlns:p14="http://schemas.microsoft.com/office/powerpoint/2010/main" val="3720530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6ED18-D0BB-9A47-9353-0DB6AB5E87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AFB0CA-B91C-6248-AC50-EF10E93965C4}"/>
              </a:ext>
            </a:extLst>
          </p:cNvPr>
          <p:cNvSpPr>
            <a:spLocks noGrp="1"/>
          </p:cNvSpPr>
          <p:nvPr>
            <p:ph type="dt" sz="half" idx="10"/>
          </p:nvPr>
        </p:nvSpPr>
        <p:spPr/>
        <p:txBody>
          <a:bodyPr/>
          <a:lstStyle/>
          <a:p>
            <a:fld id="{9FBA22AF-16F0-B346-ADDE-61C72D2633AA}" type="datetimeFigureOut">
              <a:rPr lang="en-US" smtClean="0"/>
              <a:t>5/8/18</a:t>
            </a:fld>
            <a:endParaRPr lang="en-US"/>
          </a:p>
        </p:txBody>
      </p:sp>
      <p:sp>
        <p:nvSpPr>
          <p:cNvPr id="4" name="Footer Placeholder 3">
            <a:extLst>
              <a:ext uri="{FF2B5EF4-FFF2-40B4-BE49-F238E27FC236}">
                <a16:creationId xmlns:a16="http://schemas.microsoft.com/office/drawing/2014/main" id="{BC00F1CB-7713-1949-8F2C-580001E3C8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47AD31-3DDB-504A-94EE-7C464BDFD7AB}"/>
              </a:ext>
            </a:extLst>
          </p:cNvPr>
          <p:cNvSpPr>
            <a:spLocks noGrp="1"/>
          </p:cNvSpPr>
          <p:nvPr>
            <p:ph type="sldNum" sz="quarter" idx="12"/>
          </p:nvPr>
        </p:nvSpPr>
        <p:spPr/>
        <p:txBody>
          <a:bodyPr/>
          <a:lstStyle/>
          <a:p>
            <a:fld id="{9CBB07C9-DB7B-0B40-B766-BB4E541E68EE}" type="slidenum">
              <a:rPr lang="en-US" smtClean="0"/>
              <a:t>‹#›</a:t>
            </a:fld>
            <a:endParaRPr lang="en-US"/>
          </a:p>
        </p:txBody>
      </p:sp>
    </p:spTree>
    <p:extLst>
      <p:ext uri="{BB962C8B-B14F-4D97-AF65-F5344CB8AC3E}">
        <p14:creationId xmlns:p14="http://schemas.microsoft.com/office/powerpoint/2010/main" val="2755126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151BE-80CD-5B4E-8AD9-365618407759}"/>
              </a:ext>
            </a:extLst>
          </p:cNvPr>
          <p:cNvSpPr>
            <a:spLocks noGrp="1"/>
          </p:cNvSpPr>
          <p:nvPr>
            <p:ph type="dt" sz="half" idx="10"/>
          </p:nvPr>
        </p:nvSpPr>
        <p:spPr/>
        <p:txBody>
          <a:bodyPr/>
          <a:lstStyle/>
          <a:p>
            <a:fld id="{9FBA22AF-16F0-B346-ADDE-61C72D2633AA}" type="datetimeFigureOut">
              <a:rPr lang="en-US" smtClean="0"/>
              <a:t>5/8/18</a:t>
            </a:fld>
            <a:endParaRPr lang="en-US"/>
          </a:p>
        </p:txBody>
      </p:sp>
      <p:sp>
        <p:nvSpPr>
          <p:cNvPr id="3" name="Footer Placeholder 2">
            <a:extLst>
              <a:ext uri="{FF2B5EF4-FFF2-40B4-BE49-F238E27FC236}">
                <a16:creationId xmlns:a16="http://schemas.microsoft.com/office/drawing/2014/main" id="{7D77F4F4-33E8-1C43-BEA2-72998587B3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4A6509-178F-2A44-8C3E-37C494081C0C}"/>
              </a:ext>
            </a:extLst>
          </p:cNvPr>
          <p:cNvSpPr>
            <a:spLocks noGrp="1"/>
          </p:cNvSpPr>
          <p:nvPr>
            <p:ph type="sldNum" sz="quarter" idx="12"/>
          </p:nvPr>
        </p:nvSpPr>
        <p:spPr/>
        <p:txBody>
          <a:bodyPr/>
          <a:lstStyle/>
          <a:p>
            <a:fld id="{9CBB07C9-DB7B-0B40-B766-BB4E541E68EE}" type="slidenum">
              <a:rPr lang="en-US" smtClean="0"/>
              <a:t>‹#›</a:t>
            </a:fld>
            <a:endParaRPr lang="en-US"/>
          </a:p>
        </p:txBody>
      </p:sp>
    </p:spTree>
    <p:extLst>
      <p:ext uri="{BB962C8B-B14F-4D97-AF65-F5344CB8AC3E}">
        <p14:creationId xmlns:p14="http://schemas.microsoft.com/office/powerpoint/2010/main" val="2367925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4BF9-9BA5-514C-B829-94493D3FE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0001C2-4FD4-0B4A-856F-99BE8A6BA9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AFFA95-E64F-0540-B030-0917A7064B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483309-A17C-A54D-BE3E-4A6264666284}"/>
              </a:ext>
            </a:extLst>
          </p:cNvPr>
          <p:cNvSpPr>
            <a:spLocks noGrp="1"/>
          </p:cNvSpPr>
          <p:nvPr>
            <p:ph type="dt" sz="half" idx="10"/>
          </p:nvPr>
        </p:nvSpPr>
        <p:spPr/>
        <p:txBody>
          <a:bodyPr/>
          <a:lstStyle/>
          <a:p>
            <a:fld id="{9FBA22AF-16F0-B346-ADDE-61C72D2633AA}" type="datetimeFigureOut">
              <a:rPr lang="en-US" smtClean="0"/>
              <a:t>5/8/18</a:t>
            </a:fld>
            <a:endParaRPr lang="en-US"/>
          </a:p>
        </p:txBody>
      </p:sp>
      <p:sp>
        <p:nvSpPr>
          <p:cNvPr id="6" name="Footer Placeholder 5">
            <a:extLst>
              <a:ext uri="{FF2B5EF4-FFF2-40B4-BE49-F238E27FC236}">
                <a16:creationId xmlns:a16="http://schemas.microsoft.com/office/drawing/2014/main" id="{54AA4861-11B3-F040-83ED-943DEC7C83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3EF71A-BCF8-0F4A-8CC8-712CDFC6FD85}"/>
              </a:ext>
            </a:extLst>
          </p:cNvPr>
          <p:cNvSpPr>
            <a:spLocks noGrp="1"/>
          </p:cNvSpPr>
          <p:nvPr>
            <p:ph type="sldNum" sz="quarter" idx="12"/>
          </p:nvPr>
        </p:nvSpPr>
        <p:spPr/>
        <p:txBody>
          <a:bodyPr/>
          <a:lstStyle/>
          <a:p>
            <a:fld id="{9CBB07C9-DB7B-0B40-B766-BB4E541E68EE}" type="slidenum">
              <a:rPr lang="en-US" smtClean="0"/>
              <a:t>‹#›</a:t>
            </a:fld>
            <a:endParaRPr lang="en-US"/>
          </a:p>
        </p:txBody>
      </p:sp>
    </p:spTree>
    <p:extLst>
      <p:ext uri="{BB962C8B-B14F-4D97-AF65-F5344CB8AC3E}">
        <p14:creationId xmlns:p14="http://schemas.microsoft.com/office/powerpoint/2010/main" val="2394264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E87A-E35C-E54B-A57A-BFC5E6565F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5FD3FF-1FA1-B34A-959A-4BFA95CA36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7907F9-3ABB-1E40-8935-0B27E25330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77E142-3C0E-3B4F-B040-56A34C300A84}"/>
              </a:ext>
            </a:extLst>
          </p:cNvPr>
          <p:cNvSpPr>
            <a:spLocks noGrp="1"/>
          </p:cNvSpPr>
          <p:nvPr>
            <p:ph type="dt" sz="half" idx="10"/>
          </p:nvPr>
        </p:nvSpPr>
        <p:spPr/>
        <p:txBody>
          <a:bodyPr/>
          <a:lstStyle/>
          <a:p>
            <a:fld id="{9FBA22AF-16F0-B346-ADDE-61C72D2633AA}" type="datetimeFigureOut">
              <a:rPr lang="en-US" smtClean="0"/>
              <a:t>5/8/18</a:t>
            </a:fld>
            <a:endParaRPr lang="en-US"/>
          </a:p>
        </p:txBody>
      </p:sp>
      <p:sp>
        <p:nvSpPr>
          <p:cNvPr id="6" name="Footer Placeholder 5">
            <a:extLst>
              <a:ext uri="{FF2B5EF4-FFF2-40B4-BE49-F238E27FC236}">
                <a16:creationId xmlns:a16="http://schemas.microsoft.com/office/drawing/2014/main" id="{690C7E39-482B-C242-9CFD-8E1CDF59CA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3C29DD-0BAF-0949-9285-F4BA67D31449}"/>
              </a:ext>
            </a:extLst>
          </p:cNvPr>
          <p:cNvSpPr>
            <a:spLocks noGrp="1"/>
          </p:cNvSpPr>
          <p:nvPr>
            <p:ph type="sldNum" sz="quarter" idx="12"/>
          </p:nvPr>
        </p:nvSpPr>
        <p:spPr/>
        <p:txBody>
          <a:bodyPr/>
          <a:lstStyle/>
          <a:p>
            <a:fld id="{9CBB07C9-DB7B-0B40-B766-BB4E541E68EE}" type="slidenum">
              <a:rPr lang="en-US" smtClean="0"/>
              <a:t>‹#›</a:t>
            </a:fld>
            <a:endParaRPr lang="en-US"/>
          </a:p>
        </p:txBody>
      </p:sp>
    </p:spTree>
    <p:extLst>
      <p:ext uri="{BB962C8B-B14F-4D97-AF65-F5344CB8AC3E}">
        <p14:creationId xmlns:p14="http://schemas.microsoft.com/office/powerpoint/2010/main" val="2644785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F6C1FB-9B1A-A24A-A296-A4943BFB79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121568-EDF8-AE42-9B36-4F011D4930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B1EC0-5C6E-CC46-B924-2FACA5C2B4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A22AF-16F0-B346-ADDE-61C72D2633AA}" type="datetimeFigureOut">
              <a:rPr lang="en-US" smtClean="0"/>
              <a:t>5/8/18</a:t>
            </a:fld>
            <a:endParaRPr lang="en-US"/>
          </a:p>
        </p:txBody>
      </p:sp>
      <p:sp>
        <p:nvSpPr>
          <p:cNvPr id="5" name="Footer Placeholder 4">
            <a:extLst>
              <a:ext uri="{FF2B5EF4-FFF2-40B4-BE49-F238E27FC236}">
                <a16:creationId xmlns:a16="http://schemas.microsoft.com/office/drawing/2014/main" id="{DF1F2A82-AA2D-2440-AA8E-F9AD6C531B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1B9552-7EF3-9644-81FD-97D1D18D37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BB07C9-DB7B-0B40-B766-BB4E541E68EE}" type="slidenum">
              <a:rPr lang="en-US" smtClean="0"/>
              <a:t>‹#›</a:t>
            </a:fld>
            <a:endParaRPr lang="en-US"/>
          </a:p>
        </p:txBody>
      </p:sp>
    </p:spTree>
    <p:extLst>
      <p:ext uri="{BB962C8B-B14F-4D97-AF65-F5344CB8AC3E}">
        <p14:creationId xmlns:p14="http://schemas.microsoft.com/office/powerpoint/2010/main" val="3930402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eep-security/amazon-inspecto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E5D759FB-6496-9144-8A9D-39F2C5480E05}"/>
              </a:ext>
            </a:extLst>
          </p:cNvPr>
          <p:cNvSpPr txBox="1"/>
          <p:nvPr/>
        </p:nvSpPr>
        <p:spPr>
          <a:xfrm>
            <a:off x="277576" y="360858"/>
            <a:ext cx="7452177" cy="523220"/>
          </a:xfrm>
          <a:prstGeom prst="rect">
            <a:avLst/>
          </a:prstGeom>
          <a:noFill/>
        </p:spPr>
        <p:txBody>
          <a:bodyPr wrap="square" rtlCol="0">
            <a:spAutoFit/>
          </a:bodyPr>
          <a:lstStyle/>
          <a:p>
            <a:r>
              <a:rPr lang="en-US" sz="2800" b="1" dirty="0"/>
              <a:t>AWS Inspector</a:t>
            </a:r>
          </a:p>
        </p:txBody>
      </p:sp>
      <p:sp>
        <p:nvSpPr>
          <p:cNvPr id="2" name="TextBox 1">
            <a:extLst>
              <a:ext uri="{FF2B5EF4-FFF2-40B4-BE49-F238E27FC236}">
                <a16:creationId xmlns:a16="http://schemas.microsoft.com/office/drawing/2014/main" id="{9129A700-1E61-7A4D-B539-888B78B8F1BA}"/>
              </a:ext>
            </a:extLst>
          </p:cNvPr>
          <p:cNvSpPr txBox="1"/>
          <p:nvPr/>
        </p:nvSpPr>
        <p:spPr>
          <a:xfrm>
            <a:off x="405353" y="1300899"/>
            <a:ext cx="1088795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Small agent deployed to your EC2 instance</a:t>
            </a:r>
          </a:p>
          <a:p>
            <a:pPr marL="285750" indent="-285750">
              <a:buFont typeface="Arial" panose="020B0604020202020204" pitchFamily="34" charset="0"/>
              <a:buChar char="•"/>
            </a:pPr>
            <a:r>
              <a:rPr lang="en-US" dirty="0"/>
              <a:t>automatically assesses applications for vulnerabilities or deviations from best practices</a:t>
            </a:r>
          </a:p>
          <a:p>
            <a:pPr marL="742950" lvl="1" indent="-285750">
              <a:buFont typeface="Arial" panose="020B0604020202020204" pitchFamily="34" charset="0"/>
              <a:buChar char="•"/>
            </a:pPr>
            <a:r>
              <a:rPr lang="en-US" dirty="0"/>
              <a:t>software that was installed through the package manager is assessed for vulnerabilities</a:t>
            </a:r>
          </a:p>
          <a:p>
            <a:pPr marL="285750" indent="-285750">
              <a:buFont typeface="Arial" panose="020B0604020202020204" pitchFamily="34" charset="0"/>
              <a:buChar char="•"/>
            </a:pPr>
            <a:r>
              <a:rPr lang="en-US" dirty="0"/>
              <a:t>assessment produces a detailed list of security findings prioritized by level of severity</a:t>
            </a:r>
          </a:p>
          <a:p>
            <a:pPr marL="285750" indent="-285750">
              <a:buFont typeface="Arial" panose="020B0604020202020204" pitchFamily="34" charset="0"/>
              <a:buChar char="•"/>
            </a:pPr>
            <a:r>
              <a:rPr lang="en-US" dirty="0"/>
              <a:t>findings can be reviewed directly or as part of detailed assessment reports (from console or API)</a:t>
            </a:r>
          </a:p>
        </p:txBody>
      </p:sp>
      <p:sp>
        <p:nvSpPr>
          <p:cNvPr id="14" name="Rectangle 13">
            <a:extLst>
              <a:ext uri="{FF2B5EF4-FFF2-40B4-BE49-F238E27FC236}">
                <a16:creationId xmlns:a16="http://schemas.microsoft.com/office/drawing/2014/main" id="{7D137A1A-1A2E-3343-9FEC-E93EE572BB61}"/>
              </a:ext>
            </a:extLst>
          </p:cNvPr>
          <p:cNvSpPr/>
          <p:nvPr/>
        </p:nvSpPr>
        <p:spPr>
          <a:xfrm>
            <a:off x="277575" y="739192"/>
            <a:ext cx="4003788" cy="369332"/>
          </a:xfrm>
          <a:prstGeom prst="rect">
            <a:avLst/>
          </a:prstGeom>
        </p:spPr>
        <p:txBody>
          <a:bodyPr wrap="none">
            <a:spAutoFit/>
          </a:bodyPr>
          <a:lstStyle/>
          <a:p>
            <a:r>
              <a:rPr lang="en-US" b="1" dirty="0">
                <a:solidFill>
                  <a:schemeClr val="tx2"/>
                </a:solidFill>
              </a:rPr>
              <a:t>Automated Security Assessment Service</a:t>
            </a:r>
            <a:endParaRPr lang="en-US" dirty="0">
              <a:solidFill>
                <a:schemeClr val="tx2"/>
              </a:solidFill>
            </a:endParaRPr>
          </a:p>
        </p:txBody>
      </p:sp>
      <p:sp>
        <p:nvSpPr>
          <p:cNvPr id="17" name="TextBox 16">
            <a:extLst>
              <a:ext uri="{FF2B5EF4-FFF2-40B4-BE49-F238E27FC236}">
                <a16:creationId xmlns:a16="http://schemas.microsoft.com/office/drawing/2014/main" id="{31AE2484-FC8B-8F4F-9BA1-316D9F019B8D}"/>
              </a:ext>
            </a:extLst>
          </p:cNvPr>
          <p:cNvSpPr txBox="1"/>
          <p:nvPr/>
        </p:nvSpPr>
        <p:spPr>
          <a:xfrm>
            <a:off x="277575" y="3195048"/>
            <a:ext cx="7452177" cy="523220"/>
          </a:xfrm>
          <a:prstGeom prst="rect">
            <a:avLst/>
          </a:prstGeom>
          <a:noFill/>
        </p:spPr>
        <p:txBody>
          <a:bodyPr wrap="square" rtlCol="0">
            <a:spAutoFit/>
          </a:bodyPr>
          <a:lstStyle/>
          <a:p>
            <a:r>
              <a:rPr lang="en-US" sz="2800" b="1" dirty="0"/>
              <a:t>Deep Security and AWS Inspector</a:t>
            </a:r>
          </a:p>
        </p:txBody>
      </p:sp>
      <p:sp>
        <p:nvSpPr>
          <p:cNvPr id="19" name="TextBox 18">
            <a:extLst>
              <a:ext uri="{FF2B5EF4-FFF2-40B4-BE49-F238E27FC236}">
                <a16:creationId xmlns:a16="http://schemas.microsoft.com/office/drawing/2014/main" id="{CE8463C2-E57C-C142-8F39-33375A050BFB}"/>
              </a:ext>
            </a:extLst>
          </p:cNvPr>
          <p:cNvSpPr txBox="1"/>
          <p:nvPr/>
        </p:nvSpPr>
        <p:spPr>
          <a:xfrm>
            <a:off x="405353" y="4121872"/>
            <a:ext cx="1088795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Run ds-</a:t>
            </a:r>
            <a:r>
              <a:rPr lang="en-US" dirty="0" err="1"/>
              <a:t>findings.py</a:t>
            </a:r>
            <a:r>
              <a:rPr lang="en-US" dirty="0"/>
              <a:t> against assessment findings</a:t>
            </a:r>
          </a:p>
          <a:p>
            <a:pPr marL="285750" indent="-285750">
              <a:buFont typeface="Arial" panose="020B0604020202020204" pitchFamily="34" charset="0"/>
              <a:buChar char="•"/>
            </a:pPr>
            <a:r>
              <a:rPr lang="en-US" dirty="0"/>
              <a:t>-- mitigate flag will automatically apply required IPS rule associated with remotely exploitable CVE finding</a:t>
            </a:r>
          </a:p>
          <a:p>
            <a:pPr marL="285750" indent="-285750">
              <a:buFont typeface="Arial" panose="020B0604020202020204" pitchFamily="34" charset="0"/>
              <a:buChar char="•"/>
            </a:pPr>
            <a:r>
              <a:rPr lang="en-US" dirty="0"/>
              <a:t>can easily be integrated in to lambda and other </a:t>
            </a:r>
            <a:r>
              <a:rPr lang="en-US" dirty="0" err="1"/>
              <a:t>devops</a:t>
            </a:r>
            <a:r>
              <a:rPr lang="en-US" dirty="0"/>
              <a:t> workflows/pipelines</a:t>
            </a:r>
          </a:p>
          <a:p>
            <a:pPr marL="285750" indent="-285750">
              <a:buFont typeface="Arial" panose="020B0604020202020204" pitchFamily="34" charset="0"/>
              <a:buChar char="•"/>
            </a:pPr>
            <a:r>
              <a:rPr lang="en-US" dirty="0">
                <a:hlinkClick r:id="rId3"/>
              </a:rPr>
              <a:t>https://github.com/deep-security/amazon-inspector</a:t>
            </a:r>
            <a:endParaRPr lang="en-US" dirty="0"/>
          </a:p>
          <a:p>
            <a:endParaRPr lang="en-US" dirty="0"/>
          </a:p>
          <a:p>
            <a:pPr marL="285750" indent="-285750">
              <a:buFont typeface="Arial" panose="020B0604020202020204" pitchFamily="34" charset="0"/>
              <a:buChar char="•"/>
            </a:pPr>
            <a:endParaRPr lang="en-US" dirty="0"/>
          </a:p>
        </p:txBody>
      </p:sp>
      <p:sp>
        <p:nvSpPr>
          <p:cNvPr id="20" name="Rectangle 19">
            <a:extLst>
              <a:ext uri="{FF2B5EF4-FFF2-40B4-BE49-F238E27FC236}">
                <a16:creationId xmlns:a16="http://schemas.microsoft.com/office/drawing/2014/main" id="{8C9768F2-336A-0F46-8145-76B7A8B6D3BA}"/>
              </a:ext>
            </a:extLst>
          </p:cNvPr>
          <p:cNvSpPr/>
          <p:nvPr/>
        </p:nvSpPr>
        <p:spPr>
          <a:xfrm>
            <a:off x="277575" y="3579019"/>
            <a:ext cx="2311402" cy="369332"/>
          </a:xfrm>
          <a:prstGeom prst="rect">
            <a:avLst/>
          </a:prstGeom>
        </p:spPr>
        <p:txBody>
          <a:bodyPr wrap="none">
            <a:spAutoFit/>
          </a:bodyPr>
          <a:lstStyle/>
          <a:p>
            <a:r>
              <a:rPr lang="en-US" b="1" dirty="0">
                <a:solidFill>
                  <a:schemeClr val="tx2"/>
                </a:solidFill>
              </a:rPr>
              <a:t>Automated Mitigation</a:t>
            </a:r>
            <a:endParaRPr lang="en-US" dirty="0">
              <a:solidFill>
                <a:schemeClr val="tx2"/>
              </a:solidFill>
            </a:endParaRPr>
          </a:p>
        </p:txBody>
      </p:sp>
      <p:pic>
        <p:nvPicPr>
          <p:cNvPr id="6" name="Picture 5">
            <a:extLst>
              <a:ext uri="{FF2B5EF4-FFF2-40B4-BE49-F238E27FC236}">
                <a16:creationId xmlns:a16="http://schemas.microsoft.com/office/drawing/2014/main" id="{97276A9B-672F-2342-B02B-D76C227089CD}"/>
              </a:ext>
            </a:extLst>
          </p:cNvPr>
          <p:cNvPicPr>
            <a:picLocks noChangeAspect="1"/>
          </p:cNvPicPr>
          <p:nvPr/>
        </p:nvPicPr>
        <p:blipFill>
          <a:blip r:embed="rId4"/>
          <a:stretch>
            <a:fillRect/>
          </a:stretch>
        </p:blipFill>
        <p:spPr>
          <a:xfrm>
            <a:off x="10727823" y="250345"/>
            <a:ext cx="1130976" cy="977694"/>
          </a:xfrm>
          <a:prstGeom prst="rect">
            <a:avLst/>
          </a:prstGeom>
        </p:spPr>
      </p:pic>
    </p:spTree>
    <p:extLst>
      <p:ext uri="{BB962C8B-B14F-4D97-AF65-F5344CB8AC3E}">
        <p14:creationId xmlns:p14="http://schemas.microsoft.com/office/powerpoint/2010/main" val="2915625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E5D759FB-6496-9144-8A9D-39F2C5480E05}"/>
              </a:ext>
            </a:extLst>
          </p:cNvPr>
          <p:cNvSpPr txBox="1"/>
          <p:nvPr/>
        </p:nvSpPr>
        <p:spPr>
          <a:xfrm>
            <a:off x="277576" y="360858"/>
            <a:ext cx="7452177" cy="523220"/>
          </a:xfrm>
          <a:prstGeom prst="rect">
            <a:avLst/>
          </a:prstGeom>
          <a:noFill/>
        </p:spPr>
        <p:txBody>
          <a:bodyPr wrap="square" rtlCol="0">
            <a:spAutoFit/>
          </a:bodyPr>
          <a:lstStyle/>
          <a:p>
            <a:r>
              <a:rPr lang="en-US" sz="2800" b="1" dirty="0"/>
              <a:t>AWS </a:t>
            </a:r>
            <a:r>
              <a:rPr lang="en-US" sz="2800" b="1" dirty="0" err="1"/>
              <a:t>GuardDuty</a:t>
            </a:r>
            <a:endParaRPr lang="en-US" sz="2800" b="1" dirty="0"/>
          </a:p>
        </p:txBody>
      </p:sp>
      <p:sp>
        <p:nvSpPr>
          <p:cNvPr id="25" name="Rectangle 24">
            <a:extLst>
              <a:ext uri="{FF2B5EF4-FFF2-40B4-BE49-F238E27FC236}">
                <a16:creationId xmlns:a16="http://schemas.microsoft.com/office/drawing/2014/main" id="{82DF2671-7D5D-B742-98E6-DD511550C57A}"/>
              </a:ext>
            </a:extLst>
          </p:cNvPr>
          <p:cNvSpPr/>
          <p:nvPr/>
        </p:nvSpPr>
        <p:spPr>
          <a:xfrm>
            <a:off x="289718" y="743167"/>
            <a:ext cx="4625305" cy="369332"/>
          </a:xfrm>
          <a:prstGeom prst="rect">
            <a:avLst/>
          </a:prstGeom>
        </p:spPr>
        <p:txBody>
          <a:bodyPr wrap="none">
            <a:spAutoFit/>
          </a:bodyPr>
          <a:lstStyle/>
          <a:p>
            <a:r>
              <a:rPr lang="en-US" b="1" dirty="0">
                <a:solidFill>
                  <a:schemeClr val="tx2"/>
                </a:solidFill>
              </a:rPr>
              <a:t>Cloud Scale Managed Threat Detection Service</a:t>
            </a:r>
            <a:endParaRPr lang="en-US" dirty="0">
              <a:solidFill>
                <a:schemeClr val="tx2"/>
              </a:solidFill>
            </a:endParaRPr>
          </a:p>
        </p:txBody>
      </p:sp>
      <p:sp>
        <p:nvSpPr>
          <p:cNvPr id="4" name="TextBox 3">
            <a:extLst>
              <a:ext uri="{FF2B5EF4-FFF2-40B4-BE49-F238E27FC236}">
                <a16:creationId xmlns:a16="http://schemas.microsoft.com/office/drawing/2014/main" id="{CD2B3A57-2031-DC49-AE87-C2405CA97F0E}"/>
              </a:ext>
            </a:extLst>
          </p:cNvPr>
          <p:cNvSpPr txBox="1"/>
          <p:nvPr/>
        </p:nvSpPr>
        <p:spPr>
          <a:xfrm>
            <a:off x="289718" y="1631925"/>
            <a:ext cx="1127068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aims to provide actionable threat intelligence for your AWS account and EC2 instances.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analyzes CloudTrail, DNS, and VPC Flow Log data to look for issues such as inbound port scans, possible backdoor access to your systems, unauthorized use of your account, and many other potential problems.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a:t>
            </a:r>
            <a:r>
              <a:rPr lang="en-US" dirty="0" err="1"/>
              <a:t>GuardDuty</a:t>
            </a:r>
            <a:r>
              <a:rPr lang="en-US" dirty="0"/>
              <a:t> determines there is an issue a finding is generated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findings can be found in the </a:t>
            </a:r>
            <a:r>
              <a:rPr lang="en-US" dirty="0" err="1"/>
              <a:t>GuardDuty</a:t>
            </a:r>
            <a:r>
              <a:rPr lang="en-US" dirty="0"/>
              <a:t> Management Console and can be sent to Amazon CloudWatch as an event.</a:t>
            </a:r>
          </a:p>
        </p:txBody>
      </p:sp>
      <p:pic>
        <p:nvPicPr>
          <p:cNvPr id="7" name="Picture 6">
            <a:extLst>
              <a:ext uri="{FF2B5EF4-FFF2-40B4-BE49-F238E27FC236}">
                <a16:creationId xmlns:a16="http://schemas.microsoft.com/office/drawing/2014/main" id="{1285D69A-A814-DF43-AAB8-A37E95AD67F7}"/>
              </a:ext>
            </a:extLst>
          </p:cNvPr>
          <p:cNvPicPr>
            <a:picLocks noChangeAspect="1"/>
          </p:cNvPicPr>
          <p:nvPr/>
        </p:nvPicPr>
        <p:blipFill>
          <a:blip r:embed="rId3"/>
          <a:stretch>
            <a:fillRect/>
          </a:stretch>
        </p:blipFill>
        <p:spPr>
          <a:xfrm>
            <a:off x="1385740" y="4459676"/>
            <a:ext cx="9275975" cy="2046861"/>
          </a:xfrm>
          <a:prstGeom prst="rect">
            <a:avLst/>
          </a:prstGeom>
        </p:spPr>
      </p:pic>
      <p:pic>
        <p:nvPicPr>
          <p:cNvPr id="11" name="Picture 10">
            <a:extLst>
              <a:ext uri="{FF2B5EF4-FFF2-40B4-BE49-F238E27FC236}">
                <a16:creationId xmlns:a16="http://schemas.microsoft.com/office/drawing/2014/main" id="{74E702EC-B6A3-A742-BE69-871D6F0722EA}"/>
              </a:ext>
            </a:extLst>
          </p:cNvPr>
          <p:cNvPicPr>
            <a:picLocks noChangeAspect="1"/>
          </p:cNvPicPr>
          <p:nvPr/>
        </p:nvPicPr>
        <p:blipFill>
          <a:blip r:embed="rId4"/>
          <a:stretch>
            <a:fillRect/>
          </a:stretch>
        </p:blipFill>
        <p:spPr>
          <a:xfrm>
            <a:off x="10380093" y="235669"/>
            <a:ext cx="1180310" cy="1522429"/>
          </a:xfrm>
          <a:prstGeom prst="rect">
            <a:avLst/>
          </a:prstGeom>
        </p:spPr>
      </p:pic>
    </p:spTree>
    <p:extLst>
      <p:ext uri="{BB962C8B-B14F-4D97-AF65-F5344CB8AC3E}">
        <p14:creationId xmlns:p14="http://schemas.microsoft.com/office/powerpoint/2010/main" val="1188139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185CE5-ADF3-8C4F-BFA5-E2D7D7F2F8DA}"/>
              </a:ext>
            </a:extLst>
          </p:cNvPr>
          <p:cNvPicPr>
            <a:picLocks noChangeAspect="1"/>
          </p:cNvPicPr>
          <p:nvPr/>
        </p:nvPicPr>
        <p:blipFill>
          <a:blip r:embed="rId3"/>
          <a:stretch>
            <a:fillRect/>
          </a:stretch>
        </p:blipFill>
        <p:spPr>
          <a:xfrm>
            <a:off x="124308" y="3904600"/>
            <a:ext cx="6878089" cy="2559807"/>
          </a:xfrm>
          <a:prstGeom prst="rect">
            <a:avLst/>
          </a:prstGeom>
        </p:spPr>
      </p:pic>
      <p:pic>
        <p:nvPicPr>
          <p:cNvPr id="9" name="Picture 8">
            <a:extLst>
              <a:ext uri="{FF2B5EF4-FFF2-40B4-BE49-F238E27FC236}">
                <a16:creationId xmlns:a16="http://schemas.microsoft.com/office/drawing/2014/main" id="{EC31A36E-D3C0-914B-9952-4972E80399A8}"/>
              </a:ext>
            </a:extLst>
          </p:cNvPr>
          <p:cNvPicPr>
            <a:picLocks noChangeAspect="1"/>
          </p:cNvPicPr>
          <p:nvPr/>
        </p:nvPicPr>
        <p:blipFill>
          <a:blip r:embed="rId4"/>
          <a:stretch>
            <a:fillRect/>
          </a:stretch>
        </p:blipFill>
        <p:spPr>
          <a:xfrm>
            <a:off x="7002397" y="4874218"/>
            <a:ext cx="863720" cy="690204"/>
          </a:xfrm>
          <a:prstGeom prst="rect">
            <a:avLst/>
          </a:prstGeom>
        </p:spPr>
      </p:pic>
      <p:sp>
        <p:nvSpPr>
          <p:cNvPr id="10" name="TextBox 9">
            <a:extLst>
              <a:ext uri="{FF2B5EF4-FFF2-40B4-BE49-F238E27FC236}">
                <a16:creationId xmlns:a16="http://schemas.microsoft.com/office/drawing/2014/main" id="{05771743-7416-C544-A827-A6542BD98A4E}"/>
              </a:ext>
            </a:extLst>
          </p:cNvPr>
          <p:cNvSpPr txBox="1"/>
          <p:nvPr/>
        </p:nvSpPr>
        <p:spPr>
          <a:xfrm>
            <a:off x="7189220" y="5564421"/>
            <a:ext cx="540533" cy="338554"/>
          </a:xfrm>
          <a:prstGeom prst="rect">
            <a:avLst/>
          </a:prstGeom>
          <a:noFill/>
        </p:spPr>
        <p:txBody>
          <a:bodyPr wrap="none" rtlCol="0">
            <a:spAutoFit/>
          </a:bodyPr>
          <a:lstStyle/>
          <a:p>
            <a:r>
              <a:rPr lang="en-US" sz="800" dirty="0"/>
              <a:t>Lambda </a:t>
            </a:r>
          </a:p>
          <a:p>
            <a:r>
              <a:rPr lang="en-US" sz="800" dirty="0"/>
              <a:t>function</a:t>
            </a:r>
          </a:p>
        </p:txBody>
      </p:sp>
      <p:cxnSp>
        <p:nvCxnSpPr>
          <p:cNvPr id="12" name="Straight Arrow Connector 11">
            <a:extLst>
              <a:ext uri="{FF2B5EF4-FFF2-40B4-BE49-F238E27FC236}">
                <a16:creationId xmlns:a16="http://schemas.microsoft.com/office/drawing/2014/main" id="{D8B9B974-EEDD-084C-B0D1-74203ADACAE1}"/>
              </a:ext>
            </a:extLst>
          </p:cNvPr>
          <p:cNvCxnSpPr>
            <a:cxnSpLocks/>
          </p:cNvCxnSpPr>
          <p:nvPr/>
        </p:nvCxnSpPr>
        <p:spPr>
          <a:xfrm>
            <a:off x="6403930" y="5263284"/>
            <a:ext cx="440057"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15" name="Picture 14">
            <a:extLst>
              <a:ext uri="{FF2B5EF4-FFF2-40B4-BE49-F238E27FC236}">
                <a16:creationId xmlns:a16="http://schemas.microsoft.com/office/drawing/2014/main" id="{AB8D84E4-E5CA-3844-8085-275682809AEF}"/>
              </a:ext>
            </a:extLst>
          </p:cNvPr>
          <p:cNvPicPr>
            <a:picLocks noChangeAspect="1"/>
          </p:cNvPicPr>
          <p:nvPr/>
        </p:nvPicPr>
        <p:blipFill>
          <a:blip r:embed="rId5"/>
          <a:stretch>
            <a:fillRect/>
          </a:stretch>
        </p:blipFill>
        <p:spPr>
          <a:xfrm>
            <a:off x="5391921" y="1194173"/>
            <a:ext cx="5808611" cy="1793329"/>
          </a:xfrm>
          <a:prstGeom prst="rect">
            <a:avLst/>
          </a:prstGeom>
        </p:spPr>
      </p:pic>
      <p:cxnSp>
        <p:nvCxnSpPr>
          <p:cNvPr id="16" name="Straight Arrow Connector 15">
            <a:extLst>
              <a:ext uri="{FF2B5EF4-FFF2-40B4-BE49-F238E27FC236}">
                <a16:creationId xmlns:a16="http://schemas.microsoft.com/office/drawing/2014/main" id="{DAAA25BE-6FC6-654E-9144-A6A36A00047A}"/>
              </a:ext>
            </a:extLst>
          </p:cNvPr>
          <p:cNvCxnSpPr>
            <a:cxnSpLocks/>
          </p:cNvCxnSpPr>
          <p:nvPr/>
        </p:nvCxnSpPr>
        <p:spPr>
          <a:xfrm flipH="1" flipV="1">
            <a:off x="6623958" y="3356500"/>
            <a:ext cx="576150" cy="1300884"/>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9446E71D-3D1C-5447-8450-338470C5F81F}"/>
              </a:ext>
            </a:extLst>
          </p:cNvPr>
          <p:cNvSpPr txBox="1"/>
          <p:nvPr/>
        </p:nvSpPr>
        <p:spPr>
          <a:xfrm>
            <a:off x="6992211" y="3607693"/>
            <a:ext cx="1475084" cy="215444"/>
          </a:xfrm>
          <a:prstGeom prst="rect">
            <a:avLst/>
          </a:prstGeom>
          <a:noFill/>
        </p:spPr>
        <p:txBody>
          <a:bodyPr wrap="none" rtlCol="0">
            <a:spAutoFit/>
          </a:bodyPr>
          <a:lstStyle/>
          <a:p>
            <a:r>
              <a:rPr lang="en-US" sz="800" dirty="0"/>
              <a:t>Malicious IP added to block list</a:t>
            </a:r>
          </a:p>
        </p:txBody>
      </p:sp>
      <p:pic>
        <p:nvPicPr>
          <p:cNvPr id="22" name="Picture 21">
            <a:extLst>
              <a:ext uri="{FF2B5EF4-FFF2-40B4-BE49-F238E27FC236}">
                <a16:creationId xmlns:a16="http://schemas.microsoft.com/office/drawing/2014/main" id="{11695F34-29D0-0A46-9372-CAB63FB9C673}"/>
              </a:ext>
            </a:extLst>
          </p:cNvPr>
          <p:cNvPicPr>
            <a:picLocks noChangeAspect="1"/>
          </p:cNvPicPr>
          <p:nvPr/>
        </p:nvPicPr>
        <p:blipFill>
          <a:blip r:embed="rId6"/>
          <a:stretch>
            <a:fillRect/>
          </a:stretch>
        </p:blipFill>
        <p:spPr>
          <a:xfrm flipH="1">
            <a:off x="7677204" y="4874217"/>
            <a:ext cx="230537" cy="230537"/>
          </a:xfrm>
          <a:prstGeom prst="rect">
            <a:avLst/>
          </a:prstGeom>
        </p:spPr>
      </p:pic>
      <p:sp>
        <p:nvSpPr>
          <p:cNvPr id="23" name="TextBox 22">
            <a:extLst>
              <a:ext uri="{FF2B5EF4-FFF2-40B4-BE49-F238E27FC236}">
                <a16:creationId xmlns:a16="http://schemas.microsoft.com/office/drawing/2014/main" id="{BB3EC0D5-7885-4D43-BEEE-33C1A78258C1}"/>
              </a:ext>
            </a:extLst>
          </p:cNvPr>
          <p:cNvSpPr txBox="1"/>
          <p:nvPr/>
        </p:nvSpPr>
        <p:spPr>
          <a:xfrm>
            <a:off x="7855839" y="4866062"/>
            <a:ext cx="797013" cy="215444"/>
          </a:xfrm>
          <a:prstGeom prst="rect">
            <a:avLst/>
          </a:prstGeom>
          <a:noFill/>
        </p:spPr>
        <p:txBody>
          <a:bodyPr wrap="none" rtlCol="0">
            <a:spAutoFit/>
          </a:bodyPr>
          <a:lstStyle/>
          <a:p>
            <a:r>
              <a:rPr lang="en-US" sz="800" dirty="0"/>
              <a:t>DS Python SDK</a:t>
            </a:r>
          </a:p>
        </p:txBody>
      </p:sp>
      <p:sp>
        <p:nvSpPr>
          <p:cNvPr id="24" name="TextBox 23">
            <a:extLst>
              <a:ext uri="{FF2B5EF4-FFF2-40B4-BE49-F238E27FC236}">
                <a16:creationId xmlns:a16="http://schemas.microsoft.com/office/drawing/2014/main" id="{E5D759FB-6496-9144-8A9D-39F2C5480E05}"/>
              </a:ext>
            </a:extLst>
          </p:cNvPr>
          <p:cNvSpPr txBox="1"/>
          <p:nvPr/>
        </p:nvSpPr>
        <p:spPr>
          <a:xfrm>
            <a:off x="277576" y="360858"/>
            <a:ext cx="7452177" cy="523220"/>
          </a:xfrm>
          <a:prstGeom prst="rect">
            <a:avLst/>
          </a:prstGeom>
          <a:noFill/>
        </p:spPr>
        <p:txBody>
          <a:bodyPr wrap="square" rtlCol="0">
            <a:spAutoFit/>
          </a:bodyPr>
          <a:lstStyle/>
          <a:p>
            <a:r>
              <a:rPr lang="en-US" sz="2800" b="1" dirty="0"/>
              <a:t>Deep Security and AWS </a:t>
            </a:r>
            <a:r>
              <a:rPr lang="en-US" sz="2800" b="1" dirty="0" err="1"/>
              <a:t>GuardDuty</a:t>
            </a:r>
            <a:endParaRPr lang="en-US" sz="2800" b="1" dirty="0"/>
          </a:p>
        </p:txBody>
      </p:sp>
      <p:sp>
        <p:nvSpPr>
          <p:cNvPr id="25" name="Rectangle 24">
            <a:extLst>
              <a:ext uri="{FF2B5EF4-FFF2-40B4-BE49-F238E27FC236}">
                <a16:creationId xmlns:a16="http://schemas.microsoft.com/office/drawing/2014/main" id="{82DF2671-7D5D-B742-98E6-DD511550C57A}"/>
              </a:ext>
            </a:extLst>
          </p:cNvPr>
          <p:cNvSpPr/>
          <p:nvPr/>
        </p:nvSpPr>
        <p:spPr>
          <a:xfrm>
            <a:off x="308572" y="780875"/>
            <a:ext cx="2324739" cy="400110"/>
          </a:xfrm>
          <a:prstGeom prst="rect">
            <a:avLst/>
          </a:prstGeom>
        </p:spPr>
        <p:txBody>
          <a:bodyPr wrap="none">
            <a:spAutoFit/>
          </a:bodyPr>
          <a:lstStyle/>
          <a:p>
            <a:r>
              <a:rPr lang="en-US" sz="2000" b="1" dirty="0">
                <a:solidFill>
                  <a:schemeClr val="tx2"/>
                </a:solidFill>
              </a:rPr>
              <a:t>Integration Example</a:t>
            </a:r>
            <a:endParaRPr lang="en-US" sz="2000" dirty="0">
              <a:solidFill>
                <a:schemeClr val="tx2"/>
              </a:solidFill>
            </a:endParaRPr>
          </a:p>
        </p:txBody>
      </p:sp>
      <p:pic>
        <p:nvPicPr>
          <p:cNvPr id="13" name="Picture 12">
            <a:extLst>
              <a:ext uri="{FF2B5EF4-FFF2-40B4-BE49-F238E27FC236}">
                <a16:creationId xmlns:a16="http://schemas.microsoft.com/office/drawing/2014/main" id="{18F4F09F-550E-D541-AAFC-51F167322151}"/>
              </a:ext>
            </a:extLst>
          </p:cNvPr>
          <p:cNvPicPr>
            <a:picLocks noChangeAspect="1"/>
          </p:cNvPicPr>
          <p:nvPr/>
        </p:nvPicPr>
        <p:blipFill>
          <a:blip r:embed="rId7"/>
          <a:stretch>
            <a:fillRect/>
          </a:stretch>
        </p:blipFill>
        <p:spPr>
          <a:xfrm>
            <a:off x="2131639" y="5352397"/>
            <a:ext cx="328756" cy="424048"/>
          </a:xfrm>
          <a:prstGeom prst="rect">
            <a:avLst/>
          </a:prstGeom>
        </p:spPr>
      </p:pic>
    </p:spTree>
    <p:extLst>
      <p:ext uri="{BB962C8B-B14F-4D97-AF65-F5344CB8AC3E}">
        <p14:creationId xmlns:p14="http://schemas.microsoft.com/office/powerpoint/2010/main" val="660889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797</TotalTime>
  <Words>230</Words>
  <Application>Microsoft Macintosh PowerPoint</Application>
  <PresentationFormat>Widescreen</PresentationFormat>
  <Paragraphs>31</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11</cp:revision>
  <dcterms:created xsi:type="dcterms:W3CDTF">2018-04-24T20:25:14Z</dcterms:created>
  <dcterms:modified xsi:type="dcterms:W3CDTF">2018-05-08T18:46:39Z</dcterms:modified>
</cp:coreProperties>
</file>