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5"/>
  </p:notesMasterIdLst>
  <p:sldIdLst>
    <p:sldId id="257" r:id="rId2"/>
    <p:sldId id="280" r:id="rId3"/>
    <p:sldId id="285" r:id="rId4"/>
    <p:sldId id="259" r:id="rId5"/>
    <p:sldId id="274" r:id="rId6"/>
    <p:sldId id="275" r:id="rId7"/>
    <p:sldId id="278" r:id="rId8"/>
    <p:sldId id="284" r:id="rId9"/>
    <p:sldId id="281" r:id="rId10"/>
    <p:sldId id="283" r:id="rId11"/>
    <p:sldId id="282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1" autoAdjust="0"/>
  </p:normalViewPr>
  <p:slideViewPr>
    <p:cSldViewPr snapToGrid="0">
      <p:cViewPr varScale="1">
        <p:scale>
          <a:sx n="119" d="100"/>
          <a:sy n="119" d="100"/>
        </p:scale>
        <p:origin x="13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5A96-EF42-4955-98FA-213D4E8C1B0B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9C724-0C1C-46DB-B487-3AE7389B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88EFF-F4F9-454D-A159-5AD766A988A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7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CA9-91C2-4E9B-951B-984F716EFC2B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17FD-B74F-470F-9E09-68B644A8DE31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F64D-FB8E-4D18-A654-C4CFD8651389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D52D-B142-43ED-B0B2-B3309C459004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185B-A016-4DC6-B6A6-A042FE142453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5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28AA-E34A-4629-904C-DE24A794CFAA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CC7F-1759-4007-9C29-011F51AA7A6F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099-2666-40E4-8995-753FB4082671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0B3B-123D-44EF-BDCD-C3ED44CFEA55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F19A44-D65B-42F5-A8B9-0E9D3F59989D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3BB6-B955-4925-AFF2-26CD2F68C36B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338148-4B23-419E-B575-D6FA9E532C5D}" type="datetime1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53763" y="597028"/>
            <a:ext cx="8134350" cy="1727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/>
          </a:p>
          <a:p>
            <a:pPr algn="ctr"/>
            <a:r>
              <a:rPr lang="en-US" sz="4000" dirty="0" err="1" smtClean="0"/>
              <a:t>Kryptose</a:t>
            </a:r>
            <a:r>
              <a:rPr lang="en-US" sz="4000" dirty="0"/>
              <a:t>™</a:t>
            </a:r>
            <a:endParaRPr lang="en-US" sz="4000" dirty="0" smtClean="0"/>
          </a:p>
          <a:p>
            <a:pPr algn="ctr"/>
            <a:r>
              <a:rPr lang="en-US" sz="4000" dirty="0" smtClean="0"/>
              <a:t>“Simple</a:t>
            </a:r>
            <a:r>
              <a:rPr lang="en-US" sz="4000" dirty="0"/>
              <a:t> </a:t>
            </a:r>
            <a:r>
              <a:rPr lang="en-US" sz="4000" dirty="0" smtClean="0"/>
              <a:t>&amp; Secure”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7599" y="4110181"/>
            <a:ext cx="5179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Alexander </a:t>
            </a:r>
            <a:r>
              <a:rPr lang="en-US" sz="2800" b="1" dirty="0" err="1"/>
              <a:t>Guziel</a:t>
            </a:r>
            <a:r>
              <a:rPr lang="en-US" sz="2800" b="1" dirty="0"/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asg252</a:t>
            </a:r>
            <a:r>
              <a:rPr lang="en-US" sz="2800" b="1" dirty="0" smtClean="0"/>
              <a:t>) </a:t>
            </a:r>
          </a:p>
          <a:p>
            <a:pPr algn="ctr"/>
            <a:r>
              <a:rPr lang="en-US" sz="2800" b="1" dirty="0"/>
              <a:t>Antonio Marcedone (am2623)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Jeff </a:t>
            </a:r>
            <a:r>
              <a:rPr lang="en-US" sz="2800" b="1" dirty="0"/>
              <a:t>Tian (yt336</a:t>
            </a:r>
            <a:r>
              <a:rPr lang="en-US" sz="2800" b="1" dirty="0" smtClean="0"/>
              <a:t>)</a:t>
            </a:r>
          </a:p>
          <a:p>
            <a:pPr algn="ctr"/>
            <a:r>
              <a:rPr lang="en-US" sz="2800" b="1" dirty="0"/>
              <a:t>Jonathan Shi (js2845) 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Kryptose</a:t>
            </a:r>
            <a:r>
              <a:rPr lang="en-US" dirty="0"/>
              <a:t>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10470"/>
            <a:ext cx="817884" cy="81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64" y="2753602"/>
            <a:ext cx="3443806" cy="23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Limitations….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1171" cy="4023360"/>
          </a:xfrm>
        </p:spPr>
        <p:txBody>
          <a:bodyPr/>
          <a:lstStyle/>
          <a:p>
            <a:pPr lvl="1"/>
            <a:r>
              <a:rPr lang="en-US" sz="2400" dirty="0"/>
              <a:t>Java DOES NOT </a:t>
            </a:r>
            <a:r>
              <a:rPr lang="en-US" sz="2400" dirty="0" smtClean="0"/>
              <a:t>guarantee </a:t>
            </a:r>
            <a:r>
              <a:rPr lang="en-US" sz="2400" dirty="0"/>
              <a:t>to </a:t>
            </a:r>
            <a:r>
              <a:rPr lang="en-US" sz="2400" dirty="0" smtClean="0"/>
              <a:t>clear memory.</a:t>
            </a:r>
          </a:p>
          <a:p>
            <a:pPr lvl="1"/>
            <a:r>
              <a:rPr lang="en-US" sz="2400" dirty="0" smtClean="0"/>
              <a:t>No CRL check during SSL communication</a:t>
            </a:r>
          </a:p>
          <a:p>
            <a:pPr lvl="1"/>
            <a:r>
              <a:rPr lang="en-US" sz="2400" dirty="0" smtClean="0"/>
              <a:t>No hostname validation (not a problem)</a:t>
            </a:r>
          </a:p>
          <a:p>
            <a:pPr lvl="1"/>
            <a:r>
              <a:rPr lang="en-US" sz="2400" dirty="0" smtClean="0"/>
              <a:t>PBKDF2 is (slightly) vulnerable to attacks with specialized hardware (a new standard is on its way)</a:t>
            </a:r>
          </a:p>
          <a:p>
            <a:pPr lvl="1"/>
            <a:r>
              <a:rPr lang="en-US" sz="2400" dirty="0" smtClean="0"/>
              <a:t>No offline functionality</a:t>
            </a:r>
          </a:p>
          <a:p>
            <a:pPr lvl="1"/>
            <a:r>
              <a:rPr lang="en-US" sz="2400" dirty="0" smtClean="0"/>
              <a:t>No protection against attacks to </a:t>
            </a:r>
            <a:r>
              <a:rPr lang="en-US" sz="2400" dirty="0" smtClean="0"/>
              <a:t>Availability</a:t>
            </a:r>
          </a:p>
          <a:p>
            <a:pPr lvl="1"/>
            <a:r>
              <a:rPr lang="en-US" sz="2400" dirty="0" smtClean="0"/>
              <a:t>Server logs can leak access patterns and usage habits to a malicious sys admin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8" y="1994308"/>
            <a:ext cx="4704407" cy="35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Limitations…..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85" y="1821129"/>
            <a:ext cx="7307050" cy="44690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</a:t>
            </a:r>
            <a:r>
              <a:rPr lang="en-US" dirty="0" smtClean="0"/>
              <a:t>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Authentication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/>
              <a:t>The use of an </a:t>
            </a:r>
            <a:r>
              <a:rPr lang="en-US" sz="2000" dirty="0" smtClean="0">
                <a:solidFill>
                  <a:srgbClr val="00B050"/>
                </a:solidFill>
              </a:rPr>
              <a:t>authentication key</a:t>
            </a:r>
            <a:r>
              <a:rPr lang="en-US" sz="2000" dirty="0" smtClean="0"/>
              <a:t> (derived from a Master </a:t>
            </a:r>
            <a:r>
              <a:rPr lang="en-US" sz="2000" dirty="0" smtClean="0"/>
              <a:t>Password only known to the user) ensures that only the intended principals can access their own credentials. </a:t>
            </a:r>
            <a:br>
              <a:rPr lang="en-US" sz="2000" dirty="0" smtClean="0"/>
            </a:br>
            <a:r>
              <a:rPr lang="en-US" sz="2000" dirty="0" smtClean="0"/>
              <a:t>Logs are protected by a key known to the administrator and not stored in the system.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Authorization:</a:t>
            </a:r>
            <a:r>
              <a:rPr lang="en-US" sz="2000" dirty="0" smtClean="0"/>
              <a:t> </a:t>
            </a:r>
            <a:r>
              <a:rPr lang="en-US" sz="2000" dirty="0" smtClean="0"/>
              <a:t>A reference monitor (UserTable.java) analyzes all requests before they are handled to guarantee. 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Audit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smtClean="0"/>
              <a:t>Tamperproof server </a:t>
            </a:r>
            <a:r>
              <a:rPr lang="en-US" sz="2000" dirty="0" smtClean="0"/>
              <a:t>logs </a:t>
            </a:r>
            <a:r>
              <a:rPr lang="en-US" sz="2000" dirty="0" smtClean="0"/>
              <a:t>contain all the requests received by the server, with data on the principals making those </a:t>
            </a:r>
            <a:r>
              <a:rPr lang="en-US" sz="2000" dirty="0" smtClean="0"/>
              <a:t>requests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Confidentiality/Integrity 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/>
              <a:t>Stored </a:t>
            </a:r>
            <a:r>
              <a:rPr lang="en-US" sz="2000" dirty="0" smtClean="0"/>
              <a:t>credentials are encrypted and can only be read by the user.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18" y="1996857"/>
            <a:ext cx="5084471" cy="34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mission….			 (System purpose)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88136" y="1845734"/>
            <a:ext cx="5303520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Memorizing</a:t>
            </a:r>
            <a:r>
              <a:rPr lang="en-US" sz="2400" dirty="0" smtClean="0"/>
              <a:t> different and high entropy passwords enhances security but it </a:t>
            </a:r>
            <a:r>
              <a:rPr lang="en-US" sz="2400" dirty="0" smtClean="0">
                <a:solidFill>
                  <a:srgbClr val="FF0000"/>
                </a:solidFill>
              </a:rPr>
              <a:t>is hard</a:t>
            </a:r>
          </a:p>
          <a:p>
            <a:pPr lvl="1"/>
            <a:r>
              <a:rPr lang="en-US" sz="2400" dirty="0"/>
              <a:t>As a result, users </a:t>
            </a:r>
            <a:r>
              <a:rPr lang="en-US" sz="2400" dirty="0" smtClean="0"/>
              <a:t>often </a:t>
            </a:r>
            <a:r>
              <a:rPr lang="en-US" sz="2400" dirty="0"/>
              <a:t>choose </a:t>
            </a:r>
            <a:r>
              <a:rPr lang="en-US" sz="2400" dirty="0">
                <a:solidFill>
                  <a:srgbClr val="FF0000"/>
                </a:solidFill>
              </a:rPr>
              <a:t>weak passwords</a:t>
            </a: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Kryptose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bloodpressuresolution.com/admin/wp-content/uploads/tension-head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44306"/>
            <a:ext cx="5439322" cy="36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odpressuresolution.com/admin/wp-content/uploads/tension-head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71" y="2044306"/>
            <a:ext cx="5439322" cy="36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mission….			 (System purpose)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88136" y="1845734"/>
            <a:ext cx="5303520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Memorizing</a:t>
            </a:r>
            <a:r>
              <a:rPr lang="en-US" sz="2400" dirty="0" smtClean="0"/>
              <a:t> different and high entropy passwords enhances security but it </a:t>
            </a:r>
            <a:r>
              <a:rPr lang="en-US" sz="2400" dirty="0" smtClean="0">
                <a:solidFill>
                  <a:srgbClr val="FF0000"/>
                </a:solidFill>
              </a:rPr>
              <a:t>is hard</a:t>
            </a:r>
          </a:p>
          <a:p>
            <a:pPr lvl="1"/>
            <a:r>
              <a:rPr lang="en-US" sz="2400" dirty="0" smtClean="0"/>
              <a:t>As a result, users often choose </a:t>
            </a:r>
            <a:r>
              <a:rPr lang="en-US" sz="2400" dirty="0" smtClean="0">
                <a:solidFill>
                  <a:srgbClr val="FF0000"/>
                </a:solidFill>
              </a:rPr>
              <a:t>weak passwords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Our system </a:t>
            </a:r>
            <a:r>
              <a:rPr lang="en-US" sz="2400" dirty="0" smtClean="0">
                <a:solidFill>
                  <a:srgbClr val="00B050"/>
                </a:solidFill>
              </a:rPr>
              <a:t>solves the problem</a:t>
            </a:r>
            <a:r>
              <a:rPr lang="en-US" sz="2400" dirty="0" smtClean="0"/>
              <a:t>, by securely storing all these passwords online</a:t>
            </a:r>
          </a:p>
          <a:p>
            <a:pPr lvl="1"/>
            <a:r>
              <a:rPr lang="en-US" sz="2400" dirty="0" smtClean="0"/>
              <a:t>Users need to remember only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one Master Password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Kryptose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030" name="Picture 6" descr="http://www.kiltertermiteandpestcontrol.com/wp-content/uploads/2014/05/725854-smi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27" y="2526624"/>
            <a:ext cx="5562582" cy="31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2783083"/>
            <a:ext cx="1832909" cy="12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realitybytesresources.com/images/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89" y="2449993"/>
            <a:ext cx="3538676" cy="35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59432" y="2737483"/>
            <a:ext cx="1973655" cy="22972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totalgeek.co/images/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67" y="3189188"/>
            <a:ext cx="1341105" cy="114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tp://www.iconarchive.com/download/i47415/hopstarter/face-avatars/Female-Face-FC-5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8" y="3290880"/>
            <a:ext cx="695499" cy="1024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4127" y="4377289"/>
            <a:ext cx="12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User/Client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9318" y="5107735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 Zone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7103" y="3573112"/>
            <a:ext cx="5112364" cy="4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86821" y="4078147"/>
            <a:ext cx="5152646" cy="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75" y="2470394"/>
            <a:ext cx="1748937" cy="1748937"/>
          </a:xfrm>
          <a:prstGeom prst="rect">
            <a:avLst/>
          </a:prstGeom>
        </p:spPr>
      </p:pic>
      <p:sp>
        <p:nvSpPr>
          <p:cNvPr id="26" name="AutoShape 4" descr="Image result for server"/>
          <p:cNvSpPr>
            <a:spLocks noChangeAspect="1" noChangeArrowheads="1"/>
          </p:cNvSpPr>
          <p:nvPr/>
        </p:nvSpPr>
        <p:spPr bwMode="auto">
          <a:xfrm>
            <a:off x="307974" y="7937"/>
            <a:ext cx="3449213" cy="34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6" descr="Image result for serv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3" y="1874392"/>
            <a:ext cx="1748937" cy="17489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64" y="4416877"/>
            <a:ext cx="1048414" cy="7192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280414" y="569432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8852" y="4130176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</a:t>
            </a:r>
          </a:p>
          <a:p>
            <a:pPr algn="ctr"/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19929" y="3212556"/>
            <a:ext cx="143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access</a:t>
            </a:r>
          </a:p>
          <a:p>
            <a:pPr algn="ctr"/>
            <a:r>
              <a:rPr lang="en-US" dirty="0" smtClean="0"/>
              <a:t>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Nobody </a:t>
            </a:r>
            <a:r>
              <a:rPr lang="en-US" dirty="0" smtClean="0"/>
              <a:t>except the user itself </a:t>
            </a:r>
            <a:r>
              <a:rPr lang="en-US" dirty="0" smtClean="0"/>
              <a:t>(not even </a:t>
            </a:r>
            <a:r>
              <a:rPr lang="en-US" dirty="0" err="1"/>
              <a:t>Kryptose</a:t>
            </a:r>
            <a:r>
              <a:rPr lang="en-US" dirty="0" smtClean="0"/>
              <a:t>™‘s sys admin) </a:t>
            </a:r>
            <a:r>
              <a:rPr lang="en-US" dirty="0" smtClean="0"/>
              <a:t>should be able to learn or tamper with a user’s sensitive </a:t>
            </a:r>
            <a:r>
              <a:rPr lang="en-US" dirty="0" smtClean="0"/>
              <a:t>credentials.</a:t>
            </a:r>
          </a:p>
          <a:p>
            <a:pPr lvl="1"/>
            <a:r>
              <a:rPr lang="en-US" dirty="0"/>
              <a:t>The system shall prevent other principals from modifying the user’s master password or from deleting the accounts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user’s Master Password should not be disclosed to any principal</a:t>
            </a:r>
          </a:p>
          <a:p>
            <a:pPr lvl="1"/>
            <a:r>
              <a:rPr lang="en-US" dirty="0" smtClean="0"/>
              <a:t>The server logs should be readable and modifiable only by the system administrator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Kryptose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://www.bizneswellness.pl/wp-content/uploads/2012/04/ce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93" y="1846263"/>
            <a:ext cx="432421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ounded Rectangle 3086"/>
          <p:cNvSpPr/>
          <p:nvPr/>
        </p:nvSpPr>
        <p:spPr>
          <a:xfrm>
            <a:off x="8065795" y="1817175"/>
            <a:ext cx="3800839" cy="24807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2" descr="http://images.clipartpanda.com/salt-clipart-salt-of-the-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39971" y="2334553"/>
            <a:ext cx="947420" cy="13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password to rule them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81297" y="3340755"/>
            <a:ext cx="1689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PBKDF2</a:t>
            </a:r>
            <a:endParaRPr lang="en-US" dirty="0"/>
          </a:p>
        </p:txBody>
      </p:sp>
      <p:pic>
        <p:nvPicPr>
          <p:cNvPr id="3076" name="Picture 4" descr="http://cdn.marketplaceimages.windowsphone.com/v8/images/4e3577aa-5f44-4551-834b-ecb48023acae?imageType=ws_icon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71759">
            <a:off x="5756503" y="4364650"/>
            <a:ext cx="1043762" cy="10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8" idx="3"/>
            <a:endCxn id="9" idx="1"/>
          </p:cNvCxnSpPr>
          <p:nvPr/>
        </p:nvCxnSpPr>
        <p:spPr>
          <a:xfrm>
            <a:off x="2219640" y="2325892"/>
            <a:ext cx="861657" cy="133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images.clipartpanda.com/salt-clipart-salt-of-the-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715" y="2948252"/>
            <a:ext cx="947420" cy="13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204904" y="3972808"/>
            <a:ext cx="2073244" cy="70625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Password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46396" y="1972765"/>
            <a:ext cx="2073244" cy="7062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Username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9" idx="1"/>
          </p:cNvCxnSpPr>
          <p:nvPr/>
        </p:nvCxnSpPr>
        <p:spPr>
          <a:xfrm flipV="1">
            <a:off x="2278148" y="3664605"/>
            <a:ext cx="803149" cy="66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9" idx="1"/>
          </p:cNvCxnSpPr>
          <p:nvPr/>
        </p:nvCxnSpPr>
        <p:spPr>
          <a:xfrm>
            <a:off x="1832135" y="3623070"/>
            <a:ext cx="1249162" cy="4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>
            <a:stCxn id="9" idx="3"/>
          </p:cNvCxnSpPr>
          <p:nvPr/>
        </p:nvCxnSpPr>
        <p:spPr>
          <a:xfrm>
            <a:off x="4770397" y="3664605"/>
            <a:ext cx="712748" cy="9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/>
          <p:cNvCxnSpPr>
            <a:stCxn id="9" idx="3"/>
          </p:cNvCxnSpPr>
          <p:nvPr/>
        </p:nvCxnSpPr>
        <p:spPr>
          <a:xfrm flipV="1">
            <a:off x="4770397" y="3173323"/>
            <a:ext cx="744642" cy="49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3078"/>
          <p:cNvSpPr txBox="1"/>
          <p:nvPr/>
        </p:nvSpPr>
        <p:spPr>
          <a:xfrm>
            <a:off x="5426116" y="4232124"/>
            <a:ext cx="15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 Key</a:t>
            </a:r>
            <a:endParaRPr lang="en-US" dirty="0"/>
          </a:p>
        </p:txBody>
      </p:sp>
      <p:pic>
        <p:nvPicPr>
          <p:cNvPr id="40" name="Picture 4" descr="http://cdn.marketplaceimages.windowsphone.com/v8/images/4e3577aa-5f44-4551-834b-ecb48023acae?imageType=ws_icon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71759">
            <a:off x="5751141" y="2818874"/>
            <a:ext cx="1043762" cy="10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142240" y="2668738"/>
            <a:ext cx="19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 Key</a:t>
            </a:r>
            <a:endParaRPr lang="en-US" dirty="0"/>
          </a:p>
        </p:txBody>
      </p:sp>
      <p:cxnSp>
        <p:nvCxnSpPr>
          <p:cNvPr id="3083" name="Straight Arrow Connector 3082"/>
          <p:cNvCxnSpPr>
            <a:stCxn id="18" idx="3"/>
          </p:cNvCxnSpPr>
          <p:nvPr/>
        </p:nvCxnSpPr>
        <p:spPr>
          <a:xfrm>
            <a:off x="2219640" y="2325892"/>
            <a:ext cx="5846155" cy="1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/>
          <p:cNvCxnSpPr/>
          <p:nvPr/>
        </p:nvCxnSpPr>
        <p:spPr>
          <a:xfrm>
            <a:off x="6961349" y="3340755"/>
            <a:ext cx="1836160" cy="19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8" descr="http://www.realitybytesresources.com/images/serve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865" y="812481"/>
            <a:ext cx="1637919" cy="16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8813681" y="3273338"/>
            <a:ext cx="1689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PBKDF2</a:t>
            </a:r>
            <a:endParaRPr lang="en-US" dirty="0"/>
          </a:p>
        </p:txBody>
      </p:sp>
      <p:cxnSp>
        <p:nvCxnSpPr>
          <p:cNvPr id="3093" name="Straight Arrow Connector 3092"/>
          <p:cNvCxnSpPr/>
          <p:nvPr/>
        </p:nvCxnSpPr>
        <p:spPr>
          <a:xfrm flipV="1">
            <a:off x="10487677" y="2450400"/>
            <a:ext cx="274147" cy="119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24372" y="2188883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User-specific</a:t>
            </a:r>
          </a:p>
          <a:p>
            <a:r>
              <a:rPr lang="en-US" dirty="0"/>
              <a:t> </a:t>
            </a:r>
            <a:r>
              <a:rPr lang="en-US" dirty="0" smtClean="0"/>
              <a:t>	Salt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62737" y="5383681"/>
            <a:ext cx="1715411" cy="639872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Sensitive Credentials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221245" y="5443597"/>
            <a:ext cx="1689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AES-GCM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92" idx="1"/>
          </p:cNvCxnSpPr>
          <p:nvPr/>
        </p:nvCxnSpPr>
        <p:spPr>
          <a:xfrm flipV="1">
            <a:off x="2278148" y="5767447"/>
            <a:ext cx="4943097" cy="1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076" idx="3"/>
            <a:endCxn id="92" idx="1"/>
          </p:cNvCxnSpPr>
          <p:nvPr/>
        </p:nvCxnSpPr>
        <p:spPr>
          <a:xfrm>
            <a:off x="6593458" y="5302570"/>
            <a:ext cx="627787" cy="46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2" idx="3"/>
            <a:endCxn id="70" idx="1"/>
          </p:cNvCxnSpPr>
          <p:nvPr/>
        </p:nvCxnSpPr>
        <p:spPr>
          <a:xfrm flipV="1">
            <a:off x="8910345" y="5597276"/>
            <a:ext cx="734454" cy="17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644799" y="4997111"/>
            <a:ext cx="1685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*/x#$&gt;daWj8+4jgh90”83;4;fd5uu~t3wfj:fiig^&amp;’u438u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0" idx="0"/>
          </p:cNvCxnSpPr>
          <p:nvPr/>
        </p:nvCxnSpPr>
        <p:spPr>
          <a:xfrm flipV="1">
            <a:off x="10487677" y="4270578"/>
            <a:ext cx="274147" cy="7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8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 animBg="1"/>
      <p:bldP spid="9" grpId="0" animBg="1"/>
      <p:bldP spid="3079" grpId="0"/>
      <p:bldP spid="41" grpId="0"/>
      <p:bldP spid="53" grpId="0" animBg="1"/>
      <p:bldP spid="34" grpId="0"/>
      <p:bldP spid="92" grpId="0" animBg="1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We use </a:t>
            </a:r>
            <a:r>
              <a:rPr lang="en-US" sz="2400" dirty="0" smtClean="0">
                <a:solidFill>
                  <a:srgbClr val="00B050"/>
                </a:solidFill>
              </a:rPr>
              <a:t>TLS1.2 with perfect forward secrecy.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lient </a:t>
            </a:r>
            <a:r>
              <a:rPr lang="en-US" sz="2400" dirty="0" smtClean="0">
                <a:solidFill>
                  <a:srgbClr val="00B050"/>
                </a:solidFill>
              </a:rPr>
              <a:t>authenticates the server</a:t>
            </a:r>
            <a:r>
              <a:rPr lang="en-US" sz="2400" dirty="0" smtClean="0"/>
              <a:t> with a Certificate by our own CA (</a:t>
            </a:r>
            <a:r>
              <a:rPr lang="en-US" sz="2400" dirty="0" smtClean="0">
                <a:solidFill>
                  <a:srgbClr val="FF0000"/>
                </a:solidFill>
              </a:rPr>
              <a:t>no hostname verification</a:t>
            </a:r>
            <a:r>
              <a:rPr lang="en-US" sz="2400" dirty="0" smtClean="0"/>
              <a:t>, but we only sign certificates for ourselves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lvl="1"/>
            <a:r>
              <a:rPr lang="en-US" sz="2400" dirty="0" smtClean="0"/>
              <a:t>The server collects </a:t>
            </a:r>
            <a:r>
              <a:rPr lang="en-US" sz="2400" dirty="0" smtClean="0">
                <a:solidFill>
                  <a:srgbClr val="00B050"/>
                </a:solidFill>
              </a:rPr>
              <a:t>Tamperproof Logs</a:t>
            </a:r>
            <a:endParaRPr lang="en-US" sz="2400" dirty="0" smtClean="0"/>
          </a:p>
          <a:p>
            <a:pPr lvl="1"/>
            <a:r>
              <a:rPr lang="en-US" sz="2400" dirty="0" smtClean="0"/>
              <a:t>Encryption using </a:t>
            </a:r>
            <a:r>
              <a:rPr lang="en-US" sz="2400" dirty="0" smtClean="0">
                <a:solidFill>
                  <a:srgbClr val="00B050"/>
                </a:solidFill>
              </a:rPr>
              <a:t>AES in GCM mode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Reference Monitor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http://www.outdoor365.co.uk/images/products/zoom/1293648525-780294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B050"/>
                </a:solidFill>
              </a:rPr>
              <a:t>Junit tests</a:t>
            </a:r>
            <a:r>
              <a:rPr lang="en-US" dirty="0"/>
              <a:t> for the cryptographic functionalities and the reference monitor 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&gt;70% coverage</a:t>
            </a:r>
            <a:r>
              <a:rPr lang="en-US" dirty="0"/>
              <a:t>, with manual inspection of the missing parts)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Integration and unusual context testing for the SSL communication code</a:t>
            </a:r>
            <a:br>
              <a:rPr lang="en-US" dirty="0"/>
            </a:br>
            <a:r>
              <a:rPr lang="en-US" dirty="0"/>
              <a:t>(weak SSL versions are not accepted, certificates are actually checked, we only accept our own certificates and exclude the trust anchors from the OS store)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Extensive usage testing for the rest of the code and program logic</a:t>
            </a:r>
          </a:p>
          <a:p>
            <a:endParaRPr lang="en-US" dirty="0"/>
          </a:p>
        </p:txBody>
      </p:sp>
      <p:pic>
        <p:nvPicPr>
          <p:cNvPr id="9" name="Picture 2" descr="http://www.samprasoft.com/sites/all/themes/theme551/images/mobile-web-app-testin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56" y="2400300"/>
            <a:ext cx="26003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Limitations….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29" y="1828094"/>
            <a:ext cx="6304434" cy="41987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Kryptose™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2168</TotalTime>
  <Words>412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PowerPoint Presentation</vt:lpstr>
      <vt:lpstr>Our mission….    (System purpose)</vt:lpstr>
      <vt:lpstr>Our mission….    (System purpose)</vt:lpstr>
      <vt:lpstr>Threat model</vt:lpstr>
      <vt:lpstr>Security Goals</vt:lpstr>
      <vt:lpstr>One password to rule them all</vt:lpstr>
      <vt:lpstr>Other features</vt:lpstr>
      <vt:lpstr>Testing</vt:lpstr>
      <vt:lpstr>Limitations….</vt:lpstr>
      <vt:lpstr>Technical Limitations….</vt:lpstr>
      <vt:lpstr>More Limitations…..</vt:lpstr>
      <vt:lpstr>Security Elements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Marcedone</dc:creator>
  <cp:lastModifiedBy>Antonio Marcedone</cp:lastModifiedBy>
  <cp:revision>114</cp:revision>
  <dcterms:created xsi:type="dcterms:W3CDTF">2014-08-21T17:03:01Z</dcterms:created>
  <dcterms:modified xsi:type="dcterms:W3CDTF">2015-05-04T00:18:34Z</dcterms:modified>
</cp:coreProperties>
</file>