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21"/>
  </p:notesMasterIdLst>
  <p:handoutMasterIdLst>
    <p:handoutMasterId r:id="rId22"/>
  </p:handoutMasterIdLst>
  <p:sldIdLst>
    <p:sldId id="280" r:id="rId2"/>
    <p:sldId id="310" r:id="rId3"/>
    <p:sldId id="313" r:id="rId4"/>
    <p:sldId id="322" r:id="rId5"/>
    <p:sldId id="311" r:id="rId6"/>
    <p:sldId id="323" r:id="rId7"/>
    <p:sldId id="283" r:id="rId8"/>
    <p:sldId id="316" r:id="rId9"/>
    <p:sldId id="317" r:id="rId10"/>
    <p:sldId id="318" r:id="rId11"/>
    <p:sldId id="319" r:id="rId12"/>
    <p:sldId id="321" r:id="rId13"/>
    <p:sldId id="315" r:id="rId14"/>
    <p:sldId id="324" r:id="rId15"/>
    <p:sldId id="325" r:id="rId16"/>
    <p:sldId id="326" r:id="rId17"/>
    <p:sldId id="327" r:id="rId18"/>
    <p:sldId id="320" r:id="rId19"/>
    <p:sldId id="306" r:id="rId20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5"/>
    <p:restoredTop sz="94580"/>
  </p:normalViewPr>
  <p:slideViewPr>
    <p:cSldViewPr showGuides="1">
      <p:cViewPr varScale="1">
        <p:scale>
          <a:sx n="52" d="100"/>
          <a:sy n="52" d="100"/>
        </p:scale>
        <p:origin x="216" y="664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Jeff Webb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8" y="12398375"/>
            <a:ext cx="6604000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Information Systems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Introduction to Business Analytics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0797" y="9478962"/>
            <a:ext cx="23409275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Course Overview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5ACF-31FD-9542-8F44-5D740CAD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7615-7592-0747-B5AD-40A8D4697A4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These course components will be embedded in short (8 question) quizzes.</a:t>
            </a:r>
          </a:p>
          <a:p>
            <a:r>
              <a:rPr lang="en-US" dirty="0"/>
              <a:t>The purpose is to help you learn and remember the material (and to provide accountability).</a:t>
            </a:r>
          </a:p>
          <a:p>
            <a:r>
              <a:rPr lang="en-US" dirty="0"/>
              <a:t>The quizzes for reading, </a:t>
            </a:r>
            <a:r>
              <a:rPr lang="en-US" dirty="0" err="1"/>
              <a:t>DataCamp</a:t>
            </a:r>
            <a:r>
              <a:rPr lang="en-US" dirty="0"/>
              <a:t> and tutorials are for comprehension; you get 2 tries.</a:t>
            </a:r>
          </a:p>
          <a:p>
            <a:r>
              <a:rPr lang="en-US" dirty="0"/>
              <a:t>The project quizzes are for performance; you get 1 try.</a:t>
            </a:r>
          </a:p>
        </p:txBody>
      </p:sp>
    </p:spTree>
    <p:extLst>
      <p:ext uri="{BB962C8B-B14F-4D97-AF65-F5344CB8AC3E}">
        <p14:creationId xmlns:p14="http://schemas.microsoft.com/office/powerpoint/2010/main" val="1755753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6E4B-6B8F-EA41-847A-F0775248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C41D0-AF02-4243-B6EC-BDB3FE192447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There is a logic to the flow of activities in each module:</a:t>
            </a:r>
          </a:p>
          <a:p>
            <a:pPr lvl="1"/>
            <a:r>
              <a:rPr lang="en-US" b="1" i="1" dirty="0"/>
              <a:t>Learn</a:t>
            </a:r>
            <a:r>
              <a:rPr lang="en-US" dirty="0"/>
              <a:t> by reading or completing a </a:t>
            </a:r>
            <a:r>
              <a:rPr lang="en-US" dirty="0" err="1"/>
              <a:t>DataCamp</a:t>
            </a:r>
            <a:r>
              <a:rPr lang="en-US" dirty="0"/>
              <a:t> course</a:t>
            </a:r>
          </a:p>
          <a:p>
            <a:pPr lvl="1"/>
            <a:r>
              <a:rPr lang="en-US" b="1" i="1" dirty="0"/>
              <a:t>Practice</a:t>
            </a:r>
            <a:r>
              <a:rPr lang="en-US" dirty="0"/>
              <a:t> interactively coding in the tutorials</a:t>
            </a:r>
          </a:p>
          <a:p>
            <a:pPr lvl="1"/>
            <a:r>
              <a:rPr lang="en-US" b="1" i="1" dirty="0"/>
              <a:t>Perform</a:t>
            </a:r>
            <a:r>
              <a:rPr lang="en-US" dirty="0"/>
              <a:t> a task in the analytics lifecycle</a:t>
            </a:r>
          </a:p>
          <a:p>
            <a:r>
              <a:rPr lang="en-US" dirty="0"/>
              <a:t>Make sure to follow the order of assignments in the modules:  they build on one another.</a:t>
            </a:r>
          </a:p>
        </p:txBody>
      </p:sp>
    </p:spTree>
    <p:extLst>
      <p:ext uri="{BB962C8B-B14F-4D97-AF65-F5344CB8AC3E}">
        <p14:creationId xmlns:p14="http://schemas.microsoft.com/office/powerpoint/2010/main" val="564873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1DBE-900B-CB40-8314-97C8A1EE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0373-EE99-6E46-BCDA-ADC66B79C76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70464" y="1833345"/>
            <a:ext cx="21069300" cy="7616825"/>
          </a:xfrm>
        </p:spPr>
        <p:txBody>
          <a:bodyPr/>
          <a:lstStyle/>
          <a:p>
            <a:r>
              <a:rPr lang="en-US" dirty="0"/>
              <a:t>This is an introductory course.  Will it be hard?</a:t>
            </a:r>
          </a:p>
          <a:p>
            <a:r>
              <a:rPr lang="en-US" dirty="0"/>
              <a:t>It won’t be easy.  There is a lot to learn.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Business concepts and analytics concepts</a:t>
            </a:r>
          </a:p>
          <a:p>
            <a:pPr lvl="1"/>
            <a:r>
              <a:rPr lang="en-US" dirty="0"/>
              <a:t>Implementation details</a:t>
            </a:r>
          </a:p>
          <a:p>
            <a:r>
              <a:rPr lang="en-US" dirty="0"/>
              <a:t>Depending on background, some students will find it harder/easier than others.</a:t>
            </a:r>
          </a:p>
          <a:p>
            <a:r>
              <a:rPr lang="en-US" dirty="0"/>
              <a:t>Expect as much as 10-12 hours per week to master the material.</a:t>
            </a:r>
          </a:p>
        </p:txBody>
      </p:sp>
    </p:spTree>
    <p:extLst>
      <p:ext uri="{BB962C8B-B14F-4D97-AF65-F5344CB8AC3E}">
        <p14:creationId xmlns:p14="http://schemas.microsoft.com/office/powerpoint/2010/main" val="956351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18D7-6CAB-7B46-88EB-22F295FE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C22E-ED89-CC47-914B-3BF01BA4F392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Learn how to approach the tasks associated with the phases of the business analytics lifecycle</a:t>
            </a:r>
          </a:p>
          <a:p>
            <a:r>
              <a:rPr lang="en-US" dirty="0"/>
              <a:t>Learn R (for accomplishing the above)</a:t>
            </a:r>
          </a:p>
          <a:p>
            <a:r>
              <a:rPr lang="en-US" dirty="0"/>
              <a:t>Learn </a:t>
            </a:r>
            <a:r>
              <a:rPr lang="en-US" dirty="0" err="1"/>
              <a:t>RMarkdown</a:t>
            </a:r>
            <a:r>
              <a:rPr lang="en-US" dirty="0"/>
              <a:t> for doing reproducible research and literate programming</a:t>
            </a:r>
          </a:p>
          <a:p>
            <a:r>
              <a:rPr lang="en-US" dirty="0"/>
              <a:t>Learn best practices of communication:  visualization and technical writing</a:t>
            </a:r>
          </a:p>
          <a:p>
            <a:r>
              <a:rPr lang="en-US" dirty="0"/>
              <a:t>Later courses will assume you know these things!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70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9332-2471-704D-A725-AD3CA908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FAQ: Is this a data science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ECC1-E609-3842-8C50-16730275EB28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Yes and no.</a:t>
            </a:r>
          </a:p>
          <a:p>
            <a:r>
              <a:rPr lang="en-US" dirty="0"/>
              <a:t>The title of the book we will be using,  Data Science in Business,  captures the focus of the course.</a:t>
            </a:r>
          </a:p>
          <a:p>
            <a:r>
              <a:rPr lang="en-US" dirty="0"/>
              <a:t>You will be introduced to data science methods, but in the context of solving business problems.</a:t>
            </a:r>
          </a:p>
          <a:p>
            <a:r>
              <a:rPr lang="en-US" dirty="0"/>
              <a:t>If data science is applied statistics, then business analytics is applied data science.</a:t>
            </a:r>
          </a:p>
        </p:txBody>
      </p:sp>
    </p:spTree>
    <p:extLst>
      <p:ext uri="{BB962C8B-B14F-4D97-AF65-F5344CB8AC3E}">
        <p14:creationId xmlns:p14="http://schemas.microsoft.com/office/powerpoint/2010/main" val="757448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374C-497E-4147-BE50-67462480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Faq</a:t>
            </a:r>
            <a:r>
              <a:rPr lang="en-US" dirty="0"/>
              <a:t>:  Why no lecture videos?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79F8-4F92-F54C-BCC5-9C52DACC0A1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The material is detailed and technical. </a:t>
            </a:r>
          </a:p>
          <a:p>
            <a:r>
              <a:rPr lang="en-US" dirty="0"/>
              <a:t>I find it is  easier to be precise – and easier to make corrections when I make a mistake – when presenting the material in writing rather than in lecture. So my delivery mode of choice is writing.</a:t>
            </a:r>
          </a:p>
          <a:p>
            <a:r>
              <a:rPr lang="en-US" dirty="0"/>
              <a:t>Plus research shows that students learn as much from reading as from watching videos.</a:t>
            </a:r>
          </a:p>
        </p:txBody>
      </p:sp>
    </p:spTree>
    <p:extLst>
      <p:ext uri="{BB962C8B-B14F-4D97-AF65-F5344CB8AC3E}">
        <p14:creationId xmlns:p14="http://schemas.microsoft.com/office/powerpoint/2010/main" val="3454795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7802-B3C4-F242-9EB0-443FD43B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Faq</a:t>
            </a:r>
            <a:r>
              <a:rPr lang="en-US" dirty="0"/>
              <a:t>: is this a programming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2D50-EF73-4B40-B029-95D2B4B5CA77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 No.</a:t>
            </a:r>
          </a:p>
          <a:p>
            <a:r>
              <a:rPr lang="en-US" dirty="0"/>
              <a:t>However, to do data analysis requires some programming.</a:t>
            </a:r>
          </a:p>
          <a:p>
            <a:r>
              <a:rPr lang="en-US" dirty="0"/>
              <a:t>So while this is not a programming  course you will be  learning, and doing plenty of, programming.</a:t>
            </a:r>
          </a:p>
          <a:p>
            <a:r>
              <a:rPr lang="en-US" dirty="0"/>
              <a:t>The R  programming skills you learn in this  course will be foundational for all the rest of the courses you take in your program.</a:t>
            </a:r>
          </a:p>
        </p:txBody>
      </p:sp>
    </p:spTree>
    <p:extLst>
      <p:ext uri="{BB962C8B-B14F-4D97-AF65-F5344CB8AC3E}">
        <p14:creationId xmlns:p14="http://schemas.microsoft.com/office/powerpoint/2010/main" val="3167821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330D-1967-FB41-A7D7-AA17D546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FAQ: What course should I take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4F16A-B1AE-314A-B444-BCE1FBBB65AD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This course is designed to prepare you for future courses in  analytic </a:t>
            </a:r>
            <a:r>
              <a:rPr lang="en-US" i="1" dirty="0"/>
              <a:t>methods</a:t>
            </a:r>
            <a:r>
              <a:rPr lang="en-US" dirty="0"/>
              <a:t>,  such as Statistics and Predictive Analytics, Data Mining, and Machine Learning.</a:t>
            </a:r>
          </a:p>
          <a:p>
            <a:r>
              <a:rPr lang="en-US" dirty="0"/>
              <a:t>The course is envisioned specifically as a precursor to Statistics and Predictive Analytics,  which is an introduction to analytic methods in statistics and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81798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6FF9AD-8DFE-304C-90B0-96D5B785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C2FCE-5C1F-974F-B3D6-F7324BB75CB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See you in the course!</a:t>
            </a:r>
          </a:p>
        </p:txBody>
      </p:sp>
    </p:spTree>
    <p:extLst>
      <p:ext uri="{BB962C8B-B14F-4D97-AF65-F5344CB8AC3E}">
        <p14:creationId xmlns:p14="http://schemas.microsoft.com/office/powerpoint/2010/main" val="154260919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8104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DC92-2E49-774D-B5BC-5D8951B6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course about?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C5A79C-E03A-7047-BD9A-C218AB4357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7637" y="2466648"/>
            <a:ext cx="9283017" cy="930392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15017-9406-5B4C-85AC-06880AFDB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436" y="2466648"/>
            <a:ext cx="10991381" cy="9484572"/>
          </a:xfrm>
        </p:spPr>
        <p:txBody>
          <a:bodyPr/>
          <a:lstStyle/>
          <a:p>
            <a:r>
              <a:rPr lang="en-US" dirty="0"/>
              <a:t>CRISP-DM is a process or lifecycle map for analytics projects</a:t>
            </a:r>
          </a:p>
          <a:p>
            <a:r>
              <a:rPr lang="en-US" dirty="0"/>
              <a:t>The course provides an </a:t>
            </a:r>
            <a:r>
              <a:rPr lang="en-US" i="1" dirty="0"/>
              <a:t>overview</a:t>
            </a:r>
            <a:r>
              <a:rPr lang="en-US" dirty="0"/>
              <a:t> of the analytics process, with a module focusing on each step.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04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61FF-2F4B-4245-A096-0D3E49BA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Modules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0341725-0EB2-3346-8055-84817D0820B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29808658"/>
              </p:ext>
            </p:extLst>
          </p:nvPr>
        </p:nvGraphicFramePr>
        <p:xfrm>
          <a:off x="1417637" y="2468562"/>
          <a:ext cx="21077133" cy="7380418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430614479"/>
                    </a:ext>
                  </a:extLst>
                </a:gridCol>
                <a:gridCol w="16276533">
                  <a:extLst>
                    <a:ext uri="{9D8B030D-6E8A-4147-A177-3AD203B41FA5}">
                      <a16:colId xmlns:a16="http://schemas.microsoft.com/office/drawing/2014/main" val="3892213922"/>
                    </a:ext>
                  </a:extLst>
                </a:gridCol>
              </a:tblGrid>
              <a:tr h="1420683">
                <a:tc>
                  <a:txBody>
                    <a:bodyPr/>
                    <a:lstStyle/>
                    <a:p>
                      <a:r>
                        <a:rPr lang="en-US" sz="6000" dirty="0">
                          <a:effectLst/>
                        </a:rPr>
                        <a:t>Module 1:</a:t>
                      </a:r>
                    </a:p>
                  </a:txBody>
                  <a:tcPr marL="67750" marR="67750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0" dirty="0">
                          <a:effectLst/>
                        </a:rPr>
                        <a:t>Overview of Business Analytics</a:t>
                      </a:r>
                    </a:p>
                  </a:txBody>
                  <a:tcPr marL="67750" marR="67750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465817"/>
                  </a:ext>
                </a:extLst>
              </a:tr>
              <a:tr h="1697686">
                <a:tc>
                  <a:txBody>
                    <a:bodyPr/>
                    <a:lstStyle/>
                    <a:p>
                      <a:r>
                        <a:rPr lang="en-US" sz="6000" dirty="0">
                          <a:effectLst/>
                        </a:rPr>
                        <a:t>Module 2:</a:t>
                      </a:r>
                    </a:p>
                  </a:txBody>
                  <a:tcPr marL="67750" marR="67750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0" dirty="0">
                          <a:effectLst/>
                        </a:rPr>
                        <a:t>Business Understanding and Problem Framing</a:t>
                      </a:r>
                    </a:p>
                  </a:txBody>
                  <a:tcPr marL="67750" marR="67750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98386"/>
                  </a:ext>
                </a:extLst>
              </a:tr>
              <a:tr h="1420683">
                <a:tc>
                  <a:txBody>
                    <a:bodyPr/>
                    <a:lstStyle/>
                    <a:p>
                      <a:r>
                        <a:rPr lang="en-US" sz="6000" dirty="0">
                          <a:effectLst/>
                        </a:rPr>
                        <a:t>Module 3:</a:t>
                      </a:r>
                    </a:p>
                  </a:txBody>
                  <a:tcPr marL="67750" marR="67750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0" dirty="0">
                          <a:effectLst/>
                        </a:rPr>
                        <a:t>Data Understanding and Preparation</a:t>
                      </a:r>
                    </a:p>
                  </a:txBody>
                  <a:tcPr marL="67750" marR="67750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484428"/>
                  </a:ext>
                </a:extLst>
              </a:tr>
              <a:tr h="1420683">
                <a:tc>
                  <a:txBody>
                    <a:bodyPr/>
                    <a:lstStyle/>
                    <a:p>
                      <a:r>
                        <a:rPr lang="en-US" sz="6000" dirty="0">
                          <a:effectLst/>
                        </a:rPr>
                        <a:t>Module 4:</a:t>
                      </a:r>
                    </a:p>
                  </a:txBody>
                  <a:tcPr marL="67750" marR="67750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0" dirty="0">
                          <a:effectLst/>
                        </a:rPr>
                        <a:t>Modeling (with Classification Trees)</a:t>
                      </a:r>
                    </a:p>
                  </a:txBody>
                  <a:tcPr marL="67750" marR="67750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9682"/>
                  </a:ext>
                </a:extLst>
              </a:tr>
              <a:tr h="1420683">
                <a:tc>
                  <a:txBody>
                    <a:bodyPr/>
                    <a:lstStyle/>
                    <a:p>
                      <a:r>
                        <a:rPr lang="en-US" sz="6000" dirty="0">
                          <a:effectLst/>
                        </a:rPr>
                        <a:t>Module 5:</a:t>
                      </a:r>
                    </a:p>
                  </a:txBody>
                  <a:tcPr marL="67750" marR="67750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0" dirty="0">
                          <a:effectLst/>
                        </a:rPr>
                        <a:t>Model Evaluation and Deployment</a:t>
                      </a:r>
                    </a:p>
                  </a:txBody>
                  <a:tcPr marL="67750" marR="67750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511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3267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45A3-2856-7846-81E8-B78FA8C8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DDEE-C095-9C49-8B32-A86B9ED60F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69988" y="2163762"/>
            <a:ext cx="21069300" cy="7616825"/>
          </a:xfrm>
        </p:spPr>
        <p:txBody>
          <a:bodyPr/>
          <a:lstStyle/>
          <a:p>
            <a:r>
              <a:rPr lang="en-US" dirty="0"/>
              <a:t>We will distinguish between different types of analytics, providing detailed examples of each in the context of business cases:</a:t>
            </a:r>
          </a:p>
          <a:p>
            <a:pPr lvl="1"/>
            <a:r>
              <a:rPr lang="en-US" dirty="0"/>
              <a:t>Descriptive analytics: What happened?</a:t>
            </a:r>
          </a:p>
          <a:p>
            <a:pPr lvl="1"/>
            <a:r>
              <a:rPr lang="en-US" dirty="0"/>
              <a:t>Predictive analytics:  What will happen?</a:t>
            </a:r>
          </a:p>
          <a:p>
            <a:pPr lvl="1"/>
            <a:r>
              <a:rPr lang="en-US" dirty="0"/>
              <a:t>Prescriptive analytics:  What should happen?</a:t>
            </a:r>
          </a:p>
          <a:p>
            <a:r>
              <a:rPr lang="en-US" dirty="0"/>
              <a:t>Prescriptive analytics consists in offering recommendations for what a business should do with descriptive or predictive modeling results.</a:t>
            </a:r>
          </a:p>
        </p:txBody>
      </p:sp>
    </p:spTree>
    <p:extLst>
      <p:ext uri="{BB962C8B-B14F-4D97-AF65-F5344CB8AC3E}">
        <p14:creationId xmlns:p14="http://schemas.microsoft.com/office/powerpoint/2010/main" val="2917971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6F43-3402-884D-B45B-B36C2E15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is the course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9BDDB-93AF-3E4E-872E-50CCD7E7A9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8615" y="1630362"/>
            <a:ext cx="21200197" cy="9829800"/>
          </a:xfrm>
        </p:spPr>
        <p:txBody>
          <a:bodyPr/>
          <a:lstStyle/>
          <a:p>
            <a:r>
              <a:rPr lang="en-US" b="1" i="1" dirty="0"/>
              <a:t>Tools</a:t>
            </a:r>
            <a:r>
              <a:rPr lang="en-US" i="1" dirty="0"/>
              <a:t> </a:t>
            </a:r>
            <a:r>
              <a:rPr lang="en-US" dirty="0"/>
              <a:t>essential to your success in later courses</a:t>
            </a:r>
          </a:p>
          <a:p>
            <a:pPr lvl="1"/>
            <a:r>
              <a:rPr lang="en-US" dirty="0"/>
              <a:t>R (emphasis on </a:t>
            </a:r>
            <a:r>
              <a:rPr lang="en-US" dirty="0" err="1"/>
              <a:t>dplyr</a:t>
            </a:r>
            <a:r>
              <a:rPr lang="en-US" dirty="0"/>
              <a:t> and ggplot2 packages)</a:t>
            </a:r>
          </a:p>
          <a:p>
            <a:pPr lvl="1"/>
            <a:r>
              <a:rPr lang="en-US" dirty="0" err="1"/>
              <a:t>RMarkdown</a:t>
            </a:r>
            <a:r>
              <a:rPr lang="en-US" dirty="0"/>
              <a:t> for reproducible workflows and literate programming. Focus on </a:t>
            </a:r>
            <a:r>
              <a:rPr lang="en-US" i="1" dirty="0"/>
              <a:t>communication</a:t>
            </a:r>
            <a:r>
              <a:rPr lang="en-US" dirty="0"/>
              <a:t>.</a:t>
            </a:r>
          </a:p>
          <a:p>
            <a:r>
              <a:rPr lang="en-US" b="1" i="1" dirty="0"/>
              <a:t>Applications</a:t>
            </a:r>
          </a:p>
          <a:p>
            <a:pPr lvl="1"/>
            <a:r>
              <a:rPr lang="en-US" dirty="0"/>
              <a:t>Detailed case studies of customer churn and  staffing optimization</a:t>
            </a:r>
          </a:p>
          <a:p>
            <a:r>
              <a:rPr lang="en-US" b="1" i="1" dirty="0"/>
              <a:t>Methods</a:t>
            </a:r>
          </a:p>
          <a:p>
            <a:pPr lvl="1"/>
            <a:r>
              <a:rPr lang="en-US" dirty="0"/>
              <a:t>This will not be our focus, however, as you will get plenty of methodology in later courses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30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9CE5-7587-AC47-8900-268EB98D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D2CD-B410-8D4D-920A-6F4527CE9D3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This is not a survey course! </a:t>
            </a:r>
          </a:p>
          <a:p>
            <a:r>
              <a:rPr lang="en-US" dirty="0"/>
              <a:t>Instead, you will get an overview of a typical project lifecycle by doing </a:t>
            </a:r>
            <a:r>
              <a:rPr lang="en-US" i="1" dirty="0"/>
              <a:t>in-depth analysis </a:t>
            </a:r>
            <a:r>
              <a:rPr lang="en-US" dirty="0"/>
              <a:t>of two business cases:</a:t>
            </a:r>
          </a:p>
          <a:p>
            <a:pPr lvl="1"/>
            <a:r>
              <a:rPr lang="en-US" dirty="0"/>
              <a:t>Customer churn at </a:t>
            </a:r>
            <a:r>
              <a:rPr lang="en-US" dirty="0" err="1"/>
              <a:t>MegaTelCo</a:t>
            </a:r>
            <a:endParaRPr lang="en-US" dirty="0"/>
          </a:p>
          <a:p>
            <a:pPr lvl="1"/>
            <a:r>
              <a:rPr lang="en-US" dirty="0"/>
              <a:t>Staffing inefficiency at </a:t>
            </a:r>
            <a:r>
              <a:rPr lang="en-US" dirty="0" err="1"/>
              <a:t>AdviseInvest</a:t>
            </a:r>
            <a:r>
              <a:rPr lang="en-US" dirty="0"/>
              <a:t>.</a:t>
            </a:r>
          </a:p>
          <a:p>
            <a:r>
              <a:rPr lang="en-US" dirty="0"/>
              <a:t>We will illustrate and practice each CRISP-DM phase by working on these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547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of Capstone</a:t>
            </a:r>
            <a:endParaRPr lang="en-US" dirty="0">
              <a:effectLst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4B78E-571B-494D-9D1E-E9B52E2A79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69512" y="2011362"/>
            <a:ext cx="21069300" cy="7616825"/>
          </a:xfrm>
        </p:spPr>
        <p:txBody>
          <a:bodyPr/>
          <a:lstStyle/>
          <a:p>
            <a:r>
              <a:rPr lang="en-US" dirty="0"/>
              <a:t>In introducing students to the analytics lifecycle, the course supplies a foundation for an analytics capstone, with instruction in the following tasks.</a:t>
            </a:r>
          </a:p>
          <a:p>
            <a:pPr lvl="1"/>
            <a:r>
              <a:rPr lang="en-US" dirty="0"/>
              <a:t>Interview a client</a:t>
            </a:r>
          </a:p>
          <a:p>
            <a:pPr lvl="1"/>
            <a:r>
              <a:rPr lang="en-US" dirty="0"/>
              <a:t>Write a business problem statement</a:t>
            </a:r>
          </a:p>
          <a:p>
            <a:pPr lvl="1"/>
            <a:r>
              <a:rPr lang="en-US" dirty="0"/>
              <a:t>Do Exploratory Data Analysis (EDA)</a:t>
            </a:r>
          </a:p>
          <a:p>
            <a:pPr lvl="1"/>
            <a:r>
              <a:rPr lang="en-US" dirty="0"/>
              <a:t>Create a statistical model</a:t>
            </a:r>
          </a:p>
          <a:p>
            <a:pPr lvl="1"/>
            <a:r>
              <a:rPr lang="en-US" dirty="0"/>
              <a:t>Validate results</a:t>
            </a:r>
          </a:p>
          <a:p>
            <a:pPr lvl="1"/>
            <a:r>
              <a:rPr lang="en-US" dirty="0"/>
              <a:t>Communicate findings in a report</a:t>
            </a:r>
          </a:p>
        </p:txBody>
      </p:sp>
    </p:spTree>
    <p:extLst>
      <p:ext uri="{BB962C8B-B14F-4D97-AF65-F5344CB8AC3E}">
        <p14:creationId xmlns:p14="http://schemas.microsoft.com/office/powerpoint/2010/main" val="1909195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31E3-DFB6-DB4B-9868-79931C5B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 and 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E85D-77E3-C14D-A2AB-4A9E76200C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69988" y="2087562"/>
            <a:ext cx="21069300" cy="7616825"/>
          </a:xfrm>
        </p:spPr>
        <p:txBody>
          <a:bodyPr/>
          <a:lstStyle/>
          <a:p>
            <a:r>
              <a:rPr lang="en-US" i="1" dirty="0"/>
              <a:t>Data Science for Business </a:t>
            </a:r>
            <a:r>
              <a:rPr lang="en-US" dirty="0"/>
              <a:t>(available as an </a:t>
            </a:r>
            <a:r>
              <a:rPr lang="en-US" dirty="0" err="1"/>
              <a:t>ebook</a:t>
            </a:r>
            <a:r>
              <a:rPr lang="en-US" dirty="0"/>
              <a:t> through Marriot library)</a:t>
            </a:r>
          </a:p>
          <a:p>
            <a:r>
              <a:rPr lang="en-US" i="1" dirty="0"/>
              <a:t>Analytics Body of Knowledge </a:t>
            </a:r>
            <a:r>
              <a:rPr lang="en-US" dirty="0"/>
              <a:t>(PDF scans will be provided)</a:t>
            </a:r>
          </a:p>
          <a:p>
            <a:r>
              <a:rPr lang="en-US" i="1" dirty="0" err="1"/>
              <a:t>DataCamp</a:t>
            </a:r>
            <a:r>
              <a:rPr lang="en-US" dirty="0"/>
              <a:t>.  3 interactive, 4 hour coding courses. You will be given free access for 6 months.</a:t>
            </a:r>
          </a:p>
          <a:p>
            <a:pPr lvl="1"/>
            <a:r>
              <a:rPr lang="en-US" dirty="0"/>
              <a:t>Introduction to R</a:t>
            </a:r>
          </a:p>
          <a:p>
            <a:pPr lvl="1"/>
            <a:r>
              <a:rPr lang="en-US" dirty="0"/>
              <a:t>Introduction to the </a:t>
            </a:r>
            <a:r>
              <a:rPr lang="en-US" dirty="0" err="1"/>
              <a:t>Tidyverse</a:t>
            </a:r>
            <a:endParaRPr lang="en-US" dirty="0"/>
          </a:p>
          <a:p>
            <a:pPr lvl="1"/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39127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FBD7-5786-1849-A43B-ABC88641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448F5-EBBB-AE41-9C1C-61EF12AE9A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69988" y="1833345"/>
            <a:ext cx="21069300" cy="7616825"/>
          </a:xfrm>
        </p:spPr>
        <p:txBody>
          <a:bodyPr/>
          <a:lstStyle/>
          <a:p>
            <a:r>
              <a:rPr lang="en-US" i="1" dirty="0"/>
              <a:t>Reading</a:t>
            </a:r>
            <a:r>
              <a:rPr lang="en-US" dirty="0"/>
              <a:t>.  Weekly reading assignments.</a:t>
            </a:r>
          </a:p>
          <a:p>
            <a:r>
              <a:rPr lang="en-US" i="1" dirty="0" err="1"/>
              <a:t>DataCamp</a:t>
            </a:r>
            <a:r>
              <a:rPr lang="en-US" dirty="0"/>
              <a:t>. 3 courses in the first 3 weeks of the course.</a:t>
            </a:r>
          </a:p>
          <a:p>
            <a:r>
              <a:rPr lang="en-US" i="1" dirty="0"/>
              <a:t>Tutorials</a:t>
            </a:r>
            <a:r>
              <a:rPr lang="en-US" dirty="0"/>
              <a:t>. Detailed demonstration each week of how to implement the methods discussed in the reading.</a:t>
            </a:r>
          </a:p>
          <a:p>
            <a:r>
              <a:rPr lang="en-US" i="1" dirty="0"/>
              <a:t>Project</a:t>
            </a:r>
            <a:r>
              <a:rPr lang="en-US" dirty="0"/>
              <a:t>. Use what you learned in the reading and tutorial to do your own analysis. Weekly assignment.</a:t>
            </a:r>
          </a:p>
          <a:p>
            <a:r>
              <a:rPr lang="en-US" i="1" dirty="0"/>
              <a:t>Webinar</a:t>
            </a:r>
            <a:r>
              <a:rPr lang="en-US" dirty="0"/>
              <a:t>.  1 per module. Review and practice.</a:t>
            </a:r>
          </a:p>
          <a:p>
            <a:r>
              <a:rPr lang="en-US" dirty="0"/>
              <a:t>No exams!</a:t>
            </a:r>
          </a:p>
        </p:txBody>
      </p:sp>
    </p:spTree>
    <p:extLst>
      <p:ext uri="{BB962C8B-B14F-4D97-AF65-F5344CB8AC3E}">
        <p14:creationId xmlns:p14="http://schemas.microsoft.com/office/powerpoint/2010/main" val="46304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4051</TotalTime>
  <Words>948</Words>
  <Application>Microsoft Macintosh PowerPoint</Application>
  <PresentationFormat>Custom</PresentationFormat>
  <Paragraphs>104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ＭＳ Ｐゴシック</vt:lpstr>
      <vt:lpstr>Arial</vt:lpstr>
      <vt:lpstr>Online Programs Template White[1]</vt:lpstr>
      <vt:lpstr>PowerPoint Presentation</vt:lpstr>
      <vt:lpstr>What is this course about?</vt:lpstr>
      <vt:lpstr>Course Modules</vt:lpstr>
      <vt:lpstr>Types of analytics</vt:lpstr>
      <vt:lpstr>What else is the course about?</vt:lpstr>
      <vt:lpstr>Business cases</vt:lpstr>
      <vt:lpstr>Preview of Capstone</vt:lpstr>
      <vt:lpstr>Books and other resources</vt:lpstr>
      <vt:lpstr>Course components</vt:lpstr>
      <vt:lpstr>Quizzes</vt:lpstr>
      <vt:lpstr>Teaching approach</vt:lpstr>
      <vt:lpstr>difficulty</vt:lpstr>
      <vt:lpstr>Course Objectives</vt:lpstr>
      <vt:lpstr>FAQ: Is this a data science course?</vt:lpstr>
      <vt:lpstr>Faq:  Why no lecture videos?</vt:lpstr>
      <vt:lpstr> Faq: is this a programming course?</vt:lpstr>
      <vt:lpstr>FAQ: What course should I take next?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Microsoft Office User</cp:lastModifiedBy>
  <cp:revision>275</cp:revision>
  <dcterms:created xsi:type="dcterms:W3CDTF">2007-05-02T01:14:38Z</dcterms:created>
  <dcterms:modified xsi:type="dcterms:W3CDTF">2019-07-03T18:38:30Z</dcterms:modified>
</cp:coreProperties>
</file>