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2"/>
  </p:notesMasterIdLst>
  <p:handoutMasterIdLst>
    <p:handoutMasterId r:id="rId13"/>
  </p:handoutMasterIdLst>
  <p:sldIdLst>
    <p:sldId id="280" r:id="rId2"/>
    <p:sldId id="283" r:id="rId3"/>
    <p:sldId id="322" r:id="rId4"/>
    <p:sldId id="315" r:id="rId5"/>
    <p:sldId id="316" r:id="rId6"/>
    <p:sldId id="317" r:id="rId7"/>
    <p:sldId id="318" r:id="rId8"/>
    <p:sldId id="319" r:id="rId9"/>
    <p:sldId id="320" r:id="rId10"/>
    <p:sldId id="306" r:id="rId11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580"/>
  </p:normalViewPr>
  <p:slideViewPr>
    <p:cSldViewPr showGuides="1">
      <p:cViewPr varScale="1">
        <p:scale>
          <a:sx n="52" d="100"/>
          <a:sy n="52" d="100"/>
        </p:scale>
        <p:origin x="216" y="664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>
                <a:solidFill>
                  <a:srgbClr val="4F4F4F"/>
                </a:solidFill>
                <a:cs typeface="Arial" charset="0"/>
              </a:rPr>
              <a:t>Module 1: Introduction </a:t>
            </a:r>
            <a:r>
              <a:rPr lang="en-US" sz="7100" dirty="0">
                <a:solidFill>
                  <a:srgbClr val="4F4F4F"/>
                </a:solidFill>
                <a:cs typeface="Arial" charset="0"/>
              </a:rPr>
              <a:t>to Business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 1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909-F601-D749-BCC9-5662BF3E1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1 week.</a:t>
            </a:r>
          </a:p>
          <a:p>
            <a:r>
              <a:rPr lang="en-US" dirty="0"/>
              <a:t>2 reading assignments</a:t>
            </a:r>
          </a:p>
          <a:p>
            <a:r>
              <a:rPr lang="en-US" dirty="0"/>
              <a:t>2 </a:t>
            </a:r>
            <a:r>
              <a:rPr lang="en-US" dirty="0" err="1"/>
              <a:t>DataCamp</a:t>
            </a:r>
            <a:r>
              <a:rPr lang="en-US" dirty="0"/>
              <a:t> assignments (one short, a  section of the course, and one long – a full course)</a:t>
            </a:r>
          </a:p>
          <a:p>
            <a:r>
              <a:rPr lang="en-US" dirty="0"/>
              <a:t>1 webinar</a:t>
            </a:r>
          </a:p>
          <a:p>
            <a:r>
              <a:rPr lang="en-US" dirty="0"/>
              <a:t>1 tutorial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773-B363-FD47-9BB6-86052FC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B9B7-B3D3-1C4C-8610-6634D7977E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Introduce the topic of the course by surveying the world of business analytics. </a:t>
            </a:r>
          </a:p>
          <a:p>
            <a:r>
              <a:rPr lang="en-US" dirty="0"/>
              <a:t>Provide an overview of the analytics lifecycle and some exposure to the components.</a:t>
            </a:r>
          </a:p>
          <a:p>
            <a:r>
              <a:rPr lang="en-US" dirty="0"/>
              <a:t>Start thinking about how business problems, analytics approaches, and estimation methods fit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887D-354C-F142-836E-B74B751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 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16A-2058-7645-9361-1D335C87062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course will get you started with R, starting with the basics.</a:t>
            </a:r>
          </a:p>
          <a:p>
            <a:r>
              <a:rPr lang="en-US" dirty="0"/>
              <a:t>No prior knowledge of R is assumed!</a:t>
            </a:r>
          </a:p>
          <a:p>
            <a:r>
              <a:rPr lang="en-US" dirty="0"/>
              <a:t>If you have time I recommend you do some of “Intermediate R” as well.</a:t>
            </a:r>
          </a:p>
          <a:p>
            <a:r>
              <a:rPr lang="en-US" dirty="0"/>
              <a:t>Use the course in the way that works best for your learning.</a:t>
            </a:r>
          </a:p>
          <a:p>
            <a:r>
              <a:rPr lang="en-US" dirty="0"/>
              <a:t>Assignment: Once you feel you have mastered the material,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177981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661-A9DC-1F4C-86B6-1566E36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 </a:t>
            </a:r>
            <a:r>
              <a:rPr lang="en-US" dirty="0" err="1"/>
              <a:t>rstudio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6AF-1BA9-9342-BA8D-EBD3AA121B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projects  our essential for functional workflows. </a:t>
            </a:r>
          </a:p>
          <a:p>
            <a:r>
              <a:rPr lang="en-US" dirty="0"/>
              <a:t>They help tremendously in keeping your files organized.</a:t>
            </a:r>
          </a:p>
          <a:p>
            <a:r>
              <a:rPr lang="en-US" dirty="0"/>
              <a:t>Glance at the </a:t>
            </a:r>
            <a:r>
              <a:rPr lang="en-US" dirty="0" err="1"/>
              <a:t>DataCamp</a:t>
            </a:r>
            <a:r>
              <a:rPr lang="en-US" dirty="0"/>
              <a:t> course on </a:t>
            </a:r>
            <a:r>
              <a:rPr lang="en-US" dirty="0" err="1"/>
              <a:t>Rstudio</a:t>
            </a:r>
            <a:r>
              <a:rPr lang="en-US" dirty="0"/>
              <a:t> – the chapter on projects – and set up your own project.</a:t>
            </a:r>
          </a:p>
          <a:p>
            <a:r>
              <a:rPr lang="en-US" dirty="0"/>
              <a:t> Assignment: submit a screenshot of your project.</a:t>
            </a:r>
          </a:p>
        </p:txBody>
      </p:sp>
    </p:spTree>
    <p:extLst>
      <p:ext uri="{BB962C8B-B14F-4D97-AF65-F5344CB8AC3E}">
        <p14:creationId xmlns:p14="http://schemas.microsoft.com/office/powerpoint/2010/main" val="630866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FA-DFFD-C144-A542-074206E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B7-F9A7-3C45-A9E4-7218ED49FE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 reading in DSB and ABOK  is the core of this module.</a:t>
            </a:r>
          </a:p>
          <a:p>
            <a:r>
              <a:rPr lang="en-US" dirty="0"/>
              <a:t>DSB 1 &amp; 2  introduce the subject – the  rationale, scope and myriad applications – of business analytics.</a:t>
            </a:r>
          </a:p>
          <a:p>
            <a:r>
              <a:rPr lang="en-US" dirty="0"/>
              <a:t>ABOK 1.3  discusses the different types of analytics: descriptive, predictive, prescriptive.</a:t>
            </a:r>
          </a:p>
          <a:p>
            <a:r>
              <a:rPr lang="en-US" dirty="0"/>
              <a:t> Assignment: Do the readings and take the quizzes.</a:t>
            </a:r>
          </a:p>
        </p:txBody>
      </p:sp>
    </p:spTree>
    <p:extLst>
      <p:ext uri="{BB962C8B-B14F-4D97-AF65-F5344CB8AC3E}">
        <p14:creationId xmlns:p14="http://schemas.microsoft.com/office/powerpoint/2010/main" val="3167588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A932-90EC-2846-AB74-A48BD56B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Tutorial: real-world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8FAE-8B58-EC4B-B57C-3FF6556CDD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021" y="1833345"/>
            <a:ext cx="21069300" cy="8821737"/>
          </a:xfrm>
        </p:spPr>
        <p:txBody>
          <a:bodyPr/>
          <a:lstStyle/>
          <a:p>
            <a:r>
              <a:rPr lang="en-US" dirty="0"/>
              <a:t>This tutorial is staged as a quiz (you get full credit if you engage with the quiz)</a:t>
            </a:r>
          </a:p>
          <a:p>
            <a:r>
              <a:rPr lang="en-US" dirty="0"/>
              <a:t>The tutorial is designed to get you thinking about how analytics take place in the real world:</a:t>
            </a:r>
          </a:p>
          <a:p>
            <a:pPr lvl="1"/>
            <a:r>
              <a:rPr lang="en-US" dirty="0"/>
              <a:t> What are the typical problems?</a:t>
            </a:r>
          </a:p>
          <a:p>
            <a:pPr lvl="1"/>
            <a:r>
              <a:rPr lang="en-US" dirty="0"/>
              <a:t> How are methods applied to those problems?</a:t>
            </a:r>
          </a:p>
          <a:p>
            <a:pPr lvl="1"/>
            <a:r>
              <a:rPr lang="en-US" dirty="0"/>
              <a:t> How do we choose appropriate methods?</a:t>
            </a:r>
          </a:p>
          <a:p>
            <a:r>
              <a:rPr lang="en-US" dirty="0"/>
              <a:t>The topic is hard and takes practice to master. This is a beginning.</a:t>
            </a:r>
          </a:p>
        </p:txBody>
      </p:sp>
    </p:spTree>
    <p:extLst>
      <p:ext uri="{BB962C8B-B14F-4D97-AF65-F5344CB8AC3E}">
        <p14:creationId xmlns:p14="http://schemas.microsoft.com/office/powerpoint/2010/main" val="3828156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964-B949-7E46-A9F0-CE47720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BEC9-BE61-3643-A892-0EE473AF5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9C1B9-F9DD-6042-B7C8-2C7C508E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837" y="606106"/>
            <a:ext cx="10622757" cy="10646682"/>
          </a:xfrm>
        </p:spPr>
      </p:pic>
    </p:spTree>
    <p:extLst>
      <p:ext uri="{BB962C8B-B14F-4D97-AF65-F5344CB8AC3E}">
        <p14:creationId xmlns:p14="http://schemas.microsoft.com/office/powerpoint/2010/main" val="39387121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44A6-0A64-D241-8391-729A89FC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915C8-8AAE-7148-8375-1E3E65CBB05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Target variable: binary or continuous</a:t>
            </a:r>
          </a:p>
          <a:p>
            <a:r>
              <a:rPr lang="en-US" dirty="0"/>
              <a:t>What is a model?</a:t>
            </a:r>
          </a:p>
          <a:p>
            <a:r>
              <a:rPr lang="en-US" dirty="0"/>
              <a:t>Supervised vs unsupervised learning</a:t>
            </a:r>
          </a:p>
          <a:p>
            <a:r>
              <a:rPr lang="en-US" dirty="0"/>
              <a:t>Data mining objectives: classification, regression,  Similarity matching, clustering, cooccurrence grouping, profiling, link prediction, data reduction, and causal modeling.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7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3718</TotalTime>
  <Words>401</Words>
  <Application>Microsoft Macintosh PowerPoint</Application>
  <PresentationFormat>Custom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Online Programs Template White[1]</vt:lpstr>
      <vt:lpstr>PowerPoint Presentation</vt:lpstr>
      <vt:lpstr>Module 1 overview</vt:lpstr>
      <vt:lpstr>objective</vt:lpstr>
      <vt:lpstr>Datacamp: introduction to R</vt:lpstr>
      <vt:lpstr>Datacamp: rstudio projects</vt:lpstr>
      <vt:lpstr>reading</vt:lpstr>
      <vt:lpstr> Tutorial: real-world analytics</vt:lpstr>
      <vt:lpstr>topics</vt:lpstr>
      <vt:lpstr>topics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268</cp:revision>
  <dcterms:created xsi:type="dcterms:W3CDTF">2007-05-02T01:14:38Z</dcterms:created>
  <dcterms:modified xsi:type="dcterms:W3CDTF">2019-07-03T18:42:01Z</dcterms:modified>
</cp:coreProperties>
</file>