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notesMasterIdLst>
    <p:notesMasterId r:id="rId13"/>
  </p:notesMasterIdLst>
  <p:handoutMasterIdLst>
    <p:handoutMasterId r:id="rId14"/>
  </p:handoutMasterIdLst>
  <p:sldIdLst>
    <p:sldId id="280" r:id="rId2"/>
    <p:sldId id="283" r:id="rId3"/>
    <p:sldId id="322" r:id="rId4"/>
    <p:sldId id="316" r:id="rId5"/>
    <p:sldId id="325" r:id="rId6"/>
    <p:sldId id="323" r:id="rId7"/>
    <p:sldId id="317" r:id="rId8"/>
    <p:sldId id="324" r:id="rId9"/>
    <p:sldId id="319" r:id="rId10"/>
    <p:sldId id="326" r:id="rId11"/>
    <p:sldId id="306" r:id="rId12"/>
  </p:sldIdLst>
  <p:sldSz cx="23409275" cy="131667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11207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224472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3368675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4494213" indent="31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1" userDrawn="1">
          <p15:clr>
            <a:srgbClr val="A4A3A4"/>
          </p15:clr>
        </p15:guide>
        <p15:guide id="2" pos="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5"/>
    <p:restoredTop sz="94580"/>
  </p:normalViewPr>
  <p:slideViewPr>
    <p:cSldViewPr showGuides="1">
      <p:cViewPr varScale="1">
        <p:scale>
          <a:sx n="52" d="100"/>
          <a:sy n="52" d="100"/>
        </p:scale>
        <p:origin x="216" y="664"/>
      </p:cViewPr>
      <p:guideLst>
        <p:guide orient="horz" pos="931"/>
        <p:guide pos="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ED862-AF33-0947-A601-FA6040CBDB50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96838-F269-354B-874A-12817284FD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04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E0659F-3E19-A049-AC1A-FB6BFDC665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1218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1207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22447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336867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449421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5623378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6748052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7872729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8997403" algn="l" defTabSz="1124677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0659F-3E19-A049-AC1A-FB6BFDC6657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815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DESB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2087563"/>
            <a:ext cx="16697325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0" y="6986664"/>
            <a:ext cx="23409275" cy="1419654"/>
          </a:xfrm>
        </p:spPr>
        <p:txBody>
          <a:bodyPr/>
          <a:lstStyle>
            <a:lvl1pPr marL="0" indent="0" algn="ctr">
              <a:buNone/>
              <a:defRPr sz="9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02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61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67534" y="2468562"/>
            <a:ext cx="21069300" cy="8821737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Add Content Here</a:t>
            </a:r>
          </a:p>
          <a:p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  <a:p>
            <a:pPr lvl="1"/>
            <a:r>
              <a:rPr lang="en-US" altLang="en-US" dirty="0">
                <a:latin typeface="Arial" charset="0"/>
                <a:ea typeface="ＭＳ Ｐゴシック" charset="-128"/>
              </a:rPr>
              <a:t>And more here</a:t>
            </a:r>
          </a:p>
        </p:txBody>
      </p:sp>
    </p:spTree>
    <p:extLst>
      <p:ext uri="{BB962C8B-B14F-4D97-AF65-F5344CB8AC3E}">
        <p14:creationId xmlns:p14="http://schemas.microsoft.com/office/powerpoint/2010/main" val="1401496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70754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0491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9719" y="2466647"/>
            <a:ext cx="10339099" cy="8801699"/>
          </a:xfrm>
        </p:spPr>
        <p:txBody>
          <a:bodyPr/>
          <a:lstStyle>
            <a:lvl1pPr>
              <a:defRPr sz="6900"/>
            </a:lvl1pPr>
            <a:lvl2pPr>
              <a:defRPr sz="5900"/>
            </a:lvl2pPr>
            <a:lvl3pPr>
              <a:defRPr sz="4900"/>
            </a:lvl3pPr>
            <a:lvl4pPr>
              <a:defRPr sz="4400"/>
            </a:lvl4pPr>
            <a:lvl5pPr>
              <a:defRPr sz="4400"/>
            </a:lvl5pPr>
            <a:lvl6pPr>
              <a:defRPr sz="4400"/>
            </a:lvl6pPr>
            <a:lvl7pPr>
              <a:defRPr sz="4400"/>
            </a:lvl7pPr>
            <a:lvl8pPr>
              <a:defRPr sz="4400"/>
            </a:lvl8pPr>
            <a:lvl9pPr>
              <a:defRPr sz="4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5352264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0464" y="487362"/>
            <a:ext cx="21068348" cy="13625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3780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9988" y="469900"/>
            <a:ext cx="21069300" cy="1365250"/>
          </a:xfrm>
          <a:prstGeom prst="rect">
            <a:avLst/>
          </a:prstGeom>
        </p:spPr>
        <p:txBody>
          <a:bodyPr vert="horz" lIns="224912" tIns="112456" rIns="224912" bIns="112456" rtlCol="0" anchor="b">
            <a:noAutofit/>
          </a:bodyPr>
          <a:lstStyle/>
          <a:p>
            <a:r>
              <a:rPr lang="en-US" dirty="0"/>
              <a:t>Click to edit Master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9988" y="2447925"/>
            <a:ext cx="21069300" cy="761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24912" tIns="112456" rIns="224912" bIns="112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0"/>
            <a:r>
              <a:rPr lang="en-US" altLang="en-US" dirty="0"/>
              <a:t>More Text</a:t>
            </a:r>
          </a:p>
          <a:p>
            <a:pPr lvl="0"/>
            <a:r>
              <a:rPr lang="en-US" altLang="en-US" dirty="0"/>
              <a:t>More text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258675"/>
            <a:ext cx="2340927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13333413" y="12325350"/>
            <a:ext cx="9953625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en-US" sz="3200" i="1" dirty="0">
                <a:solidFill>
                  <a:srgbClr val="7F7F7F"/>
                </a:solidFill>
              </a:rPr>
              <a:t>© Jeff Webb</a:t>
            </a:r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122238" y="12398375"/>
            <a:ext cx="6604000" cy="65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3200" i="1" dirty="0">
                <a:solidFill>
                  <a:srgbClr val="7F7F7F"/>
                </a:solidFill>
              </a:rPr>
              <a:t>Information Systems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66" r:id="rId2"/>
    <p:sldLayoutId id="2147484067" r:id="rId3"/>
    <p:sldLayoutId id="2147484068" r:id="rId4"/>
  </p:sldLayoutIdLst>
  <p:transition/>
  <p:hf sldNum="0" hdr="0"/>
  <p:txStyles>
    <p:titleStyle>
      <a:lvl1pPr algn="l" defTabSz="1120775" rtl="0" eaLnBrk="0" fontAlgn="base" hangingPunct="0">
        <a:spcBef>
          <a:spcPct val="0"/>
        </a:spcBef>
        <a:spcAft>
          <a:spcPct val="0"/>
        </a:spcAft>
        <a:defRPr sz="7200" b="1" kern="1200" cap="all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2pPr>
      <a:lvl3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3pPr>
      <a:lvl4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4pPr>
      <a:lvl5pPr algn="l" defTabSz="1120775" rtl="0" eaLnBrk="0" fontAlgn="base" hangingPunct="0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5pPr>
      <a:lvl6pPr marL="1124704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6pPr>
      <a:lvl7pPr marL="224940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7pPr>
      <a:lvl8pPr marL="3374111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8pPr>
      <a:lvl9pPr marL="4498817" algn="l" defTabSz="1120800" rtl="0" fontAlgn="base">
        <a:spcBef>
          <a:spcPct val="0"/>
        </a:spcBef>
        <a:spcAft>
          <a:spcPct val="0"/>
        </a:spcAft>
        <a:defRPr sz="8400" b="1">
          <a:solidFill>
            <a:srgbClr val="4F4F4F"/>
          </a:solidFill>
          <a:latin typeface="Arial" charset="0"/>
          <a:ea typeface="ＭＳ Ｐゴシック" charset="0"/>
        </a:defRPr>
      </a:lvl9pPr>
    </p:titleStyle>
    <p:bodyStyle>
      <a:lvl1pPr marL="838200" indent="-83820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600" kern="1200">
          <a:solidFill>
            <a:srgbClr val="4F4F4F"/>
          </a:solidFill>
          <a:latin typeface="Arial"/>
          <a:ea typeface="ＭＳ Ｐゴシック" charset="0"/>
          <a:cs typeface="Arial"/>
        </a:defRPr>
      </a:lvl1pPr>
      <a:lvl2pPr marL="1981200" indent="-857250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6000" kern="1200">
          <a:solidFill>
            <a:srgbClr val="4F4F4F"/>
          </a:solidFill>
          <a:latin typeface="Arial"/>
          <a:ea typeface="ＭＳ Ｐゴシック" charset="0"/>
          <a:cs typeface="Arial"/>
        </a:defRPr>
      </a:lvl2pPr>
      <a:lvl3pPr marL="2806700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5400" kern="1200">
          <a:solidFill>
            <a:srgbClr val="4F4F4F"/>
          </a:solidFill>
          <a:latin typeface="Arial"/>
          <a:ea typeface="ＭＳ Ｐゴシック" charset="0"/>
          <a:cs typeface="Arial"/>
        </a:defRPr>
      </a:lvl3pPr>
      <a:lvl4pPr marL="3932238" indent="-557213" algn="l" defTabSz="1120775" rtl="0" eaLnBrk="0" fontAlgn="base" hangingPunct="0">
        <a:spcBef>
          <a:spcPct val="20000"/>
        </a:spcBef>
        <a:spcAft>
          <a:spcPct val="0"/>
        </a:spcAft>
        <a:buSzPct val="100000"/>
        <a:buFontTx/>
        <a:buBlip>
          <a:blip r:embed="rId6"/>
        </a:buBlip>
        <a:defRPr sz="4800" kern="1200">
          <a:solidFill>
            <a:srgbClr val="4F4F4F"/>
          </a:solidFill>
          <a:latin typeface="Arial"/>
          <a:ea typeface="ＭＳ Ｐゴシック" charset="0"/>
          <a:cs typeface="Arial"/>
        </a:defRPr>
      </a:lvl4pPr>
      <a:lvl5pPr indent="4498975" algn="l" defTabSz="1120775" rtl="0" eaLnBrk="0" fontAlgn="base" hangingPunct="0">
        <a:spcBef>
          <a:spcPct val="20000"/>
        </a:spcBef>
        <a:spcAft>
          <a:spcPct val="0"/>
        </a:spcAft>
        <a:buSzPct val="100000"/>
        <a:defRPr sz="4900" kern="1200">
          <a:solidFill>
            <a:srgbClr val="4F4F4F"/>
          </a:solidFill>
          <a:latin typeface="Arial"/>
          <a:ea typeface="ＭＳ Ｐゴシック" charset="0"/>
          <a:cs typeface="Arial"/>
        </a:defRPr>
      </a:lvl5pPr>
      <a:lvl6pPr marL="6185068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6pPr>
      <a:lvl7pPr marL="7309626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7pPr>
      <a:lvl8pPr marL="8434182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8pPr>
      <a:lvl9pPr marL="9558740" indent="-562278" algn="l" defTabSz="1124561" rtl="0" eaLnBrk="1" latinLnBrk="0" hangingPunct="1">
        <a:spcBef>
          <a:spcPct val="20000"/>
        </a:spcBef>
        <a:buFont typeface="Arial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112456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2pPr>
      <a:lvl3pPr marL="224911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3373673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4pPr>
      <a:lvl5pPr marL="4498231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5pPr>
      <a:lvl6pPr marL="5622790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6pPr>
      <a:lvl7pPr marL="6747346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7pPr>
      <a:lvl8pPr marL="7871904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8pPr>
      <a:lvl9pPr marL="8996458" algn="l" defTabSz="1124561" rtl="0" eaLnBrk="1" latinLnBrk="0" hangingPunct="1">
        <a:defRPr sz="4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986588"/>
            <a:ext cx="23409275" cy="1419225"/>
          </a:xfrm>
        </p:spPr>
        <p:txBody>
          <a:bodyPr/>
          <a:lstStyle/>
          <a:p>
            <a:r>
              <a:rPr lang="en-US" altLang="en-US" dirty="0">
                <a:latin typeface="Arial" charset="0"/>
                <a:ea typeface="ＭＳ Ｐゴシック" charset="-128"/>
              </a:rPr>
              <a:t>Introduction to Business Analytics</a:t>
            </a: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0" y="9097963"/>
            <a:ext cx="23409275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5462" tIns="82731" rIns="165462" bIns="8273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7100" dirty="0">
                <a:solidFill>
                  <a:srgbClr val="4F4F4F"/>
                </a:solidFill>
                <a:cs typeface="Arial" charset="0"/>
              </a:rPr>
              <a:t>Module 4:  Modeling with Classification Trees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F31F-0E84-484D-A7A2-B79A8249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DB141-CBCC-C64E-ADCE-FA32D266F5DC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Fitting  and interpreting a classification tree</a:t>
            </a:r>
          </a:p>
          <a:p>
            <a:r>
              <a:rPr lang="en-US" dirty="0"/>
              <a:t>Entropy and information gain</a:t>
            </a:r>
          </a:p>
          <a:p>
            <a:r>
              <a:rPr lang="en-US" dirty="0"/>
              <a:t> Confusion matrix</a:t>
            </a:r>
          </a:p>
          <a:p>
            <a:r>
              <a:rPr lang="en-US" dirty="0"/>
              <a:t>Predicting with a model (which in this case is  equivalent to finding the fitted values – the class labels)</a:t>
            </a:r>
          </a:p>
          <a:p>
            <a:r>
              <a:rPr lang="en-US" dirty="0"/>
              <a:t>Model assessment  and comparison with accuracy</a:t>
            </a:r>
          </a:p>
        </p:txBody>
      </p:sp>
    </p:spTree>
    <p:extLst>
      <p:ext uri="{BB962C8B-B14F-4D97-AF65-F5344CB8AC3E}">
        <p14:creationId xmlns:p14="http://schemas.microsoft.com/office/powerpoint/2010/main" val="239987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 descr="DESB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763" y="3900488"/>
            <a:ext cx="1755775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8104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Module 4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FC909-F601-D749-BCC9-5662BF3E15DE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1 week.</a:t>
            </a:r>
          </a:p>
          <a:p>
            <a:r>
              <a:rPr lang="en-US" dirty="0"/>
              <a:t>1 reading assignment</a:t>
            </a:r>
          </a:p>
          <a:p>
            <a:r>
              <a:rPr lang="en-US" dirty="0"/>
              <a:t>No </a:t>
            </a:r>
            <a:r>
              <a:rPr lang="en-US" dirty="0" err="1"/>
              <a:t>DataCamp</a:t>
            </a:r>
            <a:r>
              <a:rPr lang="en-US" dirty="0"/>
              <a:t> courses</a:t>
            </a:r>
          </a:p>
          <a:p>
            <a:r>
              <a:rPr lang="en-US" dirty="0"/>
              <a:t>2 tutorials</a:t>
            </a:r>
          </a:p>
          <a:p>
            <a:r>
              <a:rPr lang="en-US" dirty="0"/>
              <a:t>1 webinar</a:t>
            </a:r>
          </a:p>
          <a:p>
            <a:r>
              <a:rPr lang="en-US" dirty="0"/>
              <a:t>2 project assignments</a:t>
            </a:r>
          </a:p>
        </p:txBody>
      </p:sp>
    </p:spTree>
    <p:extLst>
      <p:ext uri="{BB962C8B-B14F-4D97-AF65-F5344CB8AC3E}">
        <p14:creationId xmlns:p14="http://schemas.microsoft.com/office/powerpoint/2010/main" val="190919538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1773-B363-FD47-9BB6-86052FCB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FB9B7-B3D3-1C4C-8610-6634D7977EC5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Understand how modeling fits into the CRISP-DM lifecycle.</a:t>
            </a:r>
          </a:p>
          <a:p>
            <a:r>
              <a:rPr lang="en-US" dirty="0"/>
              <a:t>Gain experience  with a particular model for doing classification, known as decision trees or classification trees.</a:t>
            </a:r>
          </a:p>
          <a:p>
            <a:r>
              <a:rPr lang="en-US" dirty="0"/>
              <a:t>Understand the theoretical components of the tree model, such as entropy and information gain.</a:t>
            </a:r>
          </a:p>
        </p:txBody>
      </p:sp>
    </p:spTree>
    <p:extLst>
      <p:ext uri="{BB962C8B-B14F-4D97-AF65-F5344CB8AC3E}">
        <p14:creationId xmlns:p14="http://schemas.microsoft.com/office/powerpoint/2010/main" val="1544853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9661-A9DC-1F4C-86B6-1566E36A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86AF-1BA9-9342-BA8D-EBD3AA121B34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DSB 3.</a:t>
            </a:r>
          </a:p>
          <a:p>
            <a:r>
              <a:rPr lang="en-US" dirty="0"/>
              <a:t>This chapter is fairly technical and should provide you with a detailed understanding of how tree models work.</a:t>
            </a:r>
          </a:p>
          <a:p>
            <a:r>
              <a:rPr lang="en-US" dirty="0"/>
              <a:t>The chapter should also reinforce your understanding of some of the modeling concepts discussed in chapter 2.</a:t>
            </a:r>
          </a:p>
          <a:p>
            <a:r>
              <a:rPr lang="en-US" dirty="0"/>
              <a:t>Assignment: read the chapter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630866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5DA1-D998-254F-A38E-0F14401F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Tutorial: </a:t>
            </a:r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A5D32-D990-934F-A9B1-849FE9956EC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One of the objectives in the course is to teach you how to use tools for reproducible data analysis.</a:t>
            </a:r>
          </a:p>
          <a:p>
            <a:r>
              <a:rPr lang="en-US" dirty="0"/>
              <a:t>The main tool is </a:t>
            </a:r>
            <a:r>
              <a:rPr lang="en-US" dirty="0" err="1"/>
              <a:t>RMarkdown</a:t>
            </a:r>
            <a:r>
              <a:rPr lang="en-US" dirty="0"/>
              <a:t>, a document type that allows you to embed our coding in a text document.</a:t>
            </a:r>
          </a:p>
          <a:p>
            <a:r>
              <a:rPr lang="en-US" dirty="0"/>
              <a:t>Use one of the suggested resources to learn the basics of </a:t>
            </a:r>
            <a:r>
              <a:rPr lang="en-US" dirty="0" err="1"/>
              <a:t>Rmarkdown</a:t>
            </a:r>
            <a:r>
              <a:rPr lang="en-US" dirty="0"/>
              <a:t>.</a:t>
            </a:r>
          </a:p>
          <a:p>
            <a:r>
              <a:rPr lang="en-US" dirty="0"/>
              <a:t>Assignment: compile a simple document to HTML and submit it.</a:t>
            </a:r>
          </a:p>
        </p:txBody>
      </p:sp>
    </p:spTree>
    <p:extLst>
      <p:ext uri="{BB962C8B-B14F-4D97-AF65-F5344CB8AC3E}">
        <p14:creationId xmlns:p14="http://schemas.microsoft.com/office/powerpoint/2010/main" val="3785202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EBCE-5093-D649-A19F-2D3C8CDE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63" y="470761"/>
            <a:ext cx="22238812" cy="1362584"/>
          </a:xfrm>
        </p:spPr>
        <p:txBody>
          <a:bodyPr/>
          <a:lstStyle/>
          <a:p>
            <a:r>
              <a:rPr lang="en-US" dirty="0"/>
              <a:t> tutorial:  Modeling with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54ABC-4CCB-0046-AF1E-7C517DE642B6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This tutorial  uses the </a:t>
            </a:r>
            <a:r>
              <a:rPr lang="en-US" dirty="0" err="1"/>
              <a:t>MegaTelco</a:t>
            </a:r>
            <a:r>
              <a:rPr lang="en-US" dirty="0"/>
              <a:t> data,   and shows in detail how to fit a classification tree in R  to the outcome variable, “leave,” indicating whether a customer churned.</a:t>
            </a:r>
          </a:p>
          <a:p>
            <a:r>
              <a:rPr lang="en-US" dirty="0"/>
              <a:t>The tutorial is meant to bridge the gap between the  abstract discussion in DSB and the code needed to actually perform the analysis.</a:t>
            </a:r>
          </a:p>
          <a:p>
            <a:r>
              <a:rPr lang="en-US" dirty="0"/>
              <a:t>Assignment: follow the tutorial and take the quiz.</a:t>
            </a:r>
          </a:p>
        </p:txBody>
      </p:sp>
    </p:spTree>
    <p:extLst>
      <p:ext uri="{BB962C8B-B14F-4D97-AF65-F5344CB8AC3E}">
        <p14:creationId xmlns:p14="http://schemas.microsoft.com/office/powerpoint/2010/main" val="1837860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EFFA-DFFD-C144-A542-074206E5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Project:   Modeling with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93B7-F9A7-3C45-A9E4-7218ED49FE91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You will work with the </a:t>
            </a:r>
            <a:r>
              <a:rPr lang="en-US" dirty="0" err="1"/>
              <a:t>AdviseInvest</a:t>
            </a:r>
            <a:r>
              <a:rPr lang="en-US" dirty="0"/>
              <a:t>  data.</a:t>
            </a:r>
          </a:p>
          <a:p>
            <a:r>
              <a:rPr lang="en-US" dirty="0"/>
              <a:t> In this  phase of the project, you will follow the  examples in the tutorial   to create a classification tree model of “answered,”  the outcome  variable in the </a:t>
            </a:r>
            <a:r>
              <a:rPr lang="en-US" dirty="0" err="1"/>
              <a:t>AdviseInvest</a:t>
            </a:r>
            <a:r>
              <a:rPr lang="en-US" dirty="0"/>
              <a:t> data.</a:t>
            </a:r>
          </a:p>
          <a:p>
            <a:r>
              <a:rPr lang="en-US" dirty="0"/>
              <a:t>Complete your work in an </a:t>
            </a:r>
            <a:r>
              <a:rPr lang="en-US" dirty="0" err="1"/>
              <a:t>RMarkdown</a:t>
            </a:r>
            <a:r>
              <a:rPr lang="en-US" dirty="0"/>
              <a:t> file.</a:t>
            </a:r>
          </a:p>
          <a:p>
            <a:r>
              <a:rPr lang="en-US" dirty="0"/>
              <a:t>Assignment:   Fit and interpret the model and answer the quiz questions.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88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39152-524B-D442-A7FD-FD40BC3EC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project: file upload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D6B3-43F5-6F48-AC63-7E73F88A518B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The requirement in this phase of the project is not only to fit a model, but also to record your work in a reproducible format using </a:t>
            </a:r>
            <a:r>
              <a:rPr lang="en-US" dirty="0" err="1"/>
              <a:t>RMarkdown</a:t>
            </a:r>
            <a:r>
              <a:rPr lang="en-US" dirty="0"/>
              <a:t>.</a:t>
            </a:r>
          </a:p>
          <a:p>
            <a:r>
              <a:rPr lang="en-US" dirty="0"/>
              <a:t>Using information from the tutorial on </a:t>
            </a:r>
            <a:r>
              <a:rPr lang="en-US" dirty="0" err="1"/>
              <a:t>RMarkdown</a:t>
            </a:r>
            <a:r>
              <a:rPr lang="en-US" dirty="0"/>
              <a:t>, code up the tree model, and compile your document to HTML.</a:t>
            </a:r>
          </a:p>
          <a:p>
            <a:r>
              <a:rPr lang="en-US" dirty="0"/>
              <a:t>Assignment: submit the compiled HTML  of your work.</a:t>
            </a:r>
          </a:p>
        </p:txBody>
      </p:sp>
    </p:spTree>
    <p:extLst>
      <p:ext uri="{BB962C8B-B14F-4D97-AF65-F5344CB8AC3E}">
        <p14:creationId xmlns:p14="http://schemas.microsoft.com/office/powerpoint/2010/main" val="3642638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E964-B949-7E46-A9F0-CE477201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BEC9-BE61-3643-A892-0EE473AF53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CRISP-DM:    Modeling.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D9C1B9-F9DD-6042-B7C8-2C7C508E4C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637837" y="606106"/>
            <a:ext cx="10622757" cy="10646682"/>
          </a:xfrm>
        </p:spPr>
      </p:pic>
    </p:spTree>
    <p:extLst>
      <p:ext uri="{BB962C8B-B14F-4D97-AF65-F5344CB8AC3E}">
        <p14:creationId xmlns:p14="http://schemas.microsoft.com/office/powerpoint/2010/main" val="393871214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nline Programs Template White[1]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Michael Lewis Online PPT Template.potm</Template>
  <TotalTime>3683</TotalTime>
  <Words>451</Words>
  <Application>Microsoft Macintosh PowerPoint</Application>
  <PresentationFormat>Custom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ＭＳ Ｐゴシック</vt:lpstr>
      <vt:lpstr>Arial</vt:lpstr>
      <vt:lpstr>Online Programs Template White[1]</vt:lpstr>
      <vt:lpstr>PowerPoint Presentation</vt:lpstr>
      <vt:lpstr>Module 4 overview</vt:lpstr>
      <vt:lpstr>objective</vt:lpstr>
      <vt:lpstr> reading</vt:lpstr>
      <vt:lpstr> Tutorial: Rmarkdown</vt:lpstr>
      <vt:lpstr> tutorial:  Modeling with trees</vt:lpstr>
      <vt:lpstr> Project:   Modeling with trees</vt:lpstr>
      <vt:lpstr> project: file upload</vt:lpstr>
      <vt:lpstr>topics</vt:lpstr>
      <vt:lpstr> topics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 Strategy Analysis</dc:title>
  <dc:creator>jeff</dc:creator>
  <cp:lastModifiedBy>Microsoft Office User</cp:lastModifiedBy>
  <cp:revision>273</cp:revision>
  <dcterms:created xsi:type="dcterms:W3CDTF">2007-05-02T01:14:38Z</dcterms:created>
  <dcterms:modified xsi:type="dcterms:W3CDTF">2019-07-03T18:57:49Z</dcterms:modified>
</cp:coreProperties>
</file>