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64" d="100"/>
          <a:sy n="64" d="100"/>
        </p:scale>
        <p:origin x="51"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ADB7-8094-414F-9E48-AFE266127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88058-E28B-449D-A87E-60AFC31AA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579ECD-863B-40EB-A9BF-24AE83D6B8A2}"/>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5" name="Footer Placeholder 4">
            <a:extLst>
              <a:ext uri="{FF2B5EF4-FFF2-40B4-BE49-F238E27FC236}">
                <a16:creationId xmlns:a16="http://schemas.microsoft.com/office/drawing/2014/main" id="{EFE010D6-3917-4D95-B512-F4AD09CFA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6F86F-45CF-4F0C-A267-D98DB435C7BF}"/>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129885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FFAD-1BB8-4467-A16F-6D678EF80A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E6C937-99BA-4313-9550-D1A5FAF6C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2CD65-C18A-41D4-9025-772530089E1E}"/>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5" name="Footer Placeholder 4">
            <a:extLst>
              <a:ext uri="{FF2B5EF4-FFF2-40B4-BE49-F238E27FC236}">
                <a16:creationId xmlns:a16="http://schemas.microsoft.com/office/drawing/2014/main" id="{876AF81D-43B6-47D0-9E20-4C759511D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FBE66-ED05-4592-8246-CCF98B08BE98}"/>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185129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B09D6-A588-403E-8BEE-10E20EDC0D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CF5672-D575-4774-9F31-E7A60D36E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687C0-2097-407C-BA42-49F4F47400B0}"/>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5" name="Footer Placeholder 4">
            <a:extLst>
              <a:ext uri="{FF2B5EF4-FFF2-40B4-BE49-F238E27FC236}">
                <a16:creationId xmlns:a16="http://schemas.microsoft.com/office/drawing/2014/main" id="{AF728C4F-C5F3-4237-906C-D729D1D99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F7CC5-4353-4977-88C5-863097D8755E}"/>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151463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F150-1718-44FC-8A62-B278986AA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93D96-B3B6-48D4-BF87-EA9C7E481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0B18F-D7AE-431C-A259-BDCFD6BFD2F2}"/>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5" name="Footer Placeholder 4">
            <a:extLst>
              <a:ext uri="{FF2B5EF4-FFF2-40B4-BE49-F238E27FC236}">
                <a16:creationId xmlns:a16="http://schemas.microsoft.com/office/drawing/2014/main" id="{EE798BB7-4196-4A27-8F04-8FD64B1ED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780E-A53F-4C3B-92C2-E8D77DEE0049}"/>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53417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3763-6275-4F0C-91DF-66F7247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642DF-47C5-4D7E-92F7-2798B57D7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D557B-396F-4F08-AD7D-9226E5B42133}"/>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5" name="Footer Placeholder 4">
            <a:extLst>
              <a:ext uri="{FF2B5EF4-FFF2-40B4-BE49-F238E27FC236}">
                <a16:creationId xmlns:a16="http://schemas.microsoft.com/office/drawing/2014/main" id="{DFCDEDA5-26D1-4EA6-AFAA-F4F322F5A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55A23-6B14-4122-B23D-6C36DFCB7B07}"/>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384962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026-CC58-466F-B4AD-B07EC7D90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340C3-7CEC-454E-8BB0-DB853A7FB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A2245-CC69-40A6-9807-08F157EED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A07AA-A237-4551-8E0E-9FD04682BF59}"/>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6" name="Footer Placeholder 5">
            <a:extLst>
              <a:ext uri="{FF2B5EF4-FFF2-40B4-BE49-F238E27FC236}">
                <a16:creationId xmlns:a16="http://schemas.microsoft.com/office/drawing/2014/main" id="{606EE55E-F75D-4507-B6FF-DBDE8B243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8A810-98ED-4699-A387-B8B6537182A9}"/>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207734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FCAE-7B93-45FB-ADB0-82386394FD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7ED847-E514-4E05-A50E-0B5BC0C7A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85B98-6695-40DD-A70E-3A74435B7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25B75-6161-4B8C-AFB7-B22E2E4A8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3AE3D-FE91-4118-9C0C-42E4795EC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DB7EBE-9A44-4E8B-9F1F-20330141F999}"/>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8" name="Footer Placeholder 7">
            <a:extLst>
              <a:ext uri="{FF2B5EF4-FFF2-40B4-BE49-F238E27FC236}">
                <a16:creationId xmlns:a16="http://schemas.microsoft.com/office/drawing/2014/main" id="{8EAC3C31-E7C4-4FFA-AD3E-A69245C790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FB173-B5F2-43DA-80EC-D7E4084C214B}"/>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36872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A0DB-AC6B-4575-95C3-CF44E73F2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D826C3-A588-42B2-B6AA-E620910AB0DC}"/>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4" name="Footer Placeholder 3">
            <a:extLst>
              <a:ext uri="{FF2B5EF4-FFF2-40B4-BE49-F238E27FC236}">
                <a16:creationId xmlns:a16="http://schemas.microsoft.com/office/drawing/2014/main" id="{D18559B9-8DDE-4E41-9101-23075FDA5C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75F30-F43E-4B8F-92B9-7F13E0C90951}"/>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16398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299E92-8AFF-48C5-9B4E-5F637239BB11}"/>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3" name="Footer Placeholder 2">
            <a:extLst>
              <a:ext uri="{FF2B5EF4-FFF2-40B4-BE49-F238E27FC236}">
                <a16:creationId xmlns:a16="http://schemas.microsoft.com/office/drawing/2014/main" id="{CD986112-CE7C-4086-B746-A369E84D7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B19546-3BBB-4235-9A24-C69330587AA0}"/>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18192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AC36-2E1E-4A66-B83A-201367175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210C5-FEEE-4245-AF38-3F24D7DFD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E6752-9CF2-455A-A525-6BBAE3211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7D1F4-5837-4BAD-9EDA-B5B9BFACE686}"/>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6" name="Footer Placeholder 5">
            <a:extLst>
              <a:ext uri="{FF2B5EF4-FFF2-40B4-BE49-F238E27FC236}">
                <a16:creationId xmlns:a16="http://schemas.microsoft.com/office/drawing/2014/main" id="{E1DC081D-2923-4E13-BFA2-25F16A7F0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C0D12-EFCF-4320-9624-1FDE84B2182A}"/>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14527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3294-AAA2-46B8-8EF3-1287E26E9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96E163-C74B-417C-9833-83E3F3731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6D783B-167A-4408-B1E9-5CD1BE638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2BD77-B3C9-454A-8964-3BF7AC2E7B10}"/>
              </a:ext>
            </a:extLst>
          </p:cNvPr>
          <p:cNvSpPr>
            <a:spLocks noGrp="1"/>
          </p:cNvSpPr>
          <p:nvPr>
            <p:ph type="dt" sz="half" idx="10"/>
          </p:nvPr>
        </p:nvSpPr>
        <p:spPr/>
        <p:txBody>
          <a:bodyPr/>
          <a:lstStyle/>
          <a:p>
            <a:fld id="{6CD51995-3405-4CED-9C35-D6821B9EC2D2}" type="datetimeFigureOut">
              <a:rPr lang="en-US" smtClean="0"/>
              <a:t>4/22/2021</a:t>
            </a:fld>
            <a:endParaRPr lang="en-US"/>
          </a:p>
        </p:txBody>
      </p:sp>
      <p:sp>
        <p:nvSpPr>
          <p:cNvPr id="6" name="Footer Placeholder 5">
            <a:extLst>
              <a:ext uri="{FF2B5EF4-FFF2-40B4-BE49-F238E27FC236}">
                <a16:creationId xmlns:a16="http://schemas.microsoft.com/office/drawing/2014/main" id="{C963EE2B-778C-4F7A-988C-0C397D4E3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33562-3AC4-4765-8802-19122869EB4E}"/>
              </a:ext>
            </a:extLst>
          </p:cNvPr>
          <p:cNvSpPr>
            <a:spLocks noGrp="1"/>
          </p:cNvSpPr>
          <p:nvPr>
            <p:ph type="sldNum" sz="quarter" idx="12"/>
          </p:nvPr>
        </p:nvSpPr>
        <p:spPr/>
        <p:txBody>
          <a:bodyPr/>
          <a:lstStyle/>
          <a:p>
            <a:fld id="{ECEC5A6E-DEB3-4F12-B948-CDD9DB62B31E}" type="slidenum">
              <a:rPr lang="en-US" smtClean="0"/>
              <a:t>‹#›</a:t>
            </a:fld>
            <a:endParaRPr lang="en-US"/>
          </a:p>
        </p:txBody>
      </p:sp>
    </p:spTree>
    <p:extLst>
      <p:ext uri="{BB962C8B-B14F-4D97-AF65-F5344CB8AC3E}">
        <p14:creationId xmlns:p14="http://schemas.microsoft.com/office/powerpoint/2010/main" val="382300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66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85CB1-D1D4-41F8-A9B9-E45BC729A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9CF709-9424-4771-97DF-CC2D646B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754F4-8890-402F-B01D-47DD2F79B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51995-3405-4CED-9C35-D6821B9EC2D2}" type="datetimeFigureOut">
              <a:rPr lang="en-US" smtClean="0"/>
              <a:t>4/22/2021</a:t>
            </a:fld>
            <a:endParaRPr lang="en-US"/>
          </a:p>
        </p:txBody>
      </p:sp>
      <p:sp>
        <p:nvSpPr>
          <p:cNvPr id="5" name="Footer Placeholder 4">
            <a:extLst>
              <a:ext uri="{FF2B5EF4-FFF2-40B4-BE49-F238E27FC236}">
                <a16:creationId xmlns:a16="http://schemas.microsoft.com/office/drawing/2014/main" id="{C64FCA7A-80D3-417C-9118-20A08165D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04A3A3-F9C8-477A-969D-EB8D9D5F0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C5A6E-DEB3-4F12-B948-CDD9DB62B31E}" type="slidenum">
              <a:rPr lang="en-US" smtClean="0"/>
              <a:t>‹#›</a:t>
            </a:fld>
            <a:endParaRPr lang="en-US"/>
          </a:p>
        </p:txBody>
      </p:sp>
    </p:spTree>
    <p:extLst>
      <p:ext uri="{BB962C8B-B14F-4D97-AF65-F5344CB8AC3E}">
        <p14:creationId xmlns:p14="http://schemas.microsoft.com/office/powerpoint/2010/main" val="2630585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1B1D-C859-46A2-86D7-41A0DCAD51BE}"/>
              </a:ext>
            </a:extLst>
          </p:cNvPr>
          <p:cNvSpPr>
            <a:spLocks noGrp="1"/>
          </p:cNvSpPr>
          <p:nvPr>
            <p:ph type="ctrTitle"/>
          </p:nvPr>
        </p:nvSpPr>
        <p:spPr/>
        <p:txBody>
          <a:bodyPr/>
          <a:lstStyle/>
          <a:p>
            <a:r>
              <a:rPr lang="en-US" sz="6000" dirty="0"/>
              <a:t>Validity of traffic signs</a:t>
            </a:r>
            <a:br>
              <a:rPr lang="en-US" dirty="0"/>
            </a:br>
            <a:r>
              <a:rPr lang="en-US" sz="3200" dirty="0"/>
              <a:t>individual class project</a:t>
            </a:r>
            <a:endParaRPr lang="en-US" dirty="0"/>
          </a:p>
        </p:txBody>
      </p:sp>
      <p:sp>
        <p:nvSpPr>
          <p:cNvPr id="3" name="Subtitle 2">
            <a:extLst>
              <a:ext uri="{FF2B5EF4-FFF2-40B4-BE49-F238E27FC236}">
                <a16:creationId xmlns:a16="http://schemas.microsoft.com/office/drawing/2014/main" id="{0086C559-2126-4167-94E5-65335BF4CC2D}"/>
              </a:ext>
            </a:extLst>
          </p:cNvPr>
          <p:cNvSpPr>
            <a:spLocks noGrp="1"/>
          </p:cNvSpPr>
          <p:nvPr>
            <p:ph type="subTitle" idx="1"/>
          </p:nvPr>
        </p:nvSpPr>
        <p:spPr/>
        <p:txBody>
          <a:bodyPr/>
          <a:lstStyle/>
          <a:p>
            <a:r>
              <a:rPr lang="en-US" dirty="0"/>
              <a:t>Jeff walker</a:t>
            </a:r>
          </a:p>
          <a:p>
            <a:r>
              <a:rPr lang="en-US" dirty="0"/>
              <a:t>ECE</a:t>
            </a:r>
          </a:p>
          <a:p>
            <a:r>
              <a:rPr lang="en-US" dirty="0"/>
              <a:t>04/22/2021</a:t>
            </a:r>
          </a:p>
        </p:txBody>
      </p:sp>
    </p:spTree>
    <p:extLst>
      <p:ext uri="{BB962C8B-B14F-4D97-AF65-F5344CB8AC3E}">
        <p14:creationId xmlns:p14="http://schemas.microsoft.com/office/powerpoint/2010/main" val="94707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0" y="-51397"/>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5CA404-7367-4F99-97BA-625F5D6F2597}"/>
              </a:ext>
            </a:extLst>
          </p:cNvPr>
          <p:cNvSpPr>
            <a:spLocks noGrp="1"/>
          </p:cNvSpPr>
          <p:nvPr>
            <p:ph type="title"/>
          </p:nvPr>
        </p:nvSpPr>
        <p:spPr>
          <a:xfrm>
            <a:off x="7170235" y="625683"/>
            <a:ext cx="4880145" cy="1772868"/>
          </a:xfrm>
        </p:spPr>
        <p:txBody>
          <a:bodyPr vert="horz" lIns="91440" tIns="45720" rIns="91440" bIns="45720" rtlCol="0" anchor="b">
            <a:normAutofit/>
          </a:bodyPr>
          <a:lstStyle/>
          <a:p>
            <a:pPr algn="ctr"/>
            <a:r>
              <a:rPr lang="en-US" sz="4800" dirty="0"/>
              <a:t>Validity of traffic signs</a:t>
            </a:r>
          </a:p>
        </p:txBody>
      </p:sp>
      <p:sp>
        <p:nvSpPr>
          <p:cNvPr id="8" name="Content Placeholder 7">
            <a:extLst>
              <a:ext uri="{FF2B5EF4-FFF2-40B4-BE49-F238E27FC236}">
                <a16:creationId xmlns:a16="http://schemas.microsoft.com/office/drawing/2014/main" id="{E728B867-0990-4CE0-B101-EA0609E803EC}"/>
              </a:ext>
            </a:extLst>
          </p:cNvPr>
          <p:cNvSpPr>
            <a:spLocks noGrp="1"/>
          </p:cNvSpPr>
          <p:nvPr>
            <p:ph idx="1"/>
          </p:nvPr>
        </p:nvSpPr>
        <p:spPr>
          <a:xfrm>
            <a:off x="7580243" y="3173172"/>
            <a:ext cx="4611757" cy="2057257"/>
          </a:xfrm>
        </p:spPr>
        <p:txBody>
          <a:bodyPr vert="horz" lIns="91440" tIns="45720" rIns="91440" bIns="45720" rtlCol="0">
            <a:normAutofit/>
          </a:bodyPr>
          <a:lstStyle/>
          <a:p>
            <a:r>
              <a:rPr lang="en-US" sz="2000" dirty="0"/>
              <a:t>The goal is to train a CNN to accurately predict the validation of a road sign and a sign that have been tampered with </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50C0759-1AF4-4836-A3EF-0016F957A158}"/>
              </a:ext>
            </a:extLst>
          </p:cNvPr>
          <p:cNvPicPr>
            <a:picLocks noChangeAspect="1"/>
          </p:cNvPicPr>
          <p:nvPr/>
        </p:nvPicPr>
        <p:blipFill rotWithShape="1">
          <a:blip r:embed="rId3"/>
          <a:srcRect l="39179"/>
          <a:stretch/>
        </p:blipFill>
        <p:spPr>
          <a:xfrm>
            <a:off x="2927570" y="0"/>
            <a:ext cx="2848543" cy="3268036"/>
          </a:xfrm>
          <a:prstGeom prst="rect">
            <a:avLst/>
          </a:prstGeom>
        </p:spPr>
      </p:pic>
      <p:pic>
        <p:nvPicPr>
          <p:cNvPr id="17" name="Content Placeholder 3">
            <a:extLst>
              <a:ext uri="{FF2B5EF4-FFF2-40B4-BE49-F238E27FC236}">
                <a16:creationId xmlns:a16="http://schemas.microsoft.com/office/drawing/2014/main" id="{FDF7DFB7-5C62-40D4-BD34-BE8D596CA6FB}"/>
              </a:ext>
            </a:extLst>
          </p:cNvPr>
          <p:cNvPicPr>
            <a:picLocks noChangeAspect="1"/>
          </p:cNvPicPr>
          <p:nvPr/>
        </p:nvPicPr>
        <p:blipFill rotWithShape="1">
          <a:blip r:embed="rId4"/>
          <a:srcRect l="35080" r="1" b="100"/>
          <a:stretch/>
        </p:blipFill>
        <p:spPr>
          <a:xfrm>
            <a:off x="2507539" y="3265937"/>
            <a:ext cx="3949987" cy="3540656"/>
          </a:xfrm>
          <a:prstGeom prst="rect">
            <a:avLst/>
          </a:prstGeom>
        </p:spPr>
      </p:pic>
    </p:spTree>
    <p:extLst>
      <p:ext uri="{BB962C8B-B14F-4D97-AF65-F5344CB8AC3E}">
        <p14:creationId xmlns:p14="http://schemas.microsoft.com/office/powerpoint/2010/main" val="204877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0" y="10"/>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4">
            <a:extLst>
              <a:ext uri="{FF2B5EF4-FFF2-40B4-BE49-F238E27FC236}">
                <a16:creationId xmlns:a16="http://schemas.microsoft.com/office/drawing/2014/main" id="{5478593E-0F2B-4CFA-A3FD-7D70754D89A6}"/>
              </a:ext>
            </a:extLst>
          </p:cNvPr>
          <p:cNvSpPr>
            <a:spLocks noGrp="1"/>
          </p:cNvSpPr>
          <p:nvPr>
            <p:ph type="title"/>
          </p:nvPr>
        </p:nvSpPr>
        <p:spPr>
          <a:xfrm>
            <a:off x="8040028" y="889233"/>
            <a:ext cx="3313771" cy="1325563"/>
          </a:xfrm>
        </p:spPr>
        <p:txBody>
          <a:bodyPr/>
          <a:lstStyle/>
          <a:p>
            <a:r>
              <a:rPr lang="en-US" dirty="0"/>
              <a:t>Approach</a:t>
            </a:r>
          </a:p>
        </p:txBody>
      </p:sp>
      <p:sp>
        <p:nvSpPr>
          <p:cNvPr id="18" name="Content Placeholder 5">
            <a:extLst>
              <a:ext uri="{FF2B5EF4-FFF2-40B4-BE49-F238E27FC236}">
                <a16:creationId xmlns:a16="http://schemas.microsoft.com/office/drawing/2014/main" id="{4B340633-B1FA-4AF9-9ECC-B264DC56D32D}"/>
              </a:ext>
            </a:extLst>
          </p:cNvPr>
          <p:cNvSpPr>
            <a:spLocks noGrp="1"/>
          </p:cNvSpPr>
          <p:nvPr>
            <p:ph idx="1"/>
          </p:nvPr>
        </p:nvSpPr>
        <p:spPr>
          <a:xfrm>
            <a:off x="7195929" y="2214796"/>
            <a:ext cx="3825663" cy="3562146"/>
          </a:xfrm>
        </p:spPr>
        <p:txBody>
          <a:bodyPr>
            <a:normAutofit/>
          </a:bodyPr>
          <a:lstStyle/>
          <a:p>
            <a:r>
              <a:rPr lang="en-US" sz="2400" dirty="0"/>
              <a:t>Train a CNN model to classify traffic signs including vandalized signs</a:t>
            </a:r>
          </a:p>
          <a:p>
            <a:r>
              <a:rPr lang="en-US" sz="2400" dirty="0"/>
              <a:t>The model will include classes of road signs +1 to add an additional class to the network for vandalized signs</a:t>
            </a:r>
          </a:p>
          <a:p>
            <a:pPr marL="0" indent="0">
              <a:buNone/>
            </a:pPr>
            <a:endParaRPr lang="en-US" dirty="0"/>
          </a:p>
        </p:txBody>
      </p:sp>
    </p:spTree>
    <p:extLst>
      <p:ext uri="{BB962C8B-B14F-4D97-AF65-F5344CB8AC3E}">
        <p14:creationId xmlns:p14="http://schemas.microsoft.com/office/powerpoint/2010/main" val="157340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0" y="10"/>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4">
            <a:extLst>
              <a:ext uri="{FF2B5EF4-FFF2-40B4-BE49-F238E27FC236}">
                <a16:creationId xmlns:a16="http://schemas.microsoft.com/office/drawing/2014/main" id="{5478593E-0F2B-4CFA-A3FD-7D70754D89A6}"/>
              </a:ext>
            </a:extLst>
          </p:cNvPr>
          <p:cNvSpPr>
            <a:spLocks noGrp="1"/>
          </p:cNvSpPr>
          <p:nvPr>
            <p:ph type="title"/>
          </p:nvPr>
        </p:nvSpPr>
        <p:spPr>
          <a:xfrm>
            <a:off x="8040028" y="889233"/>
            <a:ext cx="3313771" cy="1325563"/>
          </a:xfrm>
        </p:spPr>
        <p:txBody>
          <a:bodyPr/>
          <a:lstStyle/>
          <a:p>
            <a:r>
              <a:rPr lang="en-US" dirty="0" err="1"/>
              <a:t>DataSet</a:t>
            </a:r>
            <a:endParaRPr lang="en-US" dirty="0"/>
          </a:p>
        </p:txBody>
      </p:sp>
      <p:sp>
        <p:nvSpPr>
          <p:cNvPr id="18" name="Content Placeholder 5">
            <a:extLst>
              <a:ext uri="{FF2B5EF4-FFF2-40B4-BE49-F238E27FC236}">
                <a16:creationId xmlns:a16="http://schemas.microsoft.com/office/drawing/2014/main" id="{4B340633-B1FA-4AF9-9ECC-B264DC56D32D}"/>
              </a:ext>
            </a:extLst>
          </p:cNvPr>
          <p:cNvSpPr>
            <a:spLocks noGrp="1"/>
          </p:cNvSpPr>
          <p:nvPr>
            <p:ph idx="1"/>
          </p:nvPr>
        </p:nvSpPr>
        <p:spPr>
          <a:xfrm>
            <a:off x="8098164" y="2862132"/>
            <a:ext cx="4023360" cy="3562146"/>
          </a:xfrm>
        </p:spPr>
        <p:txBody>
          <a:bodyPr>
            <a:normAutofit lnSpcReduction="10000"/>
          </a:bodyPr>
          <a:lstStyle/>
          <a:p>
            <a:r>
              <a:rPr lang="en-US" sz="2400" dirty="0"/>
              <a:t>Train a CNN architecture to classify traffic signs including vandalized signs</a:t>
            </a:r>
          </a:p>
          <a:p>
            <a:r>
              <a:rPr lang="en-US" sz="2400" dirty="0"/>
              <a:t>Kaggle supplies a GTSRB dataset of 50k images and photos of road signs of 40 classes</a:t>
            </a:r>
          </a:p>
          <a:p>
            <a:r>
              <a:rPr lang="en-US" sz="2400" dirty="0"/>
              <a:t>This was much too large so an altered dataset was derived from the GTSRB</a:t>
            </a:r>
          </a:p>
          <a:p>
            <a:endParaRPr lang="en-US" dirty="0"/>
          </a:p>
        </p:txBody>
      </p:sp>
      <p:pic>
        <p:nvPicPr>
          <p:cNvPr id="3" name="Picture 2">
            <a:extLst>
              <a:ext uri="{FF2B5EF4-FFF2-40B4-BE49-F238E27FC236}">
                <a16:creationId xmlns:a16="http://schemas.microsoft.com/office/drawing/2014/main" id="{58877A0D-20A6-4CB5-9617-2F2371752246}"/>
              </a:ext>
            </a:extLst>
          </p:cNvPr>
          <p:cNvPicPr>
            <a:picLocks noChangeAspect="1"/>
          </p:cNvPicPr>
          <p:nvPr/>
        </p:nvPicPr>
        <p:blipFill>
          <a:blip r:embed="rId3"/>
          <a:stretch>
            <a:fillRect/>
          </a:stretch>
        </p:blipFill>
        <p:spPr>
          <a:xfrm>
            <a:off x="1497497" y="276469"/>
            <a:ext cx="4960030" cy="2777618"/>
          </a:xfrm>
          <a:prstGeom prst="rect">
            <a:avLst/>
          </a:prstGeom>
        </p:spPr>
      </p:pic>
    </p:spTree>
    <p:extLst>
      <p:ext uri="{BB962C8B-B14F-4D97-AF65-F5344CB8AC3E}">
        <p14:creationId xmlns:p14="http://schemas.microsoft.com/office/powerpoint/2010/main" val="183033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0" y="10"/>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4">
            <a:extLst>
              <a:ext uri="{FF2B5EF4-FFF2-40B4-BE49-F238E27FC236}">
                <a16:creationId xmlns:a16="http://schemas.microsoft.com/office/drawing/2014/main" id="{5478593E-0F2B-4CFA-A3FD-7D70754D89A6}"/>
              </a:ext>
            </a:extLst>
          </p:cNvPr>
          <p:cNvSpPr>
            <a:spLocks noGrp="1"/>
          </p:cNvSpPr>
          <p:nvPr>
            <p:ph type="title"/>
          </p:nvPr>
        </p:nvSpPr>
        <p:spPr>
          <a:xfrm>
            <a:off x="8030209" y="381628"/>
            <a:ext cx="3313771" cy="1325563"/>
          </a:xfrm>
        </p:spPr>
        <p:txBody>
          <a:bodyPr/>
          <a:lstStyle/>
          <a:p>
            <a:r>
              <a:rPr lang="en-US" dirty="0"/>
              <a:t>Architecture</a:t>
            </a:r>
          </a:p>
        </p:txBody>
      </p:sp>
      <p:sp>
        <p:nvSpPr>
          <p:cNvPr id="18" name="Content Placeholder 5">
            <a:extLst>
              <a:ext uri="{FF2B5EF4-FFF2-40B4-BE49-F238E27FC236}">
                <a16:creationId xmlns:a16="http://schemas.microsoft.com/office/drawing/2014/main" id="{4B340633-B1FA-4AF9-9ECC-B264DC56D32D}"/>
              </a:ext>
            </a:extLst>
          </p:cNvPr>
          <p:cNvSpPr>
            <a:spLocks noGrp="1"/>
          </p:cNvSpPr>
          <p:nvPr>
            <p:ph idx="1"/>
          </p:nvPr>
        </p:nvSpPr>
        <p:spPr>
          <a:xfrm>
            <a:off x="6827825" y="2073238"/>
            <a:ext cx="5151862" cy="3562146"/>
          </a:xfrm>
        </p:spPr>
        <p:txBody>
          <a:bodyPr>
            <a:normAutofit/>
          </a:bodyPr>
          <a:lstStyle/>
          <a:p>
            <a:r>
              <a:rPr lang="en-US" sz="2000" dirty="0"/>
              <a:t>The CNN consists of three convolution blocks with a max pool layer in each of them, with an additional flattening layer and 0.2 dropout regularization. The fully connected layer has 128 units on top of it that is activated by rectifier activation</a:t>
            </a:r>
          </a:p>
          <a:p>
            <a:endParaRPr lang="en-US" sz="2000" dirty="0"/>
          </a:p>
        </p:txBody>
      </p:sp>
      <p:pic>
        <p:nvPicPr>
          <p:cNvPr id="4" name="Picture 3">
            <a:extLst>
              <a:ext uri="{FF2B5EF4-FFF2-40B4-BE49-F238E27FC236}">
                <a16:creationId xmlns:a16="http://schemas.microsoft.com/office/drawing/2014/main" id="{F3ADBECC-0CE6-4204-8F61-DB3A516ECDB6}"/>
              </a:ext>
            </a:extLst>
          </p:cNvPr>
          <p:cNvPicPr>
            <a:picLocks noChangeAspect="1"/>
          </p:cNvPicPr>
          <p:nvPr/>
        </p:nvPicPr>
        <p:blipFill>
          <a:blip r:embed="rId3"/>
          <a:stretch>
            <a:fillRect/>
          </a:stretch>
        </p:blipFill>
        <p:spPr>
          <a:xfrm>
            <a:off x="877569" y="4432581"/>
            <a:ext cx="9395943" cy="1991697"/>
          </a:xfrm>
          <a:prstGeom prst="rect">
            <a:avLst/>
          </a:prstGeom>
        </p:spPr>
      </p:pic>
    </p:spTree>
    <p:extLst>
      <p:ext uri="{BB962C8B-B14F-4D97-AF65-F5344CB8AC3E}">
        <p14:creationId xmlns:p14="http://schemas.microsoft.com/office/powerpoint/2010/main" val="194353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0" y="10"/>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4">
            <a:extLst>
              <a:ext uri="{FF2B5EF4-FFF2-40B4-BE49-F238E27FC236}">
                <a16:creationId xmlns:a16="http://schemas.microsoft.com/office/drawing/2014/main" id="{5478593E-0F2B-4CFA-A3FD-7D70754D89A6}"/>
              </a:ext>
            </a:extLst>
          </p:cNvPr>
          <p:cNvSpPr>
            <a:spLocks noGrp="1"/>
          </p:cNvSpPr>
          <p:nvPr>
            <p:ph type="title"/>
          </p:nvPr>
        </p:nvSpPr>
        <p:spPr>
          <a:xfrm>
            <a:off x="8030209" y="381628"/>
            <a:ext cx="3313771" cy="1325563"/>
          </a:xfrm>
        </p:spPr>
        <p:txBody>
          <a:bodyPr>
            <a:normAutofit/>
          </a:bodyPr>
          <a:lstStyle/>
          <a:p>
            <a:r>
              <a:rPr lang="en-US" sz="3600" dirty="0"/>
              <a:t>Model</a:t>
            </a:r>
          </a:p>
        </p:txBody>
      </p:sp>
      <p:sp>
        <p:nvSpPr>
          <p:cNvPr id="18" name="Content Placeholder 5">
            <a:extLst>
              <a:ext uri="{FF2B5EF4-FFF2-40B4-BE49-F238E27FC236}">
                <a16:creationId xmlns:a16="http://schemas.microsoft.com/office/drawing/2014/main" id="{4B340633-B1FA-4AF9-9ECC-B264DC56D32D}"/>
              </a:ext>
            </a:extLst>
          </p:cNvPr>
          <p:cNvSpPr>
            <a:spLocks noGrp="1"/>
          </p:cNvSpPr>
          <p:nvPr>
            <p:ph idx="1"/>
          </p:nvPr>
        </p:nvSpPr>
        <p:spPr>
          <a:xfrm>
            <a:off x="7606747" y="2073238"/>
            <a:ext cx="4372939" cy="3562146"/>
          </a:xfrm>
        </p:spPr>
        <p:txBody>
          <a:bodyPr>
            <a:normAutofit/>
          </a:bodyPr>
          <a:lstStyle/>
          <a:p>
            <a:r>
              <a:rPr lang="en-US" sz="2000" dirty="0"/>
              <a:t>Augmentation was used to improve the accuracy in training the model and to prevent overfitting while the dropout layer help reduce the network capacity</a:t>
            </a:r>
          </a:p>
          <a:p>
            <a:r>
              <a:rPr lang="en-US" sz="2000" dirty="0"/>
              <a:t>This approach was necessary to  achieve a more optimally trained model</a:t>
            </a:r>
          </a:p>
        </p:txBody>
      </p:sp>
      <p:pic>
        <p:nvPicPr>
          <p:cNvPr id="2" name="Picture 1">
            <a:extLst>
              <a:ext uri="{FF2B5EF4-FFF2-40B4-BE49-F238E27FC236}">
                <a16:creationId xmlns:a16="http://schemas.microsoft.com/office/drawing/2014/main" id="{08616E50-2662-4AB9-B38D-C8E05A4DF298}"/>
              </a:ext>
            </a:extLst>
          </p:cNvPr>
          <p:cNvPicPr>
            <a:picLocks noChangeAspect="1"/>
          </p:cNvPicPr>
          <p:nvPr/>
        </p:nvPicPr>
        <p:blipFill>
          <a:blip r:embed="rId3"/>
          <a:stretch>
            <a:fillRect/>
          </a:stretch>
        </p:blipFill>
        <p:spPr>
          <a:xfrm>
            <a:off x="315959" y="149861"/>
            <a:ext cx="2472286" cy="2428760"/>
          </a:xfrm>
          <a:prstGeom prst="rect">
            <a:avLst/>
          </a:prstGeom>
        </p:spPr>
      </p:pic>
      <p:pic>
        <p:nvPicPr>
          <p:cNvPr id="4" name="Picture 3">
            <a:extLst>
              <a:ext uri="{FF2B5EF4-FFF2-40B4-BE49-F238E27FC236}">
                <a16:creationId xmlns:a16="http://schemas.microsoft.com/office/drawing/2014/main" id="{37FBF64D-1678-430F-9300-6EC81F860E7B}"/>
              </a:ext>
            </a:extLst>
          </p:cNvPr>
          <p:cNvPicPr>
            <a:picLocks noChangeAspect="1"/>
          </p:cNvPicPr>
          <p:nvPr/>
        </p:nvPicPr>
        <p:blipFill>
          <a:blip r:embed="rId4"/>
          <a:stretch>
            <a:fillRect/>
          </a:stretch>
        </p:blipFill>
        <p:spPr>
          <a:xfrm>
            <a:off x="2788243" y="2904601"/>
            <a:ext cx="4039582" cy="3803538"/>
          </a:xfrm>
          <a:prstGeom prst="rect">
            <a:avLst/>
          </a:prstGeom>
        </p:spPr>
      </p:pic>
    </p:spTree>
    <p:extLst>
      <p:ext uri="{BB962C8B-B14F-4D97-AF65-F5344CB8AC3E}">
        <p14:creationId xmlns:p14="http://schemas.microsoft.com/office/powerpoint/2010/main" val="376977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124716" y="88331"/>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4">
            <a:extLst>
              <a:ext uri="{FF2B5EF4-FFF2-40B4-BE49-F238E27FC236}">
                <a16:creationId xmlns:a16="http://schemas.microsoft.com/office/drawing/2014/main" id="{5478593E-0F2B-4CFA-A3FD-7D70754D89A6}"/>
              </a:ext>
            </a:extLst>
          </p:cNvPr>
          <p:cNvSpPr>
            <a:spLocks noGrp="1"/>
          </p:cNvSpPr>
          <p:nvPr>
            <p:ph type="title"/>
          </p:nvPr>
        </p:nvSpPr>
        <p:spPr>
          <a:xfrm>
            <a:off x="8030209" y="381628"/>
            <a:ext cx="3313771" cy="1325563"/>
          </a:xfrm>
        </p:spPr>
        <p:txBody>
          <a:bodyPr/>
          <a:lstStyle/>
          <a:p>
            <a:r>
              <a:rPr lang="en-US" dirty="0"/>
              <a:t>Findings</a:t>
            </a:r>
          </a:p>
        </p:txBody>
      </p:sp>
      <p:sp>
        <p:nvSpPr>
          <p:cNvPr id="18" name="Content Placeholder 5">
            <a:extLst>
              <a:ext uri="{FF2B5EF4-FFF2-40B4-BE49-F238E27FC236}">
                <a16:creationId xmlns:a16="http://schemas.microsoft.com/office/drawing/2014/main" id="{4B340633-B1FA-4AF9-9ECC-B264DC56D32D}"/>
              </a:ext>
            </a:extLst>
          </p:cNvPr>
          <p:cNvSpPr>
            <a:spLocks noGrp="1"/>
          </p:cNvSpPr>
          <p:nvPr>
            <p:ph idx="1"/>
          </p:nvPr>
        </p:nvSpPr>
        <p:spPr>
          <a:xfrm>
            <a:off x="6827825" y="2073238"/>
            <a:ext cx="5151862" cy="3562146"/>
          </a:xfrm>
        </p:spPr>
        <p:txBody>
          <a:bodyPr>
            <a:normAutofit/>
          </a:bodyPr>
          <a:lstStyle/>
          <a:p>
            <a:r>
              <a:rPr lang="en-US" sz="2000" dirty="0"/>
              <a:t>The results of the trained model was less than perfect. There were many confident false positives</a:t>
            </a:r>
          </a:p>
          <a:p>
            <a:r>
              <a:rPr lang="en-US" sz="2000" dirty="0"/>
              <a:t> The cost was extremely high and there was no room for errors to be added into as an “unknown class”</a:t>
            </a:r>
          </a:p>
        </p:txBody>
      </p:sp>
      <p:pic>
        <p:nvPicPr>
          <p:cNvPr id="8" name="Picture 7">
            <a:extLst>
              <a:ext uri="{FF2B5EF4-FFF2-40B4-BE49-F238E27FC236}">
                <a16:creationId xmlns:a16="http://schemas.microsoft.com/office/drawing/2014/main" id="{83C12ECB-76C2-43CC-A065-E2403496D13E}"/>
              </a:ext>
            </a:extLst>
          </p:cNvPr>
          <p:cNvPicPr>
            <a:picLocks noChangeAspect="1"/>
          </p:cNvPicPr>
          <p:nvPr/>
        </p:nvPicPr>
        <p:blipFill>
          <a:blip r:embed="rId3"/>
          <a:stretch>
            <a:fillRect/>
          </a:stretch>
        </p:blipFill>
        <p:spPr>
          <a:xfrm>
            <a:off x="622075" y="3917029"/>
            <a:ext cx="2781300" cy="2219325"/>
          </a:xfrm>
          <a:prstGeom prst="rect">
            <a:avLst/>
          </a:prstGeom>
        </p:spPr>
      </p:pic>
      <p:pic>
        <p:nvPicPr>
          <p:cNvPr id="11" name="Picture 10">
            <a:extLst>
              <a:ext uri="{FF2B5EF4-FFF2-40B4-BE49-F238E27FC236}">
                <a16:creationId xmlns:a16="http://schemas.microsoft.com/office/drawing/2014/main" id="{AE39D787-8299-457E-A7B0-C48F5ED60CB8}"/>
              </a:ext>
            </a:extLst>
          </p:cNvPr>
          <p:cNvPicPr>
            <a:picLocks noChangeAspect="1"/>
          </p:cNvPicPr>
          <p:nvPr/>
        </p:nvPicPr>
        <p:blipFill>
          <a:blip r:embed="rId4"/>
          <a:stretch>
            <a:fillRect/>
          </a:stretch>
        </p:blipFill>
        <p:spPr>
          <a:xfrm>
            <a:off x="3737730" y="3750340"/>
            <a:ext cx="2683065" cy="2219325"/>
          </a:xfrm>
          <a:prstGeom prst="rect">
            <a:avLst/>
          </a:prstGeom>
        </p:spPr>
      </p:pic>
      <p:pic>
        <p:nvPicPr>
          <p:cNvPr id="13" name="Picture 12">
            <a:extLst>
              <a:ext uri="{FF2B5EF4-FFF2-40B4-BE49-F238E27FC236}">
                <a16:creationId xmlns:a16="http://schemas.microsoft.com/office/drawing/2014/main" id="{9AC547D7-D288-42A2-B009-90180F602CBB}"/>
              </a:ext>
            </a:extLst>
          </p:cNvPr>
          <p:cNvPicPr>
            <a:picLocks noChangeAspect="1"/>
          </p:cNvPicPr>
          <p:nvPr/>
        </p:nvPicPr>
        <p:blipFill>
          <a:blip r:embed="rId5"/>
          <a:stretch>
            <a:fillRect/>
          </a:stretch>
        </p:blipFill>
        <p:spPr>
          <a:xfrm>
            <a:off x="848020" y="88331"/>
            <a:ext cx="3544094" cy="3573689"/>
          </a:xfrm>
          <a:prstGeom prst="rect">
            <a:avLst/>
          </a:prstGeom>
        </p:spPr>
      </p:pic>
    </p:spTree>
    <p:extLst>
      <p:ext uri="{BB962C8B-B14F-4D97-AF65-F5344CB8AC3E}">
        <p14:creationId xmlns:p14="http://schemas.microsoft.com/office/powerpoint/2010/main" val="161587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Busy highway above water">
            <a:extLst>
              <a:ext uri="{FF2B5EF4-FFF2-40B4-BE49-F238E27FC236}">
                <a16:creationId xmlns:a16="http://schemas.microsoft.com/office/drawing/2014/main" id="{DA75D516-34D1-4267-846C-A58E60F7EED2}"/>
              </a:ext>
            </a:extLst>
          </p:cNvPr>
          <p:cNvPicPr>
            <a:picLocks noChangeAspect="1"/>
          </p:cNvPicPr>
          <p:nvPr/>
        </p:nvPicPr>
        <p:blipFill rotWithShape="1">
          <a:blip r:embed="rId2"/>
          <a:srcRect l="15628" r="-1" b="-1"/>
          <a:stretch/>
        </p:blipFill>
        <p:spPr>
          <a:xfrm flipH="1">
            <a:off x="0" y="10"/>
            <a:ext cx="12192000" cy="6857990"/>
          </a:xfrm>
          <a:prstGeom prst="rect">
            <a:avLst/>
          </a:prstGeom>
        </p:spPr>
      </p:pic>
      <p:sp>
        <p:nvSpPr>
          <p:cNvPr id="21" name="Rectangle 2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itle 4">
            <a:extLst>
              <a:ext uri="{FF2B5EF4-FFF2-40B4-BE49-F238E27FC236}">
                <a16:creationId xmlns:a16="http://schemas.microsoft.com/office/drawing/2014/main" id="{5478593E-0F2B-4CFA-A3FD-7D70754D89A6}"/>
              </a:ext>
            </a:extLst>
          </p:cNvPr>
          <p:cNvSpPr>
            <a:spLocks noGrp="1"/>
          </p:cNvSpPr>
          <p:nvPr>
            <p:ph type="title"/>
          </p:nvPr>
        </p:nvSpPr>
        <p:spPr>
          <a:xfrm>
            <a:off x="8040028" y="889233"/>
            <a:ext cx="3313771" cy="1325563"/>
          </a:xfrm>
        </p:spPr>
        <p:txBody>
          <a:bodyPr/>
          <a:lstStyle/>
          <a:p>
            <a:r>
              <a:rPr lang="en-US" dirty="0"/>
              <a:t>References:</a:t>
            </a:r>
          </a:p>
        </p:txBody>
      </p:sp>
      <p:sp>
        <p:nvSpPr>
          <p:cNvPr id="18" name="Content Placeholder 5">
            <a:extLst>
              <a:ext uri="{FF2B5EF4-FFF2-40B4-BE49-F238E27FC236}">
                <a16:creationId xmlns:a16="http://schemas.microsoft.com/office/drawing/2014/main" id="{4B340633-B1FA-4AF9-9ECC-B264DC56D32D}"/>
              </a:ext>
            </a:extLst>
          </p:cNvPr>
          <p:cNvSpPr>
            <a:spLocks noGrp="1"/>
          </p:cNvSpPr>
          <p:nvPr>
            <p:ph idx="1"/>
          </p:nvPr>
        </p:nvSpPr>
        <p:spPr>
          <a:xfrm>
            <a:off x="7219255" y="2332042"/>
            <a:ext cx="4369002" cy="3945932"/>
          </a:xfrm>
        </p:spPr>
        <p:txBody>
          <a:bodyPr>
            <a:normAutofit/>
          </a:bodyPr>
          <a:lstStyle/>
          <a:p>
            <a:r>
              <a:rPr lang="en-US" sz="2000" dirty="0" err="1">
                <a:effectLst/>
              </a:rPr>
              <a:t>Sermanet</a:t>
            </a:r>
            <a:r>
              <a:rPr lang="en-US" sz="2000" dirty="0">
                <a:effectLst/>
              </a:rPr>
              <a:t>, P., &amp; </a:t>
            </a:r>
            <a:r>
              <a:rPr lang="en-US" sz="2000" dirty="0" err="1">
                <a:effectLst/>
              </a:rPr>
              <a:t>LeCun</a:t>
            </a:r>
            <a:r>
              <a:rPr lang="en-US" sz="2000" dirty="0">
                <a:effectLst/>
              </a:rPr>
              <a:t>, Y. (2019). New York University; Courant Institute of Mathematical Sciences. </a:t>
            </a:r>
          </a:p>
          <a:p>
            <a:r>
              <a:rPr lang="en-US" sz="2000" dirty="0">
                <a:effectLst/>
              </a:rPr>
              <a:t>D. </a:t>
            </a:r>
            <a:r>
              <a:rPr lang="en-US" sz="2000" dirty="0" err="1">
                <a:effectLst/>
              </a:rPr>
              <a:t>Keysers</a:t>
            </a:r>
            <a:r>
              <a:rPr lang="en-US" sz="2000" dirty="0">
                <a:effectLst/>
              </a:rPr>
              <a:t>, T. </a:t>
            </a:r>
            <a:r>
              <a:rPr lang="en-US" sz="2000" dirty="0" err="1">
                <a:effectLst/>
              </a:rPr>
              <a:t>Deselaers</a:t>
            </a:r>
            <a:r>
              <a:rPr lang="en-US" sz="2000" dirty="0">
                <a:effectLst/>
              </a:rPr>
              <a:t>, C. Gollan and H. Ney, "Deformation Models for Image Recognition," in IEEE Transactions on Pattern Analysis and Machine Intelligence, vol. 29, no. 8, pp. 1422-1435, Aug. 2007, </a:t>
            </a:r>
            <a:r>
              <a:rPr lang="en-US" sz="2000" dirty="0" err="1">
                <a:effectLst/>
              </a:rPr>
              <a:t>doi</a:t>
            </a:r>
            <a:r>
              <a:rPr lang="en-US" sz="2000" dirty="0">
                <a:effectLst/>
              </a:rPr>
              <a:t>: 10.1109/TPAMI.2007.1153.</a:t>
            </a:r>
          </a:p>
          <a:p>
            <a:r>
              <a:rPr lang="en-US" sz="2000" dirty="0">
                <a:effectLst/>
                <a:hlinkClick r:id="rId3"/>
              </a:rPr>
              <a:t>https://www.tensorflow.org/</a:t>
            </a:r>
            <a:endParaRPr lang="en-US" dirty="0"/>
          </a:p>
        </p:txBody>
      </p:sp>
    </p:spTree>
    <p:extLst>
      <p:ext uri="{BB962C8B-B14F-4D97-AF65-F5344CB8AC3E}">
        <p14:creationId xmlns:p14="http://schemas.microsoft.com/office/powerpoint/2010/main" val="476050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2420</TotalTime>
  <Words>326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Validity of traffic signs individual class project</vt:lpstr>
      <vt:lpstr>Validity of traffic signs</vt:lpstr>
      <vt:lpstr>Approach</vt:lpstr>
      <vt:lpstr>DataSet</vt:lpstr>
      <vt:lpstr>Architecture</vt:lpstr>
      <vt:lpstr>Model</vt:lpstr>
      <vt:lpstr>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 Project</dc:title>
  <dc:creator>Jeff Walker</dc:creator>
  <cp:lastModifiedBy>Jeff Walker</cp:lastModifiedBy>
  <cp:revision>25</cp:revision>
  <dcterms:created xsi:type="dcterms:W3CDTF">2021-04-01T17:42:35Z</dcterms:created>
  <dcterms:modified xsi:type="dcterms:W3CDTF">2021-04-22T21:45:12Z</dcterms:modified>
</cp:coreProperties>
</file>