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15" r:id="rId2"/>
  </p:sldMasterIdLst>
  <p:notesMasterIdLst>
    <p:notesMasterId r:id="rId19"/>
  </p:notesMasterIdLst>
  <p:handoutMasterIdLst>
    <p:handoutMasterId r:id="rId20"/>
  </p:handoutMasterIdLst>
  <p:sldIdLst>
    <p:sldId id="257" r:id="rId3"/>
    <p:sldId id="262" r:id="rId4"/>
    <p:sldId id="288" r:id="rId5"/>
    <p:sldId id="283" r:id="rId6"/>
    <p:sldId id="301" r:id="rId7"/>
    <p:sldId id="291" r:id="rId8"/>
    <p:sldId id="292" r:id="rId9"/>
    <p:sldId id="293" r:id="rId10"/>
    <p:sldId id="294" r:id="rId11"/>
    <p:sldId id="295" r:id="rId12"/>
    <p:sldId id="297" r:id="rId13"/>
    <p:sldId id="284" r:id="rId14"/>
    <p:sldId id="298" r:id="rId15"/>
    <p:sldId id="299" r:id="rId16"/>
    <p:sldId id="300" r:id="rId17"/>
    <p:sldId id="282"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Title" id="{6806CDC2-7DB2-48FE-AA67-BF1A6EA1BA64}">
          <p14:sldIdLst>
            <p14:sldId id="257"/>
          </p14:sldIdLst>
        </p14:section>
        <p14:section name="Main" id="{236520DC-F943-4931-B12C-836B89E807DB}">
          <p14:sldIdLst>
            <p14:sldId id="262"/>
            <p14:sldId id="288"/>
            <p14:sldId id="283"/>
            <p14:sldId id="301"/>
            <p14:sldId id="291"/>
            <p14:sldId id="292"/>
            <p14:sldId id="293"/>
            <p14:sldId id="294"/>
            <p14:sldId id="295"/>
            <p14:sldId id="297"/>
            <p14:sldId id="284"/>
            <p14:sldId id="298"/>
            <p14:sldId id="299"/>
            <p14:sldId id="300"/>
            <p14:sldId id="28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DBF2"/>
    <a:srgbClr val="049FD9"/>
    <a:srgbClr val="1FAED4"/>
    <a:srgbClr val="72C059"/>
    <a:srgbClr val="B2D171"/>
    <a:srgbClr val="B8E1D0"/>
    <a:srgbClr val="26194B"/>
    <a:srgbClr val="9891A0"/>
    <a:srgbClr val="113074"/>
    <a:srgbClr val="1675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6469" autoAdjust="0"/>
  </p:normalViewPr>
  <p:slideViewPr>
    <p:cSldViewPr snapToGrid="0" snapToObjects="1" showGuides="1">
      <p:cViewPr>
        <p:scale>
          <a:sx n="127" d="100"/>
          <a:sy n="127" d="100"/>
        </p:scale>
        <p:origin x="-80" y="-456"/>
      </p:cViewPr>
      <p:guideLst>
        <p:guide orient="horz" pos="1620"/>
        <p:guide pos="2880"/>
      </p:guideLst>
    </p:cSldViewPr>
  </p:slideViewPr>
  <p:notesTextViewPr>
    <p:cViewPr>
      <p:scale>
        <a:sx n="100" d="100"/>
        <a:sy n="100" d="100"/>
      </p:scale>
      <p:origin x="0" y="0"/>
    </p:cViewPr>
  </p:notesTextViewPr>
  <p:sorterViewPr>
    <p:cViewPr>
      <p:scale>
        <a:sx n="180" d="100"/>
        <a:sy n="180" d="100"/>
      </p:scale>
      <p:origin x="0" y="4056"/>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6/15/17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6/15/17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smtClean="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212294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201738"/>
            <a:ext cx="8115300" cy="280477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201738"/>
            <a:ext cx="8280057" cy="3219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smtClean="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US" smtClean="0"/>
              <a:t>Click to edit Master title style</a:t>
            </a:r>
            <a:endParaRPr lang="en-GB" dirty="0"/>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smtClean="0"/>
              <a:t>Section Title Goes Here</a:t>
            </a:r>
            <a:endParaRPr lang="en-US" dirty="0"/>
          </a:p>
        </p:txBody>
      </p:sp>
    </p:spTree>
    <p:extLst>
      <p:ext uri="{BB962C8B-B14F-4D97-AF65-F5344CB8AC3E}">
        <p14:creationId xmlns:p14="http://schemas.microsoft.com/office/powerpoint/2010/main" val="371219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smtClean="0"/>
              <a:t>Click to edit Master text styles</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5"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US" smtClean="0"/>
              <a:t>Click icon to add chart</a:t>
            </a:r>
            <a:endParaRPr lang="en-US"/>
          </a:p>
        </p:txBody>
      </p:sp>
      <p:sp>
        <p:nvSpPr>
          <p:cNvPr id="7"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US" smtClean="0"/>
              <a:t>Click icon to add table</a:t>
            </a:r>
            <a:endParaRPr lang="en-US"/>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95875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smtClean="0"/>
              <a:t>Presentation Title Goes Here</a:t>
            </a:r>
            <a:endParaRPr lang="en-US" dirty="0"/>
          </a:p>
        </p:txBody>
      </p:sp>
      <p:sp>
        <p:nvSpPr>
          <p:cNvPr id="6" name="Freeform 6"/>
          <p:cNvSpPr>
            <a:spLocks noChangeAspect="1" noEditPoints="1"/>
          </p:cNvSpPr>
          <p:nvPr/>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212294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smtClean="0"/>
              <a:t>Section Title Goes Here</a:t>
            </a:r>
            <a:endParaRPr lang="en-US" dirty="0"/>
          </a:p>
        </p:txBody>
      </p:sp>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71219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smtClean="0"/>
              <a:t>Section Title Goes Here</a:t>
            </a:r>
            <a:endParaRPr lang="en-US" dirty="0"/>
          </a:p>
        </p:txBody>
      </p:sp>
      <p:sp>
        <p:nvSpPr>
          <p:cNvPr id="4" name="Rectangle 3"/>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9167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smtClean="0"/>
              <a:t>Section Title Goes Here</a:t>
            </a:r>
            <a:endParaRPr lang="en-US" dirty="0"/>
          </a:p>
        </p:txBody>
      </p:sp>
    </p:spTree>
    <p:extLst>
      <p:ext uri="{BB962C8B-B14F-4D97-AF65-F5344CB8AC3E}">
        <p14:creationId xmlns:p14="http://schemas.microsoft.com/office/powerpoint/2010/main" val="39167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smtClean="0"/>
              <a:t>Click to edit Master title style</a:t>
            </a:r>
            <a:endParaRPr lang="en-US" dirty="0"/>
          </a:p>
        </p:txBody>
      </p:sp>
      <p:sp>
        <p:nvSpPr>
          <p:cNvPr id="6" name="Rectangle 5"/>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Tree>
    <p:extLst>
      <p:ext uri="{BB962C8B-B14F-4D97-AF65-F5344CB8AC3E}">
        <p14:creationId xmlns:p14="http://schemas.microsoft.com/office/powerpoint/2010/main" val="109989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smtClean="0"/>
              <a:t>Click to edit Master title style</a:t>
            </a:r>
            <a:endParaRPr lang="en-US" dirty="0"/>
          </a:p>
        </p:txBody>
      </p:sp>
      <p:sp>
        <p:nvSpPr>
          <p:cNvPr id="6" name="Rectangle 5"/>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Tree>
    <p:extLst>
      <p:ext uri="{BB962C8B-B14F-4D97-AF65-F5344CB8AC3E}">
        <p14:creationId xmlns:p14="http://schemas.microsoft.com/office/powerpoint/2010/main" val="161948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
        <p:nvSpPr>
          <p:cNvPr id="6" name="Text Placeholder 2"/>
          <p:cNvSpPr>
            <a:spLocks noGrp="1"/>
          </p:cNvSpPr>
          <p:nvPr>
            <p:ph type="body" sz="quarter" idx="11"/>
          </p:nvPr>
        </p:nvSpPr>
        <p:spPr bwMode="auto">
          <a:xfrm>
            <a:off x="500063" y="3895662"/>
            <a:ext cx="8139112" cy="556563"/>
          </a:xfrm>
          <a:prstGeom prst="rect">
            <a:avLst/>
          </a:prstGeom>
          <a:noFill/>
          <a:extLst/>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63056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23005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5"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2">
                    <a:alpha val="60000"/>
                  </a:schemeClr>
                </a:solidFill>
                <a:latin typeface="+mn-lt"/>
                <a:ea typeface="+mn-ea"/>
                <a:cs typeface="CiscoSans Thin"/>
              </a:rPr>
              <a:t>© </a:t>
            </a:r>
            <a:r>
              <a:rPr lang="en-US" sz="600" spc="20" baseline="0" dirty="0" smtClean="0">
                <a:solidFill>
                  <a:schemeClr val="tx2">
                    <a:alpha val="60000"/>
                  </a:schemeClr>
                </a:solidFill>
                <a:latin typeface="+mn-lt"/>
                <a:ea typeface="+mn-ea"/>
                <a:cs typeface="CiscoSans Thin"/>
              </a:rPr>
              <a:t>2017  </a:t>
            </a:r>
            <a:r>
              <a:rPr lang="en-US" sz="600" spc="20" baseline="0" dirty="0">
                <a:solidFill>
                  <a:schemeClr val="tx2">
                    <a:alpha val="60000"/>
                  </a:schemeClr>
                </a:solidFill>
                <a:latin typeface="+mn-lt"/>
                <a:ea typeface="+mn-ea"/>
                <a:cs typeface="CiscoSans Thin"/>
              </a:rPr>
              <a:t>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
        <p:nvSpPr>
          <p:cNvPr id="6" name="Rectangle 5"/>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7" name="Rectangle 6"/>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2">
                    <a:alpha val="60000"/>
                  </a:schemeClr>
                </a:solidFill>
                <a:latin typeface="+mn-lt"/>
                <a:ea typeface="+mn-ea"/>
                <a:cs typeface="CiscoSans Thin"/>
              </a:rPr>
              <a:t>© </a:t>
            </a:r>
            <a:r>
              <a:rPr lang="en-US" sz="600" spc="20" baseline="0" dirty="0" smtClean="0">
                <a:solidFill>
                  <a:schemeClr val="tx2">
                    <a:alpha val="60000"/>
                  </a:schemeClr>
                </a:solidFill>
                <a:latin typeface="+mn-lt"/>
                <a:ea typeface="+mn-ea"/>
                <a:cs typeface="CiscoSans Thin"/>
              </a:rPr>
              <a:t>2017  </a:t>
            </a:r>
            <a:r>
              <a:rPr lang="en-US" sz="600" spc="20" baseline="0" dirty="0">
                <a:solidFill>
                  <a:schemeClr val="tx2">
                    <a:alpha val="60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smtClean="0"/>
              <a:t>Click to edit Master title style</a:t>
            </a:r>
            <a:endParaRPr lang="en-US" dirty="0"/>
          </a:p>
        </p:txBody>
      </p:sp>
    </p:spTree>
    <p:extLst>
      <p:ext uri="{BB962C8B-B14F-4D97-AF65-F5344CB8AC3E}">
        <p14:creationId xmlns:p14="http://schemas.microsoft.com/office/powerpoint/2010/main" val="109989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201738"/>
            <a:ext cx="8115300" cy="280477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201738"/>
            <a:ext cx="8280057" cy="3219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smtClean="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US" smtClean="0"/>
              <a:t>Click to edit Master title style</a:t>
            </a:r>
            <a:endParaRPr lang="en-GB" dirty="0"/>
          </a:p>
        </p:txBody>
      </p:sp>
      <p:sp>
        <p:nvSpPr>
          <p:cNvPr id="8" name="Rectangle 4"/>
          <p:cNvSpPr>
            <a:spLocks noChangeArrowheads="1"/>
          </p:cNvSpPr>
          <p:nvPr/>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7" name="Rectangle 6"/>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9"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2" pos="288" userDrawn="1">
          <p15:clr>
            <a:srgbClr val="FBAE40"/>
          </p15:clr>
        </p15:guide>
        <p15:guide id="3" pos="259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8" name="Rectangle 7"/>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9"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9" name="Rectangle 8"/>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latin typeface="+mj-lt"/>
            </a:endParaRPr>
          </a:p>
        </p:txBody>
      </p:sp>
      <p:sp>
        <p:nvSpPr>
          <p:cNvPr id="10"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4" pos="267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smtClean="0"/>
              <a:t>Click to edit Master text styles</a:t>
            </a:r>
          </a:p>
        </p:txBody>
      </p:sp>
      <p:sp>
        <p:nvSpPr>
          <p:cNvPr id="8"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10" name="Rectangle 9"/>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11"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6"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8" name="Rectangle 7"/>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2"/>
              </a:solidFill>
            </a:endParaRPr>
          </a:p>
        </p:txBody>
      </p:sp>
      <p:sp>
        <p:nvSpPr>
          <p:cNvPr id="9"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5"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6" name="Rectangle 5"/>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solidFill>
            </a:endParaRPr>
          </a:p>
        </p:txBody>
      </p:sp>
      <p:sp>
        <p:nvSpPr>
          <p:cNvPr id="7" name="Rectangle 6"/>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US" smtClean="0"/>
              <a:t>Drag picture to placeholder or click icon to add</a:t>
            </a:r>
            <a:endParaRPr lang="en-US" dirty="0"/>
          </a:p>
        </p:txBody>
      </p:sp>
      <p:sp>
        <p:nvSpPr>
          <p:cNvPr id="6"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8" name="Rectangle 7"/>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9"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smtClean="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smtClean="0"/>
              <a:t>Click to edit Master title style</a:t>
            </a:r>
            <a:endParaRPr lang="en-US" dirty="0"/>
          </a:p>
        </p:txBody>
      </p:sp>
    </p:spTree>
    <p:extLst>
      <p:ext uri="{BB962C8B-B14F-4D97-AF65-F5344CB8AC3E}">
        <p14:creationId xmlns:p14="http://schemas.microsoft.com/office/powerpoint/2010/main" val="161948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US" smtClean="0"/>
              <a:t>Click icon to add chart</a:t>
            </a:r>
            <a:endParaRPr lang="en-US"/>
          </a:p>
        </p:txBody>
      </p:sp>
      <p:sp>
        <p:nvSpPr>
          <p:cNvPr id="7"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8" name="Rectangle 7"/>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9"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US" smtClean="0"/>
              <a:t>Click icon to add table</a:t>
            </a:r>
            <a:endParaRPr lang="en-US"/>
          </a:p>
        </p:txBody>
      </p:sp>
      <p:sp>
        <p:nvSpPr>
          <p:cNvPr id="6"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
        <p:nvSpPr>
          <p:cNvPr id="8" name="Rectangle 7"/>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p:txBody>
      </p:sp>
      <p:sp>
        <p:nvSpPr>
          <p:cNvPr id="9"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a:t>
            </a:r>
            <a:r>
              <a:rPr lang="en-US" sz="600" kern="1200" spc="20" baseline="0" dirty="0" smtClean="0">
                <a:solidFill>
                  <a:schemeClr val="accent1">
                    <a:lumMod val="75000"/>
                  </a:schemeClr>
                </a:solidFill>
                <a:latin typeface="+mn-lt"/>
                <a:ea typeface="+mn-ea"/>
                <a:cs typeface="CiscoSans Thin"/>
              </a:rPr>
              <a:t>2017  </a:t>
            </a:r>
            <a:r>
              <a:rPr lang="en-US" sz="600" kern="1200" spc="20" baseline="0" dirty="0">
                <a:solidFill>
                  <a:schemeClr val="accent1">
                    <a:lumMod val="75000"/>
                  </a:schemeClr>
                </a:solidFill>
                <a:latin typeface="+mn-lt"/>
                <a:ea typeface="+mn-ea"/>
                <a:cs typeface="CiscoSans Thin"/>
              </a:rPr>
              <a:t>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Freeform 6"/>
          <p:cNvSpPr>
            <a:spLocks noChangeAspect="1" noEditPoints="1"/>
          </p:cNvSpPr>
          <p:nvPr/>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 name="Rectangle 5"/>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95875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
        <p:nvSpPr>
          <p:cNvPr id="6" name="Text Placeholder 2"/>
          <p:cNvSpPr>
            <a:spLocks noGrp="1"/>
          </p:cNvSpPr>
          <p:nvPr>
            <p:ph type="body" sz="quarter" idx="11"/>
          </p:nvPr>
        </p:nvSpPr>
        <p:spPr bwMode="auto">
          <a:xfrm>
            <a:off x="500063" y="3895662"/>
            <a:ext cx="8139112" cy="556563"/>
          </a:xfrm>
          <a:prstGeom prst="rect">
            <a:avLst/>
          </a:prstGeom>
          <a:noFill/>
          <a:extLst/>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63056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23005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2">
                    <a:alpha val="60000"/>
                  </a:schemeClr>
                </a:solidFill>
                <a:latin typeface="+mn-lt"/>
                <a:ea typeface="+mn-ea"/>
                <a:cs typeface="CiscoSans Thin"/>
              </a:rPr>
              <a:t>© </a:t>
            </a:r>
            <a:r>
              <a:rPr lang="en-US" sz="600" spc="20" baseline="0" dirty="0" smtClean="0">
                <a:solidFill>
                  <a:schemeClr val="tx2">
                    <a:alpha val="60000"/>
                  </a:schemeClr>
                </a:solidFill>
                <a:latin typeface="+mn-lt"/>
                <a:ea typeface="+mn-ea"/>
                <a:cs typeface="CiscoSans Thin"/>
              </a:rPr>
              <a:t>2017  </a:t>
            </a:r>
            <a:r>
              <a:rPr lang="en-US" sz="600" spc="20" baseline="0" dirty="0">
                <a:solidFill>
                  <a:schemeClr val="tx2">
                    <a:alpha val="60000"/>
                  </a:schemeClr>
                </a:solidFill>
                <a:latin typeface="+mn-lt"/>
                <a:ea typeface="+mn-ea"/>
                <a:cs typeface="CiscoSans Thin"/>
              </a:rPr>
              <a:t>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slideLayout" Target="../slideLayouts/slideLayout47.xml"/><Relationship Id="rId22" Type="http://schemas.openxmlformats.org/officeDocument/2006/relationships/slideLayout" Target="../slideLayouts/slideLayout48.xml"/><Relationship Id="rId23" Type="http://schemas.openxmlformats.org/officeDocument/2006/relationships/slideLayout" Target="../slideLayouts/slideLayout49.xml"/><Relationship Id="rId24" Type="http://schemas.openxmlformats.org/officeDocument/2006/relationships/slideLayout" Target="../slideLayouts/slideLayout50.xml"/><Relationship Id="rId25" Type="http://schemas.openxmlformats.org/officeDocument/2006/relationships/slideLayout" Target="../slideLayouts/slideLayout51.xml"/><Relationship Id="rId26" Type="http://schemas.openxmlformats.org/officeDocument/2006/relationships/slideLayout" Target="../slideLayouts/slideLayout52.xml"/><Relationship Id="rId27"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3" name="Rectangle 4"/>
          <p:cNvSpPr>
            <a:spLocks noChangeArrowheads="1"/>
          </p:cNvSpPr>
          <p:nvPr/>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75000"/>
                  </a:schemeClr>
                </a:solidFill>
                <a:latin typeface="+mn-lt"/>
                <a:ea typeface="+mn-ea"/>
                <a:cs typeface="CiscoSans Thin"/>
              </a:rPr>
              <a:t>© </a:t>
            </a:r>
            <a:r>
              <a:rPr lang="en-US" sz="600" spc="20" baseline="0" dirty="0" smtClean="0">
                <a:solidFill>
                  <a:schemeClr val="bg2">
                    <a:lumMod val="75000"/>
                  </a:schemeClr>
                </a:solidFill>
                <a:latin typeface="+mn-lt"/>
                <a:ea typeface="+mn-ea"/>
                <a:cs typeface="CiscoSans Thin"/>
              </a:rPr>
              <a:t>2017  </a:t>
            </a:r>
            <a:r>
              <a:rPr lang="en-US" sz="600" spc="20" baseline="0" dirty="0">
                <a:solidFill>
                  <a:schemeClr val="bg2">
                    <a:lumMod val="75000"/>
                  </a:schemeClr>
                </a:solidFill>
                <a:latin typeface="+mn-lt"/>
                <a:ea typeface="+mn-ea"/>
                <a:cs typeface="CiscoSans Thin"/>
              </a:rPr>
              <a:t>Cisco and/or its affiliates. All rights reserved.   Cisco Confidential</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txStyles>
    <p:titleStyle>
      <a:lvl1pPr algn="l" defTabSz="684213" rtl="0" eaLnBrk="1" fontAlgn="base" hangingPunct="1">
        <a:lnSpc>
          <a:spcPct val="80000"/>
        </a:lnSpc>
        <a:spcBef>
          <a:spcPct val="0"/>
        </a:spcBef>
        <a:spcAft>
          <a:spcPct val="0"/>
        </a:spcAft>
        <a:defRPr lang="en-US" sz="2800" b="0" i="0"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3" name="Rectangle 4"/>
          <p:cNvSpPr>
            <a:spLocks noChangeArrowheads="1"/>
          </p:cNvSpPr>
          <p:nvPr/>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75000"/>
                  </a:schemeClr>
                </a:solidFill>
                <a:latin typeface="+mn-lt"/>
                <a:ea typeface="+mn-ea"/>
                <a:cs typeface="CiscoSans Thin"/>
              </a:rPr>
              <a:t>© </a:t>
            </a:r>
            <a:r>
              <a:rPr lang="en-US" sz="600" spc="20" baseline="0" dirty="0" smtClean="0">
                <a:solidFill>
                  <a:schemeClr val="bg2">
                    <a:lumMod val="75000"/>
                  </a:schemeClr>
                </a:solidFill>
                <a:latin typeface="+mn-lt"/>
                <a:ea typeface="+mn-ea"/>
                <a:cs typeface="CiscoSans Thin"/>
              </a:rPr>
              <a:t>2017  </a:t>
            </a:r>
            <a:r>
              <a:rPr lang="en-US" sz="600" spc="20" baseline="0" dirty="0">
                <a:solidFill>
                  <a:schemeClr val="bg2">
                    <a:lumMod val="75000"/>
                  </a:schemeClr>
                </a:solidFill>
                <a:latin typeface="+mn-lt"/>
                <a:ea typeface="+mn-ea"/>
                <a:cs typeface="CiscoSans Thin"/>
              </a:rPr>
              <a:t>Cisco and/or its affiliates. All rights reserved.   Cisco Confidential</a:t>
            </a:r>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40" r:id="rId25"/>
    <p:sldLayoutId id="2147484041" r:id="rId2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txStyles>
    <p:titleStyle>
      <a:lvl1pPr algn="l" defTabSz="684213" rtl="0" eaLnBrk="1" fontAlgn="base" hangingPunct="1">
        <a:lnSpc>
          <a:spcPct val="80000"/>
        </a:lnSpc>
        <a:spcBef>
          <a:spcPct val="0"/>
        </a:spcBef>
        <a:spcAft>
          <a:spcPct val="0"/>
        </a:spcAft>
        <a:defRPr lang="en-US" sz="2800" b="0" i="0"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Jeff Wilson</a:t>
            </a:r>
            <a:endParaRPr lang="en-US" dirty="0"/>
          </a:p>
        </p:txBody>
      </p:sp>
      <p:sp>
        <p:nvSpPr>
          <p:cNvPr id="3" name="Text Placeholder 2"/>
          <p:cNvSpPr>
            <a:spLocks noGrp="1"/>
          </p:cNvSpPr>
          <p:nvPr>
            <p:ph type="body" sz="quarter" idx="11"/>
          </p:nvPr>
        </p:nvSpPr>
        <p:spPr/>
        <p:txBody>
          <a:bodyPr/>
          <a:lstStyle/>
          <a:p>
            <a:r>
              <a:rPr lang="en-US" dirty="0" smtClean="0"/>
              <a:t>Software Engineer COE Lead</a:t>
            </a:r>
            <a:endParaRPr lang="en-US" dirty="0"/>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p:txBody>
          <a:bodyPr/>
          <a:lstStyle/>
          <a:p>
            <a:r>
              <a:rPr lang="en-US" dirty="0" smtClean="0"/>
              <a:t>GTTS Software Engineer Training</a:t>
            </a:r>
            <a:endParaRPr lang="en-US" dirty="0"/>
          </a:p>
        </p:txBody>
      </p:sp>
      <p:sp>
        <p:nvSpPr>
          <p:cNvPr id="6" name="Title 5"/>
          <p:cNvSpPr>
            <a:spLocks noGrp="1"/>
          </p:cNvSpPr>
          <p:nvPr>
            <p:ph type="ctrTitle"/>
          </p:nvPr>
        </p:nvSpPr>
        <p:spPr/>
        <p:txBody>
          <a:bodyPr/>
          <a:lstStyle/>
          <a:p>
            <a:r>
              <a:rPr lang="en-US" dirty="0" smtClean="0"/>
              <a:t>Ping, SAML &amp; Multifactor Authentication Intro</a:t>
            </a:r>
            <a:endParaRPr lang="en-US" dirty="0"/>
          </a:p>
        </p:txBody>
      </p:sp>
      <p:sp>
        <p:nvSpPr>
          <p:cNvPr id="8" name="Text Placeholder 3"/>
          <p:cNvSpPr txBox="1">
            <a:spLocks/>
          </p:cNvSpPr>
          <p:nvPr/>
        </p:nvSpPr>
        <p:spPr>
          <a:xfrm>
            <a:off x="469496" y="1897610"/>
            <a:ext cx="8296421"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600" b="0" i="0" kern="1200" dirty="0" smtClean="0">
                <a:solidFill>
                  <a:schemeClr val="bg1"/>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a:p>
        </p:txBody>
      </p:sp>
      <p:sp>
        <p:nvSpPr>
          <p:cNvPr id="9" name="Text Placeholder 3"/>
          <p:cNvSpPr txBox="1">
            <a:spLocks/>
          </p:cNvSpPr>
          <p:nvPr/>
        </p:nvSpPr>
        <p:spPr>
          <a:xfrm>
            <a:off x="469496" y="4637005"/>
            <a:ext cx="8296421" cy="383502"/>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600" b="0" i="0" kern="1200" dirty="0" smtClean="0">
                <a:solidFill>
                  <a:schemeClr val="bg1"/>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400" dirty="0" smtClean="0"/>
              <a:t>Released April 2017</a:t>
            </a:r>
            <a:endParaRPr lang="en-US" sz="1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160" y="321688"/>
            <a:ext cx="1285875" cy="1285875"/>
          </a:xfrm>
          <a:prstGeom prst="rect">
            <a:avLst/>
          </a:prstGeom>
        </p:spPr>
      </p:pic>
    </p:spTree>
    <p:extLst>
      <p:ext uri="{BB962C8B-B14F-4D97-AF65-F5344CB8AC3E}">
        <p14:creationId xmlns:p14="http://schemas.microsoft.com/office/powerpoint/2010/main" val="897991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40128" y="79996"/>
            <a:ext cx="4283871" cy="4849764"/>
          </a:xfrm>
        </p:spPr>
        <p:txBody>
          <a:bodyPr/>
          <a:lstStyle/>
          <a:p>
            <a:pPr marL="0" indent="0">
              <a:buNone/>
            </a:pPr>
            <a:r>
              <a:rPr lang="en-US" sz="1800" dirty="0" smtClean="0"/>
              <a:t>Provides an Alternative Authentication Factor utilizing an independent one-time token based authentication</a:t>
            </a:r>
          </a:p>
          <a:p>
            <a:pPr marL="0" indent="0">
              <a:buNone/>
            </a:pPr>
            <a:r>
              <a:rPr lang="en-US" sz="1800" dirty="0" smtClean="0"/>
              <a:t>Will be a primary Second Factor for the GTTS Multi-Factor Authentication Solution</a:t>
            </a:r>
          </a:p>
          <a:p>
            <a:pPr marL="0" indent="0">
              <a:buNone/>
            </a:pPr>
            <a:r>
              <a:rPr lang="en-US" sz="1800" dirty="0" smtClean="0"/>
              <a:t>Offers multiple device interfaces to leverage the one time token</a:t>
            </a:r>
          </a:p>
          <a:p>
            <a:pPr lvl="1"/>
            <a:r>
              <a:rPr lang="en-US" sz="1400" dirty="0" smtClean="0"/>
              <a:t>Mobile Application</a:t>
            </a:r>
          </a:p>
          <a:p>
            <a:pPr lvl="1"/>
            <a:r>
              <a:rPr lang="en-US" sz="1400" dirty="0" smtClean="0"/>
              <a:t>SMS Token Delivery</a:t>
            </a:r>
          </a:p>
          <a:p>
            <a:pPr lvl="1"/>
            <a:r>
              <a:rPr lang="en-US" sz="1400" dirty="0" smtClean="0"/>
              <a:t>Voice Token Delivery</a:t>
            </a:r>
          </a:p>
          <a:p>
            <a:pPr lvl="1"/>
            <a:r>
              <a:rPr lang="en-US" sz="1400" dirty="0" smtClean="0"/>
              <a:t>Email Token Delivery</a:t>
            </a:r>
          </a:p>
          <a:p>
            <a:pPr lvl="1"/>
            <a:r>
              <a:rPr lang="en-US" sz="1400" dirty="0" smtClean="0"/>
              <a:t>PC/Mac Desktop Application</a:t>
            </a:r>
          </a:p>
          <a:p>
            <a:pPr lvl="1"/>
            <a:r>
              <a:rPr lang="en-US" sz="1400" dirty="0" err="1" smtClean="0"/>
              <a:t>Yubikey</a:t>
            </a:r>
            <a:endParaRPr lang="en-US" sz="1400" dirty="0"/>
          </a:p>
        </p:txBody>
      </p:sp>
      <p:sp>
        <p:nvSpPr>
          <p:cNvPr id="3" name="TextBox 2"/>
          <p:cNvSpPr txBox="1"/>
          <p:nvPr/>
        </p:nvSpPr>
        <p:spPr>
          <a:xfrm>
            <a:off x="5690156" y="3589826"/>
            <a:ext cx="184666" cy="369332"/>
          </a:xfrm>
          <a:prstGeom prst="rect">
            <a:avLst/>
          </a:prstGeom>
          <a:noFill/>
        </p:spPr>
        <p:txBody>
          <a:bodyPr wrap="none" rtlCol="0">
            <a:spAutoFit/>
          </a:bodyPr>
          <a:lstStyle/>
          <a:p>
            <a:endParaRPr lang="en-US" dirty="0" smtClean="0">
              <a:latin typeface="+mn-lt"/>
            </a:endParaRPr>
          </a:p>
        </p:txBody>
      </p:sp>
      <p:pic>
        <p:nvPicPr>
          <p:cNvPr id="6" name="Picture 5"/>
          <p:cNvPicPr>
            <a:picLocks noChangeAspect="1"/>
          </p:cNvPicPr>
          <p:nvPr/>
        </p:nvPicPr>
        <p:blipFill>
          <a:blip r:embed="rId2"/>
          <a:stretch>
            <a:fillRect/>
          </a:stretch>
        </p:blipFill>
        <p:spPr>
          <a:xfrm>
            <a:off x="525157" y="2033572"/>
            <a:ext cx="3514954" cy="957753"/>
          </a:xfrm>
          <a:prstGeom prst="rect">
            <a:avLst/>
          </a:prstGeom>
        </p:spPr>
      </p:pic>
    </p:spTree>
    <p:extLst>
      <p:ext uri="{BB962C8B-B14F-4D97-AF65-F5344CB8AC3E}">
        <p14:creationId xmlns:p14="http://schemas.microsoft.com/office/powerpoint/2010/main" val="2080462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Conversion</a:t>
            </a:r>
            <a:endParaRPr lang="en-US" dirty="0"/>
          </a:p>
        </p:txBody>
      </p:sp>
      <p:sp>
        <p:nvSpPr>
          <p:cNvPr id="5" name="Text Placeholder 4"/>
          <p:cNvSpPr>
            <a:spLocks noGrp="1"/>
          </p:cNvSpPr>
          <p:nvPr>
            <p:ph type="body" sz="quarter" idx="10"/>
          </p:nvPr>
        </p:nvSpPr>
        <p:spPr>
          <a:xfrm>
            <a:off x="4760128" y="79996"/>
            <a:ext cx="4283871" cy="4849764"/>
          </a:xfrm>
        </p:spPr>
        <p:txBody>
          <a:bodyPr/>
          <a:lstStyle/>
          <a:p>
            <a:r>
              <a:rPr lang="en-US" sz="2000" dirty="0" smtClean="0"/>
              <a:t>Determining which Solution to leverage for an Application</a:t>
            </a:r>
          </a:p>
          <a:p>
            <a:r>
              <a:rPr lang="en-US" sz="2000" dirty="0" smtClean="0"/>
              <a:t>Grails 3 Applications</a:t>
            </a:r>
          </a:p>
          <a:p>
            <a:r>
              <a:rPr lang="en-US" sz="2000" dirty="0" smtClean="0"/>
              <a:t>Legacy Applications</a:t>
            </a:r>
          </a:p>
          <a:p>
            <a:r>
              <a:rPr lang="en-US" sz="2000" dirty="0" smtClean="0"/>
              <a:t>3</a:t>
            </a:r>
            <a:r>
              <a:rPr lang="en-US" sz="2000" baseline="30000" dirty="0" smtClean="0"/>
              <a:t>rd</a:t>
            </a:r>
            <a:r>
              <a:rPr lang="en-US" sz="2000" dirty="0" smtClean="0"/>
              <a:t> Party Applications</a:t>
            </a:r>
            <a:endParaRPr lang="en-US" sz="2000" dirty="0"/>
          </a:p>
        </p:txBody>
      </p:sp>
    </p:spTree>
    <p:extLst>
      <p:ext uri="{BB962C8B-B14F-4D97-AF65-F5344CB8AC3E}">
        <p14:creationId xmlns:p14="http://schemas.microsoft.com/office/powerpoint/2010/main" val="109640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Decision Chart</a:t>
            </a:r>
            <a:endParaRPr lang="en-US" dirty="0"/>
          </a:p>
        </p:txBody>
      </p:sp>
      <p:sp>
        <p:nvSpPr>
          <p:cNvPr id="6" name="Rounded Rectangle 5"/>
          <p:cNvSpPr/>
          <p:nvPr/>
        </p:nvSpPr>
        <p:spPr>
          <a:xfrm>
            <a:off x="4910135" y="-60016"/>
            <a:ext cx="1030028" cy="969953"/>
          </a:xfrm>
          <a:prstGeom prst="roundRect">
            <a:avLst/>
          </a:prstGeom>
          <a:solidFill>
            <a:schemeClr val="accent1"/>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83A"/>
                </a:solidFill>
              </a:rPr>
              <a:t>Native SAML Compliant</a:t>
            </a:r>
          </a:p>
        </p:txBody>
      </p:sp>
      <p:sp>
        <p:nvSpPr>
          <p:cNvPr id="13" name="Rounded Rectangle 12"/>
          <p:cNvSpPr/>
          <p:nvPr/>
        </p:nvSpPr>
        <p:spPr>
          <a:xfrm>
            <a:off x="4912512" y="997350"/>
            <a:ext cx="1030028" cy="969953"/>
          </a:xfrm>
          <a:prstGeom prst="roundRect">
            <a:avLst/>
          </a:prstGeom>
          <a:solidFill>
            <a:schemeClr val="accent1"/>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283A"/>
                </a:solidFill>
              </a:rPr>
              <a:t>SAML Compliant With Modification</a:t>
            </a:r>
          </a:p>
        </p:txBody>
      </p:sp>
      <p:sp>
        <p:nvSpPr>
          <p:cNvPr id="15" name="Rounded Rectangle 14"/>
          <p:cNvSpPr/>
          <p:nvPr/>
        </p:nvSpPr>
        <p:spPr>
          <a:xfrm>
            <a:off x="4912521" y="2054748"/>
            <a:ext cx="1030028" cy="969953"/>
          </a:xfrm>
          <a:prstGeom prst="roundRect">
            <a:avLst/>
          </a:prstGeom>
          <a:solidFill>
            <a:schemeClr val="accent1"/>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283A"/>
                </a:solidFill>
              </a:rPr>
              <a:t>Native Set </a:t>
            </a:r>
            <a:r>
              <a:rPr lang="en-US" sz="1000" dirty="0" err="1" smtClean="0">
                <a:solidFill>
                  <a:srgbClr val="00283A"/>
                </a:solidFill>
              </a:rPr>
              <a:t>Auth</a:t>
            </a:r>
            <a:r>
              <a:rPr lang="en-US" sz="1000" dirty="0" smtClean="0">
                <a:solidFill>
                  <a:srgbClr val="00283A"/>
                </a:solidFill>
              </a:rPr>
              <a:t> User with Header</a:t>
            </a:r>
          </a:p>
        </p:txBody>
      </p:sp>
      <p:sp>
        <p:nvSpPr>
          <p:cNvPr id="17" name="Rounded Rectangle 16"/>
          <p:cNvSpPr/>
          <p:nvPr/>
        </p:nvSpPr>
        <p:spPr>
          <a:xfrm>
            <a:off x="4914921" y="3143547"/>
            <a:ext cx="1030028" cy="969953"/>
          </a:xfrm>
          <a:prstGeom prst="roundRect">
            <a:avLst/>
          </a:prstGeom>
          <a:solidFill>
            <a:schemeClr val="accent1"/>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283A"/>
                </a:solidFill>
              </a:rPr>
              <a:t>Set </a:t>
            </a:r>
            <a:r>
              <a:rPr lang="en-US" sz="1000" dirty="0" err="1" smtClean="0">
                <a:solidFill>
                  <a:srgbClr val="00283A"/>
                </a:solidFill>
              </a:rPr>
              <a:t>Auth</a:t>
            </a:r>
            <a:r>
              <a:rPr lang="en-US" sz="1000" dirty="0" smtClean="0">
                <a:solidFill>
                  <a:srgbClr val="00283A"/>
                </a:solidFill>
              </a:rPr>
              <a:t> User in Header With Modification</a:t>
            </a:r>
          </a:p>
        </p:txBody>
      </p:sp>
      <p:sp>
        <p:nvSpPr>
          <p:cNvPr id="21" name="Down Arrow 20"/>
          <p:cNvSpPr/>
          <p:nvPr/>
        </p:nvSpPr>
        <p:spPr>
          <a:xfrm>
            <a:off x="5300148" y="819978"/>
            <a:ext cx="230006" cy="299968"/>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smtClean="0"/>
          </a:p>
        </p:txBody>
      </p:sp>
      <p:sp>
        <p:nvSpPr>
          <p:cNvPr id="22" name="Down Arrow 21"/>
          <p:cNvSpPr/>
          <p:nvPr/>
        </p:nvSpPr>
        <p:spPr>
          <a:xfrm>
            <a:off x="5290148" y="1904764"/>
            <a:ext cx="230006" cy="299968"/>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smtClean="0"/>
          </a:p>
        </p:txBody>
      </p:sp>
      <p:sp>
        <p:nvSpPr>
          <p:cNvPr id="23" name="Down Arrow 22"/>
          <p:cNvSpPr/>
          <p:nvPr/>
        </p:nvSpPr>
        <p:spPr>
          <a:xfrm>
            <a:off x="5300150" y="2972102"/>
            <a:ext cx="230006" cy="299968"/>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smtClean="0"/>
          </a:p>
        </p:txBody>
      </p:sp>
      <p:sp>
        <p:nvSpPr>
          <p:cNvPr id="25" name="Right Arrow 24"/>
          <p:cNvSpPr/>
          <p:nvPr/>
        </p:nvSpPr>
        <p:spPr>
          <a:xfrm>
            <a:off x="6130166" y="369982"/>
            <a:ext cx="300008" cy="179991"/>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p:txBody>
      </p:sp>
      <p:sp>
        <p:nvSpPr>
          <p:cNvPr id="26" name="Rounded Rectangle 25"/>
          <p:cNvSpPr/>
          <p:nvPr/>
        </p:nvSpPr>
        <p:spPr>
          <a:xfrm>
            <a:off x="6652578" y="-75004"/>
            <a:ext cx="1030028" cy="969953"/>
          </a:xfrm>
          <a:prstGeom prst="roundRect">
            <a:avLst/>
          </a:prstGeom>
          <a:solidFill>
            <a:schemeClr val="tx1"/>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pic>
        <p:nvPicPr>
          <p:cNvPr id="27" name="Picture 26"/>
          <p:cNvPicPr>
            <a:picLocks noChangeAspect="1"/>
          </p:cNvPicPr>
          <p:nvPr/>
        </p:nvPicPr>
        <p:blipFill>
          <a:blip r:embed="rId2"/>
          <a:stretch>
            <a:fillRect/>
          </a:stretch>
        </p:blipFill>
        <p:spPr>
          <a:xfrm>
            <a:off x="6696381" y="319981"/>
            <a:ext cx="950997" cy="179991"/>
          </a:xfrm>
          <a:prstGeom prst="rect">
            <a:avLst/>
          </a:prstGeom>
        </p:spPr>
      </p:pic>
      <p:sp>
        <p:nvSpPr>
          <p:cNvPr id="28" name="Right Arrow 27"/>
          <p:cNvSpPr/>
          <p:nvPr/>
        </p:nvSpPr>
        <p:spPr>
          <a:xfrm>
            <a:off x="6123969" y="1442336"/>
            <a:ext cx="300008" cy="179991"/>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p:txBody>
      </p:sp>
      <p:sp>
        <p:nvSpPr>
          <p:cNvPr id="29" name="Rounded Rectangle 28"/>
          <p:cNvSpPr/>
          <p:nvPr/>
        </p:nvSpPr>
        <p:spPr>
          <a:xfrm>
            <a:off x="6646381" y="997350"/>
            <a:ext cx="1030028" cy="969953"/>
          </a:xfrm>
          <a:prstGeom prst="roundRect">
            <a:avLst/>
          </a:prstGeom>
          <a:solidFill>
            <a:srgbClr val="FFFFFF"/>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sp>
        <p:nvSpPr>
          <p:cNvPr id="30" name="Right Arrow 29"/>
          <p:cNvSpPr/>
          <p:nvPr/>
        </p:nvSpPr>
        <p:spPr>
          <a:xfrm>
            <a:off x="6123969" y="2499734"/>
            <a:ext cx="300008" cy="179991"/>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p:txBody>
      </p:sp>
      <p:sp>
        <p:nvSpPr>
          <p:cNvPr id="31" name="Rounded Rectangle 30"/>
          <p:cNvSpPr/>
          <p:nvPr/>
        </p:nvSpPr>
        <p:spPr>
          <a:xfrm>
            <a:off x="6646381" y="2054748"/>
            <a:ext cx="1030028" cy="969953"/>
          </a:xfrm>
          <a:prstGeom prst="roundRect">
            <a:avLst/>
          </a:prstGeom>
          <a:solidFill>
            <a:srgbClr val="FFFFFF"/>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sp>
        <p:nvSpPr>
          <p:cNvPr id="32" name="Right Arrow 31"/>
          <p:cNvSpPr/>
          <p:nvPr/>
        </p:nvSpPr>
        <p:spPr>
          <a:xfrm>
            <a:off x="6123969" y="3588533"/>
            <a:ext cx="300008" cy="179991"/>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p:txBody>
      </p:sp>
      <p:sp>
        <p:nvSpPr>
          <p:cNvPr id="33" name="Rounded Rectangle 32"/>
          <p:cNvSpPr/>
          <p:nvPr/>
        </p:nvSpPr>
        <p:spPr>
          <a:xfrm>
            <a:off x="6646381" y="3143547"/>
            <a:ext cx="1030028" cy="969953"/>
          </a:xfrm>
          <a:prstGeom prst="roundRect">
            <a:avLst/>
          </a:prstGeom>
          <a:solidFill>
            <a:srgbClr val="FFFFFF"/>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pic>
        <p:nvPicPr>
          <p:cNvPr id="34" name="Picture 33"/>
          <p:cNvPicPr>
            <a:picLocks noChangeAspect="1"/>
          </p:cNvPicPr>
          <p:nvPr/>
        </p:nvPicPr>
        <p:blipFill>
          <a:blip r:embed="rId2"/>
          <a:stretch>
            <a:fillRect/>
          </a:stretch>
        </p:blipFill>
        <p:spPr>
          <a:xfrm>
            <a:off x="6701609" y="1422336"/>
            <a:ext cx="950997" cy="179991"/>
          </a:xfrm>
          <a:prstGeom prst="rect">
            <a:avLst/>
          </a:prstGeom>
        </p:spPr>
      </p:pic>
      <p:pic>
        <p:nvPicPr>
          <p:cNvPr id="35" name="Picture 34"/>
          <p:cNvPicPr>
            <a:picLocks noChangeAspect="1"/>
          </p:cNvPicPr>
          <p:nvPr/>
        </p:nvPicPr>
        <p:blipFill>
          <a:blip r:embed="rId3"/>
          <a:stretch>
            <a:fillRect/>
          </a:stretch>
        </p:blipFill>
        <p:spPr>
          <a:xfrm>
            <a:off x="6716381" y="2457726"/>
            <a:ext cx="950997" cy="213571"/>
          </a:xfrm>
          <a:prstGeom prst="rect">
            <a:avLst/>
          </a:prstGeom>
        </p:spPr>
      </p:pic>
      <p:pic>
        <p:nvPicPr>
          <p:cNvPr id="36" name="Picture 35"/>
          <p:cNvPicPr>
            <a:picLocks noChangeAspect="1"/>
          </p:cNvPicPr>
          <p:nvPr/>
        </p:nvPicPr>
        <p:blipFill>
          <a:blip r:embed="rId3"/>
          <a:stretch>
            <a:fillRect/>
          </a:stretch>
        </p:blipFill>
        <p:spPr>
          <a:xfrm>
            <a:off x="6696381" y="3554953"/>
            <a:ext cx="950997" cy="213571"/>
          </a:xfrm>
          <a:prstGeom prst="rect">
            <a:avLst/>
          </a:prstGeom>
        </p:spPr>
      </p:pic>
      <p:sp>
        <p:nvSpPr>
          <p:cNvPr id="38" name="Rounded Rectangle 37"/>
          <p:cNvSpPr/>
          <p:nvPr/>
        </p:nvSpPr>
        <p:spPr>
          <a:xfrm>
            <a:off x="6657350" y="4173547"/>
            <a:ext cx="1030028" cy="969953"/>
          </a:xfrm>
          <a:prstGeom prst="roundRect">
            <a:avLst/>
          </a:prstGeom>
          <a:solidFill>
            <a:srgbClr val="FFFFFF"/>
          </a:solidFill>
          <a:ln>
            <a:noFill/>
          </a:ln>
          <a:effectLst/>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Alternative Solution</a:t>
            </a:r>
          </a:p>
        </p:txBody>
      </p:sp>
      <p:sp>
        <p:nvSpPr>
          <p:cNvPr id="39" name="Bent Arrow 38"/>
          <p:cNvSpPr/>
          <p:nvPr/>
        </p:nvSpPr>
        <p:spPr>
          <a:xfrm flipV="1">
            <a:off x="5380147" y="4087251"/>
            <a:ext cx="1272430" cy="751256"/>
          </a:xfrm>
          <a:prstGeom prst="bentArrow">
            <a:avLst>
              <a:gd name="adj1" fmla="val 17013"/>
              <a:gd name="adj2" fmla="val 19676"/>
              <a:gd name="adj3" fmla="val 19675"/>
              <a:gd name="adj4" fmla="val 4375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516184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Grails 3 Applications</a:t>
            </a:r>
            <a:endParaRPr lang="en-US" dirty="0"/>
          </a:p>
        </p:txBody>
      </p:sp>
      <p:sp>
        <p:nvSpPr>
          <p:cNvPr id="5" name="Text Placeholder 4"/>
          <p:cNvSpPr>
            <a:spLocks noGrp="1"/>
          </p:cNvSpPr>
          <p:nvPr>
            <p:ph type="body" sz="quarter" idx="10"/>
          </p:nvPr>
        </p:nvSpPr>
        <p:spPr>
          <a:xfrm>
            <a:off x="4760128" y="79996"/>
            <a:ext cx="4283871" cy="4849764"/>
          </a:xfrm>
        </p:spPr>
        <p:txBody>
          <a:bodyPr/>
          <a:lstStyle/>
          <a:p>
            <a:r>
              <a:rPr lang="en-US" sz="2000" dirty="0" smtClean="0"/>
              <a:t>Grails 3 apps are compliant due to the addition of the gtts-g3-saml plugin.</a:t>
            </a:r>
          </a:p>
          <a:p>
            <a:r>
              <a:rPr lang="en-US" sz="2000" dirty="0" smtClean="0"/>
              <a:t>Instructions on how to setup a Grails 3 Application for SAML can be found in the Ping Identity &amp; SAML section on the Software Engineer COE Portal Page</a:t>
            </a:r>
          </a:p>
        </p:txBody>
      </p:sp>
    </p:spTree>
    <p:extLst>
      <p:ext uri="{BB962C8B-B14F-4D97-AF65-F5344CB8AC3E}">
        <p14:creationId xmlns:p14="http://schemas.microsoft.com/office/powerpoint/2010/main" val="339035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Applications</a:t>
            </a:r>
            <a:endParaRPr lang="en-US" dirty="0"/>
          </a:p>
        </p:txBody>
      </p:sp>
      <p:sp>
        <p:nvSpPr>
          <p:cNvPr id="5" name="Text Placeholder 4"/>
          <p:cNvSpPr>
            <a:spLocks noGrp="1"/>
          </p:cNvSpPr>
          <p:nvPr>
            <p:ph type="body" sz="quarter" idx="10"/>
          </p:nvPr>
        </p:nvSpPr>
        <p:spPr>
          <a:xfrm>
            <a:off x="4760128" y="79996"/>
            <a:ext cx="4283871" cy="4849764"/>
          </a:xfrm>
        </p:spPr>
        <p:txBody>
          <a:bodyPr/>
          <a:lstStyle/>
          <a:p>
            <a:pPr marL="0" indent="0">
              <a:buNone/>
            </a:pPr>
            <a:r>
              <a:rPr lang="en-US" sz="2000" dirty="0" smtClean="0"/>
              <a:t>Legacy Applications (GCI) are still being studied for how they will interface with the </a:t>
            </a:r>
            <a:r>
              <a:rPr lang="en-US" sz="2000" dirty="0" err="1" smtClean="0"/>
              <a:t>PingIdentity</a:t>
            </a:r>
            <a:r>
              <a:rPr lang="en-US" sz="2000" dirty="0" smtClean="0"/>
              <a:t> suite</a:t>
            </a:r>
          </a:p>
          <a:p>
            <a:r>
              <a:rPr lang="en-US" sz="2000" dirty="0" smtClean="0"/>
              <a:t>Ping Federate with Direct Tomcat SAML Interface using tool like Picket Link</a:t>
            </a:r>
          </a:p>
          <a:p>
            <a:pPr lvl="1"/>
            <a:r>
              <a:rPr lang="en-US" sz="1400" dirty="0" smtClean="0"/>
              <a:t>Requires an additional tool set that may incur additional cost.</a:t>
            </a:r>
          </a:p>
          <a:p>
            <a:r>
              <a:rPr lang="en-US" sz="2000" dirty="0" smtClean="0"/>
              <a:t>Ping Access with HTTP Header interface</a:t>
            </a:r>
          </a:p>
          <a:p>
            <a:pPr lvl="1"/>
            <a:r>
              <a:rPr lang="en-US" sz="1400" dirty="0" smtClean="0"/>
              <a:t>Requires Tomcat configuration changes that may involve writing custom filters</a:t>
            </a:r>
          </a:p>
        </p:txBody>
      </p:sp>
    </p:spTree>
    <p:extLst>
      <p:ext uri="{BB962C8B-B14F-4D97-AF65-F5344CB8AC3E}">
        <p14:creationId xmlns:p14="http://schemas.microsoft.com/office/powerpoint/2010/main" val="158198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Applications</a:t>
            </a:r>
            <a:endParaRPr lang="en-US" dirty="0"/>
          </a:p>
        </p:txBody>
      </p:sp>
      <p:sp>
        <p:nvSpPr>
          <p:cNvPr id="5" name="Text Placeholder 4"/>
          <p:cNvSpPr>
            <a:spLocks noGrp="1"/>
          </p:cNvSpPr>
          <p:nvPr>
            <p:ph type="body" sz="quarter" idx="10"/>
          </p:nvPr>
        </p:nvSpPr>
        <p:spPr>
          <a:xfrm>
            <a:off x="4760128" y="79996"/>
            <a:ext cx="4283871" cy="4849764"/>
          </a:xfrm>
        </p:spPr>
        <p:txBody>
          <a:bodyPr/>
          <a:lstStyle/>
          <a:p>
            <a:pPr marL="0" indent="0">
              <a:buNone/>
            </a:pPr>
            <a:r>
              <a:rPr lang="en-US" sz="2000" dirty="0" smtClean="0"/>
              <a:t>3</a:t>
            </a:r>
            <a:r>
              <a:rPr lang="en-US" sz="2000" baseline="30000" dirty="0" smtClean="0"/>
              <a:t>rd</a:t>
            </a:r>
            <a:r>
              <a:rPr lang="en-US" sz="2000" dirty="0" smtClean="0"/>
              <a:t> Party Applications will be taken on a case by case basis to determine which methodology will be utilized</a:t>
            </a:r>
          </a:p>
          <a:p>
            <a:r>
              <a:rPr lang="en-US" sz="1400" dirty="0" smtClean="0"/>
              <a:t>May require additional plugins</a:t>
            </a:r>
          </a:p>
          <a:p>
            <a:r>
              <a:rPr lang="en-US" sz="1400" dirty="0" smtClean="0"/>
              <a:t>Some may not be compliant at all</a:t>
            </a:r>
          </a:p>
        </p:txBody>
      </p:sp>
    </p:spTree>
    <p:extLst>
      <p:ext uri="{BB962C8B-B14F-4D97-AF65-F5344CB8AC3E}">
        <p14:creationId xmlns:p14="http://schemas.microsoft.com/office/powerpoint/2010/main" val="27721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90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Nomenclature</a:t>
            </a:r>
            <a:endParaRPr lang="en-US" dirty="0"/>
          </a:p>
        </p:txBody>
      </p:sp>
      <p:sp>
        <p:nvSpPr>
          <p:cNvPr id="7" name="Text Placeholder 6"/>
          <p:cNvSpPr>
            <a:spLocks noGrp="1"/>
          </p:cNvSpPr>
          <p:nvPr>
            <p:ph type="body" sz="quarter" idx="10"/>
          </p:nvPr>
        </p:nvSpPr>
        <p:spPr>
          <a:xfrm>
            <a:off x="4710129" y="129994"/>
            <a:ext cx="4433871" cy="5013506"/>
          </a:xfrm>
        </p:spPr>
        <p:txBody>
          <a:bodyPr anchor="t" anchorCtr="0"/>
          <a:lstStyle/>
          <a:p>
            <a:pPr marL="115888" indent="-115888"/>
            <a:r>
              <a:rPr lang="en-US" sz="1600" dirty="0" smtClean="0"/>
              <a:t>SAML – Security Assertion Markup Language</a:t>
            </a:r>
            <a:endParaRPr lang="en-US" sz="1600" dirty="0"/>
          </a:p>
          <a:p>
            <a:pPr marL="115888" indent="-115888"/>
            <a:r>
              <a:rPr lang="en-US" sz="1600" dirty="0" smtClean="0"/>
              <a:t>IDP – Identity Provider (Ping)</a:t>
            </a:r>
            <a:endParaRPr lang="en-US" sz="1600" dirty="0"/>
          </a:p>
          <a:p>
            <a:pPr lvl="0"/>
            <a:r>
              <a:rPr lang="en-US" sz="1600" dirty="0" smtClean="0"/>
              <a:t>SP – Service Provider (Clients – Our Apps)</a:t>
            </a:r>
            <a:endParaRPr lang="en-US" sz="1600" dirty="0"/>
          </a:p>
          <a:p>
            <a:pPr marL="115888" indent="-115888"/>
            <a:r>
              <a:rPr lang="en-US" sz="1600" dirty="0" smtClean="0"/>
              <a:t>Identity Store – AD, LDAP, DB</a:t>
            </a:r>
            <a:endParaRPr lang="en-US" sz="1600" dirty="0"/>
          </a:p>
          <a:p>
            <a:pPr marL="115888" indent="-115888"/>
            <a:r>
              <a:rPr lang="en-US" sz="1600" dirty="0" smtClean="0"/>
              <a:t>MFA – Multi-Factor Authentication</a:t>
            </a:r>
          </a:p>
          <a:p>
            <a:pPr marL="115888" indent="-115888"/>
            <a:r>
              <a:rPr lang="en-US" sz="1600" dirty="0" err="1" smtClean="0"/>
              <a:t>AuthnRequest</a:t>
            </a:r>
            <a:r>
              <a:rPr lang="en-US" sz="1600" dirty="0" smtClean="0"/>
              <a:t> – Authentication Request.  Request sent to IDP for Authentication.</a:t>
            </a:r>
          </a:p>
          <a:p>
            <a:pPr marL="115888" indent="-115888"/>
            <a:r>
              <a:rPr lang="en-US" sz="1600" dirty="0" smtClean="0"/>
              <a:t>Assertion – Response from IDP with Authentication Result.</a:t>
            </a:r>
          </a:p>
          <a:p>
            <a:pPr marL="115888" indent="-115888"/>
            <a:r>
              <a:rPr lang="en-US" sz="1600" dirty="0" smtClean="0"/>
              <a:t>Entity ID – Unique </a:t>
            </a:r>
            <a:r>
              <a:rPr lang="en-US" sz="1600" dirty="0" err="1" smtClean="0"/>
              <a:t>Identifer</a:t>
            </a:r>
            <a:r>
              <a:rPr lang="en-US" sz="1600" dirty="0" smtClean="0"/>
              <a:t> for an SP</a:t>
            </a:r>
          </a:p>
          <a:p>
            <a:pPr marL="115888" indent="-115888"/>
            <a:r>
              <a:rPr lang="en-US" sz="1600" dirty="0" smtClean="0"/>
              <a:t>Alias – part of a SAML </a:t>
            </a:r>
            <a:r>
              <a:rPr lang="en-US" sz="1600" dirty="0" err="1" smtClean="0"/>
              <a:t>uri</a:t>
            </a:r>
            <a:r>
              <a:rPr lang="en-US" sz="1600" dirty="0" smtClean="0"/>
              <a:t> in the SP that denotes a particular client (app)</a:t>
            </a:r>
            <a:endParaRPr lang="en-US" sz="1600" dirty="0"/>
          </a:p>
        </p:txBody>
      </p:sp>
    </p:spTree>
    <p:extLst>
      <p:ext uri="{BB962C8B-B14F-4D97-AF65-F5344CB8AC3E}">
        <p14:creationId xmlns:p14="http://schemas.microsoft.com/office/powerpoint/2010/main" val="19808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3398" y="843150"/>
            <a:ext cx="8176839" cy="3806624"/>
          </a:xfrm>
        </p:spPr>
        <p:txBody>
          <a:bodyPr/>
          <a:lstStyle/>
          <a:p>
            <a:r>
              <a:rPr lang="en-US" dirty="0" smtClean="0"/>
              <a:t>SP and IDP Communicate via Signed and/or Encrypted XML Messages</a:t>
            </a:r>
          </a:p>
          <a:p>
            <a:r>
              <a:rPr lang="en-US" dirty="0" smtClean="0"/>
              <a:t>SAML 2.0 Requires connections be made over SSL (HTTPS)</a:t>
            </a:r>
            <a:endParaRPr lang="en-US" dirty="0"/>
          </a:p>
          <a:p>
            <a:r>
              <a:rPr lang="en-US" dirty="0" err="1" smtClean="0"/>
              <a:t>AuthnRequest</a:t>
            </a:r>
            <a:r>
              <a:rPr lang="en-US" dirty="0" smtClean="0"/>
              <a:t> – XML Message transmitted from SP to IDP to request an authentication.  Lets the IDP know which SP is making the request. The request is signed to ensure that it came from an approved SP and that the request was not tampered with in transit.</a:t>
            </a:r>
            <a:endParaRPr lang="en-US" dirty="0"/>
          </a:p>
          <a:p>
            <a:r>
              <a:rPr lang="en-US" dirty="0" smtClean="0"/>
              <a:t>Assertion – XML Message transmitted from IDP back to SP relating the Authentication Result.  Contains a Status, Username(subject) and other attributes configured in the IDP to be returned from the Data Store (email, display name, roles, etc.)</a:t>
            </a:r>
            <a:endParaRPr lang="en-US" dirty="0"/>
          </a:p>
        </p:txBody>
      </p:sp>
      <p:sp>
        <p:nvSpPr>
          <p:cNvPr id="4" name="Title 3"/>
          <p:cNvSpPr>
            <a:spLocks noGrp="1"/>
          </p:cNvSpPr>
          <p:nvPr>
            <p:ph type="title"/>
          </p:nvPr>
        </p:nvSpPr>
        <p:spPr>
          <a:xfrm>
            <a:off x="437766" y="111313"/>
            <a:ext cx="8345488" cy="731837"/>
          </a:xfrm>
        </p:spPr>
        <p:txBody>
          <a:bodyPr/>
          <a:lstStyle/>
          <a:p>
            <a:r>
              <a:rPr lang="en-US" dirty="0" smtClean="0"/>
              <a:t>SAML Basics</a:t>
            </a:r>
            <a:endParaRPr lang="en-US" dirty="0"/>
          </a:p>
        </p:txBody>
      </p:sp>
    </p:spTree>
    <p:extLst>
      <p:ext uri="{BB962C8B-B14F-4D97-AF65-F5344CB8AC3E}">
        <p14:creationId xmlns:p14="http://schemas.microsoft.com/office/powerpoint/2010/main" val="4294343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8" y="129993"/>
            <a:ext cx="3827463" cy="569973"/>
          </a:xfrm>
        </p:spPr>
        <p:txBody>
          <a:bodyPr anchor="t" anchorCtr="0"/>
          <a:lstStyle/>
          <a:p>
            <a:r>
              <a:rPr lang="en-US" dirty="0" smtClean="0"/>
              <a:t>How it works</a:t>
            </a:r>
            <a:endParaRPr lang="en-US" dirty="0"/>
          </a:p>
        </p:txBody>
      </p:sp>
      <p:sp>
        <p:nvSpPr>
          <p:cNvPr id="4" name="Title 1"/>
          <p:cNvSpPr txBox="1">
            <a:spLocks/>
          </p:cNvSpPr>
          <p:nvPr/>
        </p:nvSpPr>
        <p:spPr bwMode="auto">
          <a:xfrm>
            <a:off x="121488" y="699966"/>
            <a:ext cx="4398636" cy="401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b="0" i="0" kern="1200" dirty="0">
                <a:solidFill>
                  <a:schemeClr val="bg1"/>
                </a:solidFill>
                <a:latin typeface="+mj-lt"/>
                <a:ea typeface="ＭＳ Ｐゴシック" charset="0"/>
                <a:cs typeface="Tipo de letra del sistema Fina"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342900" indent="-342900">
              <a:spcAft>
                <a:spcPts val="600"/>
              </a:spcAft>
              <a:buFont typeface="+mj-lt"/>
              <a:buAutoNum type="arabicPeriod"/>
            </a:pPr>
            <a:r>
              <a:rPr lang="en-US" sz="1600" dirty="0" smtClean="0"/>
              <a:t>SP App requires Authentication</a:t>
            </a:r>
          </a:p>
          <a:p>
            <a:pPr marL="342900" indent="-342900">
              <a:spcAft>
                <a:spcPts val="600"/>
              </a:spcAft>
              <a:buFont typeface="+mj-lt"/>
              <a:buAutoNum type="arabicPeriod"/>
            </a:pPr>
            <a:r>
              <a:rPr lang="en-US" sz="1600" dirty="0" err="1" smtClean="0"/>
              <a:t>AuthnRequest</a:t>
            </a:r>
            <a:r>
              <a:rPr lang="en-US" sz="1600" dirty="0" smtClean="0"/>
              <a:t> generated by SP</a:t>
            </a:r>
          </a:p>
          <a:p>
            <a:pPr marL="342900" indent="-342900">
              <a:spcAft>
                <a:spcPts val="600"/>
              </a:spcAft>
              <a:buFont typeface="+mj-lt"/>
              <a:buAutoNum type="arabicPeriod"/>
            </a:pPr>
            <a:r>
              <a:rPr lang="en-US" sz="1600" dirty="0" err="1" smtClean="0"/>
              <a:t>AuthnRequest</a:t>
            </a:r>
            <a:r>
              <a:rPr lang="en-US" sz="1600" dirty="0" smtClean="0"/>
              <a:t> sent to IDP</a:t>
            </a:r>
          </a:p>
          <a:p>
            <a:pPr marL="342900" indent="-342900">
              <a:spcAft>
                <a:spcPts val="600"/>
              </a:spcAft>
              <a:buFont typeface="+mj-lt"/>
              <a:buAutoNum type="arabicPeriod"/>
            </a:pPr>
            <a:r>
              <a:rPr lang="en-US" sz="1600" dirty="0" smtClean="0"/>
              <a:t>Verify Signature of </a:t>
            </a:r>
            <a:r>
              <a:rPr lang="en-US" sz="1600" dirty="0" err="1" smtClean="0"/>
              <a:t>AuthnRequest</a:t>
            </a:r>
            <a:endParaRPr lang="en-US" sz="1600" dirty="0" smtClean="0"/>
          </a:p>
          <a:p>
            <a:pPr marL="342900" indent="-342900">
              <a:spcAft>
                <a:spcPts val="600"/>
              </a:spcAft>
              <a:buFont typeface="+mj-lt"/>
              <a:buAutoNum type="arabicPeriod"/>
            </a:pPr>
            <a:r>
              <a:rPr lang="en-US" sz="1600" dirty="0" smtClean="0"/>
              <a:t>Login Page Displayed</a:t>
            </a:r>
          </a:p>
          <a:p>
            <a:pPr marL="342900" indent="-342900">
              <a:spcAft>
                <a:spcPts val="600"/>
              </a:spcAft>
              <a:buFont typeface="+mj-lt"/>
              <a:buAutoNum type="arabicPeriod"/>
            </a:pPr>
            <a:r>
              <a:rPr lang="en-US" sz="1600" dirty="0" smtClean="0"/>
              <a:t>Credentials Sent to Identity Store</a:t>
            </a:r>
          </a:p>
          <a:p>
            <a:pPr marL="342900" indent="-342900">
              <a:spcAft>
                <a:spcPts val="600"/>
              </a:spcAft>
              <a:buFont typeface="+mj-lt"/>
              <a:buAutoNum type="arabicPeriod"/>
            </a:pPr>
            <a:r>
              <a:rPr lang="en-US" sz="1600" dirty="0" smtClean="0"/>
              <a:t>Identity Store Verifies Credentials</a:t>
            </a:r>
          </a:p>
          <a:p>
            <a:pPr marL="342900" indent="-342900">
              <a:spcAft>
                <a:spcPts val="600"/>
              </a:spcAft>
              <a:buFont typeface="+mj-lt"/>
              <a:buAutoNum type="arabicPeriod"/>
            </a:pPr>
            <a:r>
              <a:rPr lang="en-US" sz="1600" dirty="0" smtClean="0"/>
              <a:t>Sends Response back to </a:t>
            </a:r>
            <a:r>
              <a:rPr lang="en-US" sz="1600" dirty="0" smtClean="0"/>
              <a:t>IDP</a:t>
            </a:r>
          </a:p>
          <a:p>
            <a:pPr marL="342900" indent="-342900">
              <a:spcAft>
                <a:spcPts val="600"/>
              </a:spcAft>
              <a:buFont typeface="+mj-lt"/>
              <a:buAutoNum type="arabicPeriod"/>
            </a:pPr>
            <a:r>
              <a:rPr lang="en-US" sz="1600" dirty="0" smtClean="0"/>
              <a:t>IDP Invokes 2</a:t>
            </a:r>
            <a:r>
              <a:rPr lang="en-US" sz="1600" baseline="30000" dirty="0" smtClean="0"/>
              <a:t>nd</a:t>
            </a:r>
            <a:r>
              <a:rPr lang="en-US" sz="1600" dirty="0" smtClean="0"/>
              <a:t> Factor</a:t>
            </a:r>
            <a:endParaRPr lang="en-US" sz="1600" dirty="0" smtClean="0"/>
          </a:p>
          <a:p>
            <a:pPr marL="342900" indent="-342900">
              <a:spcAft>
                <a:spcPts val="600"/>
              </a:spcAft>
              <a:buFont typeface="+mj-lt"/>
              <a:buAutoNum type="arabicPeriod"/>
            </a:pPr>
            <a:r>
              <a:rPr lang="en-US" sz="1600" dirty="0" smtClean="0"/>
              <a:t>IDP Generates Assertion</a:t>
            </a:r>
          </a:p>
          <a:p>
            <a:pPr marL="342900" indent="-342900">
              <a:spcAft>
                <a:spcPts val="600"/>
              </a:spcAft>
              <a:buFont typeface="+mj-lt"/>
              <a:buAutoNum type="arabicPeriod"/>
            </a:pPr>
            <a:r>
              <a:rPr lang="en-US" sz="1600" dirty="0" smtClean="0"/>
              <a:t>IDP Sends Assertion to SP</a:t>
            </a:r>
          </a:p>
          <a:p>
            <a:pPr marL="342900" indent="-342900">
              <a:spcAft>
                <a:spcPts val="600"/>
              </a:spcAft>
              <a:buFont typeface="+mj-lt"/>
              <a:buAutoNum type="arabicPeriod"/>
            </a:pPr>
            <a:r>
              <a:rPr lang="en-US" sz="1600" dirty="0" smtClean="0"/>
              <a:t>SP Verifies Assertion</a:t>
            </a:r>
          </a:p>
          <a:p>
            <a:pPr marL="342900" indent="-342900">
              <a:spcAft>
                <a:spcPts val="600"/>
              </a:spcAft>
              <a:buFont typeface="+mj-lt"/>
              <a:buAutoNum type="arabicPeriod"/>
            </a:pPr>
            <a:r>
              <a:rPr lang="en-US" sz="1600" dirty="0" smtClean="0"/>
              <a:t>SP Sets User Attributes and proceeds into Application</a:t>
            </a:r>
            <a:endParaRPr lang="en-US" sz="1600" dirty="0"/>
          </a:p>
        </p:txBody>
      </p:sp>
      <p:sp>
        <p:nvSpPr>
          <p:cNvPr id="9" name="TextBox 8"/>
          <p:cNvSpPr txBox="1"/>
          <p:nvPr/>
        </p:nvSpPr>
        <p:spPr>
          <a:xfrm>
            <a:off x="7515216" y="74640"/>
            <a:ext cx="1276335" cy="461665"/>
          </a:xfrm>
          <a:prstGeom prst="rect">
            <a:avLst/>
          </a:prstGeom>
          <a:noFill/>
        </p:spPr>
        <p:txBody>
          <a:bodyPr wrap="square" rtlCol="0">
            <a:spAutoFit/>
          </a:bodyPr>
          <a:lstStyle/>
          <a:p>
            <a:pPr algn="ctr"/>
            <a:r>
              <a:rPr lang="en-US" sz="1200" dirty="0" smtClean="0">
                <a:latin typeface="+mn-lt"/>
              </a:rPr>
              <a:t>Identity Provider (IDP)</a:t>
            </a:r>
            <a:endParaRPr lang="en-US" sz="1200" dirty="0">
              <a:latin typeface="+mn-lt"/>
            </a:endParaRPr>
          </a:p>
        </p:txBody>
      </p:sp>
      <p:sp>
        <p:nvSpPr>
          <p:cNvPr id="10" name="TextBox 9"/>
          <p:cNvSpPr txBox="1"/>
          <p:nvPr/>
        </p:nvSpPr>
        <p:spPr>
          <a:xfrm>
            <a:off x="4717423" y="74640"/>
            <a:ext cx="1276335" cy="461665"/>
          </a:xfrm>
          <a:prstGeom prst="rect">
            <a:avLst/>
          </a:prstGeom>
          <a:noFill/>
        </p:spPr>
        <p:txBody>
          <a:bodyPr wrap="square" rtlCol="0">
            <a:spAutoFit/>
          </a:bodyPr>
          <a:lstStyle/>
          <a:p>
            <a:pPr algn="ctr"/>
            <a:r>
              <a:rPr lang="en-US" sz="1200" dirty="0" smtClean="0">
                <a:latin typeface="+mn-lt"/>
              </a:rPr>
              <a:t>Service Provider (SP)</a:t>
            </a:r>
            <a:endParaRPr lang="en-US" sz="1200" dirty="0">
              <a:latin typeface="+mn-l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133" y="569050"/>
            <a:ext cx="772267" cy="77226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3133" y="2611358"/>
            <a:ext cx="772267" cy="77226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898" y="569050"/>
            <a:ext cx="772267" cy="772267"/>
          </a:xfrm>
          <a:prstGeom prst="rect">
            <a:avLst/>
          </a:prstGeom>
        </p:spPr>
      </p:pic>
      <p:sp>
        <p:nvSpPr>
          <p:cNvPr id="14" name="TextBox 13"/>
          <p:cNvSpPr txBox="1"/>
          <p:nvPr/>
        </p:nvSpPr>
        <p:spPr>
          <a:xfrm>
            <a:off x="7515216" y="3496881"/>
            <a:ext cx="1276335" cy="276999"/>
          </a:xfrm>
          <a:prstGeom prst="rect">
            <a:avLst/>
          </a:prstGeom>
          <a:noFill/>
        </p:spPr>
        <p:txBody>
          <a:bodyPr wrap="square" rtlCol="0">
            <a:spAutoFit/>
          </a:bodyPr>
          <a:lstStyle/>
          <a:p>
            <a:pPr algn="ctr"/>
            <a:r>
              <a:rPr lang="en-US" sz="1200" dirty="0" smtClean="0">
                <a:latin typeface="+mn-lt"/>
              </a:rPr>
              <a:t>Identity Store</a:t>
            </a:r>
            <a:endParaRPr lang="en-US" sz="1200" dirty="0">
              <a:latin typeface="+mn-lt"/>
            </a:endParaRPr>
          </a:p>
        </p:txBody>
      </p:sp>
      <p:grpSp>
        <p:nvGrpSpPr>
          <p:cNvPr id="17" name="Group 16"/>
          <p:cNvGrpSpPr/>
          <p:nvPr/>
        </p:nvGrpSpPr>
        <p:grpSpPr>
          <a:xfrm>
            <a:off x="5398752" y="526998"/>
            <a:ext cx="782987" cy="705997"/>
            <a:chOff x="5685165" y="507566"/>
            <a:chExt cx="782987" cy="705997"/>
          </a:xfrm>
        </p:grpSpPr>
        <p:pic>
          <p:nvPicPr>
            <p:cNvPr id="15" name="Picture 14"/>
            <p:cNvPicPr>
              <a:picLocks noChangeAspect="1"/>
            </p:cNvPicPr>
            <p:nvPr/>
          </p:nvPicPr>
          <p:blipFill>
            <a:blip r:embed="rId5"/>
            <a:stretch>
              <a:fillRect/>
            </a:stretch>
          </p:blipFill>
          <p:spPr>
            <a:xfrm>
              <a:off x="5685165" y="699966"/>
              <a:ext cx="511139" cy="513597"/>
            </a:xfrm>
            <a:prstGeom prst="rect">
              <a:avLst/>
            </a:prstGeom>
          </p:spPr>
        </p:pic>
        <p:pic>
          <p:nvPicPr>
            <p:cNvPr id="16" name="Picture 15"/>
            <p:cNvPicPr>
              <a:picLocks noChangeAspect="1"/>
            </p:cNvPicPr>
            <p:nvPr/>
          </p:nvPicPr>
          <p:blipFill>
            <a:blip r:embed="rId6"/>
            <a:stretch>
              <a:fillRect/>
            </a:stretch>
          </p:blipFill>
          <p:spPr>
            <a:xfrm>
              <a:off x="5924456" y="507566"/>
              <a:ext cx="543696" cy="453080"/>
            </a:xfrm>
            <a:prstGeom prst="rect">
              <a:avLst/>
            </a:prstGeom>
          </p:spPr>
        </p:pic>
      </p:grpSp>
      <p:pic>
        <p:nvPicPr>
          <p:cNvPr id="18" name="Picture 17"/>
          <p:cNvPicPr>
            <a:picLocks noChangeAspect="1"/>
          </p:cNvPicPr>
          <p:nvPr/>
        </p:nvPicPr>
        <p:blipFill>
          <a:blip r:embed="rId7"/>
          <a:stretch>
            <a:fillRect/>
          </a:stretch>
        </p:blipFill>
        <p:spPr>
          <a:xfrm>
            <a:off x="7003407" y="719398"/>
            <a:ext cx="1559452" cy="1388766"/>
          </a:xfrm>
          <a:prstGeom prst="rect">
            <a:avLst/>
          </a:prstGeom>
        </p:spPr>
      </p:pic>
      <p:grpSp>
        <p:nvGrpSpPr>
          <p:cNvPr id="20" name="Group 28"/>
          <p:cNvGrpSpPr>
            <a:grpSpLocks noChangeAspect="1"/>
          </p:cNvGrpSpPr>
          <p:nvPr/>
        </p:nvGrpSpPr>
        <p:grpSpPr bwMode="auto">
          <a:xfrm>
            <a:off x="7938212" y="1169442"/>
            <a:ext cx="466282" cy="471047"/>
            <a:chOff x="2196" y="927"/>
            <a:chExt cx="1370" cy="1384"/>
          </a:xfrm>
        </p:grpSpPr>
        <p:sp>
          <p:nvSpPr>
            <p:cNvPr id="21" name="Freeform 34"/>
            <p:cNvSpPr>
              <a:spLocks/>
            </p:cNvSpPr>
            <p:nvPr/>
          </p:nvSpPr>
          <p:spPr bwMode="auto">
            <a:xfrm>
              <a:off x="2198" y="1774"/>
              <a:ext cx="207" cy="432"/>
            </a:xfrm>
            <a:custGeom>
              <a:avLst/>
              <a:gdLst>
                <a:gd name="T0" fmla="*/ 43 w 87"/>
                <a:gd name="T1" fmla="*/ 0 h 182"/>
                <a:gd name="T2" fmla="*/ 17 w 87"/>
                <a:gd name="T3" fmla="*/ 10 h 182"/>
                <a:gd name="T4" fmla="*/ 7 w 87"/>
                <a:gd name="T5" fmla="*/ 20 h 182"/>
                <a:gd name="T6" fmla="*/ 0 w 87"/>
                <a:gd name="T7" fmla="*/ 44 h 182"/>
                <a:gd name="T8" fmla="*/ 0 w 87"/>
                <a:gd name="T9" fmla="*/ 182 h 182"/>
                <a:gd name="T10" fmla="*/ 0 w 87"/>
                <a:gd name="T11" fmla="*/ 182 h 182"/>
                <a:gd name="T12" fmla="*/ 43 w 87"/>
                <a:gd name="T13" fmla="*/ 139 h 182"/>
                <a:gd name="T14" fmla="*/ 87 w 87"/>
                <a:gd name="T15" fmla="*/ 139 h 182"/>
                <a:gd name="T16" fmla="*/ 87 w 87"/>
                <a:gd name="T17" fmla="*/ 139 h 182"/>
                <a:gd name="T18" fmla="*/ 87 w 87"/>
                <a:gd name="T19" fmla="*/ 44 h 182"/>
                <a:gd name="T20" fmla="*/ 80 w 87"/>
                <a:gd name="T21" fmla="*/ 20 h 182"/>
                <a:gd name="T22" fmla="*/ 70 w 87"/>
                <a:gd name="T23" fmla="*/ 10 h 182"/>
                <a:gd name="T24" fmla="*/ 43 w 87"/>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82">
                  <a:moveTo>
                    <a:pt x="43" y="0"/>
                  </a:moveTo>
                  <a:cubicBezTo>
                    <a:pt x="33" y="0"/>
                    <a:pt x="24" y="4"/>
                    <a:pt x="17" y="10"/>
                  </a:cubicBezTo>
                  <a:cubicBezTo>
                    <a:pt x="13" y="13"/>
                    <a:pt x="10" y="16"/>
                    <a:pt x="7" y="20"/>
                  </a:cubicBezTo>
                  <a:cubicBezTo>
                    <a:pt x="3" y="27"/>
                    <a:pt x="0" y="35"/>
                    <a:pt x="0" y="44"/>
                  </a:cubicBezTo>
                  <a:cubicBezTo>
                    <a:pt x="0" y="182"/>
                    <a:pt x="0" y="182"/>
                    <a:pt x="0" y="182"/>
                  </a:cubicBezTo>
                  <a:cubicBezTo>
                    <a:pt x="0" y="182"/>
                    <a:pt x="0" y="182"/>
                    <a:pt x="0" y="182"/>
                  </a:cubicBezTo>
                  <a:cubicBezTo>
                    <a:pt x="0" y="159"/>
                    <a:pt x="20" y="139"/>
                    <a:pt x="43" y="139"/>
                  </a:cubicBezTo>
                  <a:cubicBezTo>
                    <a:pt x="87" y="139"/>
                    <a:pt x="87" y="139"/>
                    <a:pt x="87" y="139"/>
                  </a:cubicBezTo>
                  <a:cubicBezTo>
                    <a:pt x="87" y="139"/>
                    <a:pt x="87" y="139"/>
                    <a:pt x="87" y="139"/>
                  </a:cubicBezTo>
                  <a:cubicBezTo>
                    <a:pt x="87" y="44"/>
                    <a:pt x="87" y="44"/>
                    <a:pt x="87" y="44"/>
                  </a:cubicBezTo>
                  <a:cubicBezTo>
                    <a:pt x="87" y="35"/>
                    <a:pt x="84" y="27"/>
                    <a:pt x="80" y="20"/>
                  </a:cubicBezTo>
                  <a:cubicBezTo>
                    <a:pt x="77" y="16"/>
                    <a:pt x="74" y="13"/>
                    <a:pt x="70" y="10"/>
                  </a:cubicBezTo>
                  <a:cubicBezTo>
                    <a:pt x="63" y="4"/>
                    <a:pt x="53" y="0"/>
                    <a:pt x="43"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46"/>
            <p:cNvSpPr>
              <a:spLocks/>
            </p:cNvSpPr>
            <p:nvPr/>
          </p:nvSpPr>
          <p:spPr bwMode="auto">
            <a:xfrm>
              <a:off x="2436" y="1404"/>
              <a:ext cx="370" cy="518"/>
            </a:xfrm>
            <a:custGeom>
              <a:avLst/>
              <a:gdLst>
                <a:gd name="T0" fmla="*/ 43 w 156"/>
                <a:gd name="T1" fmla="*/ 0 h 218"/>
                <a:gd name="T2" fmla="*/ 13 w 156"/>
                <a:gd name="T3" fmla="*/ 13 h 218"/>
                <a:gd name="T4" fmla="*/ 13 w 156"/>
                <a:gd name="T5" fmla="*/ 13 h 218"/>
                <a:gd name="T6" fmla="*/ 13 w 156"/>
                <a:gd name="T7" fmla="*/ 13 h 218"/>
                <a:gd name="T8" fmla="*/ 7 w 156"/>
                <a:gd name="T9" fmla="*/ 19 h 218"/>
                <a:gd name="T10" fmla="*/ 0 w 156"/>
                <a:gd name="T11" fmla="*/ 43 h 218"/>
                <a:gd name="T12" fmla="*/ 6 w 156"/>
                <a:gd name="T13" fmla="*/ 65 h 218"/>
                <a:gd name="T14" fmla="*/ 13 w 156"/>
                <a:gd name="T15" fmla="*/ 74 h 218"/>
                <a:gd name="T16" fmla="*/ 109 w 156"/>
                <a:gd name="T17" fmla="*/ 170 h 218"/>
                <a:gd name="T18" fmla="*/ 156 w 156"/>
                <a:gd name="T19" fmla="*/ 218 h 218"/>
                <a:gd name="T20" fmla="*/ 145 w 156"/>
                <a:gd name="T21" fmla="*/ 188 h 218"/>
                <a:gd name="T22" fmla="*/ 145 w 156"/>
                <a:gd name="T23" fmla="*/ 188 h 218"/>
                <a:gd name="T24" fmla="*/ 145 w 156"/>
                <a:gd name="T25" fmla="*/ 84 h 218"/>
                <a:gd name="T26" fmla="*/ 145 w 156"/>
                <a:gd name="T27" fmla="*/ 84 h 218"/>
                <a:gd name="T28" fmla="*/ 74 w 156"/>
                <a:gd name="T29" fmla="*/ 13 h 218"/>
                <a:gd name="T30" fmla="*/ 69 w 156"/>
                <a:gd name="T31" fmla="*/ 9 h 218"/>
                <a:gd name="T32" fmla="*/ 43 w 156"/>
                <a:gd name="T3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18">
                  <a:moveTo>
                    <a:pt x="43" y="0"/>
                  </a:moveTo>
                  <a:cubicBezTo>
                    <a:pt x="32" y="0"/>
                    <a:pt x="21" y="4"/>
                    <a:pt x="13" y="13"/>
                  </a:cubicBezTo>
                  <a:cubicBezTo>
                    <a:pt x="13" y="13"/>
                    <a:pt x="13" y="13"/>
                    <a:pt x="13" y="13"/>
                  </a:cubicBezTo>
                  <a:cubicBezTo>
                    <a:pt x="13" y="13"/>
                    <a:pt x="13" y="13"/>
                    <a:pt x="13" y="13"/>
                  </a:cubicBezTo>
                  <a:cubicBezTo>
                    <a:pt x="11" y="15"/>
                    <a:pt x="9" y="17"/>
                    <a:pt x="7" y="19"/>
                  </a:cubicBezTo>
                  <a:cubicBezTo>
                    <a:pt x="2" y="27"/>
                    <a:pt x="0" y="35"/>
                    <a:pt x="0" y="43"/>
                  </a:cubicBezTo>
                  <a:cubicBezTo>
                    <a:pt x="0" y="51"/>
                    <a:pt x="2" y="58"/>
                    <a:pt x="6" y="65"/>
                  </a:cubicBezTo>
                  <a:cubicBezTo>
                    <a:pt x="8" y="68"/>
                    <a:pt x="10" y="71"/>
                    <a:pt x="13" y="74"/>
                  </a:cubicBezTo>
                  <a:cubicBezTo>
                    <a:pt x="109" y="170"/>
                    <a:pt x="109" y="170"/>
                    <a:pt x="109" y="170"/>
                  </a:cubicBezTo>
                  <a:cubicBezTo>
                    <a:pt x="156" y="218"/>
                    <a:pt x="156" y="218"/>
                    <a:pt x="156" y="218"/>
                  </a:cubicBezTo>
                  <a:cubicBezTo>
                    <a:pt x="149" y="209"/>
                    <a:pt x="145" y="199"/>
                    <a:pt x="145" y="188"/>
                  </a:cubicBezTo>
                  <a:cubicBezTo>
                    <a:pt x="145" y="188"/>
                    <a:pt x="145" y="188"/>
                    <a:pt x="145" y="188"/>
                  </a:cubicBezTo>
                  <a:cubicBezTo>
                    <a:pt x="145" y="84"/>
                    <a:pt x="145" y="84"/>
                    <a:pt x="145" y="84"/>
                  </a:cubicBezTo>
                  <a:cubicBezTo>
                    <a:pt x="145" y="84"/>
                    <a:pt x="145" y="84"/>
                    <a:pt x="145" y="84"/>
                  </a:cubicBezTo>
                  <a:cubicBezTo>
                    <a:pt x="74" y="13"/>
                    <a:pt x="74" y="13"/>
                    <a:pt x="74" y="13"/>
                  </a:cubicBezTo>
                  <a:cubicBezTo>
                    <a:pt x="72" y="11"/>
                    <a:pt x="71" y="10"/>
                    <a:pt x="69" y="9"/>
                  </a:cubicBezTo>
                  <a:cubicBezTo>
                    <a:pt x="61" y="3"/>
                    <a:pt x="52" y="0"/>
                    <a:pt x="43"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AutoShape 27"/>
            <p:cNvSpPr>
              <a:spLocks noChangeAspect="1" noChangeArrowheads="1" noTextEdit="1"/>
            </p:cNvSpPr>
            <p:nvPr/>
          </p:nvSpPr>
          <p:spPr bwMode="auto">
            <a:xfrm>
              <a:off x="2196" y="929"/>
              <a:ext cx="1368"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a:off x="2300" y="2228"/>
              <a:ext cx="1264" cy="81"/>
            </a:xfrm>
            <a:custGeom>
              <a:avLst/>
              <a:gdLst>
                <a:gd name="T0" fmla="*/ 532 w 532"/>
                <a:gd name="T1" fmla="*/ 0 h 34"/>
                <a:gd name="T2" fmla="*/ 532 w 532"/>
                <a:gd name="T3" fmla="*/ 0 h 34"/>
                <a:gd name="T4" fmla="*/ 490 w 532"/>
                <a:gd name="T5" fmla="*/ 34 h 34"/>
                <a:gd name="T6" fmla="*/ 490 w 532"/>
                <a:gd name="T7" fmla="*/ 34 h 34"/>
                <a:gd name="T8" fmla="*/ 490 w 532"/>
                <a:gd name="T9" fmla="*/ 34 h 34"/>
                <a:gd name="T10" fmla="*/ 1 w 532"/>
                <a:gd name="T11" fmla="*/ 34 h 34"/>
                <a:gd name="T12" fmla="*/ 0 w 532"/>
                <a:gd name="T13" fmla="*/ 34 h 34"/>
                <a:gd name="T14" fmla="*/ 0 w 532"/>
                <a:gd name="T15" fmla="*/ 34 h 34"/>
                <a:gd name="T16" fmla="*/ 0 w 532"/>
                <a:gd name="T17" fmla="*/ 34 h 34"/>
                <a:gd name="T18" fmla="*/ 490 w 532"/>
                <a:gd name="T19" fmla="*/ 34 h 34"/>
                <a:gd name="T20" fmla="*/ 532 w 532"/>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34">
                  <a:moveTo>
                    <a:pt x="532" y="0"/>
                  </a:moveTo>
                  <a:cubicBezTo>
                    <a:pt x="532" y="0"/>
                    <a:pt x="532" y="0"/>
                    <a:pt x="532" y="0"/>
                  </a:cubicBezTo>
                  <a:cubicBezTo>
                    <a:pt x="528" y="20"/>
                    <a:pt x="511" y="34"/>
                    <a:pt x="490" y="34"/>
                  </a:cubicBezTo>
                  <a:cubicBezTo>
                    <a:pt x="490" y="34"/>
                    <a:pt x="490" y="34"/>
                    <a:pt x="490" y="34"/>
                  </a:cubicBezTo>
                  <a:cubicBezTo>
                    <a:pt x="490" y="34"/>
                    <a:pt x="490" y="34"/>
                    <a:pt x="490" y="34"/>
                  </a:cubicBezTo>
                  <a:cubicBezTo>
                    <a:pt x="1" y="34"/>
                    <a:pt x="1" y="34"/>
                    <a:pt x="1" y="34"/>
                  </a:cubicBezTo>
                  <a:cubicBezTo>
                    <a:pt x="1" y="34"/>
                    <a:pt x="0" y="34"/>
                    <a:pt x="0" y="34"/>
                  </a:cubicBezTo>
                  <a:cubicBezTo>
                    <a:pt x="0" y="34"/>
                    <a:pt x="0" y="34"/>
                    <a:pt x="0" y="34"/>
                  </a:cubicBezTo>
                  <a:cubicBezTo>
                    <a:pt x="0" y="34"/>
                    <a:pt x="0" y="34"/>
                    <a:pt x="0" y="34"/>
                  </a:cubicBezTo>
                  <a:cubicBezTo>
                    <a:pt x="490" y="34"/>
                    <a:pt x="490" y="34"/>
                    <a:pt x="490" y="34"/>
                  </a:cubicBezTo>
                  <a:cubicBezTo>
                    <a:pt x="511" y="34"/>
                    <a:pt x="528" y="20"/>
                    <a:pt x="532"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a:off x="2303" y="2104"/>
              <a:ext cx="1161" cy="205"/>
            </a:xfrm>
            <a:custGeom>
              <a:avLst/>
              <a:gdLst>
                <a:gd name="T0" fmla="*/ 446 w 489"/>
                <a:gd name="T1" fmla="*/ 0 h 86"/>
                <a:gd name="T2" fmla="*/ 43 w 489"/>
                <a:gd name="T3" fmla="*/ 0 h 86"/>
                <a:gd name="T4" fmla="*/ 43 w 489"/>
                <a:gd name="T5" fmla="*/ 43 h 86"/>
                <a:gd name="T6" fmla="*/ 0 w 489"/>
                <a:gd name="T7" fmla="*/ 86 h 86"/>
                <a:gd name="T8" fmla="*/ 489 w 489"/>
                <a:gd name="T9" fmla="*/ 86 h 86"/>
                <a:gd name="T10" fmla="*/ 446 w 489"/>
                <a:gd name="T11" fmla="*/ 43 h 86"/>
                <a:gd name="T12" fmla="*/ 446 w 489"/>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489" h="86">
                  <a:moveTo>
                    <a:pt x="446" y="0"/>
                  </a:moveTo>
                  <a:cubicBezTo>
                    <a:pt x="43" y="0"/>
                    <a:pt x="43" y="0"/>
                    <a:pt x="43" y="0"/>
                  </a:cubicBezTo>
                  <a:cubicBezTo>
                    <a:pt x="43" y="43"/>
                    <a:pt x="43" y="43"/>
                    <a:pt x="43" y="43"/>
                  </a:cubicBezTo>
                  <a:cubicBezTo>
                    <a:pt x="43" y="67"/>
                    <a:pt x="23" y="86"/>
                    <a:pt x="0" y="86"/>
                  </a:cubicBezTo>
                  <a:cubicBezTo>
                    <a:pt x="489" y="86"/>
                    <a:pt x="489" y="86"/>
                    <a:pt x="489" y="86"/>
                  </a:cubicBezTo>
                  <a:cubicBezTo>
                    <a:pt x="465" y="86"/>
                    <a:pt x="446" y="67"/>
                    <a:pt x="446" y="43"/>
                  </a:cubicBezTo>
                  <a:cubicBezTo>
                    <a:pt x="446" y="0"/>
                    <a:pt x="446" y="0"/>
                    <a:pt x="446"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noEditPoints="1"/>
            </p:cNvSpPr>
            <p:nvPr/>
          </p:nvSpPr>
          <p:spPr bwMode="auto">
            <a:xfrm>
              <a:off x="2198" y="1774"/>
              <a:ext cx="207" cy="330"/>
            </a:xfrm>
            <a:custGeom>
              <a:avLst/>
              <a:gdLst>
                <a:gd name="T0" fmla="*/ 7 w 87"/>
                <a:gd name="T1" fmla="*/ 20 h 139"/>
                <a:gd name="T2" fmla="*/ 0 w 87"/>
                <a:gd name="T3" fmla="*/ 44 h 139"/>
                <a:gd name="T4" fmla="*/ 0 w 87"/>
                <a:gd name="T5" fmla="*/ 44 h 139"/>
                <a:gd name="T6" fmla="*/ 7 w 87"/>
                <a:gd name="T7" fmla="*/ 20 h 139"/>
                <a:gd name="T8" fmla="*/ 80 w 87"/>
                <a:gd name="T9" fmla="*/ 20 h 139"/>
                <a:gd name="T10" fmla="*/ 87 w 87"/>
                <a:gd name="T11" fmla="*/ 44 h 139"/>
                <a:gd name="T12" fmla="*/ 87 w 87"/>
                <a:gd name="T13" fmla="*/ 139 h 139"/>
                <a:gd name="T14" fmla="*/ 87 w 87"/>
                <a:gd name="T15" fmla="*/ 44 h 139"/>
                <a:gd name="T16" fmla="*/ 80 w 87"/>
                <a:gd name="T17" fmla="*/ 20 h 139"/>
                <a:gd name="T18" fmla="*/ 43 w 87"/>
                <a:gd name="T19" fmla="*/ 0 h 139"/>
                <a:gd name="T20" fmla="*/ 17 w 87"/>
                <a:gd name="T21" fmla="*/ 10 h 139"/>
                <a:gd name="T22" fmla="*/ 43 w 87"/>
                <a:gd name="T23" fmla="*/ 0 h 139"/>
                <a:gd name="T24" fmla="*/ 70 w 87"/>
                <a:gd name="T25" fmla="*/ 10 h 139"/>
                <a:gd name="T26" fmla="*/ 43 w 8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39">
                  <a:moveTo>
                    <a:pt x="7" y="20"/>
                  </a:moveTo>
                  <a:cubicBezTo>
                    <a:pt x="3" y="27"/>
                    <a:pt x="0" y="35"/>
                    <a:pt x="0" y="44"/>
                  </a:cubicBezTo>
                  <a:cubicBezTo>
                    <a:pt x="0" y="44"/>
                    <a:pt x="0" y="44"/>
                    <a:pt x="0" y="44"/>
                  </a:cubicBezTo>
                  <a:cubicBezTo>
                    <a:pt x="0" y="35"/>
                    <a:pt x="3" y="27"/>
                    <a:pt x="7" y="20"/>
                  </a:cubicBezTo>
                  <a:moveTo>
                    <a:pt x="80" y="20"/>
                  </a:moveTo>
                  <a:cubicBezTo>
                    <a:pt x="84" y="27"/>
                    <a:pt x="87" y="35"/>
                    <a:pt x="87" y="44"/>
                  </a:cubicBezTo>
                  <a:cubicBezTo>
                    <a:pt x="87" y="139"/>
                    <a:pt x="87" y="139"/>
                    <a:pt x="87" y="139"/>
                  </a:cubicBezTo>
                  <a:cubicBezTo>
                    <a:pt x="87" y="44"/>
                    <a:pt x="87" y="44"/>
                    <a:pt x="87" y="44"/>
                  </a:cubicBezTo>
                  <a:cubicBezTo>
                    <a:pt x="87" y="35"/>
                    <a:pt x="84" y="27"/>
                    <a:pt x="80" y="20"/>
                  </a:cubicBezTo>
                  <a:moveTo>
                    <a:pt x="43" y="0"/>
                  </a:moveTo>
                  <a:cubicBezTo>
                    <a:pt x="33" y="0"/>
                    <a:pt x="24" y="4"/>
                    <a:pt x="17" y="10"/>
                  </a:cubicBezTo>
                  <a:cubicBezTo>
                    <a:pt x="24" y="4"/>
                    <a:pt x="33" y="0"/>
                    <a:pt x="43" y="0"/>
                  </a:cubicBezTo>
                  <a:cubicBezTo>
                    <a:pt x="53" y="0"/>
                    <a:pt x="63" y="4"/>
                    <a:pt x="70" y="10"/>
                  </a:cubicBezTo>
                  <a:cubicBezTo>
                    <a:pt x="63" y="4"/>
                    <a:pt x="53" y="0"/>
                    <a:pt x="43"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5"/>
            <p:cNvSpPr>
              <a:spLocks/>
            </p:cNvSpPr>
            <p:nvPr/>
          </p:nvSpPr>
          <p:spPr bwMode="auto">
            <a:xfrm>
              <a:off x="2203" y="2233"/>
              <a:ext cx="97" cy="76"/>
            </a:xfrm>
            <a:custGeom>
              <a:avLst/>
              <a:gdLst>
                <a:gd name="T0" fmla="*/ 0 w 41"/>
                <a:gd name="T1" fmla="*/ 0 h 32"/>
                <a:gd name="T2" fmla="*/ 41 w 41"/>
                <a:gd name="T3" fmla="*/ 32 h 32"/>
                <a:gd name="T4" fmla="*/ 0 w 41"/>
                <a:gd name="T5" fmla="*/ 3 h 32"/>
                <a:gd name="T6" fmla="*/ 0 w 41"/>
                <a:gd name="T7" fmla="*/ 0 h 32"/>
              </a:gdLst>
              <a:ahLst/>
              <a:cxnLst>
                <a:cxn ang="0">
                  <a:pos x="T0" y="T1"/>
                </a:cxn>
                <a:cxn ang="0">
                  <a:pos x="T2" y="T3"/>
                </a:cxn>
                <a:cxn ang="0">
                  <a:pos x="T4" y="T5"/>
                </a:cxn>
                <a:cxn ang="0">
                  <a:pos x="T6" y="T7"/>
                </a:cxn>
              </a:cxnLst>
              <a:rect l="0" t="0" r="r" b="b"/>
              <a:pathLst>
                <a:path w="41" h="32">
                  <a:moveTo>
                    <a:pt x="0" y="0"/>
                  </a:moveTo>
                  <a:cubicBezTo>
                    <a:pt x="4" y="19"/>
                    <a:pt x="21" y="32"/>
                    <a:pt x="41" y="32"/>
                  </a:cubicBezTo>
                  <a:cubicBezTo>
                    <a:pt x="22" y="32"/>
                    <a:pt x="6" y="20"/>
                    <a:pt x="0" y="3"/>
                  </a:cubicBezTo>
                  <a:cubicBezTo>
                    <a:pt x="0" y="2"/>
                    <a:pt x="0" y="1"/>
                    <a:pt x="0"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p:cNvSpPr>
              <a:spLocks/>
            </p:cNvSpPr>
            <p:nvPr/>
          </p:nvSpPr>
          <p:spPr bwMode="auto">
            <a:xfrm>
              <a:off x="2198" y="2214"/>
              <a:ext cx="5" cy="26"/>
            </a:xfrm>
            <a:custGeom>
              <a:avLst/>
              <a:gdLst>
                <a:gd name="T0" fmla="*/ 0 w 2"/>
                <a:gd name="T1" fmla="*/ 0 h 11"/>
                <a:gd name="T2" fmla="*/ 2 w 2"/>
                <a:gd name="T3" fmla="*/ 8 h 11"/>
                <a:gd name="T4" fmla="*/ 2 w 2"/>
                <a:gd name="T5" fmla="*/ 11 h 11"/>
                <a:gd name="T6" fmla="*/ 0 w 2"/>
                <a:gd name="T7" fmla="*/ 0 h 11"/>
              </a:gdLst>
              <a:ahLst/>
              <a:cxnLst>
                <a:cxn ang="0">
                  <a:pos x="T0" y="T1"/>
                </a:cxn>
                <a:cxn ang="0">
                  <a:pos x="T2" y="T3"/>
                </a:cxn>
                <a:cxn ang="0">
                  <a:pos x="T4" y="T5"/>
                </a:cxn>
                <a:cxn ang="0">
                  <a:pos x="T6" y="T7"/>
                </a:cxn>
              </a:cxnLst>
              <a:rect l="0" t="0" r="r" b="b"/>
              <a:pathLst>
                <a:path w="2" h="11">
                  <a:moveTo>
                    <a:pt x="0" y="0"/>
                  </a:moveTo>
                  <a:cubicBezTo>
                    <a:pt x="0" y="2"/>
                    <a:pt x="1" y="5"/>
                    <a:pt x="2" y="8"/>
                  </a:cubicBezTo>
                  <a:cubicBezTo>
                    <a:pt x="2" y="9"/>
                    <a:pt x="2" y="10"/>
                    <a:pt x="2" y="11"/>
                  </a:cubicBezTo>
                  <a:cubicBezTo>
                    <a:pt x="1" y="7"/>
                    <a:pt x="0" y="3"/>
                    <a:pt x="0"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
            <p:cNvSpPr>
              <a:spLocks/>
            </p:cNvSpPr>
            <p:nvPr/>
          </p:nvSpPr>
          <p:spPr bwMode="auto">
            <a:xfrm>
              <a:off x="2203" y="2240"/>
              <a:ext cx="100" cy="69"/>
            </a:xfrm>
            <a:custGeom>
              <a:avLst/>
              <a:gdLst>
                <a:gd name="T0" fmla="*/ 0 w 42"/>
                <a:gd name="T1" fmla="*/ 0 h 29"/>
                <a:gd name="T2" fmla="*/ 41 w 42"/>
                <a:gd name="T3" fmla="*/ 29 h 29"/>
                <a:gd name="T4" fmla="*/ 41 w 42"/>
                <a:gd name="T5" fmla="*/ 29 h 29"/>
                <a:gd name="T6" fmla="*/ 42 w 42"/>
                <a:gd name="T7" fmla="*/ 29 h 29"/>
                <a:gd name="T8" fmla="*/ 41 w 42"/>
                <a:gd name="T9" fmla="*/ 29 h 29"/>
                <a:gd name="T10" fmla="*/ 0 w 42"/>
                <a:gd name="T11" fmla="*/ 0 h 29"/>
              </a:gdLst>
              <a:ahLst/>
              <a:cxnLst>
                <a:cxn ang="0">
                  <a:pos x="T0" y="T1"/>
                </a:cxn>
                <a:cxn ang="0">
                  <a:pos x="T2" y="T3"/>
                </a:cxn>
                <a:cxn ang="0">
                  <a:pos x="T4" y="T5"/>
                </a:cxn>
                <a:cxn ang="0">
                  <a:pos x="T6" y="T7"/>
                </a:cxn>
                <a:cxn ang="0">
                  <a:pos x="T8" y="T9"/>
                </a:cxn>
                <a:cxn ang="0">
                  <a:pos x="T10" y="T11"/>
                </a:cxn>
              </a:cxnLst>
              <a:rect l="0" t="0" r="r" b="b"/>
              <a:pathLst>
                <a:path w="42" h="29">
                  <a:moveTo>
                    <a:pt x="0" y="0"/>
                  </a:moveTo>
                  <a:cubicBezTo>
                    <a:pt x="6" y="17"/>
                    <a:pt x="22" y="29"/>
                    <a:pt x="41" y="29"/>
                  </a:cubicBezTo>
                  <a:cubicBezTo>
                    <a:pt x="41" y="29"/>
                    <a:pt x="41" y="29"/>
                    <a:pt x="41" y="29"/>
                  </a:cubicBezTo>
                  <a:cubicBezTo>
                    <a:pt x="41" y="29"/>
                    <a:pt x="42" y="29"/>
                    <a:pt x="42" y="29"/>
                  </a:cubicBezTo>
                  <a:cubicBezTo>
                    <a:pt x="41" y="29"/>
                    <a:pt x="41" y="29"/>
                    <a:pt x="41" y="29"/>
                  </a:cubicBezTo>
                  <a:cubicBezTo>
                    <a:pt x="22" y="29"/>
                    <a:pt x="6" y="17"/>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p:cNvSpPr>
              <a:spLocks/>
            </p:cNvSpPr>
            <p:nvPr/>
          </p:nvSpPr>
          <p:spPr bwMode="auto">
            <a:xfrm>
              <a:off x="2198" y="2104"/>
              <a:ext cx="207" cy="205"/>
            </a:xfrm>
            <a:custGeom>
              <a:avLst/>
              <a:gdLst>
                <a:gd name="T0" fmla="*/ 87 w 87"/>
                <a:gd name="T1" fmla="*/ 0 h 86"/>
                <a:gd name="T2" fmla="*/ 43 w 87"/>
                <a:gd name="T3" fmla="*/ 0 h 86"/>
                <a:gd name="T4" fmla="*/ 0 w 87"/>
                <a:gd name="T5" fmla="*/ 43 h 86"/>
                <a:gd name="T6" fmla="*/ 0 w 87"/>
                <a:gd name="T7" fmla="*/ 46 h 86"/>
                <a:gd name="T8" fmla="*/ 2 w 87"/>
                <a:gd name="T9" fmla="*/ 57 h 86"/>
                <a:gd name="T10" fmla="*/ 43 w 87"/>
                <a:gd name="T11" fmla="*/ 86 h 86"/>
                <a:gd name="T12" fmla="*/ 44 w 87"/>
                <a:gd name="T13" fmla="*/ 86 h 86"/>
                <a:gd name="T14" fmla="*/ 87 w 87"/>
                <a:gd name="T15" fmla="*/ 43 h 86"/>
                <a:gd name="T16" fmla="*/ 87 w 87"/>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6">
                  <a:moveTo>
                    <a:pt x="87" y="0"/>
                  </a:moveTo>
                  <a:cubicBezTo>
                    <a:pt x="43" y="0"/>
                    <a:pt x="43" y="0"/>
                    <a:pt x="43" y="0"/>
                  </a:cubicBezTo>
                  <a:cubicBezTo>
                    <a:pt x="20" y="0"/>
                    <a:pt x="0" y="20"/>
                    <a:pt x="0" y="43"/>
                  </a:cubicBezTo>
                  <a:cubicBezTo>
                    <a:pt x="0" y="44"/>
                    <a:pt x="0" y="45"/>
                    <a:pt x="0" y="46"/>
                  </a:cubicBezTo>
                  <a:cubicBezTo>
                    <a:pt x="0" y="49"/>
                    <a:pt x="1" y="53"/>
                    <a:pt x="2" y="57"/>
                  </a:cubicBezTo>
                  <a:cubicBezTo>
                    <a:pt x="8" y="74"/>
                    <a:pt x="24" y="86"/>
                    <a:pt x="43" y="86"/>
                  </a:cubicBezTo>
                  <a:cubicBezTo>
                    <a:pt x="44" y="86"/>
                    <a:pt x="44" y="86"/>
                    <a:pt x="44" y="86"/>
                  </a:cubicBezTo>
                  <a:cubicBezTo>
                    <a:pt x="67" y="86"/>
                    <a:pt x="87" y="67"/>
                    <a:pt x="87" y="43"/>
                  </a:cubicBezTo>
                  <a:cubicBezTo>
                    <a:pt x="87" y="0"/>
                    <a:pt x="87" y="0"/>
                    <a:pt x="87" y="0"/>
                  </a:cubicBezTo>
                </a:path>
              </a:pathLst>
            </a:custGeom>
            <a:solidFill>
              <a:srgbClr val="F57302"/>
            </a:solidFill>
            <a:ln w="3175">
              <a:solidFill>
                <a:srgbClr val="F5730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9"/>
            <p:cNvSpPr>
              <a:spLocks noEditPoints="1"/>
            </p:cNvSpPr>
            <p:nvPr/>
          </p:nvSpPr>
          <p:spPr bwMode="auto">
            <a:xfrm>
              <a:off x="3362" y="1774"/>
              <a:ext cx="204" cy="432"/>
            </a:xfrm>
            <a:custGeom>
              <a:avLst/>
              <a:gdLst>
                <a:gd name="T0" fmla="*/ 8 w 86"/>
                <a:gd name="T1" fmla="*/ 18 h 182"/>
                <a:gd name="T2" fmla="*/ 0 w 86"/>
                <a:gd name="T3" fmla="*/ 44 h 182"/>
                <a:gd name="T4" fmla="*/ 0 w 86"/>
                <a:gd name="T5" fmla="*/ 44 h 182"/>
                <a:gd name="T6" fmla="*/ 8 w 86"/>
                <a:gd name="T7" fmla="*/ 18 h 182"/>
                <a:gd name="T8" fmla="*/ 8 w 86"/>
                <a:gd name="T9" fmla="*/ 18 h 182"/>
                <a:gd name="T10" fmla="*/ 8 w 86"/>
                <a:gd name="T11" fmla="*/ 18 h 182"/>
                <a:gd name="T12" fmla="*/ 8 w 86"/>
                <a:gd name="T13" fmla="*/ 18 h 182"/>
                <a:gd name="T14" fmla="*/ 12 w 86"/>
                <a:gd name="T15" fmla="*/ 13 h 182"/>
                <a:gd name="T16" fmla="*/ 12 w 86"/>
                <a:gd name="T17" fmla="*/ 13 h 182"/>
                <a:gd name="T18" fmla="*/ 12 w 86"/>
                <a:gd name="T19" fmla="*/ 13 h 182"/>
                <a:gd name="T20" fmla="*/ 43 w 86"/>
                <a:gd name="T21" fmla="*/ 0 h 182"/>
                <a:gd name="T22" fmla="*/ 43 w 86"/>
                <a:gd name="T23" fmla="*/ 0 h 182"/>
                <a:gd name="T24" fmla="*/ 12 w 86"/>
                <a:gd name="T25" fmla="*/ 13 h 182"/>
                <a:gd name="T26" fmla="*/ 43 w 86"/>
                <a:gd name="T27" fmla="*/ 0 h 182"/>
                <a:gd name="T28" fmla="*/ 86 w 86"/>
                <a:gd name="T29" fmla="*/ 44 h 182"/>
                <a:gd name="T30" fmla="*/ 86 w 86"/>
                <a:gd name="T31" fmla="*/ 182 h 182"/>
                <a:gd name="T32" fmla="*/ 86 w 86"/>
                <a:gd name="T33" fmla="*/ 182 h 182"/>
                <a:gd name="T34" fmla="*/ 86 w 86"/>
                <a:gd name="T35" fmla="*/ 44 h 182"/>
                <a:gd name="T36" fmla="*/ 43 w 86"/>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82">
                  <a:moveTo>
                    <a:pt x="8" y="18"/>
                  </a:moveTo>
                  <a:cubicBezTo>
                    <a:pt x="3" y="25"/>
                    <a:pt x="0" y="34"/>
                    <a:pt x="0" y="44"/>
                  </a:cubicBezTo>
                  <a:cubicBezTo>
                    <a:pt x="0" y="44"/>
                    <a:pt x="0" y="44"/>
                    <a:pt x="0" y="44"/>
                  </a:cubicBezTo>
                  <a:cubicBezTo>
                    <a:pt x="0" y="34"/>
                    <a:pt x="3" y="25"/>
                    <a:pt x="8" y="18"/>
                  </a:cubicBezTo>
                  <a:moveTo>
                    <a:pt x="8" y="18"/>
                  </a:moveTo>
                  <a:cubicBezTo>
                    <a:pt x="8" y="18"/>
                    <a:pt x="8" y="18"/>
                    <a:pt x="8" y="18"/>
                  </a:cubicBezTo>
                  <a:cubicBezTo>
                    <a:pt x="8" y="18"/>
                    <a:pt x="8" y="18"/>
                    <a:pt x="8" y="18"/>
                  </a:cubicBezTo>
                  <a:moveTo>
                    <a:pt x="12" y="13"/>
                  </a:moveTo>
                  <a:cubicBezTo>
                    <a:pt x="12" y="13"/>
                    <a:pt x="12" y="13"/>
                    <a:pt x="12" y="13"/>
                  </a:cubicBezTo>
                  <a:cubicBezTo>
                    <a:pt x="12" y="13"/>
                    <a:pt x="12" y="13"/>
                    <a:pt x="12" y="13"/>
                  </a:cubicBezTo>
                  <a:moveTo>
                    <a:pt x="43" y="0"/>
                  </a:moveTo>
                  <a:cubicBezTo>
                    <a:pt x="43" y="0"/>
                    <a:pt x="43" y="0"/>
                    <a:pt x="43" y="0"/>
                  </a:cubicBezTo>
                  <a:cubicBezTo>
                    <a:pt x="31" y="0"/>
                    <a:pt x="20" y="5"/>
                    <a:pt x="12" y="13"/>
                  </a:cubicBezTo>
                  <a:cubicBezTo>
                    <a:pt x="20" y="5"/>
                    <a:pt x="31" y="0"/>
                    <a:pt x="43" y="0"/>
                  </a:cubicBezTo>
                  <a:cubicBezTo>
                    <a:pt x="67" y="0"/>
                    <a:pt x="86" y="20"/>
                    <a:pt x="86" y="44"/>
                  </a:cubicBezTo>
                  <a:cubicBezTo>
                    <a:pt x="86" y="182"/>
                    <a:pt x="86" y="182"/>
                    <a:pt x="86" y="182"/>
                  </a:cubicBezTo>
                  <a:cubicBezTo>
                    <a:pt x="86" y="182"/>
                    <a:pt x="86" y="182"/>
                    <a:pt x="86" y="182"/>
                  </a:cubicBezTo>
                  <a:cubicBezTo>
                    <a:pt x="86" y="44"/>
                    <a:pt x="86" y="44"/>
                    <a:pt x="86" y="44"/>
                  </a:cubicBezTo>
                  <a:cubicBezTo>
                    <a:pt x="86" y="20"/>
                    <a:pt x="67" y="0"/>
                    <a:pt x="43"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0"/>
            <p:cNvSpPr>
              <a:spLocks/>
            </p:cNvSpPr>
            <p:nvPr/>
          </p:nvSpPr>
          <p:spPr bwMode="auto">
            <a:xfrm>
              <a:off x="3362" y="1774"/>
              <a:ext cx="204" cy="432"/>
            </a:xfrm>
            <a:custGeom>
              <a:avLst/>
              <a:gdLst>
                <a:gd name="T0" fmla="*/ 43 w 86"/>
                <a:gd name="T1" fmla="*/ 0 h 182"/>
                <a:gd name="T2" fmla="*/ 12 w 86"/>
                <a:gd name="T3" fmla="*/ 13 h 182"/>
                <a:gd name="T4" fmla="*/ 12 w 86"/>
                <a:gd name="T5" fmla="*/ 13 h 182"/>
                <a:gd name="T6" fmla="*/ 12 w 86"/>
                <a:gd name="T7" fmla="*/ 13 h 182"/>
                <a:gd name="T8" fmla="*/ 8 w 86"/>
                <a:gd name="T9" fmla="*/ 18 h 182"/>
                <a:gd name="T10" fmla="*/ 8 w 86"/>
                <a:gd name="T11" fmla="*/ 18 h 182"/>
                <a:gd name="T12" fmla="*/ 8 w 86"/>
                <a:gd name="T13" fmla="*/ 18 h 182"/>
                <a:gd name="T14" fmla="*/ 0 w 86"/>
                <a:gd name="T15" fmla="*/ 44 h 182"/>
                <a:gd name="T16" fmla="*/ 0 w 86"/>
                <a:gd name="T17" fmla="*/ 139 h 182"/>
                <a:gd name="T18" fmla="*/ 43 w 86"/>
                <a:gd name="T19" fmla="*/ 139 h 182"/>
                <a:gd name="T20" fmla="*/ 86 w 86"/>
                <a:gd name="T21" fmla="*/ 182 h 182"/>
                <a:gd name="T22" fmla="*/ 86 w 86"/>
                <a:gd name="T23" fmla="*/ 182 h 182"/>
                <a:gd name="T24" fmla="*/ 86 w 86"/>
                <a:gd name="T25" fmla="*/ 44 h 182"/>
                <a:gd name="T26" fmla="*/ 43 w 86"/>
                <a:gd name="T2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182">
                  <a:moveTo>
                    <a:pt x="43" y="0"/>
                  </a:moveTo>
                  <a:cubicBezTo>
                    <a:pt x="31" y="0"/>
                    <a:pt x="20" y="5"/>
                    <a:pt x="12" y="13"/>
                  </a:cubicBezTo>
                  <a:cubicBezTo>
                    <a:pt x="12" y="13"/>
                    <a:pt x="12" y="13"/>
                    <a:pt x="12" y="13"/>
                  </a:cubicBezTo>
                  <a:cubicBezTo>
                    <a:pt x="12" y="13"/>
                    <a:pt x="12" y="13"/>
                    <a:pt x="12" y="13"/>
                  </a:cubicBezTo>
                  <a:cubicBezTo>
                    <a:pt x="11" y="15"/>
                    <a:pt x="10" y="16"/>
                    <a:pt x="8" y="18"/>
                  </a:cubicBezTo>
                  <a:cubicBezTo>
                    <a:pt x="8" y="18"/>
                    <a:pt x="8" y="18"/>
                    <a:pt x="8" y="18"/>
                  </a:cubicBezTo>
                  <a:cubicBezTo>
                    <a:pt x="8" y="18"/>
                    <a:pt x="8" y="18"/>
                    <a:pt x="8" y="18"/>
                  </a:cubicBezTo>
                  <a:cubicBezTo>
                    <a:pt x="3" y="25"/>
                    <a:pt x="0" y="34"/>
                    <a:pt x="0" y="44"/>
                  </a:cubicBezTo>
                  <a:cubicBezTo>
                    <a:pt x="0" y="139"/>
                    <a:pt x="0" y="139"/>
                    <a:pt x="0" y="139"/>
                  </a:cubicBezTo>
                  <a:cubicBezTo>
                    <a:pt x="43" y="139"/>
                    <a:pt x="43" y="139"/>
                    <a:pt x="43" y="139"/>
                  </a:cubicBezTo>
                  <a:cubicBezTo>
                    <a:pt x="67" y="139"/>
                    <a:pt x="86" y="159"/>
                    <a:pt x="86" y="182"/>
                  </a:cubicBezTo>
                  <a:cubicBezTo>
                    <a:pt x="86" y="182"/>
                    <a:pt x="86" y="182"/>
                    <a:pt x="86" y="182"/>
                  </a:cubicBezTo>
                  <a:cubicBezTo>
                    <a:pt x="86" y="44"/>
                    <a:pt x="86" y="44"/>
                    <a:pt x="86" y="44"/>
                  </a:cubicBezTo>
                  <a:cubicBezTo>
                    <a:pt x="86" y="20"/>
                    <a:pt x="67" y="0"/>
                    <a:pt x="43"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41"/>
            <p:cNvSpPr>
              <a:spLocks/>
            </p:cNvSpPr>
            <p:nvPr/>
          </p:nvSpPr>
          <p:spPr bwMode="auto">
            <a:xfrm>
              <a:off x="3464" y="2228"/>
              <a:ext cx="100" cy="81"/>
            </a:xfrm>
            <a:custGeom>
              <a:avLst/>
              <a:gdLst>
                <a:gd name="T0" fmla="*/ 42 w 42"/>
                <a:gd name="T1" fmla="*/ 0 h 34"/>
                <a:gd name="T2" fmla="*/ 0 w 42"/>
                <a:gd name="T3" fmla="*/ 34 h 34"/>
                <a:gd name="T4" fmla="*/ 0 w 42"/>
                <a:gd name="T5" fmla="*/ 34 h 34"/>
                <a:gd name="T6" fmla="*/ 0 w 42"/>
                <a:gd name="T7" fmla="*/ 34 h 34"/>
                <a:gd name="T8" fmla="*/ 0 w 42"/>
                <a:gd name="T9" fmla="*/ 34 h 34"/>
                <a:gd name="T10" fmla="*/ 42 w 42"/>
                <a:gd name="T11" fmla="*/ 0 h 34"/>
              </a:gdLst>
              <a:ahLst/>
              <a:cxnLst>
                <a:cxn ang="0">
                  <a:pos x="T0" y="T1"/>
                </a:cxn>
                <a:cxn ang="0">
                  <a:pos x="T2" y="T3"/>
                </a:cxn>
                <a:cxn ang="0">
                  <a:pos x="T4" y="T5"/>
                </a:cxn>
                <a:cxn ang="0">
                  <a:pos x="T6" y="T7"/>
                </a:cxn>
                <a:cxn ang="0">
                  <a:pos x="T8" y="T9"/>
                </a:cxn>
                <a:cxn ang="0">
                  <a:pos x="T10" y="T11"/>
                </a:cxn>
              </a:cxnLst>
              <a:rect l="0" t="0" r="r" b="b"/>
              <a:pathLst>
                <a:path w="42" h="34">
                  <a:moveTo>
                    <a:pt x="42" y="0"/>
                  </a:moveTo>
                  <a:cubicBezTo>
                    <a:pt x="38" y="20"/>
                    <a:pt x="21" y="34"/>
                    <a:pt x="0" y="34"/>
                  </a:cubicBezTo>
                  <a:cubicBezTo>
                    <a:pt x="0" y="34"/>
                    <a:pt x="0" y="34"/>
                    <a:pt x="0" y="34"/>
                  </a:cubicBezTo>
                  <a:cubicBezTo>
                    <a:pt x="0" y="34"/>
                    <a:pt x="0" y="34"/>
                    <a:pt x="0" y="34"/>
                  </a:cubicBezTo>
                  <a:cubicBezTo>
                    <a:pt x="0" y="34"/>
                    <a:pt x="0" y="34"/>
                    <a:pt x="0" y="34"/>
                  </a:cubicBezTo>
                  <a:cubicBezTo>
                    <a:pt x="21" y="34"/>
                    <a:pt x="38" y="20"/>
                    <a:pt x="42"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2"/>
            <p:cNvSpPr>
              <a:spLocks/>
            </p:cNvSpPr>
            <p:nvPr/>
          </p:nvSpPr>
          <p:spPr bwMode="auto">
            <a:xfrm>
              <a:off x="3362" y="2104"/>
              <a:ext cx="204" cy="205"/>
            </a:xfrm>
            <a:custGeom>
              <a:avLst/>
              <a:gdLst>
                <a:gd name="T0" fmla="*/ 43 w 86"/>
                <a:gd name="T1" fmla="*/ 0 h 86"/>
                <a:gd name="T2" fmla="*/ 0 w 86"/>
                <a:gd name="T3" fmla="*/ 0 h 86"/>
                <a:gd name="T4" fmla="*/ 0 w 86"/>
                <a:gd name="T5" fmla="*/ 43 h 86"/>
                <a:gd name="T6" fmla="*/ 43 w 86"/>
                <a:gd name="T7" fmla="*/ 86 h 86"/>
                <a:gd name="T8" fmla="*/ 43 w 86"/>
                <a:gd name="T9" fmla="*/ 86 h 86"/>
                <a:gd name="T10" fmla="*/ 85 w 86"/>
                <a:gd name="T11" fmla="*/ 52 h 86"/>
                <a:gd name="T12" fmla="*/ 86 w 86"/>
                <a:gd name="T13" fmla="*/ 43 h 86"/>
                <a:gd name="T14" fmla="*/ 43 w 86"/>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86">
                  <a:moveTo>
                    <a:pt x="43" y="0"/>
                  </a:moveTo>
                  <a:cubicBezTo>
                    <a:pt x="0" y="0"/>
                    <a:pt x="0" y="0"/>
                    <a:pt x="0" y="0"/>
                  </a:cubicBezTo>
                  <a:cubicBezTo>
                    <a:pt x="0" y="43"/>
                    <a:pt x="0" y="43"/>
                    <a:pt x="0" y="43"/>
                  </a:cubicBezTo>
                  <a:cubicBezTo>
                    <a:pt x="0" y="67"/>
                    <a:pt x="19" y="86"/>
                    <a:pt x="43" y="86"/>
                  </a:cubicBezTo>
                  <a:cubicBezTo>
                    <a:pt x="43" y="86"/>
                    <a:pt x="43" y="86"/>
                    <a:pt x="43" y="86"/>
                  </a:cubicBezTo>
                  <a:cubicBezTo>
                    <a:pt x="64" y="86"/>
                    <a:pt x="81" y="72"/>
                    <a:pt x="85" y="52"/>
                  </a:cubicBezTo>
                  <a:cubicBezTo>
                    <a:pt x="86" y="49"/>
                    <a:pt x="86" y="46"/>
                    <a:pt x="86" y="43"/>
                  </a:cubicBezTo>
                  <a:cubicBezTo>
                    <a:pt x="86" y="20"/>
                    <a:pt x="67" y="0"/>
                    <a:pt x="43" y="0"/>
                  </a:cubicBezTo>
                </a:path>
              </a:pathLst>
            </a:custGeom>
            <a:solidFill>
              <a:srgbClr val="F57302"/>
            </a:solidFill>
            <a:ln w="3175">
              <a:solidFill>
                <a:srgbClr val="F5730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3"/>
            <p:cNvSpPr>
              <a:spLocks/>
            </p:cNvSpPr>
            <p:nvPr/>
          </p:nvSpPr>
          <p:spPr bwMode="auto">
            <a:xfrm>
              <a:off x="2780" y="927"/>
              <a:ext cx="204" cy="778"/>
            </a:xfrm>
            <a:custGeom>
              <a:avLst/>
              <a:gdLst>
                <a:gd name="T0" fmla="*/ 43 w 86"/>
                <a:gd name="T1" fmla="*/ 0 h 328"/>
                <a:gd name="T2" fmla="*/ 0 w 86"/>
                <a:gd name="T3" fmla="*/ 43 h 328"/>
                <a:gd name="T4" fmla="*/ 0 w 86"/>
                <a:gd name="T5" fmla="*/ 285 h 328"/>
                <a:gd name="T6" fmla="*/ 43 w 86"/>
                <a:gd name="T7" fmla="*/ 328 h 328"/>
                <a:gd name="T8" fmla="*/ 86 w 86"/>
                <a:gd name="T9" fmla="*/ 285 h 328"/>
                <a:gd name="T10" fmla="*/ 86 w 86"/>
                <a:gd name="T11" fmla="*/ 43 h 328"/>
                <a:gd name="T12" fmla="*/ 43 w 86"/>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86" h="328">
                  <a:moveTo>
                    <a:pt x="43" y="0"/>
                  </a:moveTo>
                  <a:cubicBezTo>
                    <a:pt x="19" y="0"/>
                    <a:pt x="0" y="19"/>
                    <a:pt x="0" y="43"/>
                  </a:cubicBezTo>
                  <a:cubicBezTo>
                    <a:pt x="0" y="285"/>
                    <a:pt x="0" y="285"/>
                    <a:pt x="0" y="285"/>
                  </a:cubicBezTo>
                  <a:cubicBezTo>
                    <a:pt x="43" y="328"/>
                    <a:pt x="43" y="328"/>
                    <a:pt x="43" y="328"/>
                  </a:cubicBezTo>
                  <a:cubicBezTo>
                    <a:pt x="86" y="285"/>
                    <a:pt x="86" y="285"/>
                    <a:pt x="86" y="285"/>
                  </a:cubicBezTo>
                  <a:cubicBezTo>
                    <a:pt x="86" y="43"/>
                    <a:pt x="86" y="43"/>
                    <a:pt x="86" y="43"/>
                  </a:cubicBezTo>
                  <a:cubicBezTo>
                    <a:pt x="86" y="19"/>
                    <a:pt x="67" y="0"/>
                    <a:pt x="43"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4"/>
            <p:cNvSpPr>
              <a:spLocks noEditPoints="1"/>
            </p:cNvSpPr>
            <p:nvPr/>
          </p:nvSpPr>
          <p:spPr bwMode="auto">
            <a:xfrm>
              <a:off x="2882" y="1955"/>
              <a:ext cx="3" cy="0"/>
            </a:xfrm>
            <a:custGeom>
              <a:avLst/>
              <a:gdLst>
                <a:gd name="T0" fmla="*/ 0 w 1"/>
                <a:gd name="T1" fmla="*/ 0 w 1"/>
                <a:gd name="T2" fmla="*/ 0 w 1"/>
                <a:gd name="T3" fmla="*/ 0 w 1"/>
                <a:gd name="T4" fmla="*/ 0 w 1"/>
                <a:gd name="T5" fmla="*/ 0 w 1"/>
                <a:gd name="T6" fmla="*/ 0 w 1"/>
                <a:gd name="T7" fmla="*/ 0 w 1"/>
                <a:gd name="T8" fmla="*/ 0 w 1"/>
                <a:gd name="T9" fmla="*/ 0 w 1"/>
                <a:gd name="T10" fmla="*/ 0 w 1"/>
                <a:gd name="T11" fmla="*/ 0 w 1"/>
                <a:gd name="T12" fmla="*/ 1 w 1"/>
                <a:gd name="T13" fmla="*/ 1 w 1"/>
                <a:gd name="T14" fmla="*/ 1 w 1"/>
                <a:gd name="T15" fmla="*/ 1 w 1"/>
                <a:gd name="T16" fmla="*/ 1 w 1"/>
                <a:gd name="T17"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5"/>
            <p:cNvSpPr>
              <a:spLocks noEditPoints="1"/>
            </p:cNvSpPr>
            <p:nvPr/>
          </p:nvSpPr>
          <p:spPr bwMode="auto">
            <a:xfrm>
              <a:off x="2436" y="1425"/>
              <a:ext cx="344" cy="383"/>
            </a:xfrm>
            <a:custGeom>
              <a:avLst/>
              <a:gdLst>
                <a:gd name="T0" fmla="*/ 6 w 145"/>
                <a:gd name="T1" fmla="*/ 56 h 161"/>
                <a:gd name="T2" fmla="*/ 13 w 145"/>
                <a:gd name="T3" fmla="*/ 65 h 161"/>
                <a:gd name="T4" fmla="*/ 109 w 145"/>
                <a:gd name="T5" fmla="*/ 161 h 161"/>
                <a:gd name="T6" fmla="*/ 13 w 145"/>
                <a:gd name="T7" fmla="*/ 65 h 161"/>
                <a:gd name="T8" fmla="*/ 6 w 145"/>
                <a:gd name="T9" fmla="*/ 56 h 161"/>
                <a:gd name="T10" fmla="*/ 7 w 145"/>
                <a:gd name="T11" fmla="*/ 10 h 161"/>
                <a:gd name="T12" fmla="*/ 0 w 145"/>
                <a:gd name="T13" fmla="*/ 34 h 161"/>
                <a:gd name="T14" fmla="*/ 7 w 145"/>
                <a:gd name="T15" fmla="*/ 10 h 161"/>
                <a:gd name="T16" fmla="*/ 69 w 145"/>
                <a:gd name="T17" fmla="*/ 0 h 161"/>
                <a:gd name="T18" fmla="*/ 74 w 145"/>
                <a:gd name="T19" fmla="*/ 4 h 161"/>
                <a:gd name="T20" fmla="*/ 145 w 145"/>
                <a:gd name="T21" fmla="*/ 75 h 161"/>
                <a:gd name="T22" fmla="*/ 74 w 145"/>
                <a:gd name="T23" fmla="*/ 4 h 161"/>
                <a:gd name="T24" fmla="*/ 69 w 145"/>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61">
                  <a:moveTo>
                    <a:pt x="6" y="56"/>
                  </a:moveTo>
                  <a:cubicBezTo>
                    <a:pt x="8" y="59"/>
                    <a:pt x="10" y="62"/>
                    <a:pt x="13" y="65"/>
                  </a:cubicBezTo>
                  <a:cubicBezTo>
                    <a:pt x="109" y="161"/>
                    <a:pt x="109" y="161"/>
                    <a:pt x="109" y="161"/>
                  </a:cubicBezTo>
                  <a:cubicBezTo>
                    <a:pt x="13" y="65"/>
                    <a:pt x="13" y="65"/>
                    <a:pt x="13" y="65"/>
                  </a:cubicBezTo>
                  <a:cubicBezTo>
                    <a:pt x="10" y="62"/>
                    <a:pt x="8" y="59"/>
                    <a:pt x="6" y="56"/>
                  </a:cubicBezTo>
                  <a:moveTo>
                    <a:pt x="7" y="10"/>
                  </a:moveTo>
                  <a:cubicBezTo>
                    <a:pt x="2" y="18"/>
                    <a:pt x="0" y="26"/>
                    <a:pt x="0" y="34"/>
                  </a:cubicBezTo>
                  <a:cubicBezTo>
                    <a:pt x="0" y="26"/>
                    <a:pt x="2" y="18"/>
                    <a:pt x="7" y="10"/>
                  </a:cubicBezTo>
                  <a:moveTo>
                    <a:pt x="69" y="0"/>
                  </a:moveTo>
                  <a:cubicBezTo>
                    <a:pt x="71" y="1"/>
                    <a:pt x="72" y="2"/>
                    <a:pt x="74" y="4"/>
                  </a:cubicBezTo>
                  <a:cubicBezTo>
                    <a:pt x="145" y="75"/>
                    <a:pt x="145" y="75"/>
                    <a:pt x="145" y="75"/>
                  </a:cubicBezTo>
                  <a:cubicBezTo>
                    <a:pt x="74" y="4"/>
                    <a:pt x="74" y="4"/>
                    <a:pt x="74" y="4"/>
                  </a:cubicBezTo>
                  <a:cubicBezTo>
                    <a:pt x="72" y="2"/>
                    <a:pt x="71" y="1"/>
                    <a:pt x="69"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7"/>
            <p:cNvSpPr>
              <a:spLocks/>
            </p:cNvSpPr>
            <p:nvPr/>
          </p:nvSpPr>
          <p:spPr bwMode="auto">
            <a:xfrm>
              <a:off x="2885" y="1922"/>
              <a:ext cx="73" cy="33"/>
            </a:xfrm>
            <a:custGeom>
              <a:avLst/>
              <a:gdLst>
                <a:gd name="T0" fmla="*/ 31 w 31"/>
                <a:gd name="T1" fmla="*/ 0 h 14"/>
                <a:gd name="T2" fmla="*/ 30 w 31"/>
                <a:gd name="T3" fmla="*/ 0 h 14"/>
                <a:gd name="T4" fmla="*/ 30 w 31"/>
                <a:gd name="T5" fmla="*/ 1 h 14"/>
                <a:gd name="T6" fmla="*/ 17 w 31"/>
                <a:gd name="T7" fmla="*/ 10 h 14"/>
                <a:gd name="T8" fmla="*/ 7 w 31"/>
                <a:gd name="T9" fmla="*/ 13 h 14"/>
                <a:gd name="T10" fmla="*/ 0 w 31"/>
                <a:gd name="T11" fmla="*/ 14 h 14"/>
                <a:gd name="T12" fmla="*/ 30 w 31"/>
                <a:gd name="T13" fmla="*/ 1 h 14"/>
                <a:gd name="T14" fmla="*/ 31 w 3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31" y="0"/>
                  </a:moveTo>
                  <a:cubicBezTo>
                    <a:pt x="30" y="0"/>
                    <a:pt x="30" y="0"/>
                    <a:pt x="30" y="0"/>
                  </a:cubicBezTo>
                  <a:cubicBezTo>
                    <a:pt x="30" y="1"/>
                    <a:pt x="30" y="1"/>
                    <a:pt x="30" y="1"/>
                  </a:cubicBezTo>
                  <a:cubicBezTo>
                    <a:pt x="26" y="5"/>
                    <a:pt x="22" y="8"/>
                    <a:pt x="17" y="10"/>
                  </a:cubicBezTo>
                  <a:cubicBezTo>
                    <a:pt x="14" y="11"/>
                    <a:pt x="10" y="12"/>
                    <a:pt x="7" y="13"/>
                  </a:cubicBezTo>
                  <a:cubicBezTo>
                    <a:pt x="5" y="13"/>
                    <a:pt x="2" y="13"/>
                    <a:pt x="0" y="14"/>
                  </a:cubicBezTo>
                  <a:cubicBezTo>
                    <a:pt x="11" y="13"/>
                    <a:pt x="21" y="9"/>
                    <a:pt x="30" y="1"/>
                  </a:cubicBezTo>
                  <a:cubicBezTo>
                    <a:pt x="30" y="0"/>
                    <a:pt x="31" y="0"/>
                    <a:pt x="3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8"/>
            <p:cNvSpPr>
              <a:spLocks/>
            </p:cNvSpPr>
            <p:nvPr/>
          </p:nvSpPr>
          <p:spPr bwMode="auto">
            <a:xfrm>
              <a:off x="2925" y="1922"/>
              <a:ext cx="33" cy="23"/>
            </a:xfrm>
            <a:custGeom>
              <a:avLst/>
              <a:gdLst>
                <a:gd name="T0" fmla="*/ 14 w 14"/>
                <a:gd name="T1" fmla="*/ 0 h 10"/>
                <a:gd name="T2" fmla="*/ 13 w 14"/>
                <a:gd name="T3" fmla="*/ 1 h 10"/>
                <a:gd name="T4" fmla="*/ 0 w 14"/>
                <a:gd name="T5" fmla="*/ 10 h 10"/>
                <a:gd name="T6" fmla="*/ 13 w 14"/>
                <a:gd name="T7" fmla="*/ 1 h 10"/>
                <a:gd name="T8" fmla="*/ 13 w 14"/>
                <a:gd name="T9" fmla="*/ 0 h 10"/>
                <a:gd name="T10" fmla="*/ 14 w 14"/>
                <a:gd name="T11" fmla="*/ 0 h 10"/>
                <a:gd name="T12" fmla="*/ 14 w 1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4" h="10">
                  <a:moveTo>
                    <a:pt x="14" y="0"/>
                  </a:moveTo>
                  <a:cubicBezTo>
                    <a:pt x="13" y="1"/>
                    <a:pt x="13" y="1"/>
                    <a:pt x="13" y="1"/>
                  </a:cubicBezTo>
                  <a:cubicBezTo>
                    <a:pt x="9" y="5"/>
                    <a:pt x="5" y="8"/>
                    <a:pt x="0" y="10"/>
                  </a:cubicBezTo>
                  <a:cubicBezTo>
                    <a:pt x="5" y="8"/>
                    <a:pt x="9" y="5"/>
                    <a:pt x="13" y="1"/>
                  </a:cubicBezTo>
                  <a:cubicBezTo>
                    <a:pt x="13" y="0"/>
                    <a:pt x="13" y="0"/>
                    <a:pt x="13" y="0"/>
                  </a:cubicBezTo>
                  <a:cubicBezTo>
                    <a:pt x="14" y="0"/>
                    <a:pt x="14" y="0"/>
                    <a:pt x="14" y="0"/>
                  </a:cubicBezTo>
                  <a:cubicBezTo>
                    <a:pt x="14" y="0"/>
                    <a:pt x="14" y="0"/>
                    <a:pt x="14"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9"/>
            <p:cNvSpPr>
              <a:spLocks noEditPoints="1"/>
            </p:cNvSpPr>
            <p:nvPr/>
          </p:nvSpPr>
          <p:spPr bwMode="auto">
            <a:xfrm>
              <a:off x="2882" y="1955"/>
              <a:ext cx="3" cy="0"/>
            </a:xfrm>
            <a:custGeom>
              <a:avLst/>
              <a:gdLst>
                <a:gd name="T0" fmla="*/ 0 w 1"/>
                <a:gd name="T1" fmla="*/ 0 w 1"/>
                <a:gd name="T2" fmla="*/ 0 w 1"/>
                <a:gd name="T3" fmla="*/ 0 w 1"/>
                <a:gd name="T4" fmla="*/ 0 w 1"/>
                <a:gd name="T5" fmla="*/ 0 w 1"/>
                <a:gd name="T6" fmla="*/ 0 w 1"/>
                <a:gd name="T7" fmla="*/ 0 w 1"/>
                <a:gd name="T8" fmla="*/ 0 w 1"/>
                <a:gd name="T9" fmla="*/ 0 w 1"/>
                <a:gd name="T10" fmla="*/ 0 w 1"/>
                <a:gd name="T11" fmla="*/ 0 w 1"/>
                <a:gd name="T12" fmla="*/ 0 w 1"/>
                <a:gd name="T13" fmla="*/ 0 w 1"/>
                <a:gd name="T14" fmla="*/ 0 w 1"/>
                <a:gd name="T15" fmla="*/ 0 w 1"/>
                <a:gd name="T16" fmla="*/ 1 w 1"/>
                <a:gd name="T17" fmla="*/ 0 w 1"/>
                <a:gd name="T18" fmla="*/ 1 w 1"/>
                <a:gd name="T19" fmla="*/ 1 w 1"/>
                <a:gd name="T20" fmla="*/ 1 w 1"/>
                <a:gd name="T2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Lst>
              <a:rect l="0" t="0" r="r" b="b"/>
              <a:pathLst>
                <a:path w="1">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0"/>
            <p:cNvSpPr>
              <a:spLocks/>
            </p:cNvSpPr>
            <p:nvPr/>
          </p:nvSpPr>
          <p:spPr bwMode="auto">
            <a:xfrm>
              <a:off x="2882" y="1952"/>
              <a:ext cx="19" cy="3"/>
            </a:xfrm>
            <a:custGeom>
              <a:avLst/>
              <a:gdLst>
                <a:gd name="T0" fmla="*/ 8 w 8"/>
                <a:gd name="T1" fmla="*/ 0 h 1"/>
                <a:gd name="T2" fmla="*/ 0 w 8"/>
                <a:gd name="T3" fmla="*/ 1 h 1"/>
                <a:gd name="T4" fmla="*/ 0 w 8"/>
                <a:gd name="T5" fmla="*/ 1 h 1"/>
                <a:gd name="T6" fmla="*/ 0 w 8"/>
                <a:gd name="T7" fmla="*/ 1 h 1"/>
                <a:gd name="T8" fmla="*/ 0 w 8"/>
                <a:gd name="T9" fmla="*/ 1 h 1"/>
                <a:gd name="T10" fmla="*/ 0 w 8"/>
                <a:gd name="T11" fmla="*/ 1 h 1"/>
                <a:gd name="T12" fmla="*/ 0 w 8"/>
                <a:gd name="T13" fmla="*/ 1 h 1"/>
                <a:gd name="T14" fmla="*/ 0 w 8"/>
                <a:gd name="T15" fmla="*/ 1 h 1"/>
                <a:gd name="T16" fmla="*/ 0 w 8"/>
                <a:gd name="T17" fmla="*/ 1 h 1"/>
                <a:gd name="T18" fmla="*/ 0 w 8"/>
                <a:gd name="T19" fmla="*/ 1 h 1"/>
                <a:gd name="T20" fmla="*/ 0 w 8"/>
                <a:gd name="T21" fmla="*/ 1 h 1"/>
                <a:gd name="T22" fmla="*/ 0 w 8"/>
                <a:gd name="T23" fmla="*/ 1 h 1"/>
                <a:gd name="T24" fmla="*/ 0 w 8"/>
                <a:gd name="T25" fmla="*/ 1 h 1"/>
                <a:gd name="T26" fmla="*/ 1 w 8"/>
                <a:gd name="T27" fmla="*/ 1 h 1"/>
                <a:gd name="T28" fmla="*/ 1 w 8"/>
                <a:gd name="T29" fmla="*/ 1 h 1"/>
                <a:gd name="T30" fmla="*/ 1 w 8"/>
                <a:gd name="T31" fmla="*/ 1 h 1"/>
                <a:gd name="T32" fmla="*/ 1 w 8"/>
                <a:gd name="T33" fmla="*/ 1 h 1"/>
                <a:gd name="T34" fmla="*/ 8 w 8"/>
                <a:gd name="T3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
                  <a:moveTo>
                    <a:pt x="8" y="0"/>
                  </a:moveTo>
                  <a:cubicBezTo>
                    <a:pt x="5" y="0"/>
                    <a:pt x="3"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3" y="0"/>
                    <a:pt x="6" y="0"/>
                    <a:pt x="8"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1"/>
            <p:cNvSpPr>
              <a:spLocks/>
            </p:cNvSpPr>
            <p:nvPr/>
          </p:nvSpPr>
          <p:spPr bwMode="auto">
            <a:xfrm>
              <a:off x="2780" y="1603"/>
              <a:ext cx="102" cy="247"/>
            </a:xfrm>
            <a:custGeom>
              <a:avLst/>
              <a:gdLst>
                <a:gd name="T0" fmla="*/ 0 w 43"/>
                <a:gd name="T1" fmla="*/ 0 h 104"/>
                <a:gd name="T2" fmla="*/ 0 w 43"/>
                <a:gd name="T3" fmla="*/ 104 h 104"/>
                <a:gd name="T4" fmla="*/ 0 w 43"/>
                <a:gd name="T5" fmla="*/ 104 h 104"/>
                <a:gd name="T6" fmla="*/ 13 w 43"/>
                <a:gd name="T7" fmla="*/ 74 h 104"/>
                <a:gd name="T8" fmla="*/ 43 w 43"/>
                <a:gd name="T9" fmla="*/ 43 h 104"/>
                <a:gd name="T10" fmla="*/ 0 w 43"/>
                <a:gd name="T11" fmla="*/ 0 h 104"/>
              </a:gdLst>
              <a:ahLst/>
              <a:cxnLst>
                <a:cxn ang="0">
                  <a:pos x="T0" y="T1"/>
                </a:cxn>
                <a:cxn ang="0">
                  <a:pos x="T2" y="T3"/>
                </a:cxn>
                <a:cxn ang="0">
                  <a:pos x="T4" y="T5"/>
                </a:cxn>
                <a:cxn ang="0">
                  <a:pos x="T6" y="T7"/>
                </a:cxn>
                <a:cxn ang="0">
                  <a:pos x="T8" y="T9"/>
                </a:cxn>
                <a:cxn ang="0">
                  <a:pos x="T10" y="T11"/>
                </a:cxn>
              </a:cxnLst>
              <a:rect l="0" t="0" r="r" b="b"/>
              <a:pathLst>
                <a:path w="43" h="104">
                  <a:moveTo>
                    <a:pt x="0" y="0"/>
                  </a:moveTo>
                  <a:cubicBezTo>
                    <a:pt x="0" y="104"/>
                    <a:pt x="0" y="104"/>
                    <a:pt x="0" y="104"/>
                  </a:cubicBezTo>
                  <a:cubicBezTo>
                    <a:pt x="0" y="104"/>
                    <a:pt x="0" y="104"/>
                    <a:pt x="0" y="104"/>
                  </a:cubicBezTo>
                  <a:cubicBezTo>
                    <a:pt x="0" y="93"/>
                    <a:pt x="4" y="82"/>
                    <a:pt x="13" y="74"/>
                  </a:cubicBezTo>
                  <a:cubicBezTo>
                    <a:pt x="43" y="43"/>
                    <a:pt x="43" y="43"/>
                    <a:pt x="43" y="43"/>
                  </a:cubicBezTo>
                  <a:cubicBezTo>
                    <a:pt x="0" y="0"/>
                    <a:pt x="0" y="0"/>
                    <a:pt x="0" y="0"/>
                  </a:cubicBezTo>
                </a:path>
              </a:pathLst>
            </a:custGeom>
            <a:solidFill>
              <a:srgbClr val="F57302"/>
            </a:solidFill>
            <a:ln w="3175">
              <a:solidFill>
                <a:srgbClr val="F5730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52"/>
            <p:cNvSpPr>
              <a:spLocks noEditPoints="1"/>
            </p:cNvSpPr>
            <p:nvPr/>
          </p:nvSpPr>
          <p:spPr bwMode="auto">
            <a:xfrm>
              <a:off x="2806" y="1425"/>
              <a:ext cx="532" cy="530"/>
            </a:xfrm>
            <a:custGeom>
              <a:avLst/>
              <a:gdLst>
                <a:gd name="T0" fmla="*/ 0 w 224"/>
                <a:gd name="T1" fmla="*/ 209 h 223"/>
                <a:gd name="T2" fmla="*/ 2 w 224"/>
                <a:gd name="T3" fmla="*/ 210 h 223"/>
                <a:gd name="T4" fmla="*/ 32 w 224"/>
                <a:gd name="T5" fmla="*/ 223 h 223"/>
                <a:gd name="T6" fmla="*/ 32 w 224"/>
                <a:gd name="T7" fmla="*/ 223 h 223"/>
                <a:gd name="T8" fmla="*/ 32 w 224"/>
                <a:gd name="T9" fmla="*/ 223 h 223"/>
                <a:gd name="T10" fmla="*/ 32 w 224"/>
                <a:gd name="T11" fmla="*/ 223 h 223"/>
                <a:gd name="T12" fmla="*/ 32 w 224"/>
                <a:gd name="T13" fmla="*/ 223 h 223"/>
                <a:gd name="T14" fmla="*/ 32 w 224"/>
                <a:gd name="T15" fmla="*/ 223 h 223"/>
                <a:gd name="T16" fmla="*/ 32 w 224"/>
                <a:gd name="T17" fmla="*/ 223 h 223"/>
                <a:gd name="T18" fmla="*/ 32 w 224"/>
                <a:gd name="T19" fmla="*/ 223 h 223"/>
                <a:gd name="T20" fmla="*/ 32 w 224"/>
                <a:gd name="T21" fmla="*/ 223 h 223"/>
                <a:gd name="T22" fmla="*/ 32 w 224"/>
                <a:gd name="T23" fmla="*/ 223 h 223"/>
                <a:gd name="T24" fmla="*/ 32 w 224"/>
                <a:gd name="T25" fmla="*/ 223 h 223"/>
                <a:gd name="T26" fmla="*/ 32 w 224"/>
                <a:gd name="T27" fmla="*/ 223 h 223"/>
                <a:gd name="T28" fmla="*/ 32 w 224"/>
                <a:gd name="T29" fmla="*/ 223 h 223"/>
                <a:gd name="T30" fmla="*/ 32 w 224"/>
                <a:gd name="T31" fmla="*/ 223 h 223"/>
                <a:gd name="T32" fmla="*/ 21 w 224"/>
                <a:gd name="T33" fmla="*/ 221 h 223"/>
                <a:gd name="T34" fmla="*/ 2 w 224"/>
                <a:gd name="T35" fmla="*/ 210 h 223"/>
                <a:gd name="T36" fmla="*/ 1 w 224"/>
                <a:gd name="T37" fmla="*/ 209 h 223"/>
                <a:gd name="T38" fmla="*/ 0 w 224"/>
                <a:gd name="T39" fmla="*/ 209 h 223"/>
                <a:gd name="T40" fmla="*/ 146 w 224"/>
                <a:gd name="T41" fmla="*/ 4 h 223"/>
                <a:gd name="T42" fmla="*/ 146 w 224"/>
                <a:gd name="T43" fmla="*/ 4 h 223"/>
                <a:gd name="T44" fmla="*/ 75 w 224"/>
                <a:gd name="T45" fmla="*/ 75 h 223"/>
                <a:gd name="T46" fmla="*/ 75 w 224"/>
                <a:gd name="T47" fmla="*/ 75 h 223"/>
                <a:gd name="T48" fmla="*/ 146 w 224"/>
                <a:gd name="T49" fmla="*/ 4 h 223"/>
                <a:gd name="T50" fmla="*/ 146 w 224"/>
                <a:gd name="T51" fmla="*/ 4 h 223"/>
                <a:gd name="T52" fmla="*/ 204 w 224"/>
                <a:gd name="T53" fmla="*/ 0 h 223"/>
                <a:gd name="T54" fmla="*/ 208 w 224"/>
                <a:gd name="T55" fmla="*/ 4 h 223"/>
                <a:gd name="T56" fmla="*/ 208 w 224"/>
                <a:gd name="T57" fmla="*/ 65 h 223"/>
                <a:gd name="T58" fmla="*/ 135 w 224"/>
                <a:gd name="T59" fmla="*/ 137 h 223"/>
                <a:gd name="T60" fmla="*/ 208 w 224"/>
                <a:gd name="T61" fmla="*/ 65 h 223"/>
                <a:gd name="T62" fmla="*/ 208 w 224"/>
                <a:gd name="T63" fmla="*/ 4 h 223"/>
                <a:gd name="T64" fmla="*/ 208 w 224"/>
                <a:gd name="T65" fmla="*/ 4 h 223"/>
                <a:gd name="T66" fmla="*/ 204 w 224"/>
                <a:gd name="T6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4" h="223">
                  <a:moveTo>
                    <a:pt x="0" y="209"/>
                  </a:moveTo>
                  <a:cubicBezTo>
                    <a:pt x="1" y="209"/>
                    <a:pt x="1" y="209"/>
                    <a:pt x="2" y="210"/>
                  </a:cubicBezTo>
                  <a:cubicBezTo>
                    <a:pt x="10" y="218"/>
                    <a:pt x="21"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28" y="222"/>
                    <a:pt x="24" y="222"/>
                    <a:pt x="21" y="221"/>
                  </a:cubicBezTo>
                  <a:cubicBezTo>
                    <a:pt x="14" y="219"/>
                    <a:pt x="7" y="215"/>
                    <a:pt x="2" y="210"/>
                  </a:cubicBezTo>
                  <a:cubicBezTo>
                    <a:pt x="1" y="209"/>
                    <a:pt x="1" y="209"/>
                    <a:pt x="1" y="209"/>
                  </a:cubicBezTo>
                  <a:cubicBezTo>
                    <a:pt x="0" y="209"/>
                    <a:pt x="0" y="209"/>
                    <a:pt x="0" y="209"/>
                  </a:cubicBezTo>
                  <a:moveTo>
                    <a:pt x="146" y="4"/>
                  </a:moveTo>
                  <a:cubicBezTo>
                    <a:pt x="146" y="4"/>
                    <a:pt x="146" y="4"/>
                    <a:pt x="146" y="4"/>
                  </a:cubicBezTo>
                  <a:cubicBezTo>
                    <a:pt x="75" y="75"/>
                    <a:pt x="75" y="75"/>
                    <a:pt x="75" y="75"/>
                  </a:cubicBezTo>
                  <a:cubicBezTo>
                    <a:pt x="75" y="75"/>
                    <a:pt x="75" y="75"/>
                    <a:pt x="75" y="75"/>
                  </a:cubicBezTo>
                  <a:cubicBezTo>
                    <a:pt x="146" y="4"/>
                    <a:pt x="146" y="4"/>
                    <a:pt x="146" y="4"/>
                  </a:cubicBezTo>
                  <a:cubicBezTo>
                    <a:pt x="146" y="4"/>
                    <a:pt x="146" y="4"/>
                    <a:pt x="146" y="4"/>
                  </a:cubicBezTo>
                  <a:moveTo>
                    <a:pt x="204" y="0"/>
                  </a:moveTo>
                  <a:cubicBezTo>
                    <a:pt x="205" y="1"/>
                    <a:pt x="206" y="3"/>
                    <a:pt x="208" y="4"/>
                  </a:cubicBezTo>
                  <a:cubicBezTo>
                    <a:pt x="224" y="21"/>
                    <a:pt x="224" y="48"/>
                    <a:pt x="208" y="65"/>
                  </a:cubicBezTo>
                  <a:cubicBezTo>
                    <a:pt x="135" y="137"/>
                    <a:pt x="135" y="137"/>
                    <a:pt x="135" y="137"/>
                  </a:cubicBezTo>
                  <a:cubicBezTo>
                    <a:pt x="208" y="65"/>
                    <a:pt x="208" y="65"/>
                    <a:pt x="208" y="65"/>
                  </a:cubicBezTo>
                  <a:cubicBezTo>
                    <a:pt x="224" y="48"/>
                    <a:pt x="224" y="21"/>
                    <a:pt x="208" y="4"/>
                  </a:cubicBezTo>
                  <a:cubicBezTo>
                    <a:pt x="208" y="4"/>
                    <a:pt x="208" y="4"/>
                    <a:pt x="208" y="4"/>
                  </a:cubicBezTo>
                  <a:cubicBezTo>
                    <a:pt x="206" y="3"/>
                    <a:pt x="205" y="1"/>
                    <a:pt x="204"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3"/>
            <p:cNvSpPr>
              <a:spLocks noEditPoints="1"/>
            </p:cNvSpPr>
            <p:nvPr/>
          </p:nvSpPr>
          <p:spPr bwMode="auto">
            <a:xfrm>
              <a:off x="2806" y="1404"/>
              <a:ext cx="532" cy="546"/>
            </a:xfrm>
            <a:custGeom>
              <a:avLst/>
              <a:gdLst>
                <a:gd name="T0" fmla="*/ 0 w 224"/>
                <a:gd name="T1" fmla="*/ 218 h 230"/>
                <a:gd name="T2" fmla="*/ 0 w 224"/>
                <a:gd name="T3" fmla="*/ 218 h 230"/>
                <a:gd name="T4" fmla="*/ 1 w 224"/>
                <a:gd name="T5" fmla="*/ 218 h 230"/>
                <a:gd name="T6" fmla="*/ 2 w 224"/>
                <a:gd name="T7" fmla="*/ 219 h 230"/>
                <a:gd name="T8" fmla="*/ 21 w 224"/>
                <a:gd name="T9" fmla="*/ 230 h 230"/>
                <a:gd name="T10" fmla="*/ 2 w 224"/>
                <a:gd name="T11" fmla="*/ 219 h 230"/>
                <a:gd name="T12" fmla="*/ 0 w 224"/>
                <a:gd name="T13" fmla="*/ 218 h 230"/>
                <a:gd name="T14" fmla="*/ 177 w 224"/>
                <a:gd name="T15" fmla="*/ 0 h 230"/>
                <a:gd name="T16" fmla="*/ 146 w 224"/>
                <a:gd name="T17" fmla="*/ 13 h 230"/>
                <a:gd name="T18" fmla="*/ 146 w 224"/>
                <a:gd name="T19" fmla="*/ 13 h 230"/>
                <a:gd name="T20" fmla="*/ 75 w 224"/>
                <a:gd name="T21" fmla="*/ 84 h 230"/>
                <a:gd name="T22" fmla="*/ 75 w 224"/>
                <a:gd name="T23" fmla="*/ 188 h 230"/>
                <a:gd name="T24" fmla="*/ 73 w 224"/>
                <a:gd name="T25" fmla="*/ 202 h 230"/>
                <a:gd name="T26" fmla="*/ 64 w 224"/>
                <a:gd name="T27" fmla="*/ 218 h 230"/>
                <a:gd name="T28" fmla="*/ 135 w 224"/>
                <a:gd name="T29" fmla="*/ 146 h 230"/>
                <a:gd name="T30" fmla="*/ 208 w 224"/>
                <a:gd name="T31" fmla="*/ 74 h 230"/>
                <a:gd name="T32" fmla="*/ 208 w 224"/>
                <a:gd name="T33" fmla="*/ 13 h 230"/>
                <a:gd name="T34" fmla="*/ 204 w 224"/>
                <a:gd name="T35" fmla="*/ 9 h 230"/>
                <a:gd name="T36" fmla="*/ 177 w 224"/>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230">
                  <a:moveTo>
                    <a:pt x="0" y="218"/>
                  </a:moveTo>
                  <a:cubicBezTo>
                    <a:pt x="0" y="218"/>
                    <a:pt x="0" y="218"/>
                    <a:pt x="0" y="218"/>
                  </a:cubicBezTo>
                  <a:cubicBezTo>
                    <a:pt x="1" y="218"/>
                    <a:pt x="1" y="218"/>
                    <a:pt x="1" y="218"/>
                  </a:cubicBezTo>
                  <a:cubicBezTo>
                    <a:pt x="2" y="219"/>
                    <a:pt x="2" y="219"/>
                    <a:pt x="2" y="219"/>
                  </a:cubicBezTo>
                  <a:cubicBezTo>
                    <a:pt x="7" y="224"/>
                    <a:pt x="14" y="228"/>
                    <a:pt x="21" y="230"/>
                  </a:cubicBezTo>
                  <a:cubicBezTo>
                    <a:pt x="14" y="228"/>
                    <a:pt x="7" y="224"/>
                    <a:pt x="2" y="219"/>
                  </a:cubicBezTo>
                  <a:cubicBezTo>
                    <a:pt x="0" y="218"/>
                    <a:pt x="0" y="218"/>
                    <a:pt x="0" y="218"/>
                  </a:cubicBezTo>
                  <a:moveTo>
                    <a:pt x="177" y="0"/>
                  </a:moveTo>
                  <a:cubicBezTo>
                    <a:pt x="166" y="0"/>
                    <a:pt x="155" y="4"/>
                    <a:pt x="146" y="13"/>
                  </a:cubicBezTo>
                  <a:cubicBezTo>
                    <a:pt x="146" y="13"/>
                    <a:pt x="146" y="13"/>
                    <a:pt x="146" y="13"/>
                  </a:cubicBezTo>
                  <a:cubicBezTo>
                    <a:pt x="75" y="84"/>
                    <a:pt x="75" y="84"/>
                    <a:pt x="75" y="84"/>
                  </a:cubicBezTo>
                  <a:cubicBezTo>
                    <a:pt x="75" y="188"/>
                    <a:pt x="75" y="188"/>
                    <a:pt x="75" y="188"/>
                  </a:cubicBezTo>
                  <a:cubicBezTo>
                    <a:pt x="75" y="193"/>
                    <a:pt x="75" y="198"/>
                    <a:pt x="73" y="202"/>
                  </a:cubicBezTo>
                  <a:cubicBezTo>
                    <a:pt x="71" y="208"/>
                    <a:pt x="68" y="213"/>
                    <a:pt x="64" y="218"/>
                  </a:cubicBezTo>
                  <a:cubicBezTo>
                    <a:pt x="135" y="146"/>
                    <a:pt x="135" y="146"/>
                    <a:pt x="135" y="146"/>
                  </a:cubicBezTo>
                  <a:cubicBezTo>
                    <a:pt x="208" y="74"/>
                    <a:pt x="208" y="74"/>
                    <a:pt x="208" y="74"/>
                  </a:cubicBezTo>
                  <a:cubicBezTo>
                    <a:pt x="224" y="57"/>
                    <a:pt x="224" y="30"/>
                    <a:pt x="208" y="13"/>
                  </a:cubicBezTo>
                  <a:cubicBezTo>
                    <a:pt x="206" y="12"/>
                    <a:pt x="205" y="10"/>
                    <a:pt x="204" y="9"/>
                  </a:cubicBezTo>
                  <a:cubicBezTo>
                    <a:pt x="196" y="3"/>
                    <a:pt x="186" y="0"/>
                    <a:pt x="177" y="0"/>
                  </a:cubicBezTo>
                </a:path>
              </a:pathLst>
            </a:custGeom>
            <a:solidFill>
              <a:schemeClr val="accent5"/>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54"/>
            <p:cNvSpPr>
              <a:spLocks/>
            </p:cNvSpPr>
            <p:nvPr/>
          </p:nvSpPr>
          <p:spPr bwMode="auto">
            <a:xfrm>
              <a:off x="2882" y="1603"/>
              <a:ext cx="110" cy="281"/>
            </a:xfrm>
            <a:custGeom>
              <a:avLst/>
              <a:gdLst>
                <a:gd name="T0" fmla="*/ 43 w 46"/>
                <a:gd name="T1" fmla="*/ 0 h 118"/>
                <a:gd name="T2" fmla="*/ 0 w 46"/>
                <a:gd name="T3" fmla="*/ 43 h 118"/>
                <a:gd name="T4" fmla="*/ 31 w 46"/>
                <a:gd name="T5" fmla="*/ 74 h 118"/>
                <a:gd name="T6" fmla="*/ 41 w 46"/>
                <a:gd name="T7" fmla="*/ 118 h 118"/>
                <a:gd name="T8" fmla="*/ 43 w 46"/>
                <a:gd name="T9" fmla="*/ 104 h 118"/>
                <a:gd name="T10" fmla="*/ 43 w 46"/>
                <a:gd name="T11" fmla="*/ 0 h 118"/>
              </a:gdLst>
              <a:ahLst/>
              <a:cxnLst>
                <a:cxn ang="0">
                  <a:pos x="T0" y="T1"/>
                </a:cxn>
                <a:cxn ang="0">
                  <a:pos x="T2" y="T3"/>
                </a:cxn>
                <a:cxn ang="0">
                  <a:pos x="T4" y="T5"/>
                </a:cxn>
                <a:cxn ang="0">
                  <a:pos x="T6" y="T7"/>
                </a:cxn>
                <a:cxn ang="0">
                  <a:pos x="T8" y="T9"/>
                </a:cxn>
                <a:cxn ang="0">
                  <a:pos x="T10" y="T11"/>
                </a:cxn>
              </a:cxnLst>
              <a:rect l="0" t="0" r="r" b="b"/>
              <a:pathLst>
                <a:path w="46" h="118">
                  <a:moveTo>
                    <a:pt x="43" y="0"/>
                  </a:moveTo>
                  <a:cubicBezTo>
                    <a:pt x="0" y="43"/>
                    <a:pt x="0" y="43"/>
                    <a:pt x="0" y="43"/>
                  </a:cubicBezTo>
                  <a:cubicBezTo>
                    <a:pt x="31" y="74"/>
                    <a:pt x="31" y="74"/>
                    <a:pt x="31" y="74"/>
                  </a:cubicBezTo>
                  <a:cubicBezTo>
                    <a:pt x="43" y="86"/>
                    <a:pt x="46" y="103"/>
                    <a:pt x="41" y="118"/>
                  </a:cubicBezTo>
                  <a:cubicBezTo>
                    <a:pt x="43" y="114"/>
                    <a:pt x="43" y="109"/>
                    <a:pt x="43" y="104"/>
                  </a:cubicBezTo>
                  <a:cubicBezTo>
                    <a:pt x="43" y="0"/>
                    <a:pt x="43" y="0"/>
                    <a:pt x="43" y="0"/>
                  </a:cubicBezTo>
                </a:path>
              </a:pathLst>
            </a:custGeom>
            <a:solidFill>
              <a:srgbClr val="F57302"/>
            </a:solidFill>
            <a:ln w="3175">
              <a:solidFill>
                <a:srgbClr val="F5730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55"/>
            <p:cNvSpPr>
              <a:spLocks noEditPoints="1"/>
            </p:cNvSpPr>
            <p:nvPr/>
          </p:nvSpPr>
          <p:spPr bwMode="auto">
            <a:xfrm>
              <a:off x="2882" y="195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6"/>
            <p:cNvSpPr>
              <a:spLocks/>
            </p:cNvSpPr>
            <p:nvPr/>
          </p:nvSpPr>
          <p:spPr bwMode="auto">
            <a:xfrm>
              <a:off x="2856" y="1950"/>
              <a:ext cx="26" cy="5"/>
            </a:xfrm>
            <a:custGeom>
              <a:avLst/>
              <a:gdLst>
                <a:gd name="T0" fmla="*/ 0 w 11"/>
                <a:gd name="T1" fmla="*/ 0 h 2"/>
                <a:gd name="T2" fmla="*/ 11 w 11"/>
                <a:gd name="T3" fmla="*/ 2 h 2"/>
                <a:gd name="T4" fmla="*/ 4 w 11"/>
                <a:gd name="T5" fmla="*/ 1 h 2"/>
                <a:gd name="T6" fmla="*/ 0 w 11"/>
                <a:gd name="T7" fmla="*/ 0 h 2"/>
              </a:gdLst>
              <a:ahLst/>
              <a:cxnLst>
                <a:cxn ang="0">
                  <a:pos x="T0" y="T1"/>
                </a:cxn>
                <a:cxn ang="0">
                  <a:pos x="T2" y="T3"/>
                </a:cxn>
                <a:cxn ang="0">
                  <a:pos x="T4" y="T5"/>
                </a:cxn>
                <a:cxn ang="0">
                  <a:pos x="T6" y="T7"/>
                </a:cxn>
              </a:cxnLst>
              <a:rect l="0" t="0" r="r" b="b"/>
              <a:pathLst>
                <a:path w="11" h="2">
                  <a:moveTo>
                    <a:pt x="0" y="0"/>
                  </a:moveTo>
                  <a:cubicBezTo>
                    <a:pt x="3" y="1"/>
                    <a:pt x="7" y="1"/>
                    <a:pt x="11" y="2"/>
                  </a:cubicBezTo>
                  <a:cubicBezTo>
                    <a:pt x="8" y="1"/>
                    <a:pt x="6" y="1"/>
                    <a:pt x="4" y="1"/>
                  </a:cubicBezTo>
                  <a:cubicBezTo>
                    <a:pt x="3" y="1"/>
                    <a:pt x="1"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7"/>
            <p:cNvSpPr>
              <a:spLocks/>
            </p:cNvSpPr>
            <p:nvPr/>
          </p:nvSpPr>
          <p:spPr bwMode="auto">
            <a:xfrm>
              <a:off x="2780" y="1850"/>
              <a:ext cx="86" cy="102"/>
            </a:xfrm>
            <a:custGeom>
              <a:avLst/>
              <a:gdLst>
                <a:gd name="T0" fmla="*/ 0 w 36"/>
                <a:gd name="T1" fmla="*/ 0 h 43"/>
                <a:gd name="T2" fmla="*/ 11 w 36"/>
                <a:gd name="T3" fmla="*/ 30 h 43"/>
                <a:gd name="T4" fmla="*/ 13 w 36"/>
                <a:gd name="T5" fmla="*/ 31 h 43"/>
                <a:gd name="T6" fmla="*/ 32 w 36"/>
                <a:gd name="T7" fmla="*/ 42 h 43"/>
                <a:gd name="T8" fmla="*/ 36 w 36"/>
                <a:gd name="T9" fmla="*/ 43 h 43"/>
                <a:gd name="T10" fmla="*/ 0 w 36"/>
                <a:gd name="T11" fmla="*/ 0 h 43"/>
              </a:gdLst>
              <a:ahLst/>
              <a:cxnLst>
                <a:cxn ang="0">
                  <a:pos x="T0" y="T1"/>
                </a:cxn>
                <a:cxn ang="0">
                  <a:pos x="T2" y="T3"/>
                </a:cxn>
                <a:cxn ang="0">
                  <a:pos x="T4" y="T5"/>
                </a:cxn>
                <a:cxn ang="0">
                  <a:pos x="T6" y="T7"/>
                </a:cxn>
                <a:cxn ang="0">
                  <a:pos x="T8" y="T9"/>
                </a:cxn>
                <a:cxn ang="0">
                  <a:pos x="T10" y="T11"/>
                </a:cxn>
              </a:cxnLst>
              <a:rect l="0" t="0" r="r" b="b"/>
              <a:pathLst>
                <a:path w="36" h="43">
                  <a:moveTo>
                    <a:pt x="0" y="0"/>
                  </a:moveTo>
                  <a:cubicBezTo>
                    <a:pt x="0" y="11"/>
                    <a:pt x="4" y="21"/>
                    <a:pt x="11" y="30"/>
                  </a:cubicBezTo>
                  <a:cubicBezTo>
                    <a:pt x="13" y="31"/>
                    <a:pt x="13" y="31"/>
                    <a:pt x="13" y="31"/>
                  </a:cubicBezTo>
                  <a:cubicBezTo>
                    <a:pt x="18" y="36"/>
                    <a:pt x="25" y="40"/>
                    <a:pt x="32" y="42"/>
                  </a:cubicBezTo>
                  <a:cubicBezTo>
                    <a:pt x="33" y="42"/>
                    <a:pt x="35" y="43"/>
                    <a:pt x="36" y="43"/>
                  </a:cubicBezTo>
                  <a:cubicBezTo>
                    <a:pt x="16" y="40"/>
                    <a:pt x="0" y="22"/>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8"/>
            <p:cNvSpPr>
              <a:spLocks/>
            </p:cNvSpPr>
            <p:nvPr/>
          </p:nvSpPr>
          <p:spPr bwMode="auto">
            <a:xfrm>
              <a:off x="2901" y="1945"/>
              <a:ext cx="24" cy="7"/>
            </a:xfrm>
            <a:custGeom>
              <a:avLst/>
              <a:gdLst>
                <a:gd name="T0" fmla="*/ 10 w 10"/>
                <a:gd name="T1" fmla="*/ 0 h 3"/>
                <a:gd name="T2" fmla="*/ 5 w 10"/>
                <a:gd name="T3" fmla="*/ 2 h 3"/>
                <a:gd name="T4" fmla="*/ 0 w 10"/>
                <a:gd name="T5" fmla="*/ 3 h 3"/>
                <a:gd name="T6" fmla="*/ 10 w 10"/>
                <a:gd name="T7" fmla="*/ 0 h 3"/>
              </a:gdLst>
              <a:ahLst/>
              <a:cxnLst>
                <a:cxn ang="0">
                  <a:pos x="T0" y="T1"/>
                </a:cxn>
                <a:cxn ang="0">
                  <a:pos x="T2" y="T3"/>
                </a:cxn>
                <a:cxn ang="0">
                  <a:pos x="T4" y="T5"/>
                </a:cxn>
                <a:cxn ang="0">
                  <a:pos x="T6" y="T7"/>
                </a:cxn>
              </a:cxnLst>
              <a:rect l="0" t="0" r="r" b="b"/>
              <a:pathLst>
                <a:path w="10" h="3">
                  <a:moveTo>
                    <a:pt x="10" y="0"/>
                  </a:moveTo>
                  <a:cubicBezTo>
                    <a:pt x="8" y="0"/>
                    <a:pt x="7" y="1"/>
                    <a:pt x="5" y="2"/>
                  </a:cubicBezTo>
                  <a:cubicBezTo>
                    <a:pt x="3" y="2"/>
                    <a:pt x="2" y="2"/>
                    <a:pt x="0" y="3"/>
                  </a:cubicBezTo>
                  <a:cubicBezTo>
                    <a:pt x="3" y="2"/>
                    <a:pt x="7" y="1"/>
                    <a:pt x="1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
            <p:cNvSpPr>
              <a:spLocks/>
            </p:cNvSpPr>
            <p:nvPr/>
          </p:nvSpPr>
          <p:spPr bwMode="auto">
            <a:xfrm>
              <a:off x="2913" y="1884"/>
              <a:ext cx="67" cy="66"/>
            </a:xfrm>
            <a:custGeom>
              <a:avLst/>
              <a:gdLst>
                <a:gd name="T0" fmla="*/ 28 w 28"/>
                <a:gd name="T1" fmla="*/ 0 h 28"/>
                <a:gd name="T2" fmla="*/ 0 w 28"/>
                <a:gd name="T3" fmla="*/ 28 h 28"/>
                <a:gd name="T4" fmla="*/ 5 w 28"/>
                <a:gd name="T5" fmla="*/ 26 h 28"/>
                <a:gd name="T6" fmla="*/ 18 w 28"/>
                <a:gd name="T7" fmla="*/ 17 h 28"/>
                <a:gd name="T8" fmla="*/ 19 w 28"/>
                <a:gd name="T9" fmla="*/ 16 h 28"/>
                <a:gd name="T10" fmla="*/ 28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28" y="0"/>
                  </a:moveTo>
                  <a:cubicBezTo>
                    <a:pt x="24" y="13"/>
                    <a:pt x="13" y="23"/>
                    <a:pt x="0" y="28"/>
                  </a:cubicBezTo>
                  <a:cubicBezTo>
                    <a:pt x="2" y="27"/>
                    <a:pt x="3" y="26"/>
                    <a:pt x="5" y="26"/>
                  </a:cubicBezTo>
                  <a:cubicBezTo>
                    <a:pt x="10" y="24"/>
                    <a:pt x="14" y="21"/>
                    <a:pt x="18" y="17"/>
                  </a:cubicBezTo>
                  <a:cubicBezTo>
                    <a:pt x="19" y="16"/>
                    <a:pt x="19" y="16"/>
                    <a:pt x="19" y="16"/>
                  </a:cubicBezTo>
                  <a:cubicBezTo>
                    <a:pt x="23" y="11"/>
                    <a:pt x="26" y="6"/>
                    <a:pt x="28"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
            <p:cNvSpPr>
              <a:spLocks noEditPoints="1"/>
            </p:cNvSpPr>
            <p:nvPr/>
          </p:nvSpPr>
          <p:spPr bwMode="auto">
            <a:xfrm>
              <a:off x="2882" y="195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1"/>
            <p:cNvSpPr>
              <a:spLocks/>
            </p:cNvSpPr>
            <p:nvPr/>
          </p:nvSpPr>
          <p:spPr bwMode="auto">
            <a:xfrm>
              <a:off x="2866" y="1950"/>
              <a:ext cx="47" cy="5"/>
            </a:xfrm>
            <a:custGeom>
              <a:avLst/>
              <a:gdLst>
                <a:gd name="T0" fmla="*/ 20 w 20"/>
                <a:gd name="T1" fmla="*/ 0 h 2"/>
                <a:gd name="T2" fmla="*/ 16 w 20"/>
                <a:gd name="T3" fmla="*/ 1 h 2"/>
                <a:gd name="T4" fmla="*/ 16 w 20"/>
                <a:gd name="T5" fmla="*/ 1 h 2"/>
                <a:gd name="T6" fmla="*/ 12 w 20"/>
                <a:gd name="T7" fmla="*/ 1 h 2"/>
                <a:gd name="T8" fmla="*/ 11 w 20"/>
                <a:gd name="T9" fmla="*/ 1 h 2"/>
                <a:gd name="T10" fmla="*/ 7 w 20"/>
                <a:gd name="T11" fmla="*/ 2 h 2"/>
                <a:gd name="T12" fmla="*/ 3 w 20"/>
                <a:gd name="T13" fmla="*/ 1 h 2"/>
                <a:gd name="T14" fmla="*/ 3 w 20"/>
                <a:gd name="T15" fmla="*/ 1 h 2"/>
                <a:gd name="T16" fmla="*/ 0 w 20"/>
                <a:gd name="T17" fmla="*/ 1 h 2"/>
                <a:gd name="T18" fmla="*/ 7 w 20"/>
                <a:gd name="T19" fmla="*/ 2 h 2"/>
                <a:gd name="T20" fmla="*/ 7 w 20"/>
                <a:gd name="T21" fmla="*/ 2 h 2"/>
                <a:gd name="T22" fmla="*/ 7 w 20"/>
                <a:gd name="T23" fmla="*/ 2 h 2"/>
                <a:gd name="T24" fmla="*/ 7 w 20"/>
                <a:gd name="T25" fmla="*/ 2 h 2"/>
                <a:gd name="T26" fmla="*/ 7 w 20"/>
                <a:gd name="T27" fmla="*/ 2 h 2"/>
                <a:gd name="T28" fmla="*/ 7 w 20"/>
                <a:gd name="T29" fmla="*/ 2 h 2"/>
                <a:gd name="T30" fmla="*/ 7 w 20"/>
                <a:gd name="T31" fmla="*/ 2 h 2"/>
                <a:gd name="T32" fmla="*/ 7 w 20"/>
                <a:gd name="T33" fmla="*/ 2 h 2"/>
                <a:gd name="T34" fmla="*/ 7 w 20"/>
                <a:gd name="T35" fmla="*/ 2 h 2"/>
                <a:gd name="T36" fmla="*/ 7 w 20"/>
                <a:gd name="T37" fmla="*/ 2 h 2"/>
                <a:gd name="T38" fmla="*/ 7 w 20"/>
                <a:gd name="T39" fmla="*/ 2 h 2"/>
                <a:gd name="T40" fmla="*/ 7 w 20"/>
                <a:gd name="T41" fmla="*/ 2 h 2"/>
                <a:gd name="T42" fmla="*/ 7 w 20"/>
                <a:gd name="T43" fmla="*/ 2 h 2"/>
                <a:gd name="T44" fmla="*/ 15 w 20"/>
                <a:gd name="T45" fmla="*/ 1 h 2"/>
                <a:gd name="T46" fmla="*/ 20 w 20"/>
                <a:gd name="T4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
                  <a:moveTo>
                    <a:pt x="20" y="0"/>
                  </a:moveTo>
                  <a:cubicBezTo>
                    <a:pt x="19" y="0"/>
                    <a:pt x="18" y="0"/>
                    <a:pt x="16" y="1"/>
                  </a:cubicBezTo>
                  <a:cubicBezTo>
                    <a:pt x="16" y="1"/>
                    <a:pt x="16" y="1"/>
                    <a:pt x="16" y="1"/>
                  </a:cubicBezTo>
                  <a:cubicBezTo>
                    <a:pt x="15" y="1"/>
                    <a:pt x="14" y="1"/>
                    <a:pt x="12" y="1"/>
                  </a:cubicBezTo>
                  <a:cubicBezTo>
                    <a:pt x="11" y="1"/>
                    <a:pt x="11" y="1"/>
                    <a:pt x="11" y="1"/>
                  </a:cubicBezTo>
                  <a:cubicBezTo>
                    <a:pt x="10" y="1"/>
                    <a:pt x="9" y="2"/>
                    <a:pt x="7" y="2"/>
                  </a:cubicBezTo>
                  <a:cubicBezTo>
                    <a:pt x="6" y="2"/>
                    <a:pt x="4" y="1"/>
                    <a:pt x="3" y="1"/>
                  </a:cubicBezTo>
                  <a:cubicBezTo>
                    <a:pt x="3" y="1"/>
                    <a:pt x="3" y="1"/>
                    <a:pt x="3" y="1"/>
                  </a:cubicBezTo>
                  <a:cubicBezTo>
                    <a:pt x="2" y="1"/>
                    <a:pt x="1" y="1"/>
                    <a:pt x="0" y="1"/>
                  </a:cubicBezTo>
                  <a:cubicBezTo>
                    <a:pt x="2" y="1"/>
                    <a:pt x="4" y="1"/>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10" y="2"/>
                    <a:pt x="12" y="1"/>
                    <a:pt x="15" y="1"/>
                  </a:cubicBezTo>
                  <a:cubicBezTo>
                    <a:pt x="17" y="0"/>
                    <a:pt x="18" y="0"/>
                    <a:pt x="20" y="0"/>
                  </a:cubicBezTo>
                </a:path>
              </a:pathLst>
            </a:custGeom>
            <a:solidFill>
              <a:srgbClr val="F3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2"/>
            <p:cNvSpPr>
              <a:spLocks/>
            </p:cNvSpPr>
            <p:nvPr/>
          </p:nvSpPr>
          <p:spPr bwMode="auto">
            <a:xfrm>
              <a:off x="2780" y="1705"/>
              <a:ext cx="212" cy="250"/>
            </a:xfrm>
            <a:custGeom>
              <a:avLst/>
              <a:gdLst>
                <a:gd name="T0" fmla="*/ 43 w 89"/>
                <a:gd name="T1" fmla="*/ 0 h 105"/>
                <a:gd name="T2" fmla="*/ 13 w 89"/>
                <a:gd name="T3" fmla="*/ 31 h 105"/>
                <a:gd name="T4" fmla="*/ 0 w 89"/>
                <a:gd name="T5" fmla="*/ 61 h 105"/>
                <a:gd name="T6" fmla="*/ 36 w 89"/>
                <a:gd name="T7" fmla="*/ 104 h 105"/>
                <a:gd name="T8" fmla="*/ 39 w 89"/>
                <a:gd name="T9" fmla="*/ 104 h 105"/>
                <a:gd name="T10" fmla="*/ 39 w 89"/>
                <a:gd name="T11" fmla="*/ 104 h 105"/>
                <a:gd name="T12" fmla="*/ 43 w 89"/>
                <a:gd name="T13" fmla="*/ 105 h 105"/>
                <a:gd name="T14" fmla="*/ 47 w 89"/>
                <a:gd name="T15" fmla="*/ 104 h 105"/>
                <a:gd name="T16" fmla="*/ 48 w 89"/>
                <a:gd name="T17" fmla="*/ 104 h 105"/>
                <a:gd name="T18" fmla="*/ 52 w 89"/>
                <a:gd name="T19" fmla="*/ 104 h 105"/>
                <a:gd name="T20" fmla="*/ 52 w 89"/>
                <a:gd name="T21" fmla="*/ 104 h 105"/>
                <a:gd name="T22" fmla="*/ 56 w 89"/>
                <a:gd name="T23" fmla="*/ 103 h 105"/>
                <a:gd name="T24" fmla="*/ 84 w 89"/>
                <a:gd name="T25" fmla="*/ 75 h 105"/>
                <a:gd name="T26" fmla="*/ 74 w 89"/>
                <a:gd name="T27" fmla="*/ 31 h 105"/>
                <a:gd name="T28" fmla="*/ 43 w 89"/>
                <a:gd name="T2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105">
                  <a:moveTo>
                    <a:pt x="43" y="0"/>
                  </a:moveTo>
                  <a:cubicBezTo>
                    <a:pt x="13" y="31"/>
                    <a:pt x="13" y="31"/>
                    <a:pt x="13" y="31"/>
                  </a:cubicBezTo>
                  <a:cubicBezTo>
                    <a:pt x="4" y="39"/>
                    <a:pt x="0" y="50"/>
                    <a:pt x="0" y="61"/>
                  </a:cubicBezTo>
                  <a:cubicBezTo>
                    <a:pt x="0" y="83"/>
                    <a:pt x="16" y="101"/>
                    <a:pt x="36" y="104"/>
                  </a:cubicBezTo>
                  <a:cubicBezTo>
                    <a:pt x="37" y="104"/>
                    <a:pt x="38" y="104"/>
                    <a:pt x="39" y="104"/>
                  </a:cubicBezTo>
                  <a:cubicBezTo>
                    <a:pt x="39" y="104"/>
                    <a:pt x="39" y="104"/>
                    <a:pt x="39" y="104"/>
                  </a:cubicBezTo>
                  <a:cubicBezTo>
                    <a:pt x="40" y="104"/>
                    <a:pt x="42" y="105"/>
                    <a:pt x="43" y="105"/>
                  </a:cubicBezTo>
                  <a:cubicBezTo>
                    <a:pt x="45" y="105"/>
                    <a:pt x="46" y="104"/>
                    <a:pt x="47" y="104"/>
                  </a:cubicBezTo>
                  <a:cubicBezTo>
                    <a:pt x="48" y="104"/>
                    <a:pt x="48" y="104"/>
                    <a:pt x="48" y="104"/>
                  </a:cubicBezTo>
                  <a:cubicBezTo>
                    <a:pt x="50" y="104"/>
                    <a:pt x="51" y="104"/>
                    <a:pt x="52" y="104"/>
                  </a:cubicBezTo>
                  <a:cubicBezTo>
                    <a:pt x="52" y="104"/>
                    <a:pt x="52" y="104"/>
                    <a:pt x="52" y="104"/>
                  </a:cubicBezTo>
                  <a:cubicBezTo>
                    <a:pt x="54" y="103"/>
                    <a:pt x="55" y="103"/>
                    <a:pt x="56" y="103"/>
                  </a:cubicBezTo>
                  <a:cubicBezTo>
                    <a:pt x="69" y="98"/>
                    <a:pt x="80" y="88"/>
                    <a:pt x="84" y="75"/>
                  </a:cubicBezTo>
                  <a:cubicBezTo>
                    <a:pt x="89" y="60"/>
                    <a:pt x="86" y="43"/>
                    <a:pt x="74" y="31"/>
                  </a:cubicBezTo>
                  <a:cubicBezTo>
                    <a:pt x="43" y="0"/>
                    <a:pt x="43" y="0"/>
                    <a:pt x="43" y="0"/>
                  </a:cubicBezTo>
                </a:path>
              </a:pathLst>
            </a:custGeom>
            <a:solidFill>
              <a:srgbClr val="F34D00"/>
            </a:solidFill>
            <a:ln w="3175">
              <a:solidFill>
                <a:srgbClr val="F34D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7940595" y="2611358"/>
            <a:ext cx="488410" cy="458850"/>
            <a:chOff x="5848931" y="1935393"/>
            <a:chExt cx="620336" cy="627591"/>
          </a:xfrm>
        </p:grpSpPr>
        <p:sp>
          <p:nvSpPr>
            <p:cNvPr id="55" name="Freeform 125"/>
            <p:cNvSpPr>
              <a:spLocks/>
            </p:cNvSpPr>
            <p:nvPr/>
          </p:nvSpPr>
          <p:spPr bwMode="auto">
            <a:xfrm>
              <a:off x="5848931" y="2320835"/>
              <a:ext cx="93867" cy="195895"/>
            </a:xfrm>
            <a:custGeom>
              <a:avLst/>
              <a:gdLst>
                <a:gd name="T0" fmla="*/ 43 w 87"/>
                <a:gd name="T1" fmla="*/ 0 h 182"/>
                <a:gd name="T2" fmla="*/ 13 w 87"/>
                <a:gd name="T3" fmla="*/ 13 h 182"/>
                <a:gd name="T4" fmla="*/ 5 w 87"/>
                <a:gd name="T5" fmla="*/ 23 h 182"/>
                <a:gd name="T6" fmla="*/ 0 w 87"/>
                <a:gd name="T7" fmla="*/ 43 h 182"/>
                <a:gd name="T8" fmla="*/ 0 w 87"/>
                <a:gd name="T9" fmla="*/ 182 h 182"/>
                <a:gd name="T10" fmla="*/ 0 w 87"/>
                <a:gd name="T11" fmla="*/ 182 h 182"/>
                <a:gd name="T12" fmla="*/ 43 w 87"/>
                <a:gd name="T13" fmla="*/ 138 h 182"/>
                <a:gd name="T14" fmla="*/ 87 w 87"/>
                <a:gd name="T15" fmla="*/ 138 h 182"/>
                <a:gd name="T16" fmla="*/ 87 w 87"/>
                <a:gd name="T17" fmla="*/ 43 h 182"/>
                <a:gd name="T18" fmla="*/ 81 w 87"/>
                <a:gd name="T19" fmla="*/ 23 h 182"/>
                <a:gd name="T20" fmla="*/ 74 w 87"/>
                <a:gd name="T21" fmla="*/ 13 h 182"/>
                <a:gd name="T22" fmla="*/ 43 w 87"/>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82">
                  <a:moveTo>
                    <a:pt x="43" y="0"/>
                  </a:moveTo>
                  <a:cubicBezTo>
                    <a:pt x="31" y="0"/>
                    <a:pt x="21" y="5"/>
                    <a:pt x="13" y="13"/>
                  </a:cubicBezTo>
                  <a:cubicBezTo>
                    <a:pt x="10" y="16"/>
                    <a:pt x="7" y="19"/>
                    <a:pt x="5" y="23"/>
                  </a:cubicBezTo>
                  <a:cubicBezTo>
                    <a:pt x="2" y="29"/>
                    <a:pt x="0" y="36"/>
                    <a:pt x="0" y="43"/>
                  </a:cubicBezTo>
                  <a:cubicBezTo>
                    <a:pt x="0" y="182"/>
                    <a:pt x="0" y="182"/>
                    <a:pt x="0" y="182"/>
                  </a:cubicBezTo>
                  <a:cubicBezTo>
                    <a:pt x="0" y="182"/>
                    <a:pt x="0" y="182"/>
                    <a:pt x="0" y="182"/>
                  </a:cubicBezTo>
                  <a:cubicBezTo>
                    <a:pt x="0" y="158"/>
                    <a:pt x="20" y="138"/>
                    <a:pt x="43" y="138"/>
                  </a:cubicBezTo>
                  <a:cubicBezTo>
                    <a:pt x="87" y="138"/>
                    <a:pt x="87" y="138"/>
                    <a:pt x="87" y="138"/>
                  </a:cubicBezTo>
                  <a:cubicBezTo>
                    <a:pt x="87" y="43"/>
                    <a:pt x="87" y="43"/>
                    <a:pt x="87" y="43"/>
                  </a:cubicBezTo>
                  <a:cubicBezTo>
                    <a:pt x="87" y="36"/>
                    <a:pt x="85" y="29"/>
                    <a:pt x="81" y="23"/>
                  </a:cubicBezTo>
                  <a:cubicBezTo>
                    <a:pt x="79" y="19"/>
                    <a:pt x="77" y="16"/>
                    <a:pt x="74" y="13"/>
                  </a:cubicBezTo>
                  <a:cubicBezTo>
                    <a:pt x="66" y="5"/>
                    <a:pt x="55" y="0"/>
                    <a:pt x="43"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22"/>
            <p:cNvSpPr>
              <a:spLocks/>
            </p:cNvSpPr>
            <p:nvPr/>
          </p:nvSpPr>
          <p:spPr bwMode="auto">
            <a:xfrm>
              <a:off x="5856640" y="2540311"/>
              <a:ext cx="606279" cy="22673"/>
            </a:xfrm>
            <a:custGeom>
              <a:avLst/>
              <a:gdLst>
                <a:gd name="T0" fmla="*/ 563 w 563"/>
                <a:gd name="T1" fmla="*/ 0 h 21"/>
                <a:gd name="T2" fmla="*/ 563 w 563"/>
                <a:gd name="T3" fmla="*/ 0 h 21"/>
                <a:gd name="T4" fmla="*/ 526 w 563"/>
                <a:gd name="T5" fmla="*/ 21 h 21"/>
                <a:gd name="T6" fmla="*/ 526 w 563"/>
                <a:gd name="T7" fmla="*/ 21 h 21"/>
                <a:gd name="T8" fmla="*/ 37 w 563"/>
                <a:gd name="T9" fmla="*/ 21 h 21"/>
                <a:gd name="T10" fmla="*/ 36 w 563"/>
                <a:gd name="T11" fmla="*/ 21 h 21"/>
                <a:gd name="T12" fmla="*/ 0 w 563"/>
                <a:gd name="T13" fmla="*/ 0 h 21"/>
                <a:gd name="T14" fmla="*/ 0 w 563"/>
                <a:gd name="T15" fmla="*/ 0 h 21"/>
                <a:gd name="T16" fmla="*/ 36 w 563"/>
                <a:gd name="T17" fmla="*/ 21 h 21"/>
                <a:gd name="T18" fmla="*/ 526 w 563"/>
                <a:gd name="T19" fmla="*/ 21 h 21"/>
                <a:gd name="T20" fmla="*/ 563 w 56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3" h="21">
                  <a:moveTo>
                    <a:pt x="563" y="0"/>
                  </a:moveTo>
                  <a:cubicBezTo>
                    <a:pt x="563" y="0"/>
                    <a:pt x="563" y="0"/>
                    <a:pt x="563" y="0"/>
                  </a:cubicBezTo>
                  <a:cubicBezTo>
                    <a:pt x="555" y="13"/>
                    <a:pt x="541" y="21"/>
                    <a:pt x="526" y="21"/>
                  </a:cubicBezTo>
                  <a:cubicBezTo>
                    <a:pt x="526" y="21"/>
                    <a:pt x="526" y="21"/>
                    <a:pt x="526" y="21"/>
                  </a:cubicBezTo>
                  <a:cubicBezTo>
                    <a:pt x="37" y="21"/>
                    <a:pt x="37" y="21"/>
                    <a:pt x="37" y="21"/>
                  </a:cubicBezTo>
                  <a:cubicBezTo>
                    <a:pt x="37" y="21"/>
                    <a:pt x="36" y="21"/>
                    <a:pt x="36" y="21"/>
                  </a:cubicBezTo>
                  <a:cubicBezTo>
                    <a:pt x="21" y="21"/>
                    <a:pt x="7" y="13"/>
                    <a:pt x="0" y="0"/>
                  </a:cubicBezTo>
                  <a:cubicBezTo>
                    <a:pt x="0" y="0"/>
                    <a:pt x="0" y="0"/>
                    <a:pt x="0" y="0"/>
                  </a:cubicBezTo>
                  <a:cubicBezTo>
                    <a:pt x="7" y="13"/>
                    <a:pt x="21" y="21"/>
                    <a:pt x="36" y="21"/>
                  </a:cubicBezTo>
                  <a:cubicBezTo>
                    <a:pt x="526" y="21"/>
                    <a:pt x="526" y="21"/>
                    <a:pt x="526" y="21"/>
                  </a:cubicBezTo>
                  <a:cubicBezTo>
                    <a:pt x="541" y="21"/>
                    <a:pt x="555" y="13"/>
                    <a:pt x="563"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3"/>
            <p:cNvSpPr>
              <a:spLocks/>
            </p:cNvSpPr>
            <p:nvPr/>
          </p:nvSpPr>
          <p:spPr bwMode="auto">
            <a:xfrm>
              <a:off x="5896545" y="2469117"/>
              <a:ext cx="526469" cy="93867"/>
            </a:xfrm>
            <a:custGeom>
              <a:avLst/>
              <a:gdLst>
                <a:gd name="T0" fmla="*/ 446 w 489"/>
                <a:gd name="T1" fmla="*/ 0 h 87"/>
                <a:gd name="T2" fmla="*/ 43 w 489"/>
                <a:gd name="T3" fmla="*/ 0 h 87"/>
                <a:gd name="T4" fmla="*/ 43 w 489"/>
                <a:gd name="T5" fmla="*/ 44 h 87"/>
                <a:gd name="T6" fmla="*/ 0 w 489"/>
                <a:gd name="T7" fmla="*/ 87 h 87"/>
                <a:gd name="T8" fmla="*/ 489 w 489"/>
                <a:gd name="T9" fmla="*/ 87 h 87"/>
                <a:gd name="T10" fmla="*/ 446 w 489"/>
                <a:gd name="T11" fmla="*/ 44 h 87"/>
                <a:gd name="T12" fmla="*/ 446 w 489"/>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489" h="87">
                  <a:moveTo>
                    <a:pt x="446" y="0"/>
                  </a:moveTo>
                  <a:cubicBezTo>
                    <a:pt x="43" y="0"/>
                    <a:pt x="43" y="0"/>
                    <a:pt x="43" y="0"/>
                  </a:cubicBezTo>
                  <a:cubicBezTo>
                    <a:pt x="43" y="44"/>
                    <a:pt x="43" y="44"/>
                    <a:pt x="43" y="44"/>
                  </a:cubicBezTo>
                  <a:cubicBezTo>
                    <a:pt x="43" y="67"/>
                    <a:pt x="23" y="87"/>
                    <a:pt x="0" y="87"/>
                  </a:cubicBezTo>
                  <a:cubicBezTo>
                    <a:pt x="489" y="87"/>
                    <a:pt x="489" y="87"/>
                    <a:pt x="489" y="87"/>
                  </a:cubicBezTo>
                  <a:cubicBezTo>
                    <a:pt x="465" y="87"/>
                    <a:pt x="446" y="67"/>
                    <a:pt x="446" y="44"/>
                  </a:cubicBezTo>
                  <a:cubicBezTo>
                    <a:pt x="446" y="0"/>
                    <a:pt x="446" y="0"/>
                    <a:pt x="446"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24"/>
            <p:cNvSpPr>
              <a:spLocks noEditPoints="1"/>
            </p:cNvSpPr>
            <p:nvPr/>
          </p:nvSpPr>
          <p:spPr bwMode="auto">
            <a:xfrm>
              <a:off x="5848931" y="2320835"/>
              <a:ext cx="93867" cy="148282"/>
            </a:xfrm>
            <a:custGeom>
              <a:avLst/>
              <a:gdLst>
                <a:gd name="T0" fmla="*/ 5 w 87"/>
                <a:gd name="T1" fmla="*/ 23 h 138"/>
                <a:gd name="T2" fmla="*/ 0 w 87"/>
                <a:gd name="T3" fmla="*/ 43 h 138"/>
                <a:gd name="T4" fmla="*/ 0 w 87"/>
                <a:gd name="T5" fmla="*/ 43 h 138"/>
                <a:gd name="T6" fmla="*/ 5 w 87"/>
                <a:gd name="T7" fmla="*/ 23 h 138"/>
                <a:gd name="T8" fmla="*/ 81 w 87"/>
                <a:gd name="T9" fmla="*/ 23 h 138"/>
                <a:gd name="T10" fmla="*/ 87 w 87"/>
                <a:gd name="T11" fmla="*/ 43 h 138"/>
                <a:gd name="T12" fmla="*/ 87 w 87"/>
                <a:gd name="T13" fmla="*/ 138 h 138"/>
                <a:gd name="T14" fmla="*/ 87 w 87"/>
                <a:gd name="T15" fmla="*/ 43 h 138"/>
                <a:gd name="T16" fmla="*/ 81 w 87"/>
                <a:gd name="T17" fmla="*/ 23 h 138"/>
                <a:gd name="T18" fmla="*/ 43 w 87"/>
                <a:gd name="T19" fmla="*/ 0 h 138"/>
                <a:gd name="T20" fmla="*/ 13 w 87"/>
                <a:gd name="T21" fmla="*/ 13 h 138"/>
                <a:gd name="T22" fmla="*/ 43 w 87"/>
                <a:gd name="T23" fmla="*/ 0 h 138"/>
                <a:gd name="T24" fmla="*/ 74 w 87"/>
                <a:gd name="T25" fmla="*/ 13 h 138"/>
                <a:gd name="T26" fmla="*/ 43 w 87"/>
                <a:gd name="T2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38">
                  <a:moveTo>
                    <a:pt x="5" y="23"/>
                  </a:moveTo>
                  <a:cubicBezTo>
                    <a:pt x="2" y="29"/>
                    <a:pt x="0" y="36"/>
                    <a:pt x="0" y="43"/>
                  </a:cubicBezTo>
                  <a:cubicBezTo>
                    <a:pt x="0" y="43"/>
                    <a:pt x="0" y="43"/>
                    <a:pt x="0" y="43"/>
                  </a:cubicBezTo>
                  <a:cubicBezTo>
                    <a:pt x="0" y="36"/>
                    <a:pt x="2" y="29"/>
                    <a:pt x="5" y="23"/>
                  </a:cubicBezTo>
                  <a:moveTo>
                    <a:pt x="81" y="23"/>
                  </a:moveTo>
                  <a:cubicBezTo>
                    <a:pt x="85" y="29"/>
                    <a:pt x="87" y="36"/>
                    <a:pt x="87" y="43"/>
                  </a:cubicBezTo>
                  <a:cubicBezTo>
                    <a:pt x="87" y="138"/>
                    <a:pt x="87" y="138"/>
                    <a:pt x="87" y="138"/>
                  </a:cubicBezTo>
                  <a:cubicBezTo>
                    <a:pt x="87" y="43"/>
                    <a:pt x="87" y="43"/>
                    <a:pt x="87" y="43"/>
                  </a:cubicBezTo>
                  <a:cubicBezTo>
                    <a:pt x="87" y="36"/>
                    <a:pt x="85" y="29"/>
                    <a:pt x="81" y="23"/>
                  </a:cubicBezTo>
                  <a:moveTo>
                    <a:pt x="43" y="0"/>
                  </a:moveTo>
                  <a:cubicBezTo>
                    <a:pt x="31" y="0"/>
                    <a:pt x="21" y="5"/>
                    <a:pt x="13" y="13"/>
                  </a:cubicBezTo>
                  <a:cubicBezTo>
                    <a:pt x="21" y="5"/>
                    <a:pt x="31" y="0"/>
                    <a:pt x="43" y="0"/>
                  </a:cubicBezTo>
                  <a:cubicBezTo>
                    <a:pt x="55" y="0"/>
                    <a:pt x="66" y="5"/>
                    <a:pt x="74" y="13"/>
                  </a:cubicBezTo>
                  <a:cubicBezTo>
                    <a:pt x="66" y="5"/>
                    <a:pt x="55" y="0"/>
                    <a:pt x="43"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6"/>
            <p:cNvSpPr>
              <a:spLocks/>
            </p:cNvSpPr>
            <p:nvPr/>
          </p:nvSpPr>
          <p:spPr bwMode="auto">
            <a:xfrm>
              <a:off x="5856640" y="2540311"/>
              <a:ext cx="39905" cy="22673"/>
            </a:xfrm>
            <a:custGeom>
              <a:avLst/>
              <a:gdLst>
                <a:gd name="T0" fmla="*/ 0 w 37"/>
                <a:gd name="T1" fmla="*/ 0 h 21"/>
                <a:gd name="T2" fmla="*/ 36 w 37"/>
                <a:gd name="T3" fmla="*/ 21 h 21"/>
                <a:gd name="T4" fmla="*/ 37 w 37"/>
                <a:gd name="T5" fmla="*/ 21 h 21"/>
                <a:gd name="T6" fmla="*/ 36 w 37"/>
                <a:gd name="T7" fmla="*/ 21 h 21"/>
                <a:gd name="T8" fmla="*/ 0 w 37"/>
                <a:gd name="T9" fmla="*/ 0 h 21"/>
              </a:gdLst>
              <a:ahLst/>
              <a:cxnLst>
                <a:cxn ang="0">
                  <a:pos x="T0" y="T1"/>
                </a:cxn>
                <a:cxn ang="0">
                  <a:pos x="T2" y="T3"/>
                </a:cxn>
                <a:cxn ang="0">
                  <a:pos x="T4" y="T5"/>
                </a:cxn>
                <a:cxn ang="0">
                  <a:pos x="T6" y="T7"/>
                </a:cxn>
                <a:cxn ang="0">
                  <a:pos x="T8" y="T9"/>
                </a:cxn>
              </a:cxnLst>
              <a:rect l="0" t="0" r="r" b="b"/>
              <a:pathLst>
                <a:path w="37" h="21">
                  <a:moveTo>
                    <a:pt x="0" y="0"/>
                  </a:moveTo>
                  <a:cubicBezTo>
                    <a:pt x="7" y="13"/>
                    <a:pt x="21" y="21"/>
                    <a:pt x="36" y="21"/>
                  </a:cubicBezTo>
                  <a:cubicBezTo>
                    <a:pt x="36" y="21"/>
                    <a:pt x="37" y="21"/>
                    <a:pt x="37" y="21"/>
                  </a:cubicBezTo>
                  <a:cubicBezTo>
                    <a:pt x="36" y="21"/>
                    <a:pt x="36" y="21"/>
                    <a:pt x="36" y="21"/>
                  </a:cubicBezTo>
                  <a:cubicBezTo>
                    <a:pt x="21" y="21"/>
                    <a:pt x="7" y="13"/>
                    <a:pt x="0"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7"/>
            <p:cNvSpPr>
              <a:spLocks/>
            </p:cNvSpPr>
            <p:nvPr/>
          </p:nvSpPr>
          <p:spPr bwMode="auto">
            <a:xfrm>
              <a:off x="5848931" y="2469117"/>
              <a:ext cx="93867" cy="93867"/>
            </a:xfrm>
            <a:custGeom>
              <a:avLst/>
              <a:gdLst>
                <a:gd name="T0" fmla="*/ 87 w 87"/>
                <a:gd name="T1" fmla="*/ 0 h 87"/>
                <a:gd name="T2" fmla="*/ 43 w 87"/>
                <a:gd name="T3" fmla="*/ 0 h 87"/>
                <a:gd name="T4" fmla="*/ 0 w 87"/>
                <a:gd name="T5" fmla="*/ 44 h 87"/>
                <a:gd name="T6" fmla="*/ 7 w 87"/>
                <a:gd name="T7" fmla="*/ 66 h 87"/>
                <a:gd name="T8" fmla="*/ 43 w 87"/>
                <a:gd name="T9" fmla="*/ 87 h 87"/>
                <a:gd name="T10" fmla="*/ 44 w 87"/>
                <a:gd name="T11" fmla="*/ 87 h 87"/>
                <a:gd name="T12" fmla="*/ 87 w 87"/>
                <a:gd name="T13" fmla="*/ 44 h 87"/>
                <a:gd name="T14" fmla="*/ 87 w 87"/>
                <a:gd name="T15" fmla="*/ 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7">
                  <a:moveTo>
                    <a:pt x="87" y="0"/>
                  </a:moveTo>
                  <a:cubicBezTo>
                    <a:pt x="43" y="0"/>
                    <a:pt x="43" y="0"/>
                    <a:pt x="43" y="0"/>
                  </a:cubicBezTo>
                  <a:cubicBezTo>
                    <a:pt x="20" y="0"/>
                    <a:pt x="0" y="20"/>
                    <a:pt x="0" y="44"/>
                  </a:cubicBezTo>
                  <a:cubicBezTo>
                    <a:pt x="0" y="52"/>
                    <a:pt x="3" y="60"/>
                    <a:pt x="7" y="66"/>
                  </a:cubicBezTo>
                  <a:cubicBezTo>
                    <a:pt x="14" y="79"/>
                    <a:pt x="28" y="87"/>
                    <a:pt x="43" y="87"/>
                  </a:cubicBezTo>
                  <a:cubicBezTo>
                    <a:pt x="44" y="87"/>
                    <a:pt x="44" y="87"/>
                    <a:pt x="44" y="87"/>
                  </a:cubicBezTo>
                  <a:cubicBezTo>
                    <a:pt x="67" y="87"/>
                    <a:pt x="87" y="67"/>
                    <a:pt x="87" y="44"/>
                  </a:cubicBezTo>
                  <a:cubicBezTo>
                    <a:pt x="87" y="0"/>
                    <a:pt x="87" y="0"/>
                    <a:pt x="87" y="0"/>
                  </a:cubicBezTo>
                </a:path>
              </a:pathLst>
            </a:custGeom>
            <a:solidFill>
              <a:srgbClr val="308F15"/>
            </a:solidFill>
            <a:ln w="3175">
              <a:solidFill>
                <a:srgbClr val="308F1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28"/>
            <p:cNvSpPr>
              <a:spLocks noEditPoints="1"/>
            </p:cNvSpPr>
            <p:nvPr/>
          </p:nvSpPr>
          <p:spPr bwMode="auto">
            <a:xfrm>
              <a:off x="6376761" y="2320835"/>
              <a:ext cx="92506" cy="195895"/>
            </a:xfrm>
            <a:custGeom>
              <a:avLst/>
              <a:gdLst>
                <a:gd name="T0" fmla="*/ 81 w 86"/>
                <a:gd name="T1" fmla="*/ 23 h 182"/>
                <a:gd name="T2" fmla="*/ 86 w 86"/>
                <a:gd name="T3" fmla="*/ 43 h 182"/>
                <a:gd name="T4" fmla="*/ 86 w 86"/>
                <a:gd name="T5" fmla="*/ 182 h 182"/>
                <a:gd name="T6" fmla="*/ 86 w 86"/>
                <a:gd name="T7" fmla="*/ 182 h 182"/>
                <a:gd name="T8" fmla="*/ 86 w 86"/>
                <a:gd name="T9" fmla="*/ 43 h 182"/>
                <a:gd name="T10" fmla="*/ 81 w 86"/>
                <a:gd name="T11" fmla="*/ 23 h 182"/>
                <a:gd name="T12" fmla="*/ 43 w 86"/>
                <a:gd name="T13" fmla="*/ 0 h 182"/>
                <a:gd name="T14" fmla="*/ 0 w 86"/>
                <a:gd name="T15" fmla="*/ 43 h 182"/>
                <a:gd name="T16" fmla="*/ 0 w 86"/>
                <a:gd name="T17" fmla="*/ 138 h 182"/>
                <a:gd name="T18" fmla="*/ 0 w 86"/>
                <a:gd name="T19" fmla="*/ 138 h 182"/>
                <a:gd name="T20" fmla="*/ 0 w 86"/>
                <a:gd name="T21" fmla="*/ 43 h 182"/>
                <a:gd name="T22" fmla="*/ 43 w 86"/>
                <a:gd name="T23" fmla="*/ 0 h 182"/>
                <a:gd name="T24" fmla="*/ 73 w 86"/>
                <a:gd name="T25" fmla="*/ 13 h 182"/>
                <a:gd name="T26" fmla="*/ 43 w 86"/>
                <a:gd name="T2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182">
                  <a:moveTo>
                    <a:pt x="81" y="23"/>
                  </a:moveTo>
                  <a:cubicBezTo>
                    <a:pt x="84" y="29"/>
                    <a:pt x="86" y="36"/>
                    <a:pt x="86" y="43"/>
                  </a:cubicBezTo>
                  <a:cubicBezTo>
                    <a:pt x="86" y="182"/>
                    <a:pt x="86" y="182"/>
                    <a:pt x="86" y="182"/>
                  </a:cubicBezTo>
                  <a:cubicBezTo>
                    <a:pt x="86" y="182"/>
                    <a:pt x="86" y="182"/>
                    <a:pt x="86" y="182"/>
                  </a:cubicBezTo>
                  <a:cubicBezTo>
                    <a:pt x="86" y="43"/>
                    <a:pt x="86" y="43"/>
                    <a:pt x="86" y="43"/>
                  </a:cubicBezTo>
                  <a:cubicBezTo>
                    <a:pt x="86" y="36"/>
                    <a:pt x="84" y="29"/>
                    <a:pt x="81" y="23"/>
                  </a:cubicBezTo>
                  <a:moveTo>
                    <a:pt x="43" y="0"/>
                  </a:moveTo>
                  <a:cubicBezTo>
                    <a:pt x="19" y="0"/>
                    <a:pt x="0" y="19"/>
                    <a:pt x="0" y="43"/>
                  </a:cubicBezTo>
                  <a:cubicBezTo>
                    <a:pt x="0" y="138"/>
                    <a:pt x="0" y="138"/>
                    <a:pt x="0" y="138"/>
                  </a:cubicBezTo>
                  <a:cubicBezTo>
                    <a:pt x="0" y="138"/>
                    <a:pt x="0" y="138"/>
                    <a:pt x="0" y="138"/>
                  </a:cubicBezTo>
                  <a:cubicBezTo>
                    <a:pt x="0" y="43"/>
                    <a:pt x="0" y="43"/>
                    <a:pt x="0" y="43"/>
                  </a:cubicBezTo>
                  <a:cubicBezTo>
                    <a:pt x="0" y="19"/>
                    <a:pt x="19" y="0"/>
                    <a:pt x="43" y="0"/>
                  </a:cubicBezTo>
                  <a:cubicBezTo>
                    <a:pt x="55" y="0"/>
                    <a:pt x="66" y="5"/>
                    <a:pt x="73" y="13"/>
                  </a:cubicBezTo>
                  <a:cubicBezTo>
                    <a:pt x="66" y="5"/>
                    <a:pt x="55" y="0"/>
                    <a:pt x="43"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29"/>
            <p:cNvSpPr>
              <a:spLocks/>
            </p:cNvSpPr>
            <p:nvPr/>
          </p:nvSpPr>
          <p:spPr bwMode="auto">
            <a:xfrm>
              <a:off x="6376761" y="2320835"/>
              <a:ext cx="92506" cy="195895"/>
            </a:xfrm>
            <a:custGeom>
              <a:avLst/>
              <a:gdLst>
                <a:gd name="T0" fmla="*/ 43 w 86"/>
                <a:gd name="T1" fmla="*/ 0 h 182"/>
                <a:gd name="T2" fmla="*/ 0 w 86"/>
                <a:gd name="T3" fmla="*/ 43 h 182"/>
                <a:gd name="T4" fmla="*/ 0 w 86"/>
                <a:gd name="T5" fmla="*/ 138 h 182"/>
                <a:gd name="T6" fmla="*/ 43 w 86"/>
                <a:gd name="T7" fmla="*/ 138 h 182"/>
                <a:gd name="T8" fmla="*/ 86 w 86"/>
                <a:gd name="T9" fmla="*/ 182 h 182"/>
                <a:gd name="T10" fmla="*/ 86 w 86"/>
                <a:gd name="T11" fmla="*/ 182 h 182"/>
                <a:gd name="T12" fmla="*/ 86 w 86"/>
                <a:gd name="T13" fmla="*/ 43 h 182"/>
                <a:gd name="T14" fmla="*/ 81 w 86"/>
                <a:gd name="T15" fmla="*/ 23 h 182"/>
                <a:gd name="T16" fmla="*/ 73 w 86"/>
                <a:gd name="T17" fmla="*/ 13 h 182"/>
                <a:gd name="T18" fmla="*/ 43 w 86"/>
                <a:gd name="T1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82">
                  <a:moveTo>
                    <a:pt x="43" y="0"/>
                  </a:moveTo>
                  <a:cubicBezTo>
                    <a:pt x="19" y="0"/>
                    <a:pt x="0" y="19"/>
                    <a:pt x="0" y="43"/>
                  </a:cubicBezTo>
                  <a:cubicBezTo>
                    <a:pt x="0" y="138"/>
                    <a:pt x="0" y="138"/>
                    <a:pt x="0" y="138"/>
                  </a:cubicBezTo>
                  <a:cubicBezTo>
                    <a:pt x="43" y="138"/>
                    <a:pt x="43" y="138"/>
                    <a:pt x="43" y="138"/>
                  </a:cubicBezTo>
                  <a:cubicBezTo>
                    <a:pt x="67" y="138"/>
                    <a:pt x="86" y="158"/>
                    <a:pt x="86" y="182"/>
                  </a:cubicBezTo>
                  <a:cubicBezTo>
                    <a:pt x="86" y="182"/>
                    <a:pt x="86" y="182"/>
                    <a:pt x="86" y="182"/>
                  </a:cubicBezTo>
                  <a:cubicBezTo>
                    <a:pt x="86" y="43"/>
                    <a:pt x="86" y="43"/>
                    <a:pt x="86" y="43"/>
                  </a:cubicBezTo>
                  <a:cubicBezTo>
                    <a:pt x="86" y="36"/>
                    <a:pt x="84" y="29"/>
                    <a:pt x="81" y="23"/>
                  </a:cubicBezTo>
                  <a:cubicBezTo>
                    <a:pt x="79" y="19"/>
                    <a:pt x="76" y="16"/>
                    <a:pt x="73" y="13"/>
                  </a:cubicBezTo>
                  <a:cubicBezTo>
                    <a:pt x="66" y="5"/>
                    <a:pt x="55" y="0"/>
                    <a:pt x="43"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0"/>
            <p:cNvSpPr>
              <a:spLocks/>
            </p:cNvSpPr>
            <p:nvPr/>
          </p:nvSpPr>
          <p:spPr bwMode="auto">
            <a:xfrm>
              <a:off x="6423014" y="2540311"/>
              <a:ext cx="39905" cy="22673"/>
            </a:xfrm>
            <a:custGeom>
              <a:avLst/>
              <a:gdLst>
                <a:gd name="T0" fmla="*/ 37 w 37"/>
                <a:gd name="T1" fmla="*/ 0 h 21"/>
                <a:gd name="T2" fmla="*/ 0 w 37"/>
                <a:gd name="T3" fmla="*/ 21 h 21"/>
                <a:gd name="T4" fmla="*/ 0 w 37"/>
                <a:gd name="T5" fmla="*/ 21 h 21"/>
                <a:gd name="T6" fmla="*/ 0 w 37"/>
                <a:gd name="T7" fmla="*/ 21 h 21"/>
                <a:gd name="T8" fmla="*/ 37 w 37"/>
                <a:gd name="T9" fmla="*/ 0 h 21"/>
              </a:gdLst>
              <a:ahLst/>
              <a:cxnLst>
                <a:cxn ang="0">
                  <a:pos x="T0" y="T1"/>
                </a:cxn>
                <a:cxn ang="0">
                  <a:pos x="T2" y="T3"/>
                </a:cxn>
                <a:cxn ang="0">
                  <a:pos x="T4" y="T5"/>
                </a:cxn>
                <a:cxn ang="0">
                  <a:pos x="T6" y="T7"/>
                </a:cxn>
                <a:cxn ang="0">
                  <a:pos x="T8" y="T9"/>
                </a:cxn>
              </a:cxnLst>
              <a:rect l="0" t="0" r="r" b="b"/>
              <a:pathLst>
                <a:path w="37" h="21">
                  <a:moveTo>
                    <a:pt x="37" y="0"/>
                  </a:moveTo>
                  <a:cubicBezTo>
                    <a:pt x="29" y="13"/>
                    <a:pt x="15" y="21"/>
                    <a:pt x="0" y="21"/>
                  </a:cubicBezTo>
                  <a:cubicBezTo>
                    <a:pt x="0" y="21"/>
                    <a:pt x="0" y="21"/>
                    <a:pt x="0" y="21"/>
                  </a:cubicBezTo>
                  <a:cubicBezTo>
                    <a:pt x="0" y="21"/>
                    <a:pt x="0" y="21"/>
                    <a:pt x="0" y="21"/>
                  </a:cubicBezTo>
                  <a:cubicBezTo>
                    <a:pt x="15" y="21"/>
                    <a:pt x="29" y="13"/>
                    <a:pt x="37"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1"/>
            <p:cNvSpPr>
              <a:spLocks/>
            </p:cNvSpPr>
            <p:nvPr/>
          </p:nvSpPr>
          <p:spPr bwMode="auto">
            <a:xfrm>
              <a:off x="6376761" y="2469117"/>
              <a:ext cx="92506" cy="93867"/>
            </a:xfrm>
            <a:custGeom>
              <a:avLst/>
              <a:gdLst>
                <a:gd name="T0" fmla="*/ 43 w 86"/>
                <a:gd name="T1" fmla="*/ 0 h 87"/>
                <a:gd name="T2" fmla="*/ 0 w 86"/>
                <a:gd name="T3" fmla="*/ 0 h 87"/>
                <a:gd name="T4" fmla="*/ 0 w 86"/>
                <a:gd name="T5" fmla="*/ 44 h 87"/>
                <a:gd name="T6" fmla="*/ 43 w 86"/>
                <a:gd name="T7" fmla="*/ 87 h 87"/>
                <a:gd name="T8" fmla="*/ 43 w 86"/>
                <a:gd name="T9" fmla="*/ 87 h 87"/>
                <a:gd name="T10" fmla="*/ 80 w 86"/>
                <a:gd name="T11" fmla="*/ 66 h 87"/>
                <a:gd name="T12" fmla="*/ 86 w 86"/>
                <a:gd name="T13" fmla="*/ 44 h 87"/>
                <a:gd name="T14" fmla="*/ 43 w 86"/>
                <a:gd name="T15" fmla="*/ 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87">
                  <a:moveTo>
                    <a:pt x="43" y="0"/>
                  </a:moveTo>
                  <a:cubicBezTo>
                    <a:pt x="0" y="0"/>
                    <a:pt x="0" y="0"/>
                    <a:pt x="0" y="0"/>
                  </a:cubicBezTo>
                  <a:cubicBezTo>
                    <a:pt x="0" y="44"/>
                    <a:pt x="0" y="44"/>
                    <a:pt x="0" y="44"/>
                  </a:cubicBezTo>
                  <a:cubicBezTo>
                    <a:pt x="0" y="67"/>
                    <a:pt x="19" y="87"/>
                    <a:pt x="43" y="87"/>
                  </a:cubicBezTo>
                  <a:cubicBezTo>
                    <a:pt x="43" y="87"/>
                    <a:pt x="43" y="87"/>
                    <a:pt x="43" y="87"/>
                  </a:cubicBezTo>
                  <a:cubicBezTo>
                    <a:pt x="58" y="87"/>
                    <a:pt x="72" y="79"/>
                    <a:pt x="80" y="66"/>
                  </a:cubicBezTo>
                  <a:cubicBezTo>
                    <a:pt x="84" y="60"/>
                    <a:pt x="86" y="52"/>
                    <a:pt x="86" y="44"/>
                  </a:cubicBezTo>
                  <a:cubicBezTo>
                    <a:pt x="86" y="20"/>
                    <a:pt x="67" y="0"/>
                    <a:pt x="43" y="0"/>
                  </a:cubicBezTo>
                </a:path>
              </a:pathLst>
            </a:custGeom>
            <a:solidFill>
              <a:srgbClr val="308F15"/>
            </a:solidFill>
            <a:ln w="3175">
              <a:solidFill>
                <a:srgbClr val="308F15"/>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5" name="Group 64"/>
            <p:cNvGrpSpPr/>
            <p:nvPr/>
          </p:nvGrpSpPr>
          <p:grpSpPr>
            <a:xfrm rot="10800000">
              <a:off x="5956400" y="1935393"/>
              <a:ext cx="404942" cy="466159"/>
              <a:chOff x="5956855" y="1935393"/>
              <a:chExt cx="404942" cy="466159"/>
            </a:xfrm>
          </p:grpSpPr>
          <p:sp>
            <p:nvSpPr>
              <p:cNvPr id="66" name="Freeform 141"/>
              <p:cNvSpPr>
                <a:spLocks noEditPoints="1"/>
              </p:cNvSpPr>
              <p:nvPr/>
            </p:nvSpPr>
            <p:spPr bwMode="auto">
              <a:xfrm>
                <a:off x="6125996" y="2153055"/>
                <a:ext cx="235800" cy="246230"/>
              </a:xfrm>
              <a:custGeom>
                <a:avLst/>
                <a:gdLst>
                  <a:gd name="T0" fmla="*/ 0 w 219"/>
                  <a:gd name="T1" fmla="*/ 218 h 229"/>
                  <a:gd name="T2" fmla="*/ 0 w 219"/>
                  <a:gd name="T3" fmla="*/ 218 h 229"/>
                  <a:gd name="T4" fmla="*/ 1 w 219"/>
                  <a:gd name="T5" fmla="*/ 218 h 229"/>
                  <a:gd name="T6" fmla="*/ 1 w 219"/>
                  <a:gd name="T7" fmla="*/ 218 h 229"/>
                  <a:gd name="T8" fmla="*/ 1 w 219"/>
                  <a:gd name="T9" fmla="*/ 218 h 229"/>
                  <a:gd name="T10" fmla="*/ 1 w 219"/>
                  <a:gd name="T11" fmla="*/ 218 h 229"/>
                  <a:gd name="T12" fmla="*/ 1 w 219"/>
                  <a:gd name="T13" fmla="*/ 219 h 229"/>
                  <a:gd name="T14" fmla="*/ 1 w 219"/>
                  <a:gd name="T15" fmla="*/ 219 h 229"/>
                  <a:gd name="T16" fmla="*/ 1 w 219"/>
                  <a:gd name="T17" fmla="*/ 219 h 229"/>
                  <a:gd name="T18" fmla="*/ 1 w 219"/>
                  <a:gd name="T19" fmla="*/ 219 h 229"/>
                  <a:gd name="T20" fmla="*/ 1 w 219"/>
                  <a:gd name="T21" fmla="*/ 219 h 229"/>
                  <a:gd name="T22" fmla="*/ 1 w 219"/>
                  <a:gd name="T23" fmla="*/ 219 h 229"/>
                  <a:gd name="T24" fmla="*/ 20 w 219"/>
                  <a:gd name="T25" fmla="*/ 229 h 229"/>
                  <a:gd name="T26" fmla="*/ 1 w 219"/>
                  <a:gd name="T27" fmla="*/ 218 h 229"/>
                  <a:gd name="T28" fmla="*/ 0 w 219"/>
                  <a:gd name="T29" fmla="*/ 218 h 229"/>
                  <a:gd name="T30" fmla="*/ 176 w 219"/>
                  <a:gd name="T31" fmla="*/ 0 h 229"/>
                  <a:gd name="T32" fmla="*/ 145 w 219"/>
                  <a:gd name="T33" fmla="*/ 12 h 229"/>
                  <a:gd name="T34" fmla="*/ 145 w 219"/>
                  <a:gd name="T35" fmla="*/ 12 h 229"/>
                  <a:gd name="T36" fmla="*/ 74 w 219"/>
                  <a:gd name="T37" fmla="*/ 83 h 229"/>
                  <a:gd name="T38" fmla="*/ 74 w 219"/>
                  <a:gd name="T39" fmla="*/ 188 h 229"/>
                  <a:gd name="T40" fmla="*/ 72 w 219"/>
                  <a:gd name="T41" fmla="*/ 201 h 229"/>
                  <a:gd name="T42" fmla="*/ 63 w 219"/>
                  <a:gd name="T43" fmla="*/ 217 h 229"/>
                  <a:gd name="T44" fmla="*/ 134 w 219"/>
                  <a:gd name="T45" fmla="*/ 146 h 229"/>
                  <a:gd name="T46" fmla="*/ 207 w 219"/>
                  <a:gd name="T47" fmla="*/ 73 h 229"/>
                  <a:gd name="T48" fmla="*/ 213 w 219"/>
                  <a:gd name="T49" fmla="*/ 66 h 229"/>
                  <a:gd name="T50" fmla="*/ 219 w 219"/>
                  <a:gd name="T51" fmla="*/ 43 h 229"/>
                  <a:gd name="T52" fmla="*/ 207 w 219"/>
                  <a:gd name="T53" fmla="*/ 12 h 229"/>
                  <a:gd name="T54" fmla="*/ 207 w 219"/>
                  <a:gd name="T55" fmla="*/ 12 h 229"/>
                  <a:gd name="T56" fmla="*/ 176 w 219"/>
                  <a:gd name="T5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29">
                    <a:moveTo>
                      <a:pt x="0" y="218"/>
                    </a:moveTo>
                    <a:cubicBezTo>
                      <a:pt x="0" y="218"/>
                      <a:pt x="0" y="218"/>
                      <a:pt x="0" y="218"/>
                    </a:cubicBezTo>
                    <a:cubicBezTo>
                      <a:pt x="1" y="218"/>
                      <a:pt x="1" y="218"/>
                      <a:pt x="1" y="218"/>
                    </a:cubicBezTo>
                    <a:cubicBezTo>
                      <a:pt x="1" y="218"/>
                      <a:pt x="1" y="218"/>
                      <a:pt x="1" y="218"/>
                    </a:cubicBezTo>
                    <a:cubicBezTo>
                      <a:pt x="1" y="218"/>
                      <a:pt x="1" y="218"/>
                      <a:pt x="1" y="218"/>
                    </a:cubicBezTo>
                    <a:cubicBezTo>
                      <a:pt x="1" y="218"/>
                      <a:pt x="1" y="218"/>
                      <a:pt x="1" y="218"/>
                    </a:cubicBezTo>
                    <a:cubicBezTo>
                      <a:pt x="1" y="219"/>
                      <a:pt x="1" y="219"/>
                      <a:pt x="1" y="219"/>
                    </a:cubicBezTo>
                    <a:cubicBezTo>
                      <a:pt x="1" y="219"/>
                      <a:pt x="1" y="219"/>
                      <a:pt x="1" y="219"/>
                    </a:cubicBezTo>
                    <a:cubicBezTo>
                      <a:pt x="1" y="219"/>
                      <a:pt x="1" y="219"/>
                      <a:pt x="1" y="219"/>
                    </a:cubicBezTo>
                    <a:cubicBezTo>
                      <a:pt x="1" y="219"/>
                      <a:pt x="1" y="219"/>
                      <a:pt x="1" y="219"/>
                    </a:cubicBezTo>
                    <a:cubicBezTo>
                      <a:pt x="1" y="219"/>
                      <a:pt x="1" y="219"/>
                      <a:pt x="1" y="219"/>
                    </a:cubicBezTo>
                    <a:cubicBezTo>
                      <a:pt x="1" y="219"/>
                      <a:pt x="1" y="219"/>
                      <a:pt x="1" y="219"/>
                    </a:cubicBezTo>
                    <a:cubicBezTo>
                      <a:pt x="6" y="224"/>
                      <a:pt x="13" y="228"/>
                      <a:pt x="20" y="229"/>
                    </a:cubicBezTo>
                    <a:cubicBezTo>
                      <a:pt x="13" y="228"/>
                      <a:pt x="6" y="224"/>
                      <a:pt x="1" y="218"/>
                    </a:cubicBezTo>
                    <a:cubicBezTo>
                      <a:pt x="0" y="218"/>
                      <a:pt x="0" y="218"/>
                      <a:pt x="0" y="218"/>
                    </a:cubicBezTo>
                    <a:moveTo>
                      <a:pt x="176" y="0"/>
                    </a:moveTo>
                    <a:cubicBezTo>
                      <a:pt x="165" y="0"/>
                      <a:pt x="154" y="4"/>
                      <a:pt x="145" y="12"/>
                    </a:cubicBezTo>
                    <a:cubicBezTo>
                      <a:pt x="145" y="12"/>
                      <a:pt x="145" y="12"/>
                      <a:pt x="145" y="12"/>
                    </a:cubicBezTo>
                    <a:cubicBezTo>
                      <a:pt x="74" y="83"/>
                      <a:pt x="74" y="83"/>
                      <a:pt x="74" y="83"/>
                    </a:cubicBezTo>
                    <a:cubicBezTo>
                      <a:pt x="74" y="188"/>
                      <a:pt x="74" y="188"/>
                      <a:pt x="74" y="188"/>
                    </a:cubicBezTo>
                    <a:cubicBezTo>
                      <a:pt x="74" y="192"/>
                      <a:pt x="74" y="197"/>
                      <a:pt x="72" y="201"/>
                    </a:cubicBezTo>
                    <a:cubicBezTo>
                      <a:pt x="70" y="207"/>
                      <a:pt x="67" y="212"/>
                      <a:pt x="63" y="217"/>
                    </a:cubicBezTo>
                    <a:cubicBezTo>
                      <a:pt x="134" y="146"/>
                      <a:pt x="134" y="146"/>
                      <a:pt x="134" y="146"/>
                    </a:cubicBezTo>
                    <a:cubicBezTo>
                      <a:pt x="207" y="73"/>
                      <a:pt x="207" y="73"/>
                      <a:pt x="207" y="73"/>
                    </a:cubicBezTo>
                    <a:cubicBezTo>
                      <a:pt x="209" y="71"/>
                      <a:pt x="211" y="68"/>
                      <a:pt x="213" y="66"/>
                    </a:cubicBezTo>
                    <a:cubicBezTo>
                      <a:pt x="217" y="59"/>
                      <a:pt x="219" y="51"/>
                      <a:pt x="219" y="43"/>
                    </a:cubicBezTo>
                    <a:cubicBezTo>
                      <a:pt x="219" y="32"/>
                      <a:pt x="215" y="21"/>
                      <a:pt x="207" y="12"/>
                    </a:cubicBezTo>
                    <a:cubicBezTo>
                      <a:pt x="207" y="12"/>
                      <a:pt x="207" y="12"/>
                      <a:pt x="207" y="12"/>
                    </a:cubicBezTo>
                    <a:cubicBezTo>
                      <a:pt x="198" y="4"/>
                      <a:pt x="187" y="0"/>
                      <a:pt x="176"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2"/>
              <p:cNvSpPr>
                <a:spLocks/>
              </p:cNvSpPr>
              <p:nvPr/>
            </p:nvSpPr>
            <p:spPr bwMode="auto">
              <a:xfrm>
                <a:off x="6112846" y="1935393"/>
                <a:ext cx="92506" cy="354154"/>
              </a:xfrm>
              <a:custGeom>
                <a:avLst/>
                <a:gdLst>
                  <a:gd name="T0" fmla="*/ 43 w 86"/>
                  <a:gd name="T1" fmla="*/ 0 h 329"/>
                  <a:gd name="T2" fmla="*/ 0 w 86"/>
                  <a:gd name="T3" fmla="*/ 43 h 329"/>
                  <a:gd name="T4" fmla="*/ 0 w 86"/>
                  <a:gd name="T5" fmla="*/ 285 h 329"/>
                  <a:gd name="T6" fmla="*/ 43 w 86"/>
                  <a:gd name="T7" fmla="*/ 329 h 329"/>
                  <a:gd name="T8" fmla="*/ 86 w 86"/>
                  <a:gd name="T9" fmla="*/ 285 h 329"/>
                  <a:gd name="T10" fmla="*/ 86 w 86"/>
                  <a:gd name="T11" fmla="*/ 43 h 329"/>
                  <a:gd name="T12" fmla="*/ 43 w 86"/>
                  <a:gd name="T13" fmla="*/ 0 h 329"/>
                </a:gdLst>
                <a:ahLst/>
                <a:cxnLst>
                  <a:cxn ang="0">
                    <a:pos x="T0" y="T1"/>
                  </a:cxn>
                  <a:cxn ang="0">
                    <a:pos x="T2" y="T3"/>
                  </a:cxn>
                  <a:cxn ang="0">
                    <a:pos x="T4" y="T5"/>
                  </a:cxn>
                  <a:cxn ang="0">
                    <a:pos x="T6" y="T7"/>
                  </a:cxn>
                  <a:cxn ang="0">
                    <a:pos x="T8" y="T9"/>
                  </a:cxn>
                  <a:cxn ang="0">
                    <a:pos x="T10" y="T11"/>
                  </a:cxn>
                  <a:cxn ang="0">
                    <a:pos x="T12" y="T13"/>
                  </a:cxn>
                </a:cxnLst>
                <a:rect l="0" t="0" r="r" b="b"/>
                <a:pathLst>
                  <a:path w="86" h="329">
                    <a:moveTo>
                      <a:pt x="43" y="0"/>
                    </a:moveTo>
                    <a:cubicBezTo>
                      <a:pt x="19" y="0"/>
                      <a:pt x="0" y="20"/>
                      <a:pt x="0" y="43"/>
                    </a:cubicBezTo>
                    <a:cubicBezTo>
                      <a:pt x="0" y="285"/>
                      <a:pt x="0" y="285"/>
                      <a:pt x="0" y="285"/>
                    </a:cubicBezTo>
                    <a:cubicBezTo>
                      <a:pt x="43" y="329"/>
                      <a:pt x="43" y="329"/>
                      <a:pt x="43" y="329"/>
                    </a:cubicBezTo>
                    <a:cubicBezTo>
                      <a:pt x="86" y="285"/>
                      <a:pt x="86" y="285"/>
                      <a:pt x="86" y="285"/>
                    </a:cubicBezTo>
                    <a:cubicBezTo>
                      <a:pt x="86" y="43"/>
                      <a:pt x="86" y="43"/>
                      <a:pt x="86" y="43"/>
                    </a:cubicBezTo>
                    <a:cubicBezTo>
                      <a:pt x="86" y="20"/>
                      <a:pt x="67" y="0"/>
                      <a:pt x="43"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3"/>
              <p:cNvSpPr>
                <a:spLocks/>
              </p:cNvSpPr>
              <p:nvPr/>
            </p:nvSpPr>
            <p:spPr bwMode="auto">
              <a:xfrm>
                <a:off x="6159099" y="2401552"/>
                <a:ext cx="2267" cy="0"/>
              </a:xfrm>
              <a:custGeom>
                <a:avLst/>
                <a:gdLst>
                  <a:gd name="T0" fmla="*/ 2 w 2"/>
                  <a:gd name="T1" fmla="*/ 0 w 2"/>
                  <a:gd name="T2" fmla="*/ 0 w 2"/>
                  <a:gd name="T3" fmla="*/ 0 w 2"/>
                  <a:gd name="T4" fmla="*/ 0 w 2"/>
                  <a:gd name="T5" fmla="*/ 0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1" y="0"/>
                      <a:pt x="1" y="0"/>
                      <a:pt x="2"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4"/>
              <p:cNvSpPr>
                <a:spLocks noEditPoints="1"/>
              </p:cNvSpPr>
              <p:nvPr/>
            </p:nvSpPr>
            <p:spPr bwMode="auto">
              <a:xfrm>
                <a:off x="5956855" y="2165752"/>
                <a:ext cx="167781" cy="220836"/>
              </a:xfrm>
              <a:custGeom>
                <a:avLst/>
                <a:gdLst>
                  <a:gd name="T0" fmla="*/ 7 w 156"/>
                  <a:gd name="T1" fmla="*/ 54 h 205"/>
                  <a:gd name="T2" fmla="*/ 13 w 156"/>
                  <a:gd name="T3" fmla="*/ 61 h 205"/>
                  <a:gd name="T4" fmla="*/ 156 w 156"/>
                  <a:gd name="T5" fmla="*/ 205 h 205"/>
                  <a:gd name="T6" fmla="*/ 156 w 156"/>
                  <a:gd name="T7" fmla="*/ 205 h 205"/>
                  <a:gd name="T8" fmla="*/ 13 w 156"/>
                  <a:gd name="T9" fmla="*/ 61 h 205"/>
                  <a:gd name="T10" fmla="*/ 7 w 156"/>
                  <a:gd name="T11" fmla="*/ 54 h 205"/>
                  <a:gd name="T12" fmla="*/ 13 w 156"/>
                  <a:gd name="T13" fmla="*/ 0 h 205"/>
                  <a:gd name="T14" fmla="*/ 13 w 156"/>
                  <a:gd name="T15" fmla="*/ 0 h 205"/>
                  <a:gd name="T16" fmla="*/ 0 w 156"/>
                  <a:gd name="T17" fmla="*/ 31 h 205"/>
                  <a:gd name="T18" fmla="*/ 13 w 156"/>
                  <a:gd name="T19" fmla="*/ 0 h 205"/>
                  <a:gd name="T20" fmla="*/ 13 w 156"/>
                  <a:gd name="T21" fmla="*/ 0 h 205"/>
                  <a:gd name="T22" fmla="*/ 74 w 156"/>
                  <a:gd name="T23" fmla="*/ 0 h 205"/>
                  <a:gd name="T24" fmla="*/ 74 w 156"/>
                  <a:gd name="T25" fmla="*/ 0 h 205"/>
                  <a:gd name="T26" fmla="*/ 145 w 156"/>
                  <a:gd name="T27" fmla="*/ 71 h 205"/>
                  <a:gd name="T28" fmla="*/ 74 w 156"/>
                  <a:gd name="T29" fmla="*/ 0 h 205"/>
                  <a:gd name="T30" fmla="*/ 74 w 156"/>
                  <a:gd name="T3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05">
                    <a:moveTo>
                      <a:pt x="7" y="54"/>
                    </a:moveTo>
                    <a:cubicBezTo>
                      <a:pt x="8" y="56"/>
                      <a:pt x="10" y="59"/>
                      <a:pt x="13" y="61"/>
                    </a:cubicBezTo>
                    <a:cubicBezTo>
                      <a:pt x="156" y="205"/>
                      <a:pt x="156" y="205"/>
                      <a:pt x="156" y="205"/>
                    </a:cubicBezTo>
                    <a:cubicBezTo>
                      <a:pt x="156" y="205"/>
                      <a:pt x="156" y="205"/>
                      <a:pt x="156" y="205"/>
                    </a:cubicBezTo>
                    <a:cubicBezTo>
                      <a:pt x="13" y="61"/>
                      <a:pt x="13" y="61"/>
                      <a:pt x="13" y="61"/>
                    </a:cubicBezTo>
                    <a:cubicBezTo>
                      <a:pt x="10" y="59"/>
                      <a:pt x="8" y="56"/>
                      <a:pt x="7" y="54"/>
                    </a:cubicBezTo>
                    <a:moveTo>
                      <a:pt x="13" y="0"/>
                    </a:moveTo>
                    <a:cubicBezTo>
                      <a:pt x="13" y="0"/>
                      <a:pt x="13" y="0"/>
                      <a:pt x="13" y="0"/>
                    </a:cubicBezTo>
                    <a:cubicBezTo>
                      <a:pt x="4" y="9"/>
                      <a:pt x="0" y="20"/>
                      <a:pt x="0" y="31"/>
                    </a:cubicBezTo>
                    <a:cubicBezTo>
                      <a:pt x="0" y="20"/>
                      <a:pt x="4" y="9"/>
                      <a:pt x="13" y="0"/>
                    </a:cubicBezTo>
                    <a:cubicBezTo>
                      <a:pt x="13" y="0"/>
                      <a:pt x="13" y="0"/>
                      <a:pt x="13" y="0"/>
                    </a:cubicBezTo>
                    <a:moveTo>
                      <a:pt x="74" y="0"/>
                    </a:moveTo>
                    <a:cubicBezTo>
                      <a:pt x="74" y="0"/>
                      <a:pt x="74" y="0"/>
                      <a:pt x="74" y="0"/>
                    </a:cubicBezTo>
                    <a:cubicBezTo>
                      <a:pt x="145" y="71"/>
                      <a:pt x="145" y="71"/>
                      <a:pt x="145" y="71"/>
                    </a:cubicBezTo>
                    <a:cubicBezTo>
                      <a:pt x="74" y="0"/>
                      <a:pt x="74" y="0"/>
                      <a:pt x="74" y="0"/>
                    </a:cubicBezTo>
                    <a:cubicBezTo>
                      <a:pt x="74" y="0"/>
                      <a:pt x="74" y="0"/>
                      <a:pt x="74"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5"/>
              <p:cNvSpPr>
                <a:spLocks/>
              </p:cNvSpPr>
              <p:nvPr/>
            </p:nvSpPr>
            <p:spPr bwMode="auto">
              <a:xfrm>
                <a:off x="5956855" y="2153055"/>
                <a:ext cx="167781" cy="233533"/>
              </a:xfrm>
              <a:custGeom>
                <a:avLst/>
                <a:gdLst>
                  <a:gd name="T0" fmla="*/ 43 w 156"/>
                  <a:gd name="T1" fmla="*/ 0 h 217"/>
                  <a:gd name="T2" fmla="*/ 13 w 156"/>
                  <a:gd name="T3" fmla="*/ 12 h 217"/>
                  <a:gd name="T4" fmla="*/ 13 w 156"/>
                  <a:gd name="T5" fmla="*/ 12 h 217"/>
                  <a:gd name="T6" fmla="*/ 0 w 156"/>
                  <a:gd name="T7" fmla="*/ 43 h 217"/>
                  <a:gd name="T8" fmla="*/ 7 w 156"/>
                  <a:gd name="T9" fmla="*/ 66 h 217"/>
                  <a:gd name="T10" fmla="*/ 13 w 156"/>
                  <a:gd name="T11" fmla="*/ 73 h 217"/>
                  <a:gd name="T12" fmla="*/ 156 w 156"/>
                  <a:gd name="T13" fmla="*/ 217 h 217"/>
                  <a:gd name="T14" fmla="*/ 145 w 156"/>
                  <a:gd name="T15" fmla="*/ 188 h 217"/>
                  <a:gd name="T16" fmla="*/ 145 w 156"/>
                  <a:gd name="T17" fmla="*/ 83 h 217"/>
                  <a:gd name="T18" fmla="*/ 145 w 156"/>
                  <a:gd name="T19" fmla="*/ 83 h 217"/>
                  <a:gd name="T20" fmla="*/ 74 w 156"/>
                  <a:gd name="T21" fmla="*/ 12 h 217"/>
                  <a:gd name="T22" fmla="*/ 74 w 156"/>
                  <a:gd name="T23" fmla="*/ 12 h 217"/>
                  <a:gd name="T24" fmla="*/ 43 w 156"/>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17">
                    <a:moveTo>
                      <a:pt x="43" y="0"/>
                    </a:moveTo>
                    <a:cubicBezTo>
                      <a:pt x="32" y="0"/>
                      <a:pt x="21" y="4"/>
                      <a:pt x="13" y="12"/>
                    </a:cubicBezTo>
                    <a:cubicBezTo>
                      <a:pt x="13" y="12"/>
                      <a:pt x="13" y="12"/>
                      <a:pt x="13" y="12"/>
                    </a:cubicBezTo>
                    <a:cubicBezTo>
                      <a:pt x="4" y="21"/>
                      <a:pt x="0" y="32"/>
                      <a:pt x="0" y="43"/>
                    </a:cubicBezTo>
                    <a:cubicBezTo>
                      <a:pt x="0" y="51"/>
                      <a:pt x="2" y="59"/>
                      <a:pt x="7" y="66"/>
                    </a:cubicBezTo>
                    <a:cubicBezTo>
                      <a:pt x="8" y="68"/>
                      <a:pt x="10" y="71"/>
                      <a:pt x="13" y="73"/>
                    </a:cubicBezTo>
                    <a:cubicBezTo>
                      <a:pt x="156" y="217"/>
                      <a:pt x="156" y="217"/>
                      <a:pt x="156" y="217"/>
                    </a:cubicBezTo>
                    <a:cubicBezTo>
                      <a:pt x="149" y="209"/>
                      <a:pt x="145" y="198"/>
                      <a:pt x="145" y="188"/>
                    </a:cubicBezTo>
                    <a:cubicBezTo>
                      <a:pt x="145" y="83"/>
                      <a:pt x="145" y="83"/>
                      <a:pt x="145" y="83"/>
                    </a:cubicBezTo>
                    <a:cubicBezTo>
                      <a:pt x="145" y="83"/>
                      <a:pt x="145" y="83"/>
                      <a:pt x="145" y="83"/>
                    </a:cubicBezTo>
                    <a:cubicBezTo>
                      <a:pt x="74" y="12"/>
                      <a:pt x="74" y="12"/>
                      <a:pt x="74" y="12"/>
                    </a:cubicBezTo>
                    <a:cubicBezTo>
                      <a:pt x="74" y="12"/>
                      <a:pt x="74" y="12"/>
                      <a:pt x="74" y="12"/>
                    </a:cubicBezTo>
                    <a:cubicBezTo>
                      <a:pt x="65" y="4"/>
                      <a:pt x="54" y="0"/>
                      <a:pt x="43" y="0"/>
                    </a:cubicBezTo>
                  </a:path>
                </a:pathLst>
              </a:custGeom>
              <a:solidFill>
                <a:schemeClr val="accent2"/>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6161366" y="2386587"/>
                <a:ext cx="32196" cy="14964"/>
              </a:xfrm>
              <a:custGeom>
                <a:avLst/>
                <a:gdLst>
                  <a:gd name="T0" fmla="*/ 28 w 30"/>
                  <a:gd name="T1" fmla="*/ 2 h 14"/>
                  <a:gd name="T2" fmla="*/ 16 w 30"/>
                  <a:gd name="T3" fmla="*/ 10 h 14"/>
                  <a:gd name="T4" fmla="*/ 6 w 30"/>
                  <a:gd name="T5" fmla="*/ 13 h 14"/>
                  <a:gd name="T6" fmla="*/ 0 w 30"/>
                  <a:gd name="T7" fmla="*/ 14 h 14"/>
                  <a:gd name="T8" fmla="*/ 28 w 30"/>
                  <a:gd name="T9" fmla="*/ 2 h 14"/>
                  <a:gd name="T10" fmla="*/ 28 w 30"/>
                  <a:gd name="T11" fmla="*/ 2 h 14"/>
                  <a:gd name="T12" fmla="*/ 28 w 30"/>
                  <a:gd name="T13" fmla="*/ 2 h 14"/>
                  <a:gd name="T14" fmla="*/ 28 w 30"/>
                  <a:gd name="T15" fmla="*/ 2 h 14"/>
                  <a:gd name="T16" fmla="*/ 29 w 30"/>
                  <a:gd name="T17" fmla="*/ 1 h 14"/>
                  <a:gd name="T18" fmla="*/ 29 w 30"/>
                  <a:gd name="T19" fmla="*/ 2 h 14"/>
                  <a:gd name="T20" fmla="*/ 29 w 30"/>
                  <a:gd name="T21" fmla="*/ 1 h 14"/>
                  <a:gd name="T22" fmla="*/ 29 w 30"/>
                  <a:gd name="T23" fmla="*/ 1 h 14"/>
                  <a:gd name="T24" fmla="*/ 29 w 30"/>
                  <a:gd name="T25" fmla="*/ 1 h 14"/>
                  <a:gd name="T26" fmla="*/ 29 w 30"/>
                  <a:gd name="T27" fmla="*/ 1 h 14"/>
                  <a:gd name="T28" fmla="*/ 30 w 30"/>
                  <a:gd name="T29" fmla="*/ 0 h 14"/>
                  <a:gd name="T30" fmla="*/ 29 w 30"/>
                  <a:gd name="T31" fmla="*/ 1 h 14"/>
                  <a:gd name="T32" fmla="*/ 29 w 30"/>
                  <a:gd name="T33" fmla="*/ 1 h 14"/>
                  <a:gd name="T34" fmla="*/ 30 w 3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4">
                    <a:moveTo>
                      <a:pt x="28" y="2"/>
                    </a:moveTo>
                    <a:cubicBezTo>
                      <a:pt x="25" y="5"/>
                      <a:pt x="20" y="8"/>
                      <a:pt x="16" y="10"/>
                    </a:cubicBezTo>
                    <a:cubicBezTo>
                      <a:pt x="13" y="12"/>
                      <a:pt x="10" y="13"/>
                      <a:pt x="6" y="13"/>
                    </a:cubicBezTo>
                    <a:cubicBezTo>
                      <a:pt x="4" y="14"/>
                      <a:pt x="2" y="14"/>
                      <a:pt x="0" y="14"/>
                    </a:cubicBezTo>
                    <a:cubicBezTo>
                      <a:pt x="10" y="13"/>
                      <a:pt x="21" y="9"/>
                      <a:pt x="28" y="2"/>
                    </a:cubicBezTo>
                    <a:moveTo>
                      <a:pt x="28" y="2"/>
                    </a:moveTo>
                    <a:cubicBezTo>
                      <a:pt x="28" y="2"/>
                      <a:pt x="28" y="2"/>
                      <a:pt x="28" y="2"/>
                    </a:cubicBezTo>
                    <a:cubicBezTo>
                      <a:pt x="28" y="2"/>
                      <a:pt x="28" y="2"/>
                      <a:pt x="28" y="2"/>
                    </a:cubicBezTo>
                    <a:moveTo>
                      <a:pt x="29" y="1"/>
                    </a:moveTo>
                    <a:cubicBezTo>
                      <a:pt x="29" y="2"/>
                      <a:pt x="29" y="2"/>
                      <a:pt x="29" y="2"/>
                    </a:cubicBezTo>
                    <a:cubicBezTo>
                      <a:pt x="29" y="2"/>
                      <a:pt x="29" y="2"/>
                      <a:pt x="29" y="1"/>
                    </a:cubicBezTo>
                    <a:moveTo>
                      <a:pt x="29" y="1"/>
                    </a:moveTo>
                    <a:cubicBezTo>
                      <a:pt x="29" y="1"/>
                      <a:pt x="29" y="1"/>
                      <a:pt x="29" y="1"/>
                    </a:cubicBezTo>
                    <a:cubicBezTo>
                      <a:pt x="29" y="1"/>
                      <a:pt x="29" y="1"/>
                      <a:pt x="29" y="1"/>
                    </a:cubicBezTo>
                    <a:moveTo>
                      <a:pt x="30" y="0"/>
                    </a:moveTo>
                    <a:cubicBezTo>
                      <a:pt x="29" y="1"/>
                      <a:pt x="29" y="1"/>
                      <a:pt x="29" y="1"/>
                    </a:cubicBezTo>
                    <a:cubicBezTo>
                      <a:pt x="29" y="1"/>
                      <a:pt x="29" y="1"/>
                      <a:pt x="29" y="1"/>
                    </a:cubicBezTo>
                    <a:cubicBezTo>
                      <a:pt x="29" y="1"/>
                      <a:pt x="30" y="0"/>
                      <a:pt x="30"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7"/>
              <p:cNvSpPr>
                <a:spLocks/>
              </p:cNvSpPr>
              <p:nvPr/>
            </p:nvSpPr>
            <p:spPr bwMode="auto">
              <a:xfrm>
                <a:off x="6178598" y="2386587"/>
                <a:ext cx="14964" cy="10430"/>
              </a:xfrm>
              <a:custGeom>
                <a:avLst/>
                <a:gdLst>
                  <a:gd name="T0" fmla="*/ 14 w 14"/>
                  <a:gd name="T1" fmla="*/ 0 h 10"/>
                  <a:gd name="T2" fmla="*/ 13 w 14"/>
                  <a:gd name="T3" fmla="*/ 1 h 10"/>
                  <a:gd name="T4" fmla="*/ 0 w 14"/>
                  <a:gd name="T5" fmla="*/ 10 h 10"/>
                  <a:gd name="T6" fmla="*/ 12 w 14"/>
                  <a:gd name="T7" fmla="*/ 2 h 10"/>
                  <a:gd name="T8" fmla="*/ 12 w 14"/>
                  <a:gd name="T9" fmla="*/ 2 h 10"/>
                  <a:gd name="T10" fmla="*/ 12 w 14"/>
                  <a:gd name="T11" fmla="*/ 2 h 10"/>
                  <a:gd name="T12" fmla="*/ 13 w 14"/>
                  <a:gd name="T13" fmla="*/ 2 h 10"/>
                  <a:gd name="T14" fmla="*/ 13 w 14"/>
                  <a:gd name="T15" fmla="*/ 1 h 10"/>
                  <a:gd name="T16" fmla="*/ 13 w 14"/>
                  <a:gd name="T17" fmla="*/ 1 h 10"/>
                  <a:gd name="T18" fmla="*/ 13 w 14"/>
                  <a:gd name="T19" fmla="*/ 1 h 10"/>
                  <a:gd name="T20" fmla="*/ 13 w 14"/>
                  <a:gd name="T21" fmla="*/ 1 h 10"/>
                  <a:gd name="T22" fmla="*/ 13 w 14"/>
                  <a:gd name="T23" fmla="*/ 1 h 10"/>
                  <a:gd name="T24" fmla="*/ 13 w 14"/>
                  <a:gd name="T25" fmla="*/ 1 h 10"/>
                  <a:gd name="T26" fmla="*/ 14 w 14"/>
                  <a:gd name="T27" fmla="*/ 0 h 10"/>
                  <a:gd name="T28" fmla="*/ 14 w 14"/>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0">
                    <a:moveTo>
                      <a:pt x="14" y="0"/>
                    </a:moveTo>
                    <a:cubicBezTo>
                      <a:pt x="13" y="1"/>
                      <a:pt x="13" y="1"/>
                      <a:pt x="13" y="1"/>
                    </a:cubicBezTo>
                    <a:cubicBezTo>
                      <a:pt x="9" y="5"/>
                      <a:pt x="5" y="8"/>
                      <a:pt x="0" y="10"/>
                    </a:cubicBezTo>
                    <a:cubicBezTo>
                      <a:pt x="4" y="8"/>
                      <a:pt x="9" y="5"/>
                      <a:pt x="12" y="2"/>
                    </a:cubicBezTo>
                    <a:cubicBezTo>
                      <a:pt x="12" y="2"/>
                      <a:pt x="12" y="2"/>
                      <a:pt x="12" y="2"/>
                    </a:cubicBezTo>
                    <a:cubicBezTo>
                      <a:pt x="12" y="2"/>
                      <a:pt x="12" y="2"/>
                      <a:pt x="12" y="2"/>
                    </a:cubicBezTo>
                    <a:cubicBezTo>
                      <a:pt x="12" y="2"/>
                      <a:pt x="13" y="2"/>
                      <a:pt x="13" y="2"/>
                    </a:cubicBezTo>
                    <a:cubicBezTo>
                      <a:pt x="13" y="2"/>
                      <a:pt x="13" y="2"/>
                      <a:pt x="13" y="1"/>
                    </a:cubicBezTo>
                    <a:cubicBezTo>
                      <a:pt x="13" y="1"/>
                      <a:pt x="13" y="1"/>
                      <a:pt x="13" y="1"/>
                    </a:cubicBezTo>
                    <a:cubicBezTo>
                      <a:pt x="13" y="1"/>
                      <a:pt x="13" y="1"/>
                      <a:pt x="13" y="1"/>
                    </a:cubicBezTo>
                    <a:cubicBezTo>
                      <a:pt x="13" y="1"/>
                      <a:pt x="13" y="1"/>
                      <a:pt x="13" y="1"/>
                    </a:cubicBezTo>
                    <a:cubicBezTo>
                      <a:pt x="13" y="1"/>
                      <a:pt x="13" y="1"/>
                      <a:pt x="13" y="1"/>
                    </a:cubicBezTo>
                    <a:cubicBezTo>
                      <a:pt x="13" y="1"/>
                      <a:pt x="13" y="1"/>
                      <a:pt x="13" y="1"/>
                    </a:cubicBezTo>
                    <a:cubicBezTo>
                      <a:pt x="14" y="0"/>
                      <a:pt x="14" y="0"/>
                      <a:pt x="14" y="0"/>
                    </a:cubicBezTo>
                    <a:cubicBezTo>
                      <a:pt x="14" y="0"/>
                      <a:pt x="14" y="0"/>
                      <a:pt x="14"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38"/>
              <p:cNvSpPr>
                <a:spLocks/>
              </p:cNvSpPr>
              <p:nvPr/>
            </p:nvSpPr>
            <p:spPr bwMode="auto">
              <a:xfrm>
                <a:off x="6159099" y="2400191"/>
                <a:ext cx="8616" cy="1360"/>
              </a:xfrm>
              <a:custGeom>
                <a:avLst/>
                <a:gdLst>
                  <a:gd name="T0" fmla="*/ 8 w 8"/>
                  <a:gd name="T1" fmla="*/ 0 h 1"/>
                  <a:gd name="T2" fmla="*/ 0 w 8"/>
                  <a:gd name="T3" fmla="*/ 1 h 1"/>
                  <a:gd name="T4" fmla="*/ 0 w 8"/>
                  <a:gd name="T5" fmla="*/ 1 h 1"/>
                  <a:gd name="T6" fmla="*/ 2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cubicBezTo>
                      <a:pt x="6" y="1"/>
                      <a:pt x="3" y="1"/>
                      <a:pt x="0" y="1"/>
                    </a:cubicBezTo>
                    <a:cubicBezTo>
                      <a:pt x="0" y="1"/>
                      <a:pt x="0" y="1"/>
                      <a:pt x="0" y="1"/>
                    </a:cubicBezTo>
                    <a:cubicBezTo>
                      <a:pt x="1" y="1"/>
                      <a:pt x="1" y="1"/>
                      <a:pt x="2" y="1"/>
                    </a:cubicBezTo>
                    <a:cubicBezTo>
                      <a:pt x="4" y="1"/>
                      <a:pt x="6" y="1"/>
                      <a:pt x="8"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39"/>
              <p:cNvSpPr>
                <a:spLocks/>
              </p:cNvSpPr>
              <p:nvPr/>
            </p:nvSpPr>
            <p:spPr bwMode="auto">
              <a:xfrm>
                <a:off x="6112846" y="2242387"/>
                <a:ext cx="46253" cy="112912"/>
              </a:xfrm>
              <a:custGeom>
                <a:avLst/>
                <a:gdLst>
                  <a:gd name="T0" fmla="*/ 0 w 43"/>
                  <a:gd name="T1" fmla="*/ 0 h 105"/>
                  <a:gd name="T2" fmla="*/ 0 w 43"/>
                  <a:gd name="T3" fmla="*/ 105 h 105"/>
                  <a:gd name="T4" fmla="*/ 13 w 43"/>
                  <a:gd name="T5" fmla="*/ 74 h 105"/>
                  <a:gd name="T6" fmla="*/ 43 w 43"/>
                  <a:gd name="T7" fmla="*/ 44 h 105"/>
                  <a:gd name="T8" fmla="*/ 0 w 43"/>
                  <a:gd name="T9" fmla="*/ 0 h 105"/>
                </a:gdLst>
                <a:ahLst/>
                <a:cxnLst>
                  <a:cxn ang="0">
                    <a:pos x="T0" y="T1"/>
                  </a:cxn>
                  <a:cxn ang="0">
                    <a:pos x="T2" y="T3"/>
                  </a:cxn>
                  <a:cxn ang="0">
                    <a:pos x="T4" y="T5"/>
                  </a:cxn>
                  <a:cxn ang="0">
                    <a:pos x="T6" y="T7"/>
                  </a:cxn>
                  <a:cxn ang="0">
                    <a:pos x="T8" y="T9"/>
                  </a:cxn>
                </a:cxnLst>
                <a:rect l="0" t="0" r="r" b="b"/>
                <a:pathLst>
                  <a:path w="43" h="105">
                    <a:moveTo>
                      <a:pt x="0" y="0"/>
                    </a:moveTo>
                    <a:cubicBezTo>
                      <a:pt x="0" y="105"/>
                      <a:pt x="0" y="105"/>
                      <a:pt x="0" y="105"/>
                    </a:cubicBezTo>
                    <a:cubicBezTo>
                      <a:pt x="0" y="94"/>
                      <a:pt x="4" y="83"/>
                      <a:pt x="13" y="74"/>
                    </a:cubicBezTo>
                    <a:cubicBezTo>
                      <a:pt x="43" y="44"/>
                      <a:pt x="43" y="44"/>
                      <a:pt x="43" y="44"/>
                    </a:cubicBezTo>
                    <a:cubicBezTo>
                      <a:pt x="0" y="0"/>
                      <a:pt x="0" y="0"/>
                      <a:pt x="0" y="0"/>
                    </a:cubicBezTo>
                  </a:path>
                </a:pathLst>
              </a:custGeom>
              <a:solidFill>
                <a:srgbClr val="308F15"/>
              </a:solidFill>
              <a:ln w="3175">
                <a:solidFill>
                  <a:srgbClr val="308F1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40"/>
              <p:cNvSpPr>
                <a:spLocks noEditPoints="1"/>
              </p:cNvSpPr>
              <p:nvPr/>
            </p:nvSpPr>
            <p:spPr bwMode="auto">
              <a:xfrm>
                <a:off x="6124636" y="2165752"/>
                <a:ext cx="237161" cy="235800"/>
              </a:xfrm>
              <a:custGeom>
                <a:avLst/>
                <a:gdLst>
                  <a:gd name="T0" fmla="*/ 2 w 220"/>
                  <a:gd name="T1" fmla="*/ 207 h 219"/>
                  <a:gd name="T2" fmla="*/ 32 w 220"/>
                  <a:gd name="T3" fmla="*/ 219 h 219"/>
                  <a:gd name="T4" fmla="*/ 30 w 220"/>
                  <a:gd name="T5" fmla="*/ 219 h 219"/>
                  <a:gd name="T6" fmla="*/ 21 w 220"/>
                  <a:gd name="T7" fmla="*/ 217 h 219"/>
                  <a:gd name="T8" fmla="*/ 2 w 220"/>
                  <a:gd name="T9" fmla="*/ 207 h 219"/>
                  <a:gd name="T10" fmla="*/ 2 w 220"/>
                  <a:gd name="T11" fmla="*/ 207 h 219"/>
                  <a:gd name="T12" fmla="*/ 2 w 220"/>
                  <a:gd name="T13" fmla="*/ 207 h 219"/>
                  <a:gd name="T14" fmla="*/ 2 w 220"/>
                  <a:gd name="T15" fmla="*/ 207 h 219"/>
                  <a:gd name="T16" fmla="*/ 2 w 220"/>
                  <a:gd name="T17" fmla="*/ 207 h 219"/>
                  <a:gd name="T18" fmla="*/ 2 w 220"/>
                  <a:gd name="T19" fmla="*/ 207 h 219"/>
                  <a:gd name="T20" fmla="*/ 2 w 220"/>
                  <a:gd name="T21" fmla="*/ 207 h 219"/>
                  <a:gd name="T22" fmla="*/ 2 w 220"/>
                  <a:gd name="T23" fmla="*/ 206 h 219"/>
                  <a:gd name="T24" fmla="*/ 2 w 220"/>
                  <a:gd name="T25" fmla="*/ 207 h 219"/>
                  <a:gd name="T26" fmla="*/ 2 w 220"/>
                  <a:gd name="T27" fmla="*/ 206 h 219"/>
                  <a:gd name="T28" fmla="*/ 2 w 220"/>
                  <a:gd name="T29" fmla="*/ 206 h 219"/>
                  <a:gd name="T30" fmla="*/ 2 w 220"/>
                  <a:gd name="T31" fmla="*/ 206 h 219"/>
                  <a:gd name="T32" fmla="*/ 2 w 220"/>
                  <a:gd name="T33" fmla="*/ 206 h 219"/>
                  <a:gd name="T34" fmla="*/ 0 w 220"/>
                  <a:gd name="T35" fmla="*/ 205 h 219"/>
                  <a:gd name="T36" fmla="*/ 2 w 220"/>
                  <a:gd name="T37" fmla="*/ 206 h 219"/>
                  <a:gd name="T38" fmla="*/ 2 w 220"/>
                  <a:gd name="T39" fmla="*/ 206 h 219"/>
                  <a:gd name="T40" fmla="*/ 1 w 220"/>
                  <a:gd name="T41" fmla="*/ 206 h 219"/>
                  <a:gd name="T42" fmla="*/ 0 w 220"/>
                  <a:gd name="T43" fmla="*/ 205 h 219"/>
                  <a:gd name="T44" fmla="*/ 214 w 220"/>
                  <a:gd name="T45" fmla="*/ 54 h 219"/>
                  <a:gd name="T46" fmla="*/ 208 w 220"/>
                  <a:gd name="T47" fmla="*/ 61 h 219"/>
                  <a:gd name="T48" fmla="*/ 135 w 220"/>
                  <a:gd name="T49" fmla="*/ 134 h 219"/>
                  <a:gd name="T50" fmla="*/ 208 w 220"/>
                  <a:gd name="T51" fmla="*/ 61 h 219"/>
                  <a:gd name="T52" fmla="*/ 214 w 220"/>
                  <a:gd name="T53" fmla="*/ 54 h 219"/>
                  <a:gd name="T54" fmla="*/ 146 w 220"/>
                  <a:gd name="T55" fmla="*/ 0 h 219"/>
                  <a:gd name="T56" fmla="*/ 146 w 220"/>
                  <a:gd name="T57" fmla="*/ 0 h 219"/>
                  <a:gd name="T58" fmla="*/ 75 w 220"/>
                  <a:gd name="T59" fmla="*/ 71 h 219"/>
                  <a:gd name="T60" fmla="*/ 75 w 220"/>
                  <a:gd name="T61" fmla="*/ 71 h 219"/>
                  <a:gd name="T62" fmla="*/ 146 w 220"/>
                  <a:gd name="T63" fmla="*/ 0 h 219"/>
                  <a:gd name="T64" fmla="*/ 146 w 220"/>
                  <a:gd name="T65" fmla="*/ 0 h 219"/>
                  <a:gd name="T66" fmla="*/ 208 w 220"/>
                  <a:gd name="T67" fmla="*/ 0 h 219"/>
                  <a:gd name="T68" fmla="*/ 208 w 220"/>
                  <a:gd name="T69" fmla="*/ 0 h 219"/>
                  <a:gd name="T70" fmla="*/ 220 w 220"/>
                  <a:gd name="T71" fmla="*/ 31 h 219"/>
                  <a:gd name="T72" fmla="*/ 208 w 220"/>
                  <a:gd name="T73" fmla="*/ 0 h 219"/>
                  <a:gd name="T74" fmla="*/ 208 w 220"/>
                  <a:gd name="T7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19">
                    <a:moveTo>
                      <a:pt x="2" y="207"/>
                    </a:moveTo>
                    <a:cubicBezTo>
                      <a:pt x="10" y="215"/>
                      <a:pt x="21" y="219"/>
                      <a:pt x="32" y="219"/>
                    </a:cubicBezTo>
                    <a:cubicBezTo>
                      <a:pt x="31" y="219"/>
                      <a:pt x="31" y="219"/>
                      <a:pt x="30" y="219"/>
                    </a:cubicBezTo>
                    <a:cubicBezTo>
                      <a:pt x="27" y="219"/>
                      <a:pt x="24" y="218"/>
                      <a:pt x="21" y="217"/>
                    </a:cubicBezTo>
                    <a:cubicBezTo>
                      <a:pt x="14" y="216"/>
                      <a:pt x="7" y="212"/>
                      <a:pt x="2" y="207"/>
                    </a:cubicBezTo>
                    <a:moveTo>
                      <a:pt x="2" y="207"/>
                    </a:moveTo>
                    <a:cubicBezTo>
                      <a:pt x="2" y="207"/>
                      <a:pt x="2" y="207"/>
                      <a:pt x="2" y="207"/>
                    </a:cubicBezTo>
                    <a:cubicBezTo>
                      <a:pt x="2" y="207"/>
                      <a:pt x="2" y="207"/>
                      <a:pt x="2" y="207"/>
                    </a:cubicBezTo>
                    <a:moveTo>
                      <a:pt x="2" y="207"/>
                    </a:moveTo>
                    <a:cubicBezTo>
                      <a:pt x="2" y="207"/>
                      <a:pt x="2" y="207"/>
                      <a:pt x="2" y="207"/>
                    </a:cubicBezTo>
                    <a:cubicBezTo>
                      <a:pt x="2" y="207"/>
                      <a:pt x="2" y="207"/>
                      <a:pt x="2" y="207"/>
                    </a:cubicBezTo>
                    <a:moveTo>
                      <a:pt x="2" y="206"/>
                    </a:moveTo>
                    <a:cubicBezTo>
                      <a:pt x="2" y="207"/>
                      <a:pt x="2" y="207"/>
                      <a:pt x="2" y="207"/>
                    </a:cubicBezTo>
                    <a:cubicBezTo>
                      <a:pt x="2" y="207"/>
                      <a:pt x="2" y="207"/>
                      <a:pt x="2" y="206"/>
                    </a:cubicBezTo>
                    <a:moveTo>
                      <a:pt x="2" y="206"/>
                    </a:moveTo>
                    <a:cubicBezTo>
                      <a:pt x="2" y="206"/>
                      <a:pt x="2" y="206"/>
                      <a:pt x="2" y="206"/>
                    </a:cubicBezTo>
                    <a:cubicBezTo>
                      <a:pt x="2" y="206"/>
                      <a:pt x="2" y="206"/>
                      <a:pt x="2" y="206"/>
                    </a:cubicBezTo>
                    <a:moveTo>
                      <a:pt x="0" y="205"/>
                    </a:moveTo>
                    <a:cubicBezTo>
                      <a:pt x="1" y="205"/>
                      <a:pt x="1" y="206"/>
                      <a:pt x="2" y="206"/>
                    </a:cubicBezTo>
                    <a:cubicBezTo>
                      <a:pt x="2" y="206"/>
                      <a:pt x="2" y="206"/>
                      <a:pt x="2" y="206"/>
                    </a:cubicBezTo>
                    <a:cubicBezTo>
                      <a:pt x="1" y="206"/>
                      <a:pt x="1" y="206"/>
                      <a:pt x="1" y="206"/>
                    </a:cubicBezTo>
                    <a:cubicBezTo>
                      <a:pt x="0" y="205"/>
                      <a:pt x="0" y="205"/>
                      <a:pt x="0" y="205"/>
                    </a:cubicBezTo>
                    <a:moveTo>
                      <a:pt x="214" y="54"/>
                    </a:moveTo>
                    <a:cubicBezTo>
                      <a:pt x="212" y="56"/>
                      <a:pt x="210" y="59"/>
                      <a:pt x="208" y="61"/>
                    </a:cubicBezTo>
                    <a:cubicBezTo>
                      <a:pt x="135" y="134"/>
                      <a:pt x="135" y="134"/>
                      <a:pt x="135" y="134"/>
                    </a:cubicBezTo>
                    <a:cubicBezTo>
                      <a:pt x="208" y="61"/>
                      <a:pt x="208" y="61"/>
                      <a:pt x="208" y="61"/>
                    </a:cubicBezTo>
                    <a:cubicBezTo>
                      <a:pt x="210" y="59"/>
                      <a:pt x="212" y="56"/>
                      <a:pt x="214" y="54"/>
                    </a:cubicBezTo>
                    <a:moveTo>
                      <a:pt x="146" y="0"/>
                    </a:moveTo>
                    <a:cubicBezTo>
                      <a:pt x="146" y="0"/>
                      <a:pt x="146" y="0"/>
                      <a:pt x="146" y="0"/>
                    </a:cubicBezTo>
                    <a:cubicBezTo>
                      <a:pt x="75" y="71"/>
                      <a:pt x="75" y="71"/>
                      <a:pt x="75" y="71"/>
                    </a:cubicBezTo>
                    <a:cubicBezTo>
                      <a:pt x="75" y="71"/>
                      <a:pt x="75" y="71"/>
                      <a:pt x="75" y="71"/>
                    </a:cubicBezTo>
                    <a:cubicBezTo>
                      <a:pt x="146" y="0"/>
                      <a:pt x="146" y="0"/>
                      <a:pt x="146" y="0"/>
                    </a:cubicBezTo>
                    <a:cubicBezTo>
                      <a:pt x="146" y="0"/>
                      <a:pt x="146" y="0"/>
                      <a:pt x="146" y="0"/>
                    </a:cubicBezTo>
                    <a:moveTo>
                      <a:pt x="208" y="0"/>
                    </a:moveTo>
                    <a:cubicBezTo>
                      <a:pt x="208" y="0"/>
                      <a:pt x="208" y="0"/>
                      <a:pt x="208" y="0"/>
                    </a:cubicBezTo>
                    <a:cubicBezTo>
                      <a:pt x="216" y="9"/>
                      <a:pt x="220" y="20"/>
                      <a:pt x="220" y="31"/>
                    </a:cubicBezTo>
                    <a:cubicBezTo>
                      <a:pt x="220" y="20"/>
                      <a:pt x="216" y="9"/>
                      <a:pt x="208" y="0"/>
                    </a:cubicBezTo>
                    <a:cubicBezTo>
                      <a:pt x="208" y="0"/>
                      <a:pt x="208" y="0"/>
                      <a:pt x="208" y="0"/>
                    </a:cubicBezTo>
                  </a:path>
                </a:pathLst>
              </a:custGeom>
              <a:solidFill>
                <a:srgbClr val="6F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2"/>
              <p:cNvSpPr>
                <a:spLocks/>
              </p:cNvSpPr>
              <p:nvPr/>
            </p:nvSpPr>
            <p:spPr bwMode="auto">
              <a:xfrm>
                <a:off x="6159099" y="2242387"/>
                <a:ext cx="49881" cy="126969"/>
              </a:xfrm>
              <a:custGeom>
                <a:avLst/>
                <a:gdLst>
                  <a:gd name="T0" fmla="*/ 43 w 46"/>
                  <a:gd name="T1" fmla="*/ 0 h 118"/>
                  <a:gd name="T2" fmla="*/ 0 w 46"/>
                  <a:gd name="T3" fmla="*/ 44 h 118"/>
                  <a:gd name="T4" fmla="*/ 31 w 46"/>
                  <a:gd name="T5" fmla="*/ 74 h 118"/>
                  <a:gd name="T6" fmla="*/ 41 w 46"/>
                  <a:gd name="T7" fmla="*/ 118 h 118"/>
                  <a:gd name="T8" fmla="*/ 43 w 46"/>
                  <a:gd name="T9" fmla="*/ 105 h 118"/>
                  <a:gd name="T10" fmla="*/ 43 w 46"/>
                  <a:gd name="T11" fmla="*/ 0 h 118"/>
                </a:gdLst>
                <a:ahLst/>
                <a:cxnLst>
                  <a:cxn ang="0">
                    <a:pos x="T0" y="T1"/>
                  </a:cxn>
                  <a:cxn ang="0">
                    <a:pos x="T2" y="T3"/>
                  </a:cxn>
                  <a:cxn ang="0">
                    <a:pos x="T4" y="T5"/>
                  </a:cxn>
                  <a:cxn ang="0">
                    <a:pos x="T6" y="T7"/>
                  </a:cxn>
                  <a:cxn ang="0">
                    <a:pos x="T8" y="T9"/>
                  </a:cxn>
                  <a:cxn ang="0">
                    <a:pos x="T10" y="T11"/>
                  </a:cxn>
                </a:cxnLst>
                <a:rect l="0" t="0" r="r" b="b"/>
                <a:pathLst>
                  <a:path w="46" h="118">
                    <a:moveTo>
                      <a:pt x="43" y="0"/>
                    </a:moveTo>
                    <a:cubicBezTo>
                      <a:pt x="0" y="44"/>
                      <a:pt x="0" y="44"/>
                      <a:pt x="0" y="44"/>
                    </a:cubicBezTo>
                    <a:cubicBezTo>
                      <a:pt x="31" y="74"/>
                      <a:pt x="31" y="74"/>
                      <a:pt x="31" y="74"/>
                    </a:cubicBezTo>
                    <a:cubicBezTo>
                      <a:pt x="43" y="86"/>
                      <a:pt x="46" y="103"/>
                      <a:pt x="41" y="118"/>
                    </a:cubicBezTo>
                    <a:cubicBezTo>
                      <a:pt x="43" y="114"/>
                      <a:pt x="43" y="109"/>
                      <a:pt x="43" y="105"/>
                    </a:cubicBezTo>
                    <a:cubicBezTo>
                      <a:pt x="43" y="0"/>
                      <a:pt x="43" y="0"/>
                      <a:pt x="43" y="0"/>
                    </a:cubicBezTo>
                  </a:path>
                </a:pathLst>
              </a:custGeom>
              <a:solidFill>
                <a:srgbClr val="308F15"/>
              </a:solidFill>
              <a:ln w="3175">
                <a:solidFill>
                  <a:srgbClr val="308F1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43"/>
              <p:cNvSpPr>
                <a:spLocks/>
              </p:cNvSpPr>
              <p:nvPr/>
            </p:nvSpPr>
            <p:spPr bwMode="auto">
              <a:xfrm>
                <a:off x="6157285" y="2401552"/>
                <a:ext cx="1814" cy="0"/>
              </a:xfrm>
              <a:custGeom>
                <a:avLst/>
                <a:gdLst>
                  <a:gd name="T0" fmla="*/ 0 w 2"/>
                  <a:gd name="T1" fmla="*/ 2 w 2"/>
                  <a:gd name="T2" fmla="*/ 2 w 2"/>
                  <a:gd name="T3" fmla="*/ 2 w 2"/>
                  <a:gd name="T4" fmla="*/ 0 w 2"/>
                </a:gdLst>
                <a:ahLst/>
                <a:cxnLst>
                  <a:cxn ang="0">
                    <a:pos x="T0" y="0"/>
                  </a:cxn>
                  <a:cxn ang="0">
                    <a:pos x="T1" y="0"/>
                  </a:cxn>
                  <a:cxn ang="0">
                    <a:pos x="T2" y="0"/>
                  </a:cxn>
                  <a:cxn ang="0">
                    <a:pos x="T3" y="0"/>
                  </a:cxn>
                  <a:cxn ang="0">
                    <a:pos x="T4" y="0"/>
                  </a:cxn>
                </a:cxnLst>
                <a:rect l="0" t="0" r="r" b="b"/>
                <a:pathLst>
                  <a:path w="2">
                    <a:moveTo>
                      <a:pt x="0" y="0"/>
                    </a:moveTo>
                    <a:cubicBezTo>
                      <a:pt x="1" y="0"/>
                      <a:pt x="1" y="0"/>
                      <a:pt x="2" y="0"/>
                    </a:cubicBezTo>
                    <a:cubicBezTo>
                      <a:pt x="2" y="0"/>
                      <a:pt x="2" y="0"/>
                      <a:pt x="2" y="0"/>
                    </a:cubicBezTo>
                    <a:cubicBezTo>
                      <a:pt x="2" y="0"/>
                      <a:pt x="2" y="0"/>
                      <a:pt x="2" y="0"/>
                    </a:cubicBezTo>
                    <a:cubicBezTo>
                      <a:pt x="2" y="0"/>
                      <a:pt x="1" y="0"/>
                      <a:pt x="0"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4"/>
              <p:cNvSpPr>
                <a:spLocks noEditPoints="1"/>
              </p:cNvSpPr>
              <p:nvPr/>
            </p:nvSpPr>
            <p:spPr bwMode="auto">
              <a:xfrm>
                <a:off x="6124636" y="2386587"/>
                <a:ext cx="32649" cy="14964"/>
              </a:xfrm>
              <a:custGeom>
                <a:avLst/>
                <a:gdLst>
                  <a:gd name="T0" fmla="*/ 21 w 30"/>
                  <a:gd name="T1" fmla="*/ 12 h 14"/>
                  <a:gd name="T2" fmla="*/ 30 w 30"/>
                  <a:gd name="T3" fmla="*/ 14 h 14"/>
                  <a:gd name="T4" fmla="*/ 25 w 30"/>
                  <a:gd name="T5" fmla="*/ 13 h 14"/>
                  <a:gd name="T6" fmla="*/ 21 w 30"/>
                  <a:gd name="T7" fmla="*/ 12 h 14"/>
                  <a:gd name="T8" fmla="*/ 0 w 30"/>
                  <a:gd name="T9" fmla="*/ 0 h 14"/>
                  <a:gd name="T10" fmla="*/ 0 w 30"/>
                  <a:gd name="T11" fmla="*/ 0 h 14"/>
                  <a:gd name="T12" fmla="*/ 1 w 30"/>
                  <a:gd name="T13" fmla="*/ 1 h 14"/>
                  <a:gd name="T14" fmla="*/ 0 w 30"/>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4">
                    <a:moveTo>
                      <a:pt x="21" y="12"/>
                    </a:moveTo>
                    <a:cubicBezTo>
                      <a:pt x="24" y="13"/>
                      <a:pt x="27" y="14"/>
                      <a:pt x="30" y="14"/>
                    </a:cubicBezTo>
                    <a:cubicBezTo>
                      <a:pt x="29" y="14"/>
                      <a:pt x="27" y="14"/>
                      <a:pt x="25" y="13"/>
                    </a:cubicBezTo>
                    <a:cubicBezTo>
                      <a:pt x="24" y="13"/>
                      <a:pt x="22" y="13"/>
                      <a:pt x="21" y="12"/>
                    </a:cubicBezTo>
                    <a:moveTo>
                      <a:pt x="0" y="0"/>
                    </a:moveTo>
                    <a:cubicBezTo>
                      <a:pt x="0" y="0"/>
                      <a:pt x="0" y="0"/>
                      <a:pt x="0" y="0"/>
                    </a:cubicBezTo>
                    <a:cubicBezTo>
                      <a:pt x="1" y="1"/>
                      <a:pt x="1" y="1"/>
                      <a:pt x="1" y="1"/>
                    </a:cubicBezTo>
                    <a:cubicBezTo>
                      <a:pt x="0" y="0"/>
                      <a:pt x="0" y="0"/>
                      <a:pt x="0"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45"/>
              <p:cNvSpPr>
                <a:spLocks/>
              </p:cNvSpPr>
              <p:nvPr/>
            </p:nvSpPr>
            <p:spPr bwMode="auto">
              <a:xfrm>
                <a:off x="6112846" y="2355299"/>
                <a:ext cx="38998" cy="44893"/>
              </a:xfrm>
              <a:custGeom>
                <a:avLst/>
                <a:gdLst>
                  <a:gd name="T0" fmla="*/ 0 w 36"/>
                  <a:gd name="T1" fmla="*/ 0 h 42"/>
                  <a:gd name="T2" fmla="*/ 11 w 36"/>
                  <a:gd name="T3" fmla="*/ 29 h 42"/>
                  <a:gd name="T4" fmla="*/ 12 w 36"/>
                  <a:gd name="T5" fmla="*/ 30 h 42"/>
                  <a:gd name="T6" fmla="*/ 13 w 36"/>
                  <a:gd name="T7" fmla="*/ 30 h 42"/>
                  <a:gd name="T8" fmla="*/ 32 w 36"/>
                  <a:gd name="T9" fmla="*/ 41 h 42"/>
                  <a:gd name="T10" fmla="*/ 36 w 36"/>
                  <a:gd name="T11" fmla="*/ 42 h 42"/>
                  <a:gd name="T12" fmla="*/ 0 w 36"/>
                  <a:gd name="T13" fmla="*/ 0 h 42"/>
                  <a:gd name="T14" fmla="*/ 0 w 3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2">
                    <a:moveTo>
                      <a:pt x="0" y="0"/>
                    </a:moveTo>
                    <a:cubicBezTo>
                      <a:pt x="0" y="10"/>
                      <a:pt x="4" y="21"/>
                      <a:pt x="11" y="29"/>
                    </a:cubicBezTo>
                    <a:cubicBezTo>
                      <a:pt x="12" y="30"/>
                      <a:pt x="12" y="30"/>
                      <a:pt x="12" y="30"/>
                    </a:cubicBezTo>
                    <a:cubicBezTo>
                      <a:pt x="13" y="30"/>
                      <a:pt x="13" y="30"/>
                      <a:pt x="13" y="30"/>
                    </a:cubicBezTo>
                    <a:cubicBezTo>
                      <a:pt x="18" y="36"/>
                      <a:pt x="25" y="40"/>
                      <a:pt x="32" y="41"/>
                    </a:cubicBezTo>
                    <a:cubicBezTo>
                      <a:pt x="33" y="42"/>
                      <a:pt x="35" y="42"/>
                      <a:pt x="36" y="42"/>
                    </a:cubicBezTo>
                    <a:cubicBezTo>
                      <a:pt x="16" y="39"/>
                      <a:pt x="0" y="21"/>
                      <a:pt x="0" y="0"/>
                    </a:cubicBezTo>
                    <a:cubicBezTo>
                      <a:pt x="0" y="0"/>
                      <a:pt x="0" y="0"/>
                      <a:pt x="0"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46"/>
              <p:cNvSpPr>
                <a:spLocks/>
              </p:cNvSpPr>
              <p:nvPr/>
            </p:nvSpPr>
            <p:spPr bwMode="auto">
              <a:xfrm>
                <a:off x="6167715" y="2397017"/>
                <a:ext cx="10883" cy="3174"/>
              </a:xfrm>
              <a:custGeom>
                <a:avLst/>
                <a:gdLst>
                  <a:gd name="T0" fmla="*/ 10 w 10"/>
                  <a:gd name="T1" fmla="*/ 0 h 3"/>
                  <a:gd name="T2" fmla="*/ 5 w 10"/>
                  <a:gd name="T3" fmla="*/ 2 h 3"/>
                  <a:gd name="T4" fmla="*/ 0 w 10"/>
                  <a:gd name="T5" fmla="*/ 3 h 3"/>
                  <a:gd name="T6" fmla="*/ 10 w 10"/>
                  <a:gd name="T7" fmla="*/ 0 h 3"/>
                </a:gdLst>
                <a:ahLst/>
                <a:cxnLst>
                  <a:cxn ang="0">
                    <a:pos x="T0" y="T1"/>
                  </a:cxn>
                  <a:cxn ang="0">
                    <a:pos x="T2" y="T3"/>
                  </a:cxn>
                  <a:cxn ang="0">
                    <a:pos x="T4" y="T5"/>
                  </a:cxn>
                  <a:cxn ang="0">
                    <a:pos x="T6" y="T7"/>
                  </a:cxn>
                </a:cxnLst>
                <a:rect l="0" t="0" r="r" b="b"/>
                <a:pathLst>
                  <a:path w="10" h="3">
                    <a:moveTo>
                      <a:pt x="10" y="0"/>
                    </a:moveTo>
                    <a:cubicBezTo>
                      <a:pt x="8" y="1"/>
                      <a:pt x="7" y="1"/>
                      <a:pt x="5" y="2"/>
                    </a:cubicBezTo>
                    <a:cubicBezTo>
                      <a:pt x="4" y="2"/>
                      <a:pt x="2" y="3"/>
                      <a:pt x="0" y="3"/>
                    </a:cubicBezTo>
                    <a:cubicBezTo>
                      <a:pt x="4" y="3"/>
                      <a:pt x="7" y="2"/>
                      <a:pt x="10"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47"/>
              <p:cNvSpPr>
                <a:spLocks/>
              </p:cNvSpPr>
              <p:nvPr/>
            </p:nvSpPr>
            <p:spPr bwMode="auto">
              <a:xfrm>
                <a:off x="6173156" y="2369356"/>
                <a:ext cx="30382" cy="29928"/>
              </a:xfrm>
              <a:custGeom>
                <a:avLst/>
                <a:gdLst>
                  <a:gd name="T0" fmla="*/ 28 w 28"/>
                  <a:gd name="T1" fmla="*/ 0 h 28"/>
                  <a:gd name="T2" fmla="*/ 0 w 28"/>
                  <a:gd name="T3" fmla="*/ 28 h 28"/>
                  <a:gd name="T4" fmla="*/ 5 w 28"/>
                  <a:gd name="T5" fmla="*/ 26 h 28"/>
                  <a:gd name="T6" fmla="*/ 18 w 28"/>
                  <a:gd name="T7" fmla="*/ 17 h 28"/>
                  <a:gd name="T8" fmla="*/ 19 w 28"/>
                  <a:gd name="T9" fmla="*/ 16 h 28"/>
                  <a:gd name="T10" fmla="*/ 28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28" y="0"/>
                    </a:moveTo>
                    <a:cubicBezTo>
                      <a:pt x="24" y="13"/>
                      <a:pt x="13" y="24"/>
                      <a:pt x="0" y="28"/>
                    </a:cubicBezTo>
                    <a:cubicBezTo>
                      <a:pt x="2" y="27"/>
                      <a:pt x="3" y="27"/>
                      <a:pt x="5" y="26"/>
                    </a:cubicBezTo>
                    <a:cubicBezTo>
                      <a:pt x="10" y="24"/>
                      <a:pt x="14" y="21"/>
                      <a:pt x="18" y="17"/>
                    </a:cubicBezTo>
                    <a:cubicBezTo>
                      <a:pt x="19" y="16"/>
                      <a:pt x="19" y="16"/>
                      <a:pt x="19" y="16"/>
                    </a:cubicBezTo>
                    <a:cubicBezTo>
                      <a:pt x="23" y="11"/>
                      <a:pt x="26" y="6"/>
                      <a:pt x="28" y="0"/>
                    </a:cubicBezTo>
                  </a:path>
                </a:pathLst>
              </a:custGeom>
              <a:solidFill>
                <a:srgbClr val="308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48"/>
              <p:cNvSpPr>
                <a:spLocks/>
              </p:cNvSpPr>
              <p:nvPr/>
            </p:nvSpPr>
            <p:spPr bwMode="auto">
              <a:xfrm>
                <a:off x="6151844" y="2399284"/>
                <a:ext cx="21313" cy="2267"/>
              </a:xfrm>
              <a:custGeom>
                <a:avLst/>
                <a:gdLst>
                  <a:gd name="T0" fmla="*/ 20 w 20"/>
                  <a:gd name="T1" fmla="*/ 0 h 2"/>
                  <a:gd name="T2" fmla="*/ 16 w 20"/>
                  <a:gd name="T3" fmla="*/ 1 h 2"/>
                  <a:gd name="T4" fmla="*/ 16 w 20"/>
                  <a:gd name="T5" fmla="*/ 1 h 2"/>
                  <a:gd name="T6" fmla="*/ 12 w 20"/>
                  <a:gd name="T7" fmla="*/ 2 h 2"/>
                  <a:gd name="T8" fmla="*/ 11 w 20"/>
                  <a:gd name="T9" fmla="*/ 2 h 2"/>
                  <a:gd name="T10" fmla="*/ 7 w 20"/>
                  <a:gd name="T11" fmla="*/ 2 h 2"/>
                  <a:gd name="T12" fmla="*/ 3 w 20"/>
                  <a:gd name="T13" fmla="*/ 2 h 2"/>
                  <a:gd name="T14" fmla="*/ 3 w 20"/>
                  <a:gd name="T15" fmla="*/ 2 h 2"/>
                  <a:gd name="T16" fmla="*/ 0 w 20"/>
                  <a:gd name="T17" fmla="*/ 1 h 2"/>
                  <a:gd name="T18" fmla="*/ 5 w 20"/>
                  <a:gd name="T19" fmla="*/ 2 h 2"/>
                  <a:gd name="T20" fmla="*/ 7 w 20"/>
                  <a:gd name="T21" fmla="*/ 2 h 2"/>
                  <a:gd name="T22" fmla="*/ 15 w 20"/>
                  <a:gd name="T23" fmla="*/ 1 h 2"/>
                  <a:gd name="T24" fmla="*/ 20 w 20"/>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
                    <a:moveTo>
                      <a:pt x="20" y="0"/>
                    </a:moveTo>
                    <a:cubicBezTo>
                      <a:pt x="19" y="0"/>
                      <a:pt x="18" y="1"/>
                      <a:pt x="16" y="1"/>
                    </a:cubicBezTo>
                    <a:cubicBezTo>
                      <a:pt x="16" y="1"/>
                      <a:pt x="16" y="1"/>
                      <a:pt x="16" y="1"/>
                    </a:cubicBezTo>
                    <a:cubicBezTo>
                      <a:pt x="15" y="1"/>
                      <a:pt x="14" y="1"/>
                      <a:pt x="12" y="2"/>
                    </a:cubicBezTo>
                    <a:cubicBezTo>
                      <a:pt x="11" y="2"/>
                      <a:pt x="11" y="2"/>
                      <a:pt x="11" y="2"/>
                    </a:cubicBezTo>
                    <a:cubicBezTo>
                      <a:pt x="10" y="2"/>
                      <a:pt x="9" y="2"/>
                      <a:pt x="7" y="2"/>
                    </a:cubicBezTo>
                    <a:cubicBezTo>
                      <a:pt x="6" y="2"/>
                      <a:pt x="4" y="2"/>
                      <a:pt x="3" y="2"/>
                    </a:cubicBezTo>
                    <a:cubicBezTo>
                      <a:pt x="3" y="2"/>
                      <a:pt x="3" y="2"/>
                      <a:pt x="3" y="2"/>
                    </a:cubicBezTo>
                    <a:cubicBezTo>
                      <a:pt x="2" y="2"/>
                      <a:pt x="1" y="1"/>
                      <a:pt x="0" y="1"/>
                    </a:cubicBezTo>
                    <a:cubicBezTo>
                      <a:pt x="2" y="2"/>
                      <a:pt x="4" y="2"/>
                      <a:pt x="5" y="2"/>
                    </a:cubicBezTo>
                    <a:cubicBezTo>
                      <a:pt x="6" y="2"/>
                      <a:pt x="7" y="2"/>
                      <a:pt x="7" y="2"/>
                    </a:cubicBezTo>
                    <a:cubicBezTo>
                      <a:pt x="10" y="2"/>
                      <a:pt x="13" y="2"/>
                      <a:pt x="15" y="1"/>
                    </a:cubicBezTo>
                    <a:cubicBezTo>
                      <a:pt x="17" y="1"/>
                      <a:pt x="19" y="0"/>
                      <a:pt x="20" y="0"/>
                    </a:cubicBezTo>
                  </a:path>
                </a:pathLst>
              </a:custGeom>
              <a:solidFill>
                <a:srgbClr val="156B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49"/>
              <p:cNvSpPr>
                <a:spLocks/>
              </p:cNvSpPr>
              <p:nvPr/>
            </p:nvSpPr>
            <p:spPr bwMode="auto">
              <a:xfrm>
                <a:off x="6112846" y="2289547"/>
                <a:ext cx="96134" cy="112005"/>
              </a:xfrm>
              <a:custGeom>
                <a:avLst/>
                <a:gdLst>
                  <a:gd name="T0" fmla="*/ 43 w 89"/>
                  <a:gd name="T1" fmla="*/ 0 h 104"/>
                  <a:gd name="T2" fmla="*/ 13 w 89"/>
                  <a:gd name="T3" fmla="*/ 30 h 104"/>
                  <a:gd name="T4" fmla="*/ 0 w 89"/>
                  <a:gd name="T5" fmla="*/ 61 h 104"/>
                  <a:gd name="T6" fmla="*/ 0 w 89"/>
                  <a:gd name="T7" fmla="*/ 61 h 104"/>
                  <a:gd name="T8" fmla="*/ 36 w 89"/>
                  <a:gd name="T9" fmla="*/ 103 h 104"/>
                  <a:gd name="T10" fmla="*/ 39 w 89"/>
                  <a:gd name="T11" fmla="*/ 104 h 104"/>
                  <a:gd name="T12" fmla="*/ 39 w 89"/>
                  <a:gd name="T13" fmla="*/ 104 h 104"/>
                  <a:gd name="T14" fmla="*/ 43 w 89"/>
                  <a:gd name="T15" fmla="*/ 104 h 104"/>
                  <a:gd name="T16" fmla="*/ 47 w 89"/>
                  <a:gd name="T17" fmla="*/ 104 h 104"/>
                  <a:gd name="T18" fmla="*/ 48 w 89"/>
                  <a:gd name="T19" fmla="*/ 104 h 104"/>
                  <a:gd name="T20" fmla="*/ 52 w 89"/>
                  <a:gd name="T21" fmla="*/ 103 h 104"/>
                  <a:gd name="T22" fmla="*/ 52 w 89"/>
                  <a:gd name="T23" fmla="*/ 103 h 104"/>
                  <a:gd name="T24" fmla="*/ 56 w 89"/>
                  <a:gd name="T25" fmla="*/ 102 h 104"/>
                  <a:gd name="T26" fmla="*/ 84 w 89"/>
                  <a:gd name="T27" fmla="*/ 74 h 104"/>
                  <a:gd name="T28" fmla="*/ 74 w 89"/>
                  <a:gd name="T29" fmla="*/ 30 h 104"/>
                  <a:gd name="T30" fmla="*/ 43 w 89"/>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04">
                    <a:moveTo>
                      <a:pt x="43" y="0"/>
                    </a:moveTo>
                    <a:cubicBezTo>
                      <a:pt x="13" y="30"/>
                      <a:pt x="13" y="30"/>
                      <a:pt x="13" y="30"/>
                    </a:cubicBezTo>
                    <a:cubicBezTo>
                      <a:pt x="4" y="39"/>
                      <a:pt x="0" y="50"/>
                      <a:pt x="0" y="61"/>
                    </a:cubicBezTo>
                    <a:cubicBezTo>
                      <a:pt x="0" y="61"/>
                      <a:pt x="0" y="61"/>
                      <a:pt x="0" y="61"/>
                    </a:cubicBezTo>
                    <a:cubicBezTo>
                      <a:pt x="0" y="82"/>
                      <a:pt x="16" y="100"/>
                      <a:pt x="36" y="103"/>
                    </a:cubicBezTo>
                    <a:cubicBezTo>
                      <a:pt x="37" y="103"/>
                      <a:pt x="38" y="104"/>
                      <a:pt x="39" y="104"/>
                    </a:cubicBezTo>
                    <a:cubicBezTo>
                      <a:pt x="39" y="104"/>
                      <a:pt x="39" y="104"/>
                      <a:pt x="39" y="104"/>
                    </a:cubicBezTo>
                    <a:cubicBezTo>
                      <a:pt x="40" y="104"/>
                      <a:pt x="42" y="104"/>
                      <a:pt x="43" y="104"/>
                    </a:cubicBezTo>
                    <a:cubicBezTo>
                      <a:pt x="45" y="104"/>
                      <a:pt x="46" y="104"/>
                      <a:pt x="47" y="104"/>
                    </a:cubicBezTo>
                    <a:cubicBezTo>
                      <a:pt x="48" y="104"/>
                      <a:pt x="48" y="104"/>
                      <a:pt x="48" y="104"/>
                    </a:cubicBezTo>
                    <a:cubicBezTo>
                      <a:pt x="50" y="103"/>
                      <a:pt x="51" y="103"/>
                      <a:pt x="52" y="103"/>
                    </a:cubicBezTo>
                    <a:cubicBezTo>
                      <a:pt x="52" y="103"/>
                      <a:pt x="52" y="103"/>
                      <a:pt x="52" y="103"/>
                    </a:cubicBezTo>
                    <a:cubicBezTo>
                      <a:pt x="54" y="103"/>
                      <a:pt x="55" y="102"/>
                      <a:pt x="56" y="102"/>
                    </a:cubicBezTo>
                    <a:cubicBezTo>
                      <a:pt x="69" y="98"/>
                      <a:pt x="80" y="87"/>
                      <a:pt x="84" y="74"/>
                    </a:cubicBezTo>
                    <a:cubicBezTo>
                      <a:pt x="89" y="59"/>
                      <a:pt x="86" y="42"/>
                      <a:pt x="74" y="30"/>
                    </a:cubicBezTo>
                    <a:cubicBezTo>
                      <a:pt x="43" y="0"/>
                      <a:pt x="43" y="0"/>
                      <a:pt x="43" y="0"/>
                    </a:cubicBezTo>
                  </a:path>
                </a:pathLst>
              </a:custGeom>
              <a:solidFill>
                <a:srgbClr val="156B06"/>
              </a:solidFill>
              <a:ln w="3175">
                <a:solidFill>
                  <a:srgbClr val="156B06"/>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85" name="Picture 84"/>
          <p:cNvPicPr>
            <a:picLocks noChangeAspect="1"/>
          </p:cNvPicPr>
          <p:nvPr/>
        </p:nvPicPr>
        <p:blipFill>
          <a:blip r:embed="rId8"/>
          <a:stretch>
            <a:fillRect/>
          </a:stretch>
        </p:blipFill>
        <p:spPr>
          <a:xfrm>
            <a:off x="7730318" y="536347"/>
            <a:ext cx="903852" cy="982977"/>
          </a:xfrm>
          <a:prstGeom prst="rect">
            <a:avLst/>
          </a:prstGeom>
        </p:spPr>
      </p:pic>
      <p:grpSp>
        <p:nvGrpSpPr>
          <p:cNvPr id="89" name="Group 88"/>
          <p:cNvGrpSpPr/>
          <p:nvPr/>
        </p:nvGrpSpPr>
        <p:grpSpPr>
          <a:xfrm>
            <a:off x="7458383" y="526998"/>
            <a:ext cx="782987" cy="705997"/>
            <a:chOff x="5685165" y="507566"/>
            <a:chExt cx="782987" cy="705997"/>
          </a:xfrm>
        </p:grpSpPr>
        <p:pic>
          <p:nvPicPr>
            <p:cNvPr id="90" name="Picture 89"/>
            <p:cNvPicPr>
              <a:picLocks noChangeAspect="1"/>
            </p:cNvPicPr>
            <p:nvPr/>
          </p:nvPicPr>
          <p:blipFill>
            <a:blip r:embed="rId5"/>
            <a:stretch>
              <a:fillRect/>
            </a:stretch>
          </p:blipFill>
          <p:spPr>
            <a:xfrm>
              <a:off x="5685165" y="699966"/>
              <a:ext cx="511139" cy="513597"/>
            </a:xfrm>
            <a:prstGeom prst="rect">
              <a:avLst/>
            </a:prstGeom>
          </p:spPr>
        </p:pic>
        <p:pic>
          <p:nvPicPr>
            <p:cNvPr id="91" name="Picture 90"/>
            <p:cNvPicPr>
              <a:picLocks noChangeAspect="1"/>
            </p:cNvPicPr>
            <p:nvPr/>
          </p:nvPicPr>
          <p:blipFill>
            <a:blip r:embed="rId6"/>
            <a:stretch>
              <a:fillRect/>
            </a:stretch>
          </p:blipFill>
          <p:spPr>
            <a:xfrm>
              <a:off x="5924456" y="507566"/>
              <a:ext cx="543696" cy="453080"/>
            </a:xfrm>
            <a:prstGeom prst="rect">
              <a:avLst/>
            </a:prstGeom>
          </p:spPr>
        </p:pic>
      </p:grpSp>
      <p:pic>
        <p:nvPicPr>
          <p:cNvPr id="92" name="Picture 91"/>
          <p:cNvPicPr>
            <a:picLocks noChangeAspect="1"/>
          </p:cNvPicPr>
          <p:nvPr/>
        </p:nvPicPr>
        <p:blipFill>
          <a:blip r:embed="rId8"/>
          <a:stretch>
            <a:fillRect/>
          </a:stretch>
        </p:blipFill>
        <p:spPr>
          <a:xfrm>
            <a:off x="4851313" y="607059"/>
            <a:ext cx="903852" cy="982977"/>
          </a:xfrm>
          <a:prstGeom prst="rect">
            <a:avLst/>
          </a:prstGeom>
        </p:spPr>
      </p:pic>
      <p:pic>
        <p:nvPicPr>
          <p:cNvPr id="93" name="Picture 92"/>
          <p:cNvPicPr>
            <a:picLocks noChangeAspect="1"/>
          </p:cNvPicPr>
          <p:nvPr/>
        </p:nvPicPr>
        <p:blipFill>
          <a:blip r:embed="rId9"/>
          <a:stretch>
            <a:fillRect/>
          </a:stretch>
        </p:blipFill>
        <p:spPr>
          <a:xfrm>
            <a:off x="5073008" y="2064491"/>
            <a:ext cx="920750" cy="1657350"/>
          </a:xfrm>
          <a:prstGeom prst="rect">
            <a:avLst/>
          </a:prstGeom>
        </p:spPr>
      </p:pic>
      <p:pic>
        <p:nvPicPr>
          <p:cNvPr id="3" name="Picture 2"/>
          <p:cNvPicPr>
            <a:picLocks noChangeAspect="1"/>
          </p:cNvPicPr>
          <p:nvPr/>
        </p:nvPicPr>
        <p:blipFill>
          <a:blip r:embed="rId10"/>
          <a:stretch>
            <a:fillRect/>
          </a:stretch>
        </p:blipFill>
        <p:spPr>
          <a:xfrm>
            <a:off x="6474291" y="2451901"/>
            <a:ext cx="799683" cy="1421659"/>
          </a:xfrm>
          <a:prstGeom prst="rect">
            <a:avLst/>
          </a:prstGeom>
        </p:spPr>
      </p:pic>
    </p:spTree>
    <p:extLst>
      <p:ext uri="{BB962C8B-B14F-4D97-AF65-F5344CB8AC3E}">
        <p14:creationId xmlns:p14="http://schemas.microsoft.com/office/powerpoint/2010/main" val="217262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0" presetClass="path" presetSubtype="0" accel="50000" decel="50000" fill="hold" nodeType="withEffect">
                                  <p:stCondLst>
                                    <p:cond delay="0"/>
                                  </p:stCondLst>
                                  <p:childTnLst>
                                    <p:animMotion origin="layout" path="M 2.13963E-6 -1.90241E-6 L 0.23081 -1.90241E-6 " pathEditMode="relative" rAng="0" ptsTypes="AA">
                                      <p:cBhvr>
                                        <p:cTn id="17" dur="2000" fill="hold"/>
                                        <p:tgtEl>
                                          <p:spTgt spid="17"/>
                                        </p:tgtEl>
                                        <p:attrNameLst>
                                          <p:attrName>ppt_x</p:attrName>
                                          <p:attrName>ppt_y</p:attrName>
                                        </p:attrNameLst>
                                      </p:cBhvr>
                                      <p:rCtr x="11532" y="0"/>
                                    </p:animMotion>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dissolve">
                                      <p:cBhvr>
                                        <p:cTn id="24" dur="500"/>
                                        <p:tgtEl>
                                          <p:spTgt spid="4">
                                            <p:txEl>
                                              <p:pRg st="3" end="3"/>
                                            </p:txEl>
                                          </p:spTgt>
                                        </p:tgtEl>
                                      </p:cBhvr>
                                    </p:animEffect>
                                  </p:childTnLst>
                                </p:cTn>
                              </p:par>
                              <p:par>
                                <p:cTn id="25" presetID="19" presetClass="entr" presetSubtype="10"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5000" fill="hold"/>
                                        <p:tgtEl>
                                          <p:spTgt spid="85"/>
                                        </p:tgtEl>
                                        <p:attrNameLst>
                                          <p:attrName>ppt_w</p:attrName>
                                        </p:attrNameLst>
                                      </p:cBhvr>
                                      <p:tavLst>
                                        <p:tav tm="0" fmla="#ppt_w*sin(2.5*pi*$)">
                                          <p:val>
                                            <p:fltVal val="0"/>
                                          </p:val>
                                        </p:tav>
                                        <p:tav tm="100000">
                                          <p:val>
                                            <p:fltVal val="1"/>
                                          </p:val>
                                        </p:tav>
                                      </p:tavLst>
                                    </p:anim>
                                    <p:anim calcmode="lin" valueType="num">
                                      <p:cBhvr>
                                        <p:cTn id="28" dur="5000" fill="hold"/>
                                        <p:tgtEl>
                                          <p:spTgt spid="85"/>
                                        </p:tgtEl>
                                        <p:attrNameLst>
                                          <p:attrName>ppt_h</p:attrName>
                                        </p:attrNameLst>
                                      </p:cBhvr>
                                      <p:tavLst>
                                        <p:tav tm="0">
                                          <p:val>
                                            <p:strVal val="#ppt_h"/>
                                          </p:val>
                                        </p:tav>
                                        <p:tav tm="100000">
                                          <p:val>
                                            <p:strVal val="#ppt_h"/>
                                          </p:val>
                                        </p:tav>
                                      </p:tavLst>
                                    </p:anim>
                                  </p:childTnLst>
                                </p:cTn>
                              </p:par>
                            </p:childTnLst>
                          </p:cTn>
                        </p:par>
                        <p:par>
                          <p:cTn id="29" fill="hold">
                            <p:stCondLst>
                              <p:cond delay="5000"/>
                            </p:stCondLst>
                            <p:childTnLst>
                              <p:par>
                                <p:cTn id="30" presetID="1" presetClass="exit" presetSubtype="0" fill="hold" nodeType="afterEffect">
                                  <p:stCondLst>
                                    <p:cond delay="0"/>
                                  </p:stCondLst>
                                  <p:childTnLst>
                                    <p:set>
                                      <p:cBhvr>
                                        <p:cTn id="31" dur="1" fill="hold">
                                          <p:stCondLst>
                                            <p:cond delay="0"/>
                                          </p:stCondLst>
                                        </p:cTn>
                                        <p:tgtEl>
                                          <p:spTgt spid="85"/>
                                        </p:tgtEl>
                                        <p:attrNameLst>
                                          <p:attrName>style.visibility</p:attrName>
                                        </p:attrNameLst>
                                      </p:cBhvr>
                                      <p:to>
                                        <p:strVal val="hidden"/>
                                      </p:to>
                                    </p:set>
                                  </p:childTnLst>
                                </p:cTn>
                              </p:par>
                            </p:childTnLst>
                          </p:cTn>
                        </p:par>
                        <p:par>
                          <p:cTn id="32" fill="hold">
                            <p:stCondLst>
                              <p:cond delay="5000"/>
                            </p:stCondLst>
                            <p:childTnLst>
                              <p:par>
                                <p:cTn id="33" presetID="9" presetClass="entr" presetSubtype="0" fill="hold"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dissolve">
                                      <p:cBhvr>
                                        <p:cTn id="35" dur="500"/>
                                        <p:tgtEl>
                                          <p:spTgt spid="4">
                                            <p:txEl>
                                              <p:pRg st="4" end="4"/>
                                            </p:txEl>
                                          </p:spTgt>
                                        </p:tgtEl>
                                      </p:cBhvr>
                                    </p:animEffect>
                                  </p:childTnLst>
                                </p:cTn>
                              </p:par>
                              <p:par>
                                <p:cTn id="36" presetID="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par>
                          <p:cTn id="40" fill="hold">
                            <p:stCondLst>
                              <p:cond delay="5500"/>
                            </p:stCondLst>
                            <p:childTnLst>
                              <p:par>
                                <p:cTn id="41" presetID="0" presetClass="path" presetSubtype="0" accel="50000" decel="50000" fill="hold" nodeType="afterEffect">
                                  <p:stCondLst>
                                    <p:cond delay="0"/>
                                  </p:stCondLst>
                                  <p:childTnLst>
                                    <p:animMotion origin="layout" path="M -1.68461E-6 2.75479E-6 L -0.17506 0.24305 " pathEditMode="relative" ptsTypes="AA">
                                      <p:cBhvr>
                                        <p:cTn id="42" dur="2000" fill="hold"/>
                                        <p:tgtEl>
                                          <p:spTgt spid="18"/>
                                        </p:tgtEl>
                                        <p:attrNameLst>
                                          <p:attrName>ppt_x</p:attrName>
                                          <p:attrName>ppt_y</p:attrName>
                                        </p:attrNameLst>
                                      </p:cBhvr>
                                    </p:animMotion>
                                  </p:childTnLst>
                                </p:cTn>
                              </p:par>
                            </p:childTnLst>
                          </p:cTn>
                        </p:par>
                        <p:par>
                          <p:cTn id="43" fill="hold">
                            <p:stCondLst>
                              <p:cond delay="7500"/>
                            </p:stCondLst>
                            <p:childTnLst>
                              <p:par>
                                <p:cTn id="44" presetID="6" presetClass="emph" presetSubtype="0" fill="hold" nodeType="afterEffect">
                                  <p:stCondLst>
                                    <p:cond delay="0"/>
                                  </p:stCondLst>
                                  <p:childTnLst>
                                    <p:animScale>
                                      <p:cBhvr>
                                        <p:cTn id="45" dur="2000" fill="hold"/>
                                        <p:tgtEl>
                                          <p:spTgt spid="18"/>
                                        </p:tgtEl>
                                      </p:cBhvr>
                                      <p:by x="150000" y="150000"/>
                                    </p:animScale>
                                  </p:childTnLst>
                                </p:cTn>
                              </p:par>
                            </p:childTnLst>
                          </p:cTn>
                        </p:par>
                      </p:childTnLst>
                    </p:cTn>
                  </p:par>
                  <p:par>
                    <p:cTn id="46" fill="hold">
                      <p:stCondLst>
                        <p:cond delay="indefinite"/>
                      </p:stCondLst>
                      <p:childTnLst>
                        <p:par>
                          <p:cTn id="47" fill="hold">
                            <p:stCondLst>
                              <p:cond delay="0"/>
                            </p:stCondLst>
                            <p:childTnLst>
                              <p:par>
                                <p:cTn id="48" presetID="26" presetClass="exit" presetSubtype="0" fill="hold" nodeType="clickEffect">
                                  <p:stCondLst>
                                    <p:cond delay="0"/>
                                  </p:stCondLst>
                                  <p:childTnLst>
                                    <p:animEffect transition="out" filter="wipe(down)">
                                      <p:cBhvr>
                                        <p:cTn id="49" dur="180" accel="50000">
                                          <p:stCondLst>
                                            <p:cond delay="1820"/>
                                          </p:stCondLst>
                                        </p:cTn>
                                        <p:tgtEl>
                                          <p:spTgt spid="18"/>
                                        </p:tgtEl>
                                      </p:cBhvr>
                                    </p:animEffect>
                                    <p:anim calcmode="lin" valueType="num">
                                      <p:cBhvr>
                                        <p:cTn id="50" dur="1822" tmFilter="0,0; 0.14,0.31; 0.43,0.73; 0.71,0.91; 1.0,1.0">
                                          <p:stCondLst>
                                            <p:cond delay="0"/>
                                          </p:stCondLst>
                                        </p:cTn>
                                        <p:tgtEl>
                                          <p:spTgt spid="18"/>
                                        </p:tgtEl>
                                        <p:attrNameLst>
                                          <p:attrName>ppt_x</p:attrName>
                                        </p:attrNameLst>
                                      </p:cBhvr>
                                      <p:tavLst>
                                        <p:tav tm="0">
                                          <p:val>
                                            <p:strVal val="ppt_x"/>
                                          </p:val>
                                        </p:tav>
                                        <p:tav tm="100000">
                                          <p:val>
                                            <p:strVal val="#ppt_x+0.25"/>
                                          </p:val>
                                        </p:tav>
                                      </p:tavLst>
                                    </p:anim>
                                    <p:anim calcmode="lin" valueType="num">
                                      <p:cBhvr>
                                        <p:cTn id="51" dur="178">
                                          <p:stCondLst>
                                            <p:cond delay="1822"/>
                                          </p:stCondLst>
                                        </p:cTn>
                                        <p:tgtEl>
                                          <p:spTgt spid="18"/>
                                        </p:tgtEl>
                                        <p:attrNameLst>
                                          <p:attrName>ppt_x</p:attrName>
                                        </p:attrNameLst>
                                      </p:cBhvr>
                                      <p:tavLst>
                                        <p:tav tm="0">
                                          <p:val>
                                            <p:strVal val="ppt_x"/>
                                          </p:val>
                                        </p:tav>
                                        <p:tav tm="100000">
                                          <p:val>
                                            <p:strVal val="ppt_x"/>
                                          </p:val>
                                        </p:tav>
                                      </p:tavLst>
                                    </p:anim>
                                    <p:anim calcmode="lin" valueType="num">
                                      <p:cBhvr>
                                        <p:cTn id="52" dur="664" tmFilter="0.0,0.0;0.25,0.07;0.50,0.2;0.75,0.467;1.0,1.0">
                                          <p:stCondLst>
                                            <p:cond delay="0"/>
                                          </p:stCondLst>
                                        </p:cTn>
                                        <p:tgtEl>
                                          <p:spTgt spid="1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3" dur="664" tmFilter="0, 0; 0.125,0.2665; 0.25,0.4; 0.375,0.465; 0.5,0.5;  0.625,0.535; 0.75,0.6; 0.875,0.7335; 1,1">
                                          <p:stCondLst>
                                            <p:cond delay="664"/>
                                          </p:stCondLst>
                                        </p:cTn>
                                        <p:tgtEl>
                                          <p:spTgt spid="1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4" dur="332" tmFilter="0, 0; 0.125,0.2665; 0.25,0.4; 0.375,0.465; 0.5,0.5;  0.625,0.535; 0.75,0.6; 0.875,0.7335; 1,1">
                                          <p:stCondLst>
                                            <p:cond delay="1324"/>
                                          </p:stCondLst>
                                        </p:cTn>
                                        <p:tgtEl>
                                          <p:spTgt spid="1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5" dur="164" tmFilter="0, 0; 0.125,0.2665; 0.25,0.4; 0.375,0.465; 0.5,0.5;  0.625,0.535; 0.75,0.6; 0.875,0.7335; 1,1">
                                          <p:stCondLst>
                                            <p:cond delay="1656"/>
                                          </p:stCondLst>
                                        </p:cTn>
                                        <p:tgtEl>
                                          <p:spTgt spid="1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6" dur="180" accel="50000">
                                          <p:stCondLst>
                                            <p:cond delay="1820"/>
                                          </p:stCondLst>
                                        </p:cTn>
                                        <p:tgtEl>
                                          <p:spTgt spid="18"/>
                                        </p:tgtEl>
                                        <p:attrNameLst>
                                          <p:attrName>ppt_y</p:attrName>
                                        </p:attrNameLst>
                                      </p:cBhvr>
                                      <p:tavLst>
                                        <p:tav tm="0">
                                          <p:val>
                                            <p:strVal val="ppt_y"/>
                                          </p:val>
                                        </p:tav>
                                        <p:tav tm="100000">
                                          <p:val>
                                            <p:strVal val="ppt_y+ppt_h"/>
                                          </p:val>
                                        </p:tav>
                                      </p:tavLst>
                                    </p:anim>
                                    <p:animScale>
                                      <p:cBhvr>
                                        <p:cTn id="57" dur="26">
                                          <p:stCondLst>
                                            <p:cond delay="620"/>
                                          </p:stCondLst>
                                        </p:cTn>
                                        <p:tgtEl>
                                          <p:spTgt spid="18"/>
                                        </p:tgtEl>
                                      </p:cBhvr>
                                      <p:to x="100000" y="60000"/>
                                    </p:animScale>
                                    <p:animScale>
                                      <p:cBhvr>
                                        <p:cTn id="58" dur="166" decel="50000">
                                          <p:stCondLst>
                                            <p:cond delay="646"/>
                                          </p:stCondLst>
                                        </p:cTn>
                                        <p:tgtEl>
                                          <p:spTgt spid="18"/>
                                        </p:tgtEl>
                                      </p:cBhvr>
                                      <p:to x="100000" y="100000"/>
                                    </p:animScale>
                                    <p:animScale>
                                      <p:cBhvr>
                                        <p:cTn id="59" dur="26">
                                          <p:stCondLst>
                                            <p:cond delay="1312"/>
                                          </p:stCondLst>
                                        </p:cTn>
                                        <p:tgtEl>
                                          <p:spTgt spid="18"/>
                                        </p:tgtEl>
                                      </p:cBhvr>
                                      <p:to x="100000" y="80000"/>
                                    </p:animScale>
                                    <p:animScale>
                                      <p:cBhvr>
                                        <p:cTn id="60" dur="166" decel="50000">
                                          <p:stCondLst>
                                            <p:cond delay="1338"/>
                                          </p:stCondLst>
                                        </p:cTn>
                                        <p:tgtEl>
                                          <p:spTgt spid="18"/>
                                        </p:tgtEl>
                                      </p:cBhvr>
                                      <p:to x="100000" y="100000"/>
                                    </p:animScale>
                                    <p:animScale>
                                      <p:cBhvr>
                                        <p:cTn id="61" dur="26">
                                          <p:stCondLst>
                                            <p:cond delay="1642"/>
                                          </p:stCondLst>
                                        </p:cTn>
                                        <p:tgtEl>
                                          <p:spTgt spid="18"/>
                                        </p:tgtEl>
                                      </p:cBhvr>
                                      <p:to x="100000" y="90000"/>
                                    </p:animScale>
                                    <p:animScale>
                                      <p:cBhvr>
                                        <p:cTn id="62" dur="166" decel="50000">
                                          <p:stCondLst>
                                            <p:cond delay="1668"/>
                                          </p:stCondLst>
                                        </p:cTn>
                                        <p:tgtEl>
                                          <p:spTgt spid="18"/>
                                        </p:tgtEl>
                                      </p:cBhvr>
                                      <p:to x="100000" y="100000"/>
                                    </p:animScale>
                                    <p:animScale>
                                      <p:cBhvr>
                                        <p:cTn id="63" dur="26">
                                          <p:stCondLst>
                                            <p:cond delay="1808"/>
                                          </p:stCondLst>
                                        </p:cTn>
                                        <p:tgtEl>
                                          <p:spTgt spid="18"/>
                                        </p:tgtEl>
                                      </p:cBhvr>
                                      <p:to x="100000" y="95000"/>
                                    </p:animScale>
                                    <p:animScale>
                                      <p:cBhvr>
                                        <p:cTn id="64" dur="166" decel="50000">
                                          <p:stCondLst>
                                            <p:cond delay="1834"/>
                                          </p:stCondLst>
                                        </p:cTn>
                                        <p:tgtEl>
                                          <p:spTgt spid="18"/>
                                        </p:tgtEl>
                                      </p:cBhvr>
                                      <p:to x="100000" y="100000"/>
                                    </p:animScale>
                                    <p:set>
                                      <p:cBhvr>
                                        <p:cTn id="65" dur="1" fill="hold">
                                          <p:stCondLst>
                                            <p:cond delay="1999"/>
                                          </p:stCondLst>
                                        </p:cTn>
                                        <p:tgtEl>
                                          <p:spTgt spid="18"/>
                                        </p:tgtEl>
                                        <p:attrNameLst>
                                          <p:attrName>style.visibility</p:attrName>
                                        </p:attrNameLst>
                                      </p:cBhvr>
                                      <p:to>
                                        <p:strVal val="hidden"/>
                                      </p:to>
                                    </p:set>
                                  </p:childTnLst>
                                </p:cTn>
                              </p:par>
                            </p:childTnLst>
                          </p:cTn>
                        </p:par>
                        <p:par>
                          <p:cTn id="66" fill="hold">
                            <p:stCondLst>
                              <p:cond delay="2000"/>
                            </p:stCondLst>
                            <p:childTnLst>
                              <p:par>
                                <p:cTn id="67" presetID="9" presetClass="entr" presetSubtype="0" fill="hold" nodeType="after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animEffect transition="in" filter="dissolve">
                                      <p:cBhvr>
                                        <p:cTn id="69" dur="500"/>
                                        <p:tgtEl>
                                          <p:spTgt spid="4">
                                            <p:txEl>
                                              <p:pRg st="5" end="5"/>
                                            </p:txEl>
                                          </p:spTgt>
                                        </p:tgtEl>
                                      </p:cBhvr>
                                    </p:animEffect>
                                  </p:childTnLst>
                                </p:cTn>
                              </p:par>
                              <p:par>
                                <p:cTn id="70" presetID="5" presetClass="entr" presetSubtype="1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checkerboard(across)">
                                      <p:cBhvr>
                                        <p:cTn id="72" dur="500"/>
                                        <p:tgtEl>
                                          <p:spTgt spid="20"/>
                                        </p:tgtEl>
                                      </p:cBhvr>
                                    </p:animEffect>
                                  </p:childTnLst>
                                </p:cTn>
                              </p:par>
                            </p:childTnLst>
                          </p:cTn>
                        </p:par>
                        <p:par>
                          <p:cTn id="73" fill="hold">
                            <p:stCondLst>
                              <p:cond delay="2500"/>
                            </p:stCondLst>
                            <p:childTnLst>
                              <p:par>
                                <p:cTn id="74" presetID="0" presetClass="path" presetSubtype="0" accel="50000" decel="50000" fill="hold" nodeType="afterEffect">
                                  <p:stCondLst>
                                    <p:cond delay="0"/>
                                  </p:stCondLst>
                                  <p:childTnLst>
                                    <p:animMotion origin="layout" path="M 0.00035 -0.00031 L 0.00156 0.27918 " pathEditMode="relative" rAng="0" ptsTypes="AA">
                                      <p:cBhvr>
                                        <p:cTn id="75" dur="2000" fill="hold"/>
                                        <p:tgtEl>
                                          <p:spTgt spid="20"/>
                                        </p:tgtEl>
                                        <p:attrNameLst>
                                          <p:attrName>ppt_x</p:attrName>
                                          <p:attrName>ppt_y</p:attrName>
                                        </p:attrNameLst>
                                      </p:cBhvr>
                                      <p:rCtr x="52" y="13959"/>
                                    </p:animMotion>
                                  </p:childTnLst>
                                </p:cTn>
                              </p:par>
                            </p:childTnLst>
                          </p:cTn>
                        </p:par>
                        <p:par>
                          <p:cTn id="76" fill="hold">
                            <p:stCondLst>
                              <p:cond delay="4500"/>
                            </p:stCondLst>
                            <p:childTnLst>
                              <p:par>
                                <p:cTn id="77" presetID="9" presetClass="entr" presetSubtype="0" fill="hold" nodeType="after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Effect transition="in" filter="dissolve">
                                      <p:cBhvr>
                                        <p:cTn id="79" dur="500"/>
                                        <p:tgtEl>
                                          <p:spTgt spid="4">
                                            <p:txEl>
                                              <p:pRg st="6" end="6"/>
                                            </p:txEl>
                                          </p:spTgt>
                                        </p:tgtEl>
                                      </p:cBhvr>
                                    </p:animEffect>
                                  </p:childTnLst>
                                </p:cTn>
                              </p:par>
                              <p:par>
                                <p:cTn id="80" presetID="19" presetClass="exit" presetSubtype="10" fill="hold" nodeType="withEffect">
                                  <p:stCondLst>
                                    <p:cond delay="0"/>
                                  </p:stCondLst>
                                  <p:childTnLst>
                                    <p:anim calcmode="lin" valueType="num">
                                      <p:cBhvr>
                                        <p:cTn id="81" dur="5000"/>
                                        <p:tgtEl>
                                          <p:spTgt spid="20"/>
                                        </p:tgtEl>
                                        <p:attrNameLst>
                                          <p:attrName>ppt_h</p:attrName>
                                        </p:attrNameLst>
                                      </p:cBhvr>
                                      <p:tavLst>
                                        <p:tav tm="0">
                                          <p:val>
                                            <p:strVal val="ppt_h"/>
                                          </p:val>
                                        </p:tav>
                                        <p:tav tm="100000">
                                          <p:val>
                                            <p:strVal val="ppt_h"/>
                                          </p:val>
                                        </p:tav>
                                      </p:tavLst>
                                    </p:anim>
                                    <p:anim calcmode="lin" valueType="num">
                                      <p:cBhvr>
                                        <p:cTn id="82" dur="500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83" dur="1" fill="hold">
                                          <p:stCondLst>
                                            <p:cond delay="4999"/>
                                          </p:stCondLst>
                                        </p:cTn>
                                        <p:tgtEl>
                                          <p:spTgt spid="20"/>
                                        </p:tgtEl>
                                        <p:attrNameLst>
                                          <p:attrName>style.visibility</p:attrName>
                                        </p:attrNameLst>
                                      </p:cBhvr>
                                      <p:to>
                                        <p:strVal val="hidden"/>
                                      </p:to>
                                    </p:set>
                                  </p:childTnLst>
                                </p:cTn>
                              </p:par>
                            </p:childTnLst>
                          </p:cTn>
                        </p:par>
                        <p:par>
                          <p:cTn id="84" fill="hold">
                            <p:stCondLst>
                              <p:cond delay="9500"/>
                            </p:stCondLst>
                            <p:childTnLst>
                              <p:par>
                                <p:cTn id="85" presetID="9" presetClass="entr" presetSubtype="0" fill="hold" nodeType="after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dissolve">
                                      <p:cBhvr>
                                        <p:cTn id="87" dur="500"/>
                                        <p:tgtEl>
                                          <p:spTgt spid="4">
                                            <p:txEl>
                                              <p:pRg st="7" end="7"/>
                                            </p:txEl>
                                          </p:spTgt>
                                        </p:tgtEl>
                                      </p:cBhvr>
                                    </p:animEffect>
                                  </p:childTnLst>
                                </p:cTn>
                              </p:par>
                              <p:par>
                                <p:cTn id="88" presetID="5" presetClass="entr" presetSubtype="1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checkerboard(across)">
                                      <p:cBhvr>
                                        <p:cTn id="90" dur="500"/>
                                        <p:tgtEl>
                                          <p:spTgt spid="54"/>
                                        </p:tgtEl>
                                      </p:cBhvr>
                                    </p:animEffect>
                                  </p:childTnLst>
                                </p:cTn>
                              </p:par>
                            </p:childTnLst>
                          </p:cTn>
                        </p:par>
                        <p:par>
                          <p:cTn id="91" fill="hold">
                            <p:stCondLst>
                              <p:cond delay="10000"/>
                            </p:stCondLst>
                            <p:childTnLst>
                              <p:par>
                                <p:cTn id="92" presetID="0" presetClass="path" presetSubtype="0" accel="50000" decel="50000" fill="hold" nodeType="afterEffect">
                                  <p:stCondLst>
                                    <p:cond delay="0"/>
                                  </p:stCondLst>
                                  <p:childTnLst>
                                    <p:animMotion origin="layout" path="M -4.3001E-6 3.03891E-6 L -0.00034 -0.34342 " pathEditMode="relative" ptsTypes="AA">
                                      <p:cBhvr>
                                        <p:cTn id="93" dur="2000" fill="hold"/>
                                        <p:tgtEl>
                                          <p:spTgt spid="54"/>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54"/>
                                        </p:tgtEl>
                                        <p:attrNameLst>
                                          <p:attrName>style.visibility</p:attrName>
                                        </p:attrNameLst>
                                      </p:cBhvr>
                                      <p:to>
                                        <p:strVal val="hidden"/>
                                      </p:to>
                                    </p:set>
                                  </p:childTnLst>
                                </p:cTn>
                              </p:par>
                            </p:childTnLst>
                          </p:cTn>
                        </p:par>
                        <p:par>
                          <p:cTn id="98" fill="hold">
                            <p:stCondLst>
                              <p:cond delay="0"/>
                            </p:stCondLst>
                            <p:childTnLst>
                              <p:par>
                                <p:cTn id="99" presetID="9" presetClass="entr" presetSubtype="0" fill="hold" nodeType="afterEffect">
                                  <p:stCondLst>
                                    <p:cond delay="0"/>
                                  </p:stCondLst>
                                  <p:childTnLst>
                                    <p:set>
                                      <p:cBhvr>
                                        <p:cTn id="100" dur="1" fill="hold">
                                          <p:stCondLst>
                                            <p:cond delay="0"/>
                                          </p:stCondLst>
                                        </p:cTn>
                                        <p:tgtEl>
                                          <p:spTgt spid="4">
                                            <p:txEl>
                                              <p:pRg st="8" end="8"/>
                                            </p:txEl>
                                          </p:spTgt>
                                        </p:tgtEl>
                                        <p:attrNameLst>
                                          <p:attrName>style.visibility</p:attrName>
                                        </p:attrNameLst>
                                      </p:cBhvr>
                                      <p:to>
                                        <p:strVal val="visible"/>
                                      </p:to>
                                    </p:set>
                                    <p:animEffect transition="in" filter="dissolve">
                                      <p:cBhvr>
                                        <p:cTn id="101" dur="500"/>
                                        <p:tgtEl>
                                          <p:spTgt spid="4">
                                            <p:txEl>
                                              <p:pRg st="8" end="8"/>
                                            </p:txEl>
                                          </p:spTgt>
                                        </p:tgtEl>
                                      </p:cBhvr>
                                    </p:animEffect>
                                  </p:childTnLst>
                                </p:cTn>
                              </p:par>
                              <p:par>
                                <p:cTn id="102" presetID="2" presetClass="entr" presetSubtype="2" fill="hold"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additive="base">
                                        <p:cTn id="104" dur="500" fill="hold"/>
                                        <p:tgtEl>
                                          <p:spTgt spid="3"/>
                                        </p:tgtEl>
                                        <p:attrNameLst>
                                          <p:attrName>ppt_x</p:attrName>
                                        </p:attrNameLst>
                                      </p:cBhvr>
                                      <p:tavLst>
                                        <p:tav tm="0">
                                          <p:val>
                                            <p:strVal val="1+#ppt_w/2"/>
                                          </p:val>
                                        </p:tav>
                                        <p:tav tm="100000">
                                          <p:val>
                                            <p:strVal val="#ppt_x"/>
                                          </p:val>
                                        </p:tav>
                                      </p:tavLst>
                                    </p:anim>
                                    <p:anim calcmode="lin" valueType="num">
                                      <p:cBhvr additive="base">
                                        <p:cTn id="10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nodeType="clickEffect">
                                  <p:stCondLst>
                                    <p:cond delay="0"/>
                                  </p:stCondLst>
                                  <p:childTnLst>
                                    <p:animEffect transition="out" filter="fade">
                                      <p:cBhvr>
                                        <p:cTn id="109" dur="500"/>
                                        <p:tgtEl>
                                          <p:spTgt spid="3"/>
                                        </p:tgtEl>
                                      </p:cBhvr>
                                    </p:animEffect>
                                    <p:set>
                                      <p:cBhvr>
                                        <p:cTn id="110" dur="1" fill="hold">
                                          <p:stCondLst>
                                            <p:cond delay="499"/>
                                          </p:stCondLst>
                                        </p:cTn>
                                        <p:tgtEl>
                                          <p:spTgt spid="3"/>
                                        </p:tgtEl>
                                        <p:attrNameLst>
                                          <p:attrName>style.visibility</p:attrName>
                                        </p:attrNameLst>
                                      </p:cBhvr>
                                      <p:to>
                                        <p:strVal val="hidden"/>
                                      </p:to>
                                    </p:set>
                                  </p:childTnLst>
                                </p:cTn>
                              </p:par>
                            </p:childTnLst>
                          </p:cTn>
                        </p:par>
                        <p:par>
                          <p:cTn id="111" fill="hold">
                            <p:stCondLst>
                              <p:cond delay="500"/>
                            </p:stCondLst>
                            <p:childTnLst>
                              <p:par>
                                <p:cTn id="112" presetID="9" presetClass="entr" presetSubtype="0" fill="hold" nodeType="afterEffect">
                                  <p:stCondLst>
                                    <p:cond delay="0"/>
                                  </p:stCondLst>
                                  <p:childTnLst>
                                    <p:set>
                                      <p:cBhvr>
                                        <p:cTn id="113" dur="1" fill="hold">
                                          <p:stCondLst>
                                            <p:cond delay="0"/>
                                          </p:stCondLst>
                                        </p:cTn>
                                        <p:tgtEl>
                                          <p:spTgt spid="4">
                                            <p:txEl>
                                              <p:pRg st="9" end="9"/>
                                            </p:txEl>
                                          </p:spTgt>
                                        </p:tgtEl>
                                        <p:attrNameLst>
                                          <p:attrName>style.visibility</p:attrName>
                                        </p:attrNameLst>
                                      </p:cBhvr>
                                      <p:to>
                                        <p:strVal val="visible"/>
                                      </p:to>
                                    </p:set>
                                    <p:animEffect transition="in" filter="dissolve">
                                      <p:cBhvr>
                                        <p:cTn id="114" dur="500"/>
                                        <p:tgtEl>
                                          <p:spTgt spid="4">
                                            <p:txEl>
                                              <p:pRg st="9" end="9"/>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89"/>
                                        </p:tgtEl>
                                        <p:attrNameLst>
                                          <p:attrName>style.visibility</p:attrName>
                                        </p:attrNameLst>
                                      </p:cBhvr>
                                      <p:to>
                                        <p:strVal val="visible"/>
                                      </p:to>
                                    </p:set>
                                    <p:animEffect transition="in" filter="dissolve">
                                      <p:cBhvr>
                                        <p:cTn id="117" dur="500"/>
                                        <p:tgtEl>
                                          <p:spTgt spid="8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
                                            <p:txEl>
                                              <p:pRg st="10" end="10"/>
                                            </p:txEl>
                                          </p:spTgt>
                                        </p:tgtEl>
                                        <p:attrNameLst>
                                          <p:attrName>style.visibility</p:attrName>
                                        </p:attrNameLst>
                                      </p:cBhvr>
                                      <p:to>
                                        <p:strVal val="visible"/>
                                      </p:to>
                                    </p:set>
                                    <p:animEffect transition="in" filter="dissolve">
                                      <p:cBhvr>
                                        <p:cTn id="122" dur="500"/>
                                        <p:tgtEl>
                                          <p:spTgt spid="4">
                                            <p:txEl>
                                              <p:pRg st="10" end="10"/>
                                            </p:txEl>
                                          </p:spTgt>
                                        </p:tgtEl>
                                      </p:cBhvr>
                                    </p:animEffect>
                                  </p:childTnLst>
                                </p:cTn>
                              </p:par>
                              <p:par>
                                <p:cTn id="123" presetID="0" presetClass="path" presetSubtype="0" accel="50000" decel="50000" fill="hold" nodeType="withEffect">
                                  <p:stCondLst>
                                    <p:cond delay="0"/>
                                  </p:stCondLst>
                                  <p:childTnLst>
                                    <p:animMotion origin="layout" path="M -1.15665E-6 1.16739E-6 L -0.23098 1.16739E-6 " pathEditMode="relative" ptsTypes="AA">
                                      <p:cBhvr>
                                        <p:cTn id="124" dur="3500" fill="hold"/>
                                        <p:tgtEl>
                                          <p:spTgt spid="89"/>
                                        </p:tgtEl>
                                        <p:attrNameLst>
                                          <p:attrName>ppt_x</p:attrName>
                                          <p:attrName>ppt_y</p:attrName>
                                        </p:attrNameLst>
                                      </p:cBhvr>
                                    </p:animMotion>
                                  </p:childTnLst>
                                </p:cTn>
                              </p:par>
                            </p:childTnLst>
                          </p:cTn>
                        </p:par>
                        <p:par>
                          <p:cTn id="125" fill="hold">
                            <p:stCondLst>
                              <p:cond delay="3500"/>
                            </p:stCondLst>
                            <p:childTnLst>
                              <p:par>
                                <p:cTn id="126" presetID="1" presetClass="exit" presetSubtype="0" fill="hold" nodeType="afterEffect">
                                  <p:stCondLst>
                                    <p:cond delay="0"/>
                                  </p:stCondLst>
                                  <p:childTnLst>
                                    <p:set>
                                      <p:cBhvr>
                                        <p:cTn id="127" dur="1" fill="hold">
                                          <p:stCondLst>
                                            <p:cond delay="0"/>
                                          </p:stCondLst>
                                        </p:cTn>
                                        <p:tgtEl>
                                          <p:spTgt spid="89"/>
                                        </p:tgtEl>
                                        <p:attrNameLst>
                                          <p:attrName>style.visibility</p:attrName>
                                        </p:attrNameLst>
                                      </p:cBhvr>
                                      <p:to>
                                        <p:strVal val="hidden"/>
                                      </p:to>
                                    </p:set>
                                  </p:childTnLst>
                                </p:cTn>
                              </p:par>
                            </p:childTnLst>
                          </p:cTn>
                        </p:par>
                        <p:par>
                          <p:cTn id="128" fill="hold">
                            <p:stCondLst>
                              <p:cond delay="3500"/>
                            </p:stCondLst>
                            <p:childTnLst>
                              <p:par>
                                <p:cTn id="129" presetID="9" presetClass="entr" presetSubtype="0" fill="hold" nodeType="afterEffect">
                                  <p:stCondLst>
                                    <p:cond delay="0"/>
                                  </p:stCondLst>
                                  <p:childTnLst>
                                    <p:set>
                                      <p:cBhvr>
                                        <p:cTn id="130" dur="1" fill="hold">
                                          <p:stCondLst>
                                            <p:cond delay="0"/>
                                          </p:stCondLst>
                                        </p:cTn>
                                        <p:tgtEl>
                                          <p:spTgt spid="4">
                                            <p:txEl>
                                              <p:pRg st="11" end="11"/>
                                            </p:txEl>
                                          </p:spTgt>
                                        </p:tgtEl>
                                        <p:attrNameLst>
                                          <p:attrName>style.visibility</p:attrName>
                                        </p:attrNameLst>
                                      </p:cBhvr>
                                      <p:to>
                                        <p:strVal val="visible"/>
                                      </p:to>
                                    </p:set>
                                    <p:animEffect transition="in" filter="dissolve">
                                      <p:cBhvr>
                                        <p:cTn id="131" dur="500"/>
                                        <p:tgtEl>
                                          <p:spTgt spid="4">
                                            <p:txEl>
                                              <p:pRg st="11" end="11"/>
                                            </p:txEl>
                                          </p:spTgt>
                                        </p:tgtEl>
                                      </p:cBhvr>
                                    </p:animEffect>
                                  </p:childTnLst>
                                </p:cTn>
                              </p:par>
                              <p:par>
                                <p:cTn id="132" presetID="19" presetClass="entr" presetSubtype="10" fill="hold" nodeType="withEffect">
                                  <p:stCondLst>
                                    <p:cond delay="0"/>
                                  </p:stCondLst>
                                  <p:childTnLst>
                                    <p:set>
                                      <p:cBhvr>
                                        <p:cTn id="133" dur="1" fill="hold">
                                          <p:stCondLst>
                                            <p:cond delay="0"/>
                                          </p:stCondLst>
                                        </p:cTn>
                                        <p:tgtEl>
                                          <p:spTgt spid="92"/>
                                        </p:tgtEl>
                                        <p:attrNameLst>
                                          <p:attrName>style.visibility</p:attrName>
                                        </p:attrNameLst>
                                      </p:cBhvr>
                                      <p:to>
                                        <p:strVal val="visible"/>
                                      </p:to>
                                    </p:set>
                                    <p:anim calcmode="lin" valueType="num">
                                      <p:cBhvr>
                                        <p:cTn id="134" dur="5000" fill="hold"/>
                                        <p:tgtEl>
                                          <p:spTgt spid="92"/>
                                        </p:tgtEl>
                                        <p:attrNameLst>
                                          <p:attrName>ppt_w</p:attrName>
                                        </p:attrNameLst>
                                      </p:cBhvr>
                                      <p:tavLst>
                                        <p:tav tm="0" fmla="#ppt_w*sin(2.5*pi*$)">
                                          <p:val>
                                            <p:fltVal val="0"/>
                                          </p:val>
                                        </p:tav>
                                        <p:tav tm="100000">
                                          <p:val>
                                            <p:fltVal val="1"/>
                                          </p:val>
                                        </p:tav>
                                      </p:tavLst>
                                    </p:anim>
                                    <p:anim calcmode="lin" valueType="num">
                                      <p:cBhvr>
                                        <p:cTn id="135" dur="5000" fill="hold"/>
                                        <p:tgtEl>
                                          <p:spTgt spid="92"/>
                                        </p:tgtEl>
                                        <p:attrNameLst>
                                          <p:attrName>ppt_h</p:attrName>
                                        </p:attrNameLst>
                                      </p:cBhvr>
                                      <p:tavLst>
                                        <p:tav tm="0">
                                          <p:val>
                                            <p:strVal val="#ppt_h"/>
                                          </p:val>
                                        </p:tav>
                                        <p:tav tm="100000">
                                          <p:val>
                                            <p:strVal val="#ppt_h"/>
                                          </p:val>
                                        </p:tav>
                                      </p:tavLst>
                                    </p:anim>
                                  </p:childTnLst>
                                </p:cTn>
                              </p:par>
                            </p:childTnLst>
                          </p:cTn>
                        </p:par>
                        <p:par>
                          <p:cTn id="136" fill="hold">
                            <p:stCondLst>
                              <p:cond delay="8500"/>
                            </p:stCondLst>
                            <p:childTnLst>
                              <p:par>
                                <p:cTn id="137" presetID="1" presetClass="exit" presetSubtype="0" fill="hold" nodeType="afterEffect">
                                  <p:stCondLst>
                                    <p:cond delay="0"/>
                                  </p:stCondLst>
                                  <p:childTnLst>
                                    <p:set>
                                      <p:cBhvr>
                                        <p:cTn id="138" dur="1" fill="hold">
                                          <p:stCondLst>
                                            <p:cond delay="0"/>
                                          </p:stCondLst>
                                        </p:cTn>
                                        <p:tgtEl>
                                          <p:spTgt spid="92"/>
                                        </p:tgtEl>
                                        <p:attrNameLst>
                                          <p:attrName>style.visibility</p:attrName>
                                        </p:attrNameLst>
                                      </p:cBhvr>
                                      <p:to>
                                        <p:strVal val="hidden"/>
                                      </p:to>
                                    </p:set>
                                  </p:childTnLst>
                                </p:cTn>
                              </p:par>
                            </p:childTnLst>
                          </p:cTn>
                        </p:par>
                        <p:par>
                          <p:cTn id="139" fill="hold">
                            <p:stCondLst>
                              <p:cond delay="8500"/>
                            </p:stCondLst>
                            <p:childTnLst>
                              <p:par>
                                <p:cTn id="140" presetID="9" presetClass="entr" presetSubtype="0" fill="hold" nodeType="afterEffect">
                                  <p:stCondLst>
                                    <p:cond delay="0"/>
                                  </p:stCondLst>
                                  <p:childTnLst>
                                    <p:set>
                                      <p:cBhvr>
                                        <p:cTn id="141" dur="1" fill="hold">
                                          <p:stCondLst>
                                            <p:cond delay="0"/>
                                          </p:stCondLst>
                                        </p:cTn>
                                        <p:tgtEl>
                                          <p:spTgt spid="4">
                                            <p:txEl>
                                              <p:pRg st="12" end="12"/>
                                            </p:txEl>
                                          </p:spTgt>
                                        </p:tgtEl>
                                        <p:attrNameLst>
                                          <p:attrName>style.visibility</p:attrName>
                                        </p:attrNameLst>
                                      </p:cBhvr>
                                      <p:to>
                                        <p:strVal val="visible"/>
                                      </p:to>
                                    </p:set>
                                    <p:animEffect transition="in" filter="dissolve">
                                      <p:cBhvr>
                                        <p:cTn id="142" dur="500"/>
                                        <p:tgtEl>
                                          <p:spTgt spid="4">
                                            <p:txEl>
                                              <p:pRg st="12" end="12"/>
                                            </p:txEl>
                                          </p:spTgt>
                                        </p:tgtEl>
                                      </p:cBhvr>
                                    </p:animEffect>
                                  </p:childTnLst>
                                </p:cTn>
                              </p:par>
                              <p:par>
                                <p:cTn id="143" presetID="53" presetClass="entr" presetSubtype="16" fill="hold" nodeType="withEffect">
                                  <p:stCondLst>
                                    <p:cond delay="0"/>
                                  </p:stCondLst>
                                  <p:childTnLst>
                                    <p:set>
                                      <p:cBhvr>
                                        <p:cTn id="144" dur="1" fill="hold">
                                          <p:stCondLst>
                                            <p:cond delay="0"/>
                                          </p:stCondLst>
                                        </p:cTn>
                                        <p:tgtEl>
                                          <p:spTgt spid="93"/>
                                        </p:tgtEl>
                                        <p:attrNameLst>
                                          <p:attrName>style.visibility</p:attrName>
                                        </p:attrNameLst>
                                      </p:cBhvr>
                                      <p:to>
                                        <p:strVal val="visible"/>
                                      </p:to>
                                    </p:set>
                                    <p:anim calcmode="lin" valueType="num">
                                      <p:cBhvr>
                                        <p:cTn id="145" dur="500" fill="hold"/>
                                        <p:tgtEl>
                                          <p:spTgt spid="93"/>
                                        </p:tgtEl>
                                        <p:attrNameLst>
                                          <p:attrName>ppt_w</p:attrName>
                                        </p:attrNameLst>
                                      </p:cBhvr>
                                      <p:tavLst>
                                        <p:tav tm="0">
                                          <p:val>
                                            <p:fltVal val="0"/>
                                          </p:val>
                                        </p:tav>
                                        <p:tav tm="100000">
                                          <p:val>
                                            <p:strVal val="#ppt_w"/>
                                          </p:val>
                                        </p:tav>
                                      </p:tavLst>
                                    </p:anim>
                                    <p:anim calcmode="lin" valueType="num">
                                      <p:cBhvr>
                                        <p:cTn id="146" dur="500" fill="hold"/>
                                        <p:tgtEl>
                                          <p:spTgt spid="93"/>
                                        </p:tgtEl>
                                        <p:attrNameLst>
                                          <p:attrName>ppt_h</p:attrName>
                                        </p:attrNameLst>
                                      </p:cBhvr>
                                      <p:tavLst>
                                        <p:tav tm="0">
                                          <p:val>
                                            <p:fltVal val="0"/>
                                          </p:val>
                                        </p:tav>
                                        <p:tav tm="100000">
                                          <p:val>
                                            <p:strVal val="#ppt_h"/>
                                          </p:val>
                                        </p:tav>
                                      </p:tavLst>
                                    </p:anim>
                                    <p:animEffect transition="in" filter="fade">
                                      <p:cBhvr>
                                        <p:cTn id="14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Artifacts</a:t>
            </a:r>
            <a:endParaRPr lang="en-US" dirty="0"/>
          </a:p>
        </p:txBody>
      </p:sp>
      <p:sp>
        <p:nvSpPr>
          <p:cNvPr id="7" name="Text Placeholder 6"/>
          <p:cNvSpPr>
            <a:spLocks noGrp="1"/>
          </p:cNvSpPr>
          <p:nvPr>
            <p:ph type="body" sz="quarter" idx="10"/>
          </p:nvPr>
        </p:nvSpPr>
        <p:spPr>
          <a:xfrm>
            <a:off x="4710129" y="129994"/>
            <a:ext cx="4433871" cy="5013506"/>
          </a:xfrm>
        </p:spPr>
        <p:txBody>
          <a:bodyPr anchor="ctr" anchorCtr="0"/>
          <a:lstStyle/>
          <a:p>
            <a:pPr marL="115888" indent="-115888"/>
            <a:r>
              <a:rPr lang="en-US" sz="1600" dirty="0" err="1" smtClean="0"/>
              <a:t>Keypair</a:t>
            </a:r>
            <a:r>
              <a:rPr lang="en-US" sz="1600" dirty="0" smtClean="0"/>
              <a:t> in </a:t>
            </a:r>
            <a:r>
              <a:rPr lang="en-US" sz="1600" dirty="0" err="1" smtClean="0"/>
              <a:t>jks</a:t>
            </a:r>
            <a:r>
              <a:rPr lang="en-US" sz="1600" dirty="0" smtClean="0"/>
              <a:t> format for signing </a:t>
            </a:r>
            <a:r>
              <a:rPr lang="en-US" sz="1600" dirty="0" err="1" smtClean="0"/>
              <a:t>AuthnRequests</a:t>
            </a:r>
            <a:endParaRPr lang="en-US" sz="1600" dirty="0" smtClean="0"/>
          </a:p>
          <a:p>
            <a:pPr marL="115888" indent="-115888"/>
            <a:r>
              <a:rPr lang="en-US" sz="1600" dirty="0" smtClean="0"/>
              <a:t>SP xml file that resides on SP host and is used in the IDP tool to populate an SP Connection Entry</a:t>
            </a:r>
          </a:p>
          <a:p>
            <a:pPr marL="115888" indent="-115888"/>
            <a:r>
              <a:rPr lang="en-US" sz="1600" dirty="0" smtClean="0"/>
              <a:t>IDP xml file that resides on the SP Host and is generated in the IDP.  Contains the IDP </a:t>
            </a:r>
            <a:r>
              <a:rPr lang="en-US" sz="1600" dirty="0" err="1" smtClean="0"/>
              <a:t>urls</a:t>
            </a:r>
            <a:r>
              <a:rPr lang="en-US" sz="1600" dirty="0" smtClean="0"/>
              <a:t> and public key from the IDP </a:t>
            </a:r>
            <a:r>
              <a:rPr lang="en-US" sz="1600" dirty="0" err="1" smtClean="0"/>
              <a:t>keypair</a:t>
            </a:r>
            <a:r>
              <a:rPr lang="en-US" sz="1600" dirty="0" smtClean="0"/>
              <a:t> for verifying Assertions from the IDP</a:t>
            </a:r>
            <a:endParaRPr lang="en-US" sz="1600" dirty="0"/>
          </a:p>
        </p:txBody>
      </p:sp>
    </p:spTree>
    <p:extLst>
      <p:ext uri="{BB962C8B-B14F-4D97-AF65-F5344CB8AC3E}">
        <p14:creationId xmlns:p14="http://schemas.microsoft.com/office/powerpoint/2010/main" val="34960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GTTS SSO Identity Provider</a:t>
            </a:r>
            <a:endParaRPr lang="en-US" dirty="0"/>
          </a:p>
        </p:txBody>
      </p:sp>
      <p:sp>
        <p:nvSpPr>
          <p:cNvPr id="5" name="Text Placeholder 4"/>
          <p:cNvSpPr>
            <a:spLocks noGrp="1"/>
          </p:cNvSpPr>
          <p:nvPr>
            <p:ph type="body" sz="quarter" idx="10"/>
          </p:nvPr>
        </p:nvSpPr>
        <p:spPr>
          <a:xfrm>
            <a:off x="4760128" y="79996"/>
            <a:ext cx="4283871" cy="4849764"/>
          </a:xfrm>
        </p:spPr>
        <p:txBody>
          <a:bodyPr/>
          <a:lstStyle/>
          <a:p>
            <a:r>
              <a:rPr lang="en-US" sz="2000" dirty="0" err="1" smtClean="0"/>
              <a:t>PingIdentity</a:t>
            </a:r>
            <a:endParaRPr lang="en-US" sz="2000" dirty="0"/>
          </a:p>
          <a:p>
            <a:pPr lvl="1"/>
            <a:r>
              <a:rPr lang="en-US" sz="1800" dirty="0" err="1"/>
              <a:t>PingFederate</a:t>
            </a:r>
            <a:endParaRPr lang="en-US" sz="1800" dirty="0"/>
          </a:p>
          <a:p>
            <a:pPr lvl="1"/>
            <a:r>
              <a:rPr lang="en-US" sz="1800" dirty="0" err="1"/>
              <a:t>PingAccess</a:t>
            </a:r>
            <a:endParaRPr lang="en-US" sz="1800" dirty="0"/>
          </a:p>
          <a:p>
            <a:pPr lvl="1"/>
            <a:r>
              <a:rPr lang="en-US" sz="1800" dirty="0" err="1"/>
              <a:t>PingOne</a:t>
            </a:r>
            <a:endParaRPr lang="en-US" sz="1800" dirty="0"/>
          </a:p>
          <a:p>
            <a:r>
              <a:rPr lang="en-US" sz="2000" dirty="0"/>
              <a:t>Application Conversion to leverage </a:t>
            </a:r>
            <a:r>
              <a:rPr lang="en-US" sz="2000" dirty="0" err="1"/>
              <a:t>PingIdentity</a:t>
            </a:r>
            <a:endParaRPr lang="en-US" sz="2000" dirty="0"/>
          </a:p>
          <a:p>
            <a:pPr lvl="1"/>
            <a:r>
              <a:rPr lang="en-US" sz="1800" dirty="0"/>
              <a:t>SAML Compliance</a:t>
            </a:r>
          </a:p>
          <a:p>
            <a:pPr lvl="1"/>
            <a:r>
              <a:rPr lang="en-US" sz="1800" dirty="0" smtClean="0"/>
              <a:t>HTTP Header Compliance</a:t>
            </a:r>
            <a:endParaRPr lang="en-US" sz="1800" dirty="0"/>
          </a:p>
          <a:p>
            <a:pPr lvl="1"/>
            <a:r>
              <a:rPr lang="en-US" sz="1800" dirty="0"/>
              <a:t>WS_TRUST</a:t>
            </a:r>
          </a:p>
        </p:txBody>
      </p:sp>
    </p:spTree>
    <p:extLst>
      <p:ext uri="{BB962C8B-B14F-4D97-AF65-F5344CB8AC3E}">
        <p14:creationId xmlns:p14="http://schemas.microsoft.com/office/powerpoint/2010/main" val="389856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60128" y="79996"/>
            <a:ext cx="4283871" cy="4849764"/>
          </a:xfrm>
        </p:spPr>
        <p:txBody>
          <a:bodyPr/>
          <a:lstStyle/>
          <a:p>
            <a:r>
              <a:rPr lang="en-US" sz="1800" dirty="0" smtClean="0"/>
              <a:t>GTTS will leverage the </a:t>
            </a:r>
            <a:r>
              <a:rPr lang="en-US" sz="1800" dirty="0" err="1" smtClean="0"/>
              <a:t>PingIdentity</a:t>
            </a:r>
            <a:r>
              <a:rPr lang="en-US" sz="1800" dirty="0" smtClean="0"/>
              <a:t> suite of applications for Identity Federation, Single Sign-On (SSO) Authentication</a:t>
            </a:r>
          </a:p>
          <a:p>
            <a:r>
              <a:rPr lang="en-US" sz="1800" dirty="0" smtClean="0"/>
              <a:t>GTTS will leverage the Corporate Licensing structure for Ping Identity</a:t>
            </a:r>
          </a:p>
          <a:p>
            <a:r>
              <a:rPr lang="en-US" sz="1800" dirty="0" err="1" smtClean="0"/>
              <a:t>PingIdentity</a:t>
            </a:r>
            <a:r>
              <a:rPr lang="en-US" sz="1800" dirty="0" smtClean="0"/>
              <a:t> Suite</a:t>
            </a:r>
          </a:p>
          <a:p>
            <a:pPr lvl="1"/>
            <a:r>
              <a:rPr lang="en-US" sz="1800" dirty="0" err="1" smtClean="0"/>
              <a:t>PingFederate</a:t>
            </a:r>
            <a:endParaRPr lang="en-US" sz="1800" dirty="0" smtClean="0"/>
          </a:p>
          <a:p>
            <a:pPr lvl="1"/>
            <a:r>
              <a:rPr lang="en-US" sz="1800" dirty="0" err="1" smtClean="0"/>
              <a:t>PingAccess</a:t>
            </a:r>
            <a:endParaRPr lang="en-US" sz="1800" dirty="0" smtClean="0"/>
          </a:p>
          <a:p>
            <a:pPr lvl="1"/>
            <a:r>
              <a:rPr lang="en-US" sz="1800" dirty="0" err="1" smtClean="0"/>
              <a:t>PingOne</a:t>
            </a:r>
            <a:endParaRPr lang="en-US" sz="1800" dirty="0"/>
          </a:p>
        </p:txBody>
      </p:sp>
      <p:pic>
        <p:nvPicPr>
          <p:cNvPr id="7" name="Picture 6"/>
          <p:cNvPicPr>
            <a:picLocks noChangeAspect="1"/>
          </p:cNvPicPr>
          <p:nvPr/>
        </p:nvPicPr>
        <p:blipFill>
          <a:blip r:embed="rId2"/>
          <a:stretch>
            <a:fillRect/>
          </a:stretch>
        </p:blipFill>
        <p:spPr>
          <a:xfrm>
            <a:off x="100003" y="1623193"/>
            <a:ext cx="4620126" cy="1712527"/>
          </a:xfrm>
          <a:prstGeom prst="rect">
            <a:avLst/>
          </a:prstGeom>
        </p:spPr>
      </p:pic>
    </p:spTree>
    <p:extLst>
      <p:ext uri="{BB962C8B-B14F-4D97-AF65-F5344CB8AC3E}">
        <p14:creationId xmlns:p14="http://schemas.microsoft.com/office/powerpoint/2010/main" val="3259508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40128" y="79996"/>
            <a:ext cx="4283871" cy="4849764"/>
          </a:xfrm>
        </p:spPr>
        <p:txBody>
          <a:bodyPr/>
          <a:lstStyle/>
          <a:p>
            <a:pPr marL="0" indent="0">
              <a:buNone/>
            </a:pPr>
            <a:r>
              <a:rPr lang="en-US" sz="1800" dirty="0" smtClean="0"/>
              <a:t>Will serve as the Identity Provider for GTTS.</a:t>
            </a:r>
          </a:p>
          <a:p>
            <a:pPr marL="0" indent="0">
              <a:buNone/>
            </a:pPr>
            <a:r>
              <a:rPr lang="en-US" sz="1800" dirty="0" smtClean="0"/>
              <a:t>Provides Identity Federation across multiple Identity Stores</a:t>
            </a:r>
          </a:p>
          <a:p>
            <a:pPr lvl="1"/>
            <a:r>
              <a:rPr lang="en-US" sz="1400" dirty="0" smtClean="0"/>
              <a:t>GGSG-US AD</a:t>
            </a:r>
          </a:p>
          <a:p>
            <a:pPr lvl="1"/>
            <a:r>
              <a:rPr lang="en-US" sz="1400" dirty="0" smtClean="0"/>
              <a:t>CEC</a:t>
            </a:r>
          </a:p>
          <a:p>
            <a:pPr lvl="1"/>
            <a:r>
              <a:rPr lang="en-US" sz="1400" dirty="0" smtClean="0"/>
              <a:t>DSX</a:t>
            </a:r>
            <a:endParaRPr lang="en-US" sz="1800" dirty="0" smtClean="0"/>
          </a:p>
          <a:p>
            <a:pPr marL="0" indent="-1587">
              <a:buNone/>
            </a:pPr>
            <a:r>
              <a:rPr lang="en-US" sz="1800" dirty="0" err="1" smtClean="0"/>
              <a:t>PingFederate</a:t>
            </a:r>
            <a:r>
              <a:rPr lang="en-US" sz="1800" dirty="0" smtClean="0"/>
              <a:t> supports Single Factor (SFA) &amp; Multi-Factor(MFA) Authentication</a:t>
            </a:r>
          </a:p>
          <a:p>
            <a:pPr marL="0" indent="-1587">
              <a:buNone/>
            </a:pPr>
            <a:r>
              <a:rPr lang="en-US" sz="1800" dirty="0" smtClean="0"/>
              <a:t>Supports WS-TRUST which may be leveraged in a later phase to replace the current Java Web Token strategy for Rest API solutions (i.e. ICRS API)</a:t>
            </a:r>
          </a:p>
          <a:p>
            <a:pPr marL="0" indent="-1587">
              <a:buNone/>
            </a:pPr>
            <a:endParaRPr lang="en-US" sz="1800" dirty="0"/>
          </a:p>
        </p:txBody>
      </p:sp>
      <p:pic>
        <p:nvPicPr>
          <p:cNvPr id="6" name="Picture 5"/>
          <p:cNvPicPr>
            <a:picLocks noChangeAspect="1"/>
          </p:cNvPicPr>
          <p:nvPr/>
        </p:nvPicPr>
        <p:blipFill>
          <a:blip r:embed="rId2"/>
          <a:stretch>
            <a:fillRect/>
          </a:stretch>
        </p:blipFill>
        <p:spPr>
          <a:xfrm>
            <a:off x="76200" y="2021459"/>
            <a:ext cx="4463924" cy="844867"/>
          </a:xfrm>
          <a:prstGeom prst="rect">
            <a:avLst/>
          </a:prstGeom>
        </p:spPr>
      </p:pic>
    </p:spTree>
    <p:extLst>
      <p:ext uri="{BB962C8B-B14F-4D97-AF65-F5344CB8AC3E}">
        <p14:creationId xmlns:p14="http://schemas.microsoft.com/office/powerpoint/2010/main" val="1350878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40128" y="79996"/>
            <a:ext cx="4283871" cy="4849764"/>
          </a:xfrm>
        </p:spPr>
        <p:txBody>
          <a:bodyPr/>
          <a:lstStyle/>
          <a:p>
            <a:pPr marL="0" indent="0">
              <a:buNone/>
            </a:pPr>
            <a:r>
              <a:rPr lang="en-US" sz="1800" dirty="0" smtClean="0"/>
              <a:t>Provides Support for Applications that cannot directly leverage </a:t>
            </a:r>
            <a:r>
              <a:rPr lang="en-US" sz="1800" dirty="0" err="1" smtClean="0"/>
              <a:t>PingFederate</a:t>
            </a:r>
            <a:r>
              <a:rPr lang="en-US" sz="1800" dirty="0" smtClean="0"/>
              <a:t> for Authentication.</a:t>
            </a:r>
          </a:p>
          <a:p>
            <a:pPr lvl="1"/>
            <a:r>
              <a:rPr lang="en-US" sz="1400" dirty="0" smtClean="0"/>
              <a:t>Applications that do not support SAML</a:t>
            </a:r>
          </a:p>
          <a:p>
            <a:pPr lvl="1"/>
            <a:r>
              <a:rPr lang="en-US" sz="1400" dirty="0" smtClean="0"/>
              <a:t>Leverages HTTP headers to instantiate authenticated user session</a:t>
            </a:r>
          </a:p>
          <a:p>
            <a:pPr marL="0" indent="0">
              <a:buNone/>
            </a:pPr>
            <a:r>
              <a:rPr lang="en-US" sz="1800" dirty="0" smtClean="0"/>
              <a:t>Leverages </a:t>
            </a:r>
            <a:r>
              <a:rPr lang="en-US" sz="1800" dirty="0" err="1" smtClean="0"/>
              <a:t>PingFederate</a:t>
            </a:r>
            <a:r>
              <a:rPr lang="en-US" sz="1800" dirty="0" smtClean="0"/>
              <a:t> to perform the actual authentication</a:t>
            </a:r>
          </a:p>
          <a:p>
            <a:pPr marL="0" indent="0">
              <a:buNone/>
            </a:pPr>
            <a:r>
              <a:rPr lang="en-US" sz="1800" dirty="0" smtClean="0"/>
              <a:t>Uses </a:t>
            </a:r>
            <a:r>
              <a:rPr lang="en-US" sz="1800" dirty="0" err="1" smtClean="0"/>
              <a:t>Oauth</a:t>
            </a:r>
            <a:r>
              <a:rPr lang="en-US" sz="1800" dirty="0" smtClean="0"/>
              <a:t> to connect to </a:t>
            </a:r>
            <a:r>
              <a:rPr lang="en-US" sz="1800" dirty="0" err="1" smtClean="0"/>
              <a:t>PingFederate</a:t>
            </a:r>
            <a:endParaRPr lang="en-US" sz="1800" dirty="0" smtClean="0"/>
          </a:p>
          <a:p>
            <a:pPr marL="0" indent="0">
              <a:buNone/>
            </a:pPr>
            <a:r>
              <a:rPr lang="en-US" sz="1800" dirty="0" smtClean="0"/>
              <a:t>Plays the role of SAML Client in front of Ping Federate and communicates the Authentication results to the Service Provider via an HTTP Header</a:t>
            </a:r>
          </a:p>
        </p:txBody>
      </p:sp>
      <p:sp>
        <p:nvSpPr>
          <p:cNvPr id="3" name="TextBox 2"/>
          <p:cNvSpPr txBox="1"/>
          <p:nvPr/>
        </p:nvSpPr>
        <p:spPr>
          <a:xfrm>
            <a:off x="5690156" y="3589826"/>
            <a:ext cx="184666" cy="369332"/>
          </a:xfrm>
          <a:prstGeom prst="rect">
            <a:avLst/>
          </a:prstGeom>
          <a:noFill/>
        </p:spPr>
        <p:txBody>
          <a:bodyPr wrap="none" rtlCol="0">
            <a:spAutoFit/>
          </a:bodyPr>
          <a:lstStyle/>
          <a:p>
            <a:endParaRPr lang="en-US" dirty="0" smtClean="0">
              <a:latin typeface="+mn-lt"/>
            </a:endParaRPr>
          </a:p>
        </p:txBody>
      </p:sp>
      <p:pic>
        <p:nvPicPr>
          <p:cNvPr id="6" name="Picture 5"/>
          <p:cNvPicPr>
            <a:picLocks noChangeAspect="1"/>
          </p:cNvPicPr>
          <p:nvPr/>
        </p:nvPicPr>
        <p:blipFill>
          <a:blip r:embed="rId2"/>
          <a:stretch>
            <a:fillRect/>
          </a:stretch>
        </p:blipFill>
        <p:spPr>
          <a:xfrm>
            <a:off x="176200" y="2056874"/>
            <a:ext cx="4383922" cy="984525"/>
          </a:xfrm>
          <a:prstGeom prst="rect">
            <a:avLst/>
          </a:prstGeom>
        </p:spPr>
      </p:pic>
    </p:spTree>
    <p:extLst>
      <p:ext uri="{BB962C8B-B14F-4D97-AF65-F5344CB8AC3E}">
        <p14:creationId xmlns:p14="http://schemas.microsoft.com/office/powerpoint/2010/main" val="4264401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2017_16x9_Corporate template_dark">
  <a:themeElements>
    <a:clrScheme name="Cisco Dark Template Colors_FINAL">
      <a:dk1>
        <a:srgbClr val="FFFFFF"/>
      </a:dk1>
      <a:lt1>
        <a:srgbClr val="005073"/>
      </a:lt1>
      <a:dk2>
        <a:srgbClr val="00BCEB"/>
      </a:dk2>
      <a:lt2>
        <a:srgbClr val="005073"/>
      </a:lt2>
      <a:accent1>
        <a:srgbClr val="00BCEB"/>
      </a:accent1>
      <a:accent2>
        <a:srgbClr val="6EBE4A"/>
      </a:accent2>
      <a:accent3>
        <a:srgbClr val="CDEBF9"/>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xmlns="" name="Cisco Corporate Template Prototype_Aug_2017" id="{4E692306-BB5E-4389-8512-B70B45577D04}" vid="{BDAD62F5-9CDD-42BF-A677-E02F4F07310C}"/>
    </a:ext>
  </a:extLst>
</a:theme>
</file>

<file path=ppt/theme/theme2.xml><?xml version="1.0" encoding="utf-8"?>
<a:theme xmlns:a="http://schemas.openxmlformats.org/drawingml/2006/main" name="1_2017_16x9_Corporate template_dark">
  <a:themeElements>
    <a:clrScheme name="Cisco Dark Template Colors_FINAL">
      <a:dk1>
        <a:srgbClr val="FFFFFF"/>
      </a:dk1>
      <a:lt1>
        <a:srgbClr val="005073"/>
      </a:lt1>
      <a:dk2>
        <a:srgbClr val="00BCEB"/>
      </a:dk2>
      <a:lt2>
        <a:srgbClr val="005073"/>
      </a:lt2>
      <a:accent1>
        <a:srgbClr val="00BCEB"/>
      </a:accent1>
      <a:accent2>
        <a:srgbClr val="6EBE4A"/>
      </a:accent2>
      <a:accent3>
        <a:srgbClr val="CDEBF9"/>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xmlns="" name="Cisco Corporate Template Prototype_Aug_2017" id="{4E692306-BB5E-4389-8512-B70B45577D04}" vid="{BDAD62F5-9CDD-42BF-A677-E02F4F0731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2017_16x9_Corporate template_dark.potx</Template>
  <TotalTime>75208</TotalTime>
  <Words>786</Words>
  <Application>Microsoft Macintosh PowerPoint</Application>
  <PresentationFormat>On-screen Show (16:9)</PresentationFormat>
  <Paragraphs>103</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2017_16x9_Corporate template_dark</vt:lpstr>
      <vt:lpstr>1_2017_16x9_Corporate template_dark</vt:lpstr>
      <vt:lpstr>Ping, SAML &amp; Multifactor Authentication Intro</vt:lpstr>
      <vt:lpstr>SAML Nomenclature</vt:lpstr>
      <vt:lpstr>SAML Basics</vt:lpstr>
      <vt:lpstr>How it works</vt:lpstr>
      <vt:lpstr>SP Artifacts</vt:lpstr>
      <vt:lpstr>GTTS SSO Identity Provider</vt:lpstr>
      <vt:lpstr>PowerPoint Presentation</vt:lpstr>
      <vt:lpstr>PowerPoint Presentation</vt:lpstr>
      <vt:lpstr>PowerPoint Presentation</vt:lpstr>
      <vt:lpstr>PowerPoint Presentation</vt:lpstr>
      <vt:lpstr>Application Conversion</vt:lpstr>
      <vt:lpstr>Solution Decision Chart</vt:lpstr>
      <vt:lpstr>Grails 3 Applications</vt:lpstr>
      <vt:lpstr>Legacy Applications</vt:lpstr>
      <vt:lpstr>3rd Party Applications</vt:lpstr>
      <vt:lpstr>PowerPoint Presentation</vt:lpstr>
    </vt:vector>
  </TitlesOfParts>
  <Company>NDS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spius@cisco.com</dc:creator>
  <cp:lastModifiedBy>Jeffrey Wilson</cp:lastModifiedBy>
  <cp:revision>842</cp:revision>
  <cp:lastPrinted>2016-04-29T20:31:14Z</cp:lastPrinted>
  <dcterms:created xsi:type="dcterms:W3CDTF">2014-07-09T19:55:36Z</dcterms:created>
  <dcterms:modified xsi:type="dcterms:W3CDTF">2017-06-23T14:33:23Z</dcterms:modified>
</cp:coreProperties>
</file>