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5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6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079B3-7FA1-4E19-82B0-80BE8527D6F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F8F55-B10E-45C4-97D4-40D8409CA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6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F8F55-B10E-45C4-97D4-40D8409CA5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16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E12AC-E680-5E9A-45FE-815930CB1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A88CC-C7E8-299A-CB0C-AEB7F6DB4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47FFF-8C40-FFA5-F993-FA12AF11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4A74-32CB-4AE1-A748-F85915C7B15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D8221-929D-578B-DF6B-A1FC2F83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A52A-2F2E-0CAB-3DDE-666FDD70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886D-4E3E-439F-814F-B73DC33DC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09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2D51-0D91-918E-04B5-DDF83743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330EA-D0B8-57B3-FF31-7CDDF68D6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925BD-B8A4-D798-AB5A-B17511C6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4A74-32CB-4AE1-A748-F85915C7B15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C846D-91C9-F5B5-3141-8A54A8CE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8BF5E-61F3-E7B1-2723-7A01620A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886D-4E3E-439F-814F-B73DC33DC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3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F64A9-6E62-AA01-BD41-011D9BACC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DBDC1-3067-5029-3509-A66C583FC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3F411-C19E-B33C-72F0-04947A0E8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4A74-32CB-4AE1-A748-F85915C7B15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963B1-4CC3-51BA-9C46-3AD3A8374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8E6BF-66FB-768A-B380-7E4AE794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886D-4E3E-439F-814F-B73DC33DC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7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8A9C-DF39-C88D-8F06-66B99576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0A3E9-2B60-EDB0-66BA-CFA852B9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B3722-AA3A-ED58-00D0-1BBA135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4A74-32CB-4AE1-A748-F85915C7B15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5DFE2-CE78-1EEB-4BB2-5753CA29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70B40-B8B2-A234-9EAB-BD115E9C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886D-4E3E-439F-814F-B73DC33DC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3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F57E-743D-65C6-0212-A033E6E4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0794C-8EB2-BC7C-97A3-6AD7E86C3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2146F-D058-62F6-2D96-8F87B1BA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4A74-32CB-4AE1-A748-F85915C7B15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DF5B9-5CFC-5767-36BB-A8AB3663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85FC5-5540-C4E1-B1E2-3F91CEAE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886D-4E3E-439F-814F-B73DC33DC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0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87D7-9350-C485-224D-34CE75AA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7ED8-1EEB-1346-8185-017FDD43B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1CEC3-9714-94C0-DE3F-EE3751DB6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418D3-A660-FA54-A788-541DDD40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4A74-32CB-4AE1-A748-F85915C7B15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B85FA-E490-81AA-2E80-B9B89C88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81BEC-3F1D-34C0-107E-E73EF408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886D-4E3E-439F-814F-B73DC33DC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7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441D-71E7-33E1-8DB1-F68D386B9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DD174-699E-0337-182C-5458B8231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67726-03B1-5E77-BC3A-C335061D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B0472-C1AD-9730-D4E3-5530F9BC7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444DE-3A67-7C12-61AA-002A3CBC6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7A607B-2111-311D-5125-C95116EC4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4A74-32CB-4AE1-A748-F85915C7B15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DA687-B8AE-9A70-3DE8-BE96F3FF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493AB-1EA7-3F98-CBC3-CB698518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886D-4E3E-439F-814F-B73DC33DC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5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3D5D-0120-481E-F73B-F1B71EA8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39D7E-AD71-778C-050E-0A94F75E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4A74-32CB-4AE1-A748-F85915C7B15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D1DB0-EEA0-8391-C68D-F37EFF0E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EE984-1EDF-58F6-06EA-A2BC512F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886D-4E3E-439F-814F-B73DC33DC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9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75FEF-35D6-E950-D1B8-DFC3F83E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4A74-32CB-4AE1-A748-F85915C7B15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1EE77-AA99-3A63-EB3A-3F4BA5CD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46053-DE15-2C92-CFB4-D7FD8E80C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886D-4E3E-439F-814F-B73DC33DC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5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6E3E-1325-F9F7-0ACB-6FE6A0D3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552B0-D2B8-70E3-017E-EFD3BD735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95C6D-1E5A-1E21-C073-FE77FA8B6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C84DF-C7DE-3462-499C-33E2D5E9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4A74-32CB-4AE1-A748-F85915C7B15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3077C-0756-0746-0CDC-5C553FE4D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40E05-8DB0-2690-15B6-C05DAD10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886D-4E3E-439F-814F-B73DC33DC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6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3DA5-B5E9-AEDC-8540-C17AB056B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1EC56B-8ED3-EEA9-F275-03507D661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7A64D-43E4-20AD-EBAD-C3D02A360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76905-C327-4434-17E0-2FC38F60A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4A74-32CB-4AE1-A748-F85915C7B15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53BE9-640F-BA88-0BBA-40863F21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F927D-4F22-FBB6-94FE-82FCB4E5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886D-4E3E-439F-814F-B73DC33DC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3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53902-AEDE-69E3-990F-C3601D00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4B86F-C8A6-0D47-56AF-6A832EE8E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767B0-07FC-4A81-507C-486835B5C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C4A74-32CB-4AE1-A748-F85915C7B15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7FDDA-810D-BDC1-510D-0CED9B732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F1BD4-972C-7BD1-B649-B87837954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0886D-4E3E-439F-814F-B73DC33DC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0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9D1A8-07FA-B2C4-1CCE-BE5648E69E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2A193-27DA-3153-6F71-B50CE1BE2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11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9B35-BCDF-FD79-CA62-0F2C5C7EB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8770"/>
          </a:xfrm>
        </p:spPr>
        <p:txBody>
          <a:bodyPr>
            <a:normAutofit/>
          </a:bodyPr>
          <a:lstStyle/>
          <a:p>
            <a:r>
              <a:rPr lang="en-US" sz="3600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544CD-F885-6F86-A15A-1ECE32219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all permutations of action, thing, vendor</a:t>
            </a:r>
          </a:p>
          <a:p>
            <a:r>
              <a:rPr lang="en-US" dirty="0"/>
              <a:t>Build all potential table types: thing, action, vendor action</a:t>
            </a:r>
          </a:p>
          <a:p>
            <a:r>
              <a:rPr lang="en-US" dirty="0"/>
              <a:t>If table exists in database, record and check for regularity</a:t>
            </a:r>
          </a:p>
          <a:p>
            <a:r>
              <a:rPr lang="en-US" dirty="0"/>
              <a:t>Write results to csv for checking</a:t>
            </a:r>
          </a:p>
          <a:p>
            <a:r>
              <a:rPr lang="en-US" dirty="0"/>
              <a:t>Build </a:t>
            </a:r>
            <a:r>
              <a:rPr lang="en-US" dirty="0" err="1"/>
              <a:t>json</a:t>
            </a:r>
            <a:r>
              <a:rPr lang="en-US" dirty="0"/>
              <a:t> file that corresponds to the resulting database structure</a:t>
            </a:r>
          </a:p>
        </p:txBody>
      </p:sp>
    </p:spTree>
    <p:extLst>
      <p:ext uri="{BB962C8B-B14F-4D97-AF65-F5344CB8AC3E}">
        <p14:creationId xmlns:p14="http://schemas.microsoft.com/office/powerpoint/2010/main" val="2522863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4C11-7733-C238-A109-013AF567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/>
          </a:bodyPr>
          <a:lstStyle/>
          <a:p>
            <a:r>
              <a:rPr lang="en-US" sz="3600" dirty="0"/>
              <a:t>New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528BD1-B688-762F-B0A1-F1893DB108ED}"/>
              </a:ext>
            </a:extLst>
          </p:cNvPr>
          <p:cNvSpPr/>
          <p:nvPr/>
        </p:nvSpPr>
        <p:spPr>
          <a:xfrm>
            <a:off x="1522268" y="4343400"/>
            <a:ext cx="3153641" cy="1823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86929-0FB0-0122-8143-C0736AE56B2A}"/>
              </a:ext>
            </a:extLst>
          </p:cNvPr>
          <p:cNvSpPr txBox="1"/>
          <p:nvPr/>
        </p:nvSpPr>
        <p:spPr>
          <a:xfrm>
            <a:off x="1595004" y="3782293"/>
            <a:ext cx="931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D90459-8192-8C84-EE3A-81D58D3C7A0B}"/>
              </a:ext>
            </a:extLst>
          </p:cNvPr>
          <p:cNvSpPr txBox="1"/>
          <p:nvPr/>
        </p:nvSpPr>
        <p:spPr>
          <a:xfrm>
            <a:off x="8946682" y="3782293"/>
            <a:ext cx="1541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40E112-731E-A516-5137-0CC2EC906C2B}"/>
              </a:ext>
            </a:extLst>
          </p:cNvPr>
          <p:cNvSpPr/>
          <p:nvPr/>
        </p:nvSpPr>
        <p:spPr>
          <a:xfrm>
            <a:off x="7233804" y="4343399"/>
            <a:ext cx="3153641" cy="18236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Tables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6A74CD-D5BA-57E9-C12D-4A68AD6671BB}"/>
              </a:ext>
            </a:extLst>
          </p:cNvPr>
          <p:cNvSpPr/>
          <p:nvPr/>
        </p:nvSpPr>
        <p:spPr>
          <a:xfrm>
            <a:off x="5299364" y="2582141"/>
            <a:ext cx="193444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 File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E6F5FB-7D5D-A9ED-B0E2-C50772774B92}"/>
              </a:ext>
            </a:extLst>
          </p:cNvPr>
          <p:cNvCxnSpPr>
            <a:stCxn id="8" idx="2"/>
            <a:endCxn id="4" idx="0"/>
          </p:cNvCxnSpPr>
          <p:nvPr/>
        </p:nvCxnSpPr>
        <p:spPr>
          <a:xfrm rot="5400000">
            <a:off x="4259408" y="2336223"/>
            <a:ext cx="846859" cy="316749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00F6E949-08FF-A7EB-3A6D-377B76060FD6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rot="16200000" flipH="1">
            <a:off x="7115175" y="2647949"/>
            <a:ext cx="846858" cy="254404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5578D8-204F-AE4B-472D-2DB7A713334C}"/>
              </a:ext>
            </a:extLst>
          </p:cNvPr>
          <p:cNvSpPr txBox="1"/>
          <p:nvPr/>
        </p:nvSpPr>
        <p:spPr>
          <a:xfrm>
            <a:off x="7813963" y="903464"/>
            <a:ext cx="38082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 file becomes the one source of “truth” for the database.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Tables and columns can be added in the JSON file and pushed to the code and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can be modified without having to touch code or database</a:t>
            </a:r>
          </a:p>
        </p:txBody>
      </p:sp>
    </p:spTree>
    <p:extLst>
      <p:ext uri="{BB962C8B-B14F-4D97-AF65-F5344CB8AC3E}">
        <p14:creationId xmlns:p14="http://schemas.microsoft.com/office/powerpoint/2010/main" val="17646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A27C-0C9D-E794-8844-C52AEA10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761"/>
          </a:xfrm>
        </p:spPr>
        <p:txBody>
          <a:bodyPr>
            <a:normAutofit/>
          </a:bodyPr>
          <a:lstStyle/>
          <a:p>
            <a:r>
              <a:rPr lang="en-US" sz="3600" dirty="0"/>
              <a:t>Current Ontology Structure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00DA71E-E223-914A-D18D-2D736BE4A845}"/>
              </a:ext>
            </a:extLst>
          </p:cNvPr>
          <p:cNvGrpSpPr/>
          <p:nvPr/>
        </p:nvGrpSpPr>
        <p:grpSpPr>
          <a:xfrm>
            <a:off x="838199" y="2474082"/>
            <a:ext cx="3930307" cy="2724073"/>
            <a:chOff x="838199" y="2474082"/>
            <a:chExt cx="3930307" cy="272407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A22C4EF-BF89-136D-CF76-6BA5F1EB94AE}"/>
                </a:ext>
              </a:extLst>
            </p:cNvPr>
            <p:cNvSpPr txBox="1"/>
            <p:nvPr/>
          </p:nvSpPr>
          <p:spPr>
            <a:xfrm>
              <a:off x="838199" y="2474082"/>
              <a:ext cx="11557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artist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AC609C-D620-6CBE-A561-5C94849BA048}"/>
                </a:ext>
              </a:extLst>
            </p:cNvPr>
            <p:cNvSpPr txBox="1"/>
            <p:nvPr/>
          </p:nvSpPr>
          <p:spPr>
            <a:xfrm>
              <a:off x="848460" y="3509198"/>
              <a:ext cx="26593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/>
                <a:t>import_artist</a:t>
              </a:r>
              <a:endParaRPr lang="en-US" sz="3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993530-0BC4-B35D-D76D-93E3E98DE26C}"/>
                </a:ext>
              </a:extLst>
            </p:cNvPr>
            <p:cNvSpPr txBox="1"/>
            <p:nvPr/>
          </p:nvSpPr>
          <p:spPr>
            <a:xfrm>
              <a:off x="838199" y="4551824"/>
              <a:ext cx="39303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/>
                <a:t>map_artist_monkey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7667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A27C-0C9D-E794-8844-C52AEA10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761"/>
          </a:xfrm>
        </p:spPr>
        <p:txBody>
          <a:bodyPr>
            <a:normAutofit/>
          </a:bodyPr>
          <a:lstStyle/>
          <a:p>
            <a:r>
              <a:rPr lang="en-US" sz="3600" dirty="0"/>
              <a:t>Current Ontology Structure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00DA71E-E223-914A-D18D-2D736BE4A845}"/>
              </a:ext>
            </a:extLst>
          </p:cNvPr>
          <p:cNvGrpSpPr/>
          <p:nvPr/>
        </p:nvGrpSpPr>
        <p:grpSpPr>
          <a:xfrm>
            <a:off x="838199" y="2474082"/>
            <a:ext cx="3930307" cy="2724073"/>
            <a:chOff x="838199" y="2474082"/>
            <a:chExt cx="3930307" cy="272407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A22C4EF-BF89-136D-CF76-6BA5F1EB94AE}"/>
                </a:ext>
              </a:extLst>
            </p:cNvPr>
            <p:cNvSpPr txBox="1"/>
            <p:nvPr/>
          </p:nvSpPr>
          <p:spPr>
            <a:xfrm>
              <a:off x="838199" y="2474082"/>
              <a:ext cx="11557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artist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AC609C-D620-6CBE-A561-5C94849BA048}"/>
                </a:ext>
              </a:extLst>
            </p:cNvPr>
            <p:cNvSpPr txBox="1"/>
            <p:nvPr/>
          </p:nvSpPr>
          <p:spPr>
            <a:xfrm>
              <a:off x="848460" y="3509198"/>
              <a:ext cx="26593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/>
                <a:t>import_artist</a:t>
              </a:r>
              <a:endParaRPr lang="en-US" sz="3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993530-0BC4-B35D-D76D-93E3E98DE26C}"/>
                </a:ext>
              </a:extLst>
            </p:cNvPr>
            <p:cNvSpPr txBox="1"/>
            <p:nvPr/>
          </p:nvSpPr>
          <p:spPr>
            <a:xfrm>
              <a:off x="838199" y="4551824"/>
              <a:ext cx="39303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/>
                <a:t>map_artist_monkey</a:t>
              </a:r>
              <a:endParaRPr lang="en-US" sz="3600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9770A61-5C93-9119-B7C8-12C52C855823}"/>
              </a:ext>
            </a:extLst>
          </p:cNvPr>
          <p:cNvSpPr txBox="1"/>
          <p:nvPr/>
        </p:nvSpPr>
        <p:spPr>
          <a:xfrm>
            <a:off x="7237982" y="3590060"/>
            <a:ext cx="139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export_artist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9367D0-D541-6FEE-1B78-5F4F040E3EAD}"/>
              </a:ext>
            </a:extLst>
          </p:cNvPr>
          <p:cNvSpPr txBox="1"/>
          <p:nvPr/>
        </p:nvSpPr>
        <p:spPr>
          <a:xfrm>
            <a:off x="8184573" y="2612581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5AE8AD-5307-0A49-C62C-8B7FB1036439}"/>
              </a:ext>
            </a:extLst>
          </p:cNvPr>
          <p:cNvSpPr txBox="1"/>
          <p:nvPr/>
        </p:nvSpPr>
        <p:spPr>
          <a:xfrm>
            <a:off x="7266708" y="2612581"/>
            <a:ext cx="66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AC8356-DC19-F6B4-47D5-251FBE213191}"/>
              </a:ext>
            </a:extLst>
          </p:cNvPr>
          <p:cNvSpPr txBox="1"/>
          <p:nvPr/>
        </p:nvSpPr>
        <p:spPr>
          <a:xfrm>
            <a:off x="9251373" y="2605330"/>
            <a:ext cx="76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venue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FD9099-047A-F3FE-0080-3EF81DBD256C}"/>
              </a:ext>
            </a:extLst>
          </p:cNvPr>
          <p:cNvSpPr txBox="1"/>
          <p:nvPr/>
        </p:nvSpPr>
        <p:spPr>
          <a:xfrm>
            <a:off x="7237981" y="4690323"/>
            <a:ext cx="270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fuzzymatch_artist_monkey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96428A-4D21-C431-FC87-100C3B223AA9}"/>
              </a:ext>
            </a:extLst>
          </p:cNvPr>
          <p:cNvSpPr txBox="1"/>
          <p:nvPr/>
        </p:nvSpPr>
        <p:spPr>
          <a:xfrm>
            <a:off x="7264016" y="5198155"/>
            <a:ext cx="2916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fuzzymatch_artist_porcupine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F955A6-279B-012B-0DCF-2EF21BD69E55}"/>
              </a:ext>
            </a:extLst>
          </p:cNvPr>
          <p:cNvSpPr txBox="1"/>
          <p:nvPr/>
        </p:nvSpPr>
        <p:spPr>
          <a:xfrm>
            <a:off x="7269211" y="5778155"/>
            <a:ext cx="215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log_map_artist_tapir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AEF542-B08E-D8BA-F041-7A385BEBDE71}"/>
              </a:ext>
            </a:extLst>
          </p:cNvPr>
          <p:cNvSpPr txBox="1"/>
          <p:nvPr/>
        </p:nvSpPr>
        <p:spPr>
          <a:xfrm>
            <a:off x="7249221" y="3970863"/>
            <a:ext cx="148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export_venue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4FE991-C22E-9D51-1178-9F48A96C0F39}"/>
              </a:ext>
            </a:extLst>
          </p:cNvPr>
          <p:cNvSpPr txBox="1"/>
          <p:nvPr/>
        </p:nvSpPr>
        <p:spPr>
          <a:xfrm>
            <a:off x="8887619" y="3970863"/>
            <a:ext cx="151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import_venue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544C23-9B91-0566-A266-8479545C1619}"/>
              </a:ext>
            </a:extLst>
          </p:cNvPr>
          <p:cNvSpPr txBox="1"/>
          <p:nvPr/>
        </p:nvSpPr>
        <p:spPr>
          <a:xfrm>
            <a:off x="7517823" y="1865168"/>
            <a:ext cx="2139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Example Tables</a:t>
            </a:r>
          </a:p>
        </p:txBody>
      </p:sp>
    </p:spTree>
    <p:extLst>
      <p:ext uri="{BB962C8B-B14F-4D97-AF65-F5344CB8AC3E}">
        <p14:creationId xmlns:p14="http://schemas.microsoft.com/office/powerpoint/2010/main" val="78897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A27C-0C9D-E794-8844-C52AEA10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761"/>
          </a:xfrm>
        </p:spPr>
        <p:txBody>
          <a:bodyPr>
            <a:normAutofit/>
          </a:bodyPr>
          <a:lstStyle/>
          <a:p>
            <a:r>
              <a:rPr lang="en-US" sz="3600" dirty="0"/>
              <a:t>Terminology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00DA71E-E223-914A-D18D-2D736BE4A845}"/>
              </a:ext>
            </a:extLst>
          </p:cNvPr>
          <p:cNvGrpSpPr/>
          <p:nvPr/>
        </p:nvGrpSpPr>
        <p:grpSpPr>
          <a:xfrm>
            <a:off x="838199" y="2474082"/>
            <a:ext cx="3930307" cy="2724073"/>
            <a:chOff x="838199" y="2474082"/>
            <a:chExt cx="3930307" cy="272407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A22C4EF-BF89-136D-CF76-6BA5F1EB94AE}"/>
                </a:ext>
              </a:extLst>
            </p:cNvPr>
            <p:cNvSpPr txBox="1"/>
            <p:nvPr/>
          </p:nvSpPr>
          <p:spPr>
            <a:xfrm>
              <a:off x="838199" y="2474082"/>
              <a:ext cx="11557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artist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AC609C-D620-6CBE-A561-5C94849BA048}"/>
                </a:ext>
              </a:extLst>
            </p:cNvPr>
            <p:cNvSpPr txBox="1"/>
            <p:nvPr/>
          </p:nvSpPr>
          <p:spPr>
            <a:xfrm>
              <a:off x="848460" y="3509198"/>
              <a:ext cx="26593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/>
                <a:t>import_artist</a:t>
              </a:r>
              <a:endParaRPr lang="en-US" sz="3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993530-0BC4-B35D-D76D-93E3E98DE26C}"/>
                </a:ext>
              </a:extLst>
            </p:cNvPr>
            <p:cNvSpPr txBox="1"/>
            <p:nvPr/>
          </p:nvSpPr>
          <p:spPr>
            <a:xfrm>
              <a:off x="838199" y="4551824"/>
              <a:ext cx="39303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/>
                <a:t>map_artist_monkey</a:t>
              </a:r>
              <a:endParaRPr lang="en-US" sz="36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E00E72-FD93-79C6-D225-B72CF17BB50A}"/>
              </a:ext>
            </a:extLst>
          </p:cNvPr>
          <p:cNvGrpSpPr/>
          <p:nvPr/>
        </p:nvGrpSpPr>
        <p:grpSpPr>
          <a:xfrm>
            <a:off x="880740" y="5205838"/>
            <a:ext cx="3684890" cy="1173442"/>
            <a:chOff x="880740" y="5205838"/>
            <a:chExt cx="3684890" cy="117344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CC5DD2-C2FC-9B2C-33F3-65ACA4B6E513}"/>
                </a:ext>
              </a:extLst>
            </p:cNvPr>
            <p:cNvSpPr txBox="1"/>
            <p:nvPr/>
          </p:nvSpPr>
          <p:spPr>
            <a:xfrm>
              <a:off x="2128977" y="5917615"/>
              <a:ext cx="8258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1611E0-D471-A56F-812C-3A424E53EF9F}"/>
                </a:ext>
              </a:extLst>
            </p:cNvPr>
            <p:cNvSpPr txBox="1"/>
            <p:nvPr/>
          </p:nvSpPr>
          <p:spPr>
            <a:xfrm>
              <a:off x="3497517" y="5917615"/>
              <a:ext cx="10681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vendor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3EC2D2-3889-6971-A26D-01D08EAB6F4D}"/>
                </a:ext>
              </a:extLst>
            </p:cNvPr>
            <p:cNvSpPr txBox="1"/>
            <p:nvPr/>
          </p:nvSpPr>
          <p:spPr>
            <a:xfrm>
              <a:off x="880740" y="5917614"/>
              <a:ext cx="958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action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6D99765-4A9E-B1B1-C3C3-845102C142CF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1360199" y="5288965"/>
              <a:ext cx="0" cy="62864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C733B14-026D-24DA-D67A-9F35DDB82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8858" y="5205838"/>
              <a:ext cx="0" cy="7117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3474F4-C44C-42C4-62F1-40A2DA2899A9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4031574" y="5205838"/>
              <a:ext cx="0" cy="7117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100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A27C-0C9D-E794-8844-C52AEA10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761"/>
          </a:xfrm>
        </p:spPr>
        <p:txBody>
          <a:bodyPr>
            <a:normAutofit/>
          </a:bodyPr>
          <a:lstStyle/>
          <a:p>
            <a:r>
              <a:rPr lang="en-US" sz="3600" dirty="0"/>
              <a:t>Terminology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00DA71E-E223-914A-D18D-2D736BE4A845}"/>
              </a:ext>
            </a:extLst>
          </p:cNvPr>
          <p:cNvGrpSpPr/>
          <p:nvPr/>
        </p:nvGrpSpPr>
        <p:grpSpPr>
          <a:xfrm>
            <a:off x="838199" y="2474082"/>
            <a:ext cx="3930307" cy="2724073"/>
            <a:chOff x="838199" y="2474082"/>
            <a:chExt cx="3930307" cy="272407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A22C4EF-BF89-136D-CF76-6BA5F1EB94AE}"/>
                </a:ext>
              </a:extLst>
            </p:cNvPr>
            <p:cNvSpPr txBox="1"/>
            <p:nvPr/>
          </p:nvSpPr>
          <p:spPr>
            <a:xfrm>
              <a:off x="838199" y="2474082"/>
              <a:ext cx="11557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artist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AC609C-D620-6CBE-A561-5C94849BA048}"/>
                </a:ext>
              </a:extLst>
            </p:cNvPr>
            <p:cNvSpPr txBox="1"/>
            <p:nvPr/>
          </p:nvSpPr>
          <p:spPr>
            <a:xfrm>
              <a:off x="848460" y="3509198"/>
              <a:ext cx="26593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/>
                <a:t>import_artist</a:t>
              </a:r>
              <a:endParaRPr lang="en-US" sz="3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993530-0BC4-B35D-D76D-93E3E98DE26C}"/>
                </a:ext>
              </a:extLst>
            </p:cNvPr>
            <p:cNvSpPr txBox="1"/>
            <p:nvPr/>
          </p:nvSpPr>
          <p:spPr>
            <a:xfrm>
              <a:off x="838199" y="4551824"/>
              <a:ext cx="39303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/>
                <a:t>map_artist_monkey</a:t>
              </a:r>
              <a:endParaRPr lang="en-US" sz="36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E00E72-FD93-79C6-D225-B72CF17BB50A}"/>
              </a:ext>
            </a:extLst>
          </p:cNvPr>
          <p:cNvGrpSpPr/>
          <p:nvPr/>
        </p:nvGrpSpPr>
        <p:grpSpPr>
          <a:xfrm>
            <a:off x="880740" y="5205838"/>
            <a:ext cx="3684890" cy="1173442"/>
            <a:chOff x="880740" y="5205838"/>
            <a:chExt cx="3684890" cy="117344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CC5DD2-C2FC-9B2C-33F3-65ACA4B6E513}"/>
                </a:ext>
              </a:extLst>
            </p:cNvPr>
            <p:cNvSpPr txBox="1"/>
            <p:nvPr/>
          </p:nvSpPr>
          <p:spPr>
            <a:xfrm>
              <a:off x="2128977" y="5917615"/>
              <a:ext cx="8258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1611E0-D471-A56F-812C-3A424E53EF9F}"/>
                </a:ext>
              </a:extLst>
            </p:cNvPr>
            <p:cNvSpPr txBox="1"/>
            <p:nvPr/>
          </p:nvSpPr>
          <p:spPr>
            <a:xfrm>
              <a:off x="3497517" y="5917615"/>
              <a:ext cx="10681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vendor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3EC2D2-3889-6971-A26D-01D08EAB6F4D}"/>
                </a:ext>
              </a:extLst>
            </p:cNvPr>
            <p:cNvSpPr txBox="1"/>
            <p:nvPr/>
          </p:nvSpPr>
          <p:spPr>
            <a:xfrm>
              <a:off x="880740" y="5917614"/>
              <a:ext cx="958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action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6D99765-4A9E-B1B1-C3C3-845102C142CF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1360199" y="5288965"/>
              <a:ext cx="0" cy="62864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C733B14-026D-24DA-D67A-9F35DDB82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8858" y="5205838"/>
              <a:ext cx="0" cy="7117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3474F4-C44C-42C4-62F1-40A2DA2899A9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4031574" y="5205838"/>
              <a:ext cx="0" cy="7117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7D91C7-C9EF-D7F8-E803-5345C291DD95}"/>
              </a:ext>
            </a:extLst>
          </p:cNvPr>
          <p:cNvGrpSpPr/>
          <p:nvPr/>
        </p:nvGrpSpPr>
        <p:grpSpPr>
          <a:xfrm>
            <a:off x="5533937" y="2586831"/>
            <a:ext cx="2666243" cy="2592667"/>
            <a:chOff x="5533937" y="2586831"/>
            <a:chExt cx="2666243" cy="259266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E2FD88-254E-B602-FE91-47D4AE12280D}"/>
                </a:ext>
              </a:extLst>
            </p:cNvPr>
            <p:cNvSpPr txBox="1"/>
            <p:nvPr/>
          </p:nvSpPr>
          <p:spPr>
            <a:xfrm>
              <a:off x="5669353" y="2586831"/>
              <a:ext cx="1575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Thing table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AD6686-3A72-A6BB-060A-3B7FA19A25B4}"/>
                </a:ext>
              </a:extLst>
            </p:cNvPr>
            <p:cNvSpPr txBox="1"/>
            <p:nvPr/>
          </p:nvSpPr>
          <p:spPr>
            <a:xfrm>
              <a:off x="5611645" y="3654497"/>
              <a:ext cx="16909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Action table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8D46C0-AB51-C3AD-95FC-094C17C340D3}"/>
                </a:ext>
              </a:extLst>
            </p:cNvPr>
            <p:cNvSpPr txBox="1"/>
            <p:nvPr/>
          </p:nvSpPr>
          <p:spPr>
            <a:xfrm>
              <a:off x="5533937" y="4717833"/>
              <a:ext cx="26662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Vendor Action 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378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A27C-0C9D-E794-8844-C52AEA10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761"/>
          </a:xfrm>
        </p:spPr>
        <p:txBody>
          <a:bodyPr>
            <a:normAutofit/>
          </a:bodyPr>
          <a:lstStyle/>
          <a:p>
            <a:r>
              <a:rPr lang="en-US" sz="3600" dirty="0"/>
              <a:t>Terminology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00DA71E-E223-914A-D18D-2D736BE4A845}"/>
              </a:ext>
            </a:extLst>
          </p:cNvPr>
          <p:cNvGrpSpPr/>
          <p:nvPr/>
        </p:nvGrpSpPr>
        <p:grpSpPr>
          <a:xfrm>
            <a:off x="838199" y="2474082"/>
            <a:ext cx="3930307" cy="2724073"/>
            <a:chOff x="838199" y="2474082"/>
            <a:chExt cx="3930307" cy="272407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A22C4EF-BF89-136D-CF76-6BA5F1EB94AE}"/>
                </a:ext>
              </a:extLst>
            </p:cNvPr>
            <p:cNvSpPr txBox="1"/>
            <p:nvPr/>
          </p:nvSpPr>
          <p:spPr>
            <a:xfrm>
              <a:off x="838199" y="2474082"/>
              <a:ext cx="11557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artist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AC609C-D620-6CBE-A561-5C94849BA048}"/>
                </a:ext>
              </a:extLst>
            </p:cNvPr>
            <p:cNvSpPr txBox="1"/>
            <p:nvPr/>
          </p:nvSpPr>
          <p:spPr>
            <a:xfrm>
              <a:off x="848460" y="3509198"/>
              <a:ext cx="26593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/>
                <a:t>import_artist</a:t>
              </a:r>
              <a:endParaRPr lang="en-US" sz="3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993530-0BC4-B35D-D76D-93E3E98DE26C}"/>
                </a:ext>
              </a:extLst>
            </p:cNvPr>
            <p:cNvSpPr txBox="1"/>
            <p:nvPr/>
          </p:nvSpPr>
          <p:spPr>
            <a:xfrm>
              <a:off x="838199" y="4551824"/>
              <a:ext cx="39303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/>
                <a:t>map_artist_monkey</a:t>
              </a:r>
              <a:endParaRPr lang="en-US" sz="36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E00E72-FD93-79C6-D225-B72CF17BB50A}"/>
              </a:ext>
            </a:extLst>
          </p:cNvPr>
          <p:cNvGrpSpPr/>
          <p:nvPr/>
        </p:nvGrpSpPr>
        <p:grpSpPr>
          <a:xfrm>
            <a:off x="880740" y="5205838"/>
            <a:ext cx="3684890" cy="1173442"/>
            <a:chOff x="880740" y="5205838"/>
            <a:chExt cx="3684890" cy="117344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CC5DD2-C2FC-9B2C-33F3-65ACA4B6E513}"/>
                </a:ext>
              </a:extLst>
            </p:cNvPr>
            <p:cNvSpPr txBox="1"/>
            <p:nvPr/>
          </p:nvSpPr>
          <p:spPr>
            <a:xfrm>
              <a:off x="2128977" y="5917615"/>
              <a:ext cx="8258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1611E0-D471-A56F-812C-3A424E53EF9F}"/>
                </a:ext>
              </a:extLst>
            </p:cNvPr>
            <p:cNvSpPr txBox="1"/>
            <p:nvPr/>
          </p:nvSpPr>
          <p:spPr>
            <a:xfrm>
              <a:off x="3497517" y="5917615"/>
              <a:ext cx="10681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vendor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3EC2D2-3889-6971-A26D-01D08EAB6F4D}"/>
                </a:ext>
              </a:extLst>
            </p:cNvPr>
            <p:cNvSpPr txBox="1"/>
            <p:nvPr/>
          </p:nvSpPr>
          <p:spPr>
            <a:xfrm>
              <a:off x="880740" y="5917614"/>
              <a:ext cx="958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action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6D99765-4A9E-B1B1-C3C3-845102C142CF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1360199" y="5288965"/>
              <a:ext cx="0" cy="62864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C733B14-026D-24DA-D67A-9F35DDB82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8858" y="5205838"/>
              <a:ext cx="0" cy="7117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3474F4-C44C-42C4-62F1-40A2DA2899A9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4031574" y="5205838"/>
              <a:ext cx="0" cy="7117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7D91C7-C9EF-D7F8-E803-5345C291DD95}"/>
              </a:ext>
            </a:extLst>
          </p:cNvPr>
          <p:cNvGrpSpPr/>
          <p:nvPr/>
        </p:nvGrpSpPr>
        <p:grpSpPr>
          <a:xfrm>
            <a:off x="5533937" y="2586831"/>
            <a:ext cx="2666243" cy="2592667"/>
            <a:chOff x="5533937" y="2586831"/>
            <a:chExt cx="2666243" cy="259266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E2FD88-254E-B602-FE91-47D4AE12280D}"/>
                </a:ext>
              </a:extLst>
            </p:cNvPr>
            <p:cNvSpPr txBox="1"/>
            <p:nvPr/>
          </p:nvSpPr>
          <p:spPr>
            <a:xfrm>
              <a:off x="5669353" y="2586831"/>
              <a:ext cx="1575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Thing table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AD6686-3A72-A6BB-060A-3B7FA19A25B4}"/>
                </a:ext>
              </a:extLst>
            </p:cNvPr>
            <p:cNvSpPr txBox="1"/>
            <p:nvPr/>
          </p:nvSpPr>
          <p:spPr>
            <a:xfrm>
              <a:off x="5611645" y="3654497"/>
              <a:ext cx="16909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Action table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8D46C0-AB51-C3AD-95FC-094C17C340D3}"/>
                </a:ext>
              </a:extLst>
            </p:cNvPr>
            <p:cNvSpPr txBox="1"/>
            <p:nvPr/>
          </p:nvSpPr>
          <p:spPr>
            <a:xfrm>
              <a:off x="5533937" y="4717833"/>
              <a:ext cx="26662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Vendor Action table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44E114-E45A-F811-9C18-43734ED75651}"/>
              </a:ext>
            </a:extLst>
          </p:cNvPr>
          <p:cNvGrpSpPr/>
          <p:nvPr/>
        </p:nvGrpSpPr>
        <p:grpSpPr>
          <a:xfrm>
            <a:off x="9146651" y="981936"/>
            <a:ext cx="1963884" cy="4286251"/>
            <a:chOff x="9146651" y="981936"/>
            <a:chExt cx="1963884" cy="42862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A7852CC-86A7-1E11-180B-1D2CC07F1295}"/>
                </a:ext>
              </a:extLst>
            </p:cNvPr>
            <p:cNvSpPr/>
            <p:nvPr/>
          </p:nvSpPr>
          <p:spPr>
            <a:xfrm>
              <a:off x="9533714" y="981936"/>
              <a:ext cx="1189759" cy="6390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TableBase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F226E3-76FD-E278-FAA6-6945EAE2CFC4}"/>
                </a:ext>
              </a:extLst>
            </p:cNvPr>
            <p:cNvSpPr/>
            <p:nvPr/>
          </p:nvSpPr>
          <p:spPr>
            <a:xfrm>
              <a:off x="9406425" y="2178623"/>
              <a:ext cx="1444337" cy="6390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ThingTable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2F7476-4BEF-2D95-5ABD-B950083DBAE2}"/>
                </a:ext>
              </a:extLst>
            </p:cNvPr>
            <p:cNvSpPr/>
            <p:nvPr/>
          </p:nvSpPr>
          <p:spPr>
            <a:xfrm>
              <a:off x="9406425" y="3287848"/>
              <a:ext cx="1444337" cy="6390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ActionTable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DBDDBDD-F979-3A9E-79B8-2D7AF913CA0B}"/>
                </a:ext>
              </a:extLst>
            </p:cNvPr>
            <p:cNvSpPr/>
            <p:nvPr/>
          </p:nvSpPr>
          <p:spPr>
            <a:xfrm>
              <a:off x="9146651" y="4629146"/>
              <a:ext cx="1963884" cy="6390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VendorActionTable</a:t>
              </a:r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57CE82-206C-5498-8F29-865E361E59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8593" y="1620977"/>
              <a:ext cx="0" cy="55764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F20BCE6-7934-7C1D-6615-1555B1A7F4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0409" y="2817664"/>
              <a:ext cx="0" cy="4701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A7F9D7E-2664-F929-FF75-AAFFEE69A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0409" y="3926889"/>
              <a:ext cx="1" cy="70225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A4142DD-377C-C248-C354-B5E602B11378}"/>
              </a:ext>
            </a:extLst>
          </p:cNvPr>
          <p:cNvSpPr txBox="1"/>
          <p:nvPr/>
        </p:nvSpPr>
        <p:spPr>
          <a:xfrm>
            <a:off x="9251863" y="377512"/>
            <a:ext cx="159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Class Hierarchy</a:t>
            </a:r>
          </a:p>
        </p:txBody>
      </p:sp>
    </p:spTree>
    <p:extLst>
      <p:ext uri="{BB962C8B-B14F-4D97-AF65-F5344CB8AC3E}">
        <p14:creationId xmlns:p14="http://schemas.microsoft.com/office/powerpoint/2010/main" val="919496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A27C-0C9D-E794-8844-C52AEA10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761"/>
          </a:xfrm>
        </p:spPr>
        <p:txBody>
          <a:bodyPr>
            <a:normAutofit/>
          </a:bodyPr>
          <a:lstStyle/>
          <a:p>
            <a:r>
              <a:rPr lang="en-US" sz="3600" dirty="0" err="1"/>
              <a:t>SqlAlchemy</a:t>
            </a:r>
            <a:r>
              <a:rPr lang="en-US" sz="3600" dirty="0"/>
              <a:t>: ORM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281298-0728-6820-455F-2B76BB07C10E}"/>
              </a:ext>
            </a:extLst>
          </p:cNvPr>
          <p:cNvSpPr/>
          <p:nvPr/>
        </p:nvSpPr>
        <p:spPr>
          <a:xfrm>
            <a:off x="1532659" y="2462645"/>
            <a:ext cx="3153641" cy="1823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Structure</a:t>
            </a:r>
          </a:p>
          <a:p>
            <a:pPr algn="ctr"/>
            <a:r>
              <a:rPr lang="en-US" dirty="0"/>
              <a:t>One Class for Each Table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AEE045-16B7-BD1C-61CD-E7A537B4390C}"/>
              </a:ext>
            </a:extLst>
          </p:cNvPr>
          <p:cNvSpPr txBox="1"/>
          <p:nvPr/>
        </p:nvSpPr>
        <p:spPr>
          <a:xfrm>
            <a:off x="2436667" y="1818411"/>
            <a:ext cx="931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D88905-19E4-2301-1162-D3775E794ECA}"/>
              </a:ext>
            </a:extLst>
          </p:cNvPr>
          <p:cNvSpPr txBox="1"/>
          <p:nvPr/>
        </p:nvSpPr>
        <p:spPr>
          <a:xfrm>
            <a:off x="7892005" y="1818411"/>
            <a:ext cx="1541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Database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5EC6E3-8728-512D-DAA8-1992E4398769}"/>
              </a:ext>
            </a:extLst>
          </p:cNvPr>
          <p:cNvSpPr/>
          <p:nvPr/>
        </p:nvSpPr>
        <p:spPr>
          <a:xfrm>
            <a:off x="7244195" y="2462644"/>
            <a:ext cx="3153641" cy="18236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Tables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AAD3D7-0995-F5F6-5D88-156CAE41683C}"/>
              </a:ext>
            </a:extLst>
          </p:cNvPr>
          <p:cNvSpPr txBox="1"/>
          <p:nvPr/>
        </p:nvSpPr>
        <p:spPr>
          <a:xfrm>
            <a:off x="3039342" y="4868141"/>
            <a:ext cx="59124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time a table is added to the database the corresponding class needs to be added to the codebase</a:t>
            </a:r>
          </a:p>
          <a:p>
            <a:endParaRPr lang="en-US" dirty="0"/>
          </a:p>
          <a:p>
            <a:r>
              <a:rPr lang="en-US" dirty="0"/>
              <a:t>A programmer and a database admin must do work.</a:t>
            </a:r>
          </a:p>
          <a:p>
            <a:r>
              <a:rPr lang="en-US" dirty="0"/>
              <a:t>It is easy for the code to become out of syn with the database</a:t>
            </a:r>
          </a:p>
        </p:txBody>
      </p:sp>
    </p:spTree>
    <p:extLst>
      <p:ext uri="{BB962C8B-B14F-4D97-AF65-F5344CB8AC3E}">
        <p14:creationId xmlns:p14="http://schemas.microsoft.com/office/powerpoint/2010/main" val="2702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A27C-0C9D-E794-8844-C52AEA10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761"/>
          </a:xfrm>
        </p:spPr>
        <p:txBody>
          <a:bodyPr>
            <a:normAutofit/>
          </a:bodyPr>
          <a:lstStyle/>
          <a:p>
            <a:r>
              <a:rPr lang="en-US" sz="3600" dirty="0" err="1"/>
              <a:t>SqlAlchemy</a:t>
            </a:r>
            <a:r>
              <a:rPr lang="en-US" sz="3600" dirty="0"/>
              <a:t>: Core with reflection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281298-0728-6820-455F-2B76BB07C10E}"/>
              </a:ext>
            </a:extLst>
          </p:cNvPr>
          <p:cNvSpPr/>
          <p:nvPr/>
        </p:nvSpPr>
        <p:spPr>
          <a:xfrm>
            <a:off x="1532659" y="2462645"/>
            <a:ext cx="3153641" cy="96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Tables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AEE045-16B7-BD1C-61CD-E7A537B4390C}"/>
              </a:ext>
            </a:extLst>
          </p:cNvPr>
          <p:cNvSpPr txBox="1"/>
          <p:nvPr/>
        </p:nvSpPr>
        <p:spPr>
          <a:xfrm>
            <a:off x="2436667" y="1818411"/>
            <a:ext cx="931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D88905-19E4-2301-1162-D3775E794ECA}"/>
              </a:ext>
            </a:extLst>
          </p:cNvPr>
          <p:cNvSpPr txBox="1"/>
          <p:nvPr/>
        </p:nvSpPr>
        <p:spPr>
          <a:xfrm>
            <a:off x="7892005" y="1818411"/>
            <a:ext cx="1541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Database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5EC6E3-8728-512D-DAA8-1992E4398769}"/>
              </a:ext>
            </a:extLst>
          </p:cNvPr>
          <p:cNvSpPr/>
          <p:nvPr/>
        </p:nvSpPr>
        <p:spPr>
          <a:xfrm>
            <a:off x="7244195" y="2462644"/>
            <a:ext cx="3153641" cy="9888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Tables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03B1BF-F795-2406-CA50-13DEC188FFB6}"/>
              </a:ext>
            </a:extLst>
          </p:cNvPr>
          <p:cNvSpPr/>
          <p:nvPr/>
        </p:nvSpPr>
        <p:spPr>
          <a:xfrm>
            <a:off x="2500743" y="4194890"/>
            <a:ext cx="1444337" cy="63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ThingTable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92B65B-1239-66CF-494A-05A28C28E71E}"/>
              </a:ext>
            </a:extLst>
          </p:cNvPr>
          <p:cNvSpPr/>
          <p:nvPr/>
        </p:nvSpPr>
        <p:spPr>
          <a:xfrm>
            <a:off x="4272394" y="4801883"/>
            <a:ext cx="1444337" cy="63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ActionTable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AF5329-419B-8BC5-1F8C-7F2AA3AFBA31}"/>
              </a:ext>
            </a:extLst>
          </p:cNvPr>
          <p:cNvSpPr/>
          <p:nvPr/>
        </p:nvSpPr>
        <p:spPr>
          <a:xfrm>
            <a:off x="4272394" y="5902032"/>
            <a:ext cx="1963884" cy="63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VendorActionTable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13A74B-5666-27CB-1683-BA72EE7F0487}"/>
              </a:ext>
            </a:extLst>
          </p:cNvPr>
          <p:cNvSpPr/>
          <p:nvPr/>
        </p:nvSpPr>
        <p:spPr>
          <a:xfrm>
            <a:off x="406106" y="4162842"/>
            <a:ext cx="1444337" cy="63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Ontology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0E0A19-FAD3-DB41-C774-C83D10CA92A1}"/>
              </a:ext>
            </a:extLst>
          </p:cNvPr>
          <p:cNvCxnSpPr/>
          <p:nvPr/>
        </p:nvCxnSpPr>
        <p:spPr>
          <a:xfrm>
            <a:off x="1622711" y="4514410"/>
            <a:ext cx="87803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DF7636-CF1E-233A-6C62-0EDE7D12C76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945080" y="4514411"/>
            <a:ext cx="327314" cy="17071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3">
            <a:extLst>
              <a:ext uri="{FF2B5EF4-FFF2-40B4-BE49-F238E27FC236}">
                <a16:creationId xmlns:a16="http://schemas.microsoft.com/office/drawing/2014/main" id="{03074F23-28D3-DF6C-E38D-0998A578480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945080" y="4514411"/>
            <a:ext cx="327314" cy="6069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DC72AF4-539A-87E2-3180-E1B9DA56E3D0}"/>
              </a:ext>
            </a:extLst>
          </p:cNvPr>
          <p:cNvSpPr txBox="1"/>
          <p:nvPr/>
        </p:nvSpPr>
        <p:spPr>
          <a:xfrm>
            <a:off x="7055427" y="4318101"/>
            <a:ext cx="3774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instance corresponds to one table in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a class for each table there is an instance for each table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205701-92DE-2389-A0BB-A91163CFEB38}"/>
              </a:ext>
            </a:extLst>
          </p:cNvPr>
          <p:cNvCxnSpPr>
            <a:cxnSpLocks/>
            <a:stCxn id="30" idx="1"/>
            <a:endCxn id="24" idx="3"/>
          </p:cNvCxnSpPr>
          <p:nvPr/>
        </p:nvCxnSpPr>
        <p:spPr>
          <a:xfrm flipH="1" flipV="1">
            <a:off x="4686300" y="2945823"/>
            <a:ext cx="2557895" cy="112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813A612-990F-9652-B27A-E31813E735E1}"/>
              </a:ext>
            </a:extLst>
          </p:cNvPr>
          <p:cNvSpPr txBox="1"/>
          <p:nvPr/>
        </p:nvSpPr>
        <p:spPr>
          <a:xfrm>
            <a:off x="5563374" y="2530603"/>
            <a:ext cx="120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158577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F4F3D-3A49-09BA-6032-7B5536790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289"/>
          </a:xfrm>
        </p:spPr>
        <p:txBody>
          <a:bodyPr>
            <a:normAutofit/>
          </a:bodyPr>
          <a:lstStyle/>
          <a:p>
            <a:r>
              <a:rPr lang="en-US" sz="3600" dirty="0"/>
              <a:t>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06912-375E-103A-86D1-E72DDCE53DAD}"/>
              </a:ext>
            </a:extLst>
          </p:cNvPr>
          <p:cNvSpPr txBox="1"/>
          <p:nvPr/>
        </p:nvSpPr>
        <p:spPr>
          <a:xfrm>
            <a:off x="331209" y="1690688"/>
            <a:ext cx="231847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           "actor",</a:t>
            </a:r>
          </a:p>
          <a:p>
            <a:r>
              <a:rPr lang="en-US" sz="1200" dirty="0"/>
              <a:t>            "app",</a:t>
            </a:r>
          </a:p>
          <a:p>
            <a:r>
              <a:rPr lang="en-US" sz="1200" dirty="0"/>
              <a:t>            "artist",</a:t>
            </a:r>
          </a:p>
          <a:p>
            <a:r>
              <a:rPr lang="en-US" sz="1200" dirty="0"/>
              <a:t>            "brand",</a:t>
            </a:r>
          </a:p>
          <a:p>
            <a:r>
              <a:rPr lang="en-US" sz="1200" dirty="0"/>
              <a:t>            "category",</a:t>
            </a:r>
          </a:p>
          <a:p>
            <a:r>
              <a:rPr lang="en-US" sz="1200" dirty="0"/>
              <a:t>            "</a:t>
            </a:r>
            <a:r>
              <a:rPr lang="en-US" sz="1200" dirty="0" err="1"/>
              <a:t>category_hierarchy</a:t>
            </a:r>
            <a:r>
              <a:rPr lang="en-US" sz="1200" dirty="0"/>
              <a:t>",</a:t>
            </a:r>
          </a:p>
          <a:p>
            <a:r>
              <a:rPr lang="en-US" sz="1200" dirty="0"/>
              <a:t>            "company",</a:t>
            </a:r>
          </a:p>
          <a:p>
            <a:r>
              <a:rPr lang="en-US" sz="1200" dirty="0"/>
              <a:t>            "division",</a:t>
            </a:r>
          </a:p>
          <a:p>
            <a:r>
              <a:rPr lang="en-US" sz="1200" dirty="0"/>
              <a:t>            "</a:t>
            </a:r>
            <a:r>
              <a:rPr lang="en-US" sz="1200" dirty="0" err="1"/>
              <a:t>eduction_level</a:t>
            </a:r>
            <a:r>
              <a:rPr lang="en-US" sz="1200" dirty="0"/>
              <a:t>",</a:t>
            </a:r>
          </a:p>
          <a:p>
            <a:r>
              <a:rPr lang="en-US" sz="1200" dirty="0"/>
              <a:t>            "</a:t>
            </a:r>
            <a:r>
              <a:rPr lang="en-US" sz="1200" dirty="0" err="1"/>
              <a:t>entity_type</a:t>
            </a:r>
            <a:r>
              <a:rPr lang="en-US" sz="1200" dirty="0"/>
              <a:t>",</a:t>
            </a:r>
          </a:p>
          <a:p>
            <a:r>
              <a:rPr lang="en-US" sz="1200" dirty="0"/>
              <a:t>            "ethnicity",</a:t>
            </a:r>
          </a:p>
          <a:p>
            <a:r>
              <a:rPr lang="en-US" sz="1200" dirty="0"/>
              <a:t>            "franchise",</a:t>
            </a:r>
          </a:p>
          <a:p>
            <a:r>
              <a:rPr lang="en-US" sz="1200" dirty="0"/>
              <a:t>            "gender",</a:t>
            </a:r>
          </a:p>
          <a:p>
            <a:r>
              <a:rPr lang="en-US" sz="1200" dirty="0"/>
              <a:t>            "generation",</a:t>
            </a:r>
          </a:p>
          <a:p>
            <a:r>
              <a:rPr lang="en-US" sz="1200" dirty="0"/>
              <a:t>            "genre",</a:t>
            </a:r>
          </a:p>
          <a:p>
            <a:r>
              <a:rPr lang="en-US" sz="1200" dirty="0"/>
              <a:t>            "</a:t>
            </a:r>
            <a:r>
              <a:rPr lang="en-US" sz="1200" dirty="0" err="1"/>
              <a:t>has_children</a:t>
            </a:r>
            <a:r>
              <a:rPr lang="en-US" sz="1200" dirty="0"/>
              <a:t>",</a:t>
            </a:r>
          </a:p>
          <a:p>
            <a:r>
              <a:rPr lang="en-US" sz="1200" dirty="0"/>
              <a:t>            "</a:t>
            </a:r>
            <a:r>
              <a:rPr lang="en-US" sz="1200" dirty="0" err="1"/>
              <a:t>household_size</a:t>
            </a:r>
            <a:r>
              <a:rPr lang="en-US" sz="1200" dirty="0"/>
              <a:t>",</a:t>
            </a:r>
          </a:p>
          <a:p>
            <a:r>
              <a:rPr lang="en-US" sz="1200" dirty="0"/>
              <a:t>            "</a:t>
            </a:r>
            <a:r>
              <a:rPr lang="en-US" sz="1200" dirty="0" err="1"/>
              <a:t>marital_status</a:t>
            </a:r>
            <a:r>
              <a:rPr lang="en-US" sz="1200" dirty="0"/>
              <a:t>",</a:t>
            </a:r>
          </a:p>
          <a:p>
            <a:r>
              <a:rPr lang="en-US" sz="1200" dirty="0"/>
              <a:t>            "</a:t>
            </a:r>
            <a:r>
              <a:rPr lang="en-US" sz="1200" dirty="0" err="1"/>
              <a:t>political_affiliation</a:t>
            </a:r>
            <a:r>
              <a:rPr lang="en-US" sz="1200" dirty="0"/>
              <a:t>",</a:t>
            </a:r>
          </a:p>
          <a:p>
            <a:r>
              <a:rPr lang="en-US" sz="1200" dirty="0"/>
              <a:t>            "product",</a:t>
            </a:r>
          </a:p>
          <a:p>
            <a:r>
              <a:rPr lang="en-US" sz="1200" dirty="0"/>
              <a:t>            "</a:t>
            </a:r>
            <a:r>
              <a:rPr lang="en-US" sz="1200" dirty="0" err="1"/>
              <a:t>property_value</a:t>
            </a:r>
            <a:r>
              <a:rPr lang="en-US" sz="1200" dirty="0"/>
              <a:t>",</a:t>
            </a:r>
          </a:p>
          <a:p>
            <a:r>
              <a:rPr lang="en-US" sz="1200" dirty="0"/>
              <a:t>            "region",</a:t>
            </a:r>
          </a:p>
          <a:p>
            <a:r>
              <a:rPr lang="en-US" sz="1200" dirty="0"/>
              <a:t>            "residence",</a:t>
            </a:r>
          </a:p>
          <a:p>
            <a:r>
              <a:rPr lang="en-US" sz="1200" dirty="0"/>
              <a:t>            "space",</a:t>
            </a:r>
          </a:p>
          <a:p>
            <a:r>
              <a:rPr lang="en-US" sz="1200" dirty="0"/>
              <a:t>            "sport",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9114B-DDF8-E4F7-B7B6-0730091AA107}"/>
              </a:ext>
            </a:extLst>
          </p:cNvPr>
          <p:cNvSpPr txBox="1"/>
          <p:nvPr/>
        </p:nvSpPr>
        <p:spPr>
          <a:xfrm>
            <a:off x="1474978" y="124862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things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29424-0601-1717-9D39-869FC7424014}"/>
              </a:ext>
            </a:extLst>
          </p:cNvPr>
          <p:cNvSpPr txBox="1"/>
          <p:nvPr/>
        </p:nvSpPr>
        <p:spPr>
          <a:xfrm>
            <a:off x="2243137" y="1690688"/>
            <a:ext cx="19755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           "</a:t>
            </a:r>
            <a:r>
              <a:rPr lang="en-US" sz="1200" dirty="0" err="1"/>
              <a:t>sport_league</a:t>
            </a:r>
            <a:r>
              <a:rPr lang="en-US" sz="1200" dirty="0"/>
              <a:t>",</a:t>
            </a:r>
          </a:p>
          <a:p>
            <a:r>
              <a:rPr lang="en-US" sz="1200" dirty="0"/>
              <a:t>            "</a:t>
            </a:r>
            <a:r>
              <a:rPr lang="en-US" sz="1200" dirty="0" err="1"/>
              <a:t>sport_team</a:t>
            </a:r>
            <a:r>
              <a:rPr lang="en-US" sz="1200" dirty="0"/>
              <a:t>",</a:t>
            </a:r>
          </a:p>
          <a:p>
            <a:r>
              <a:rPr lang="en-US" sz="1200" dirty="0"/>
              <a:t>            "</a:t>
            </a:r>
            <a:r>
              <a:rPr lang="en-US" sz="1200" dirty="0" err="1"/>
              <a:t>sport_team_league</a:t>
            </a:r>
            <a:r>
              <a:rPr lang="en-US" sz="1200" dirty="0"/>
              <a:t>",</a:t>
            </a:r>
          </a:p>
          <a:p>
            <a:r>
              <a:rPr lang="en-US" sz="1200" dirty="0"/>
              <a:t>            "state",</a:t>
            </a:r>
          </a:p>
          <a:p>
            <a:r>
              <a:rPr lang="en-US" sz="1200" dirty="0"/>
              <a:t>            "</a:t>
            </a:r>
            <a:r>
              <a:rPr lang="en-US" sz="1200" dirty="0" err="1"/>
              <a:t>theatre_tite</a:t>
            </a:r>
            <a:r>
              <a:rPr lang="en-US" sz="1200" dirty="0"/>
              <a:t>",</a:t>
            </a:r>
          </a:p>
          <a:p>
            <a:r>
              <a:rPr lang="en-US" sz="1200" dirty="0"/>
              <a:t>            "ticker",</a:t>
            </a:r>
          </a:p>
          <a:p>
            <a:r>
              <a:rPr lang="en-US" sz="1200" dirty="0"/>
              <a:t>            "time",</a:t>
            </a:r>
          </a:p>
          <a:p>
            <a:r>
              <a:rPr lang="en-US" sz="1200" dirty="0"/>
              <a:t>            "</a:t>
            </a:r>
            <a:r>
              <a:rPr lang="en-US" sz="1200" dirty="0" err="1"/>
              <a:t>time_table</a:t>
            </a:r>
            <a:r>
              <a:rPr lang="en-US" sz="1200" dirty="0"/>
              <a:t>",</a:t>
            </a:r>
          </a:p>
          <a:p>
            <a:r>
              <a:rPr lang="en-US" sz="1200" dirty="0"/>
              <a:t>            "</a:t>
            </a:r>
            <a:r>
              <a:rPr lang="en-US" sz="1200" dirty="0" err="1"/>
              <a:t>time_type</a:t>
            </a:r>
            <a:r>
              <a:rPr lang="en-US" sz="1200" dirty="0"/>
              <a:t>",</a:t>
            </a:r>
          </a:p>
          <a:p>
            <a:r>
              <a:rPr lang="en-US" sz="1200" dirty="0"/>
              <a:t>            "title",</a:t>
            </a:r>
          </a:p>
          <a:p>
            <a:r>
              <a:rPr lang="en-US" sz="1200" dirty="0"/>
              <a:t>            "venue",</a:t>
            </a:r>
          </a:p>
          <a:p>
            <a:r>
              <a:rPr lang="en-US" sz="1200" dirty="0"/>
              <a:t>            "</a:t>
            </a:r>
            <a:r>
              <a:rPr lang="en-US" sz="1200" dirty="0" err="1"/>
              <a:t>yearly_income</a:t>
            </a:r>
            <a:r>
              <a:rPr lang="en-US" sz="1200" dirty="0"/>
              <a:t>",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C0B4BA-8B13-87F5-2805-D4140A226AC3}"/>
              </a:ext>
            </a:extLst>
          </p:cNvPr>
          <p:cNvSpPr txBox="1"/>
          <p:nvPr/>
        </p:nvSpPr>
        <p:spPr>
          <a:xfrm>
            <a:off x="4648633" y="1690688"/>
            <a:ext cx="1975572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           "alligator",</a:t>
            </a:r>
          </a:p>
          <a:p>
            <a:r>
              <a:rPr lang="en-US" sz="1200" dirty="0"/>
              <a:t>            "android",</a:t>
            </a:r>
          </a:p>
          <a:p>
            <a:r>
              <a:rPr lang="en-US" sz="1200" dirty="0"/>
              <a:t>            "brand",</a:t>
            </a:r>
          </a:p>
          <a:p>
            <a:r>
              <a:rPr lang="en-US" sz="1200" dirty="0"/>
              <a:t>            "</a:t>
            </a:r>
            <a:r>
              <a:rPr lang="en-US" sz="1200" dirty="0" err="1"/>
              <a:t>ios</a:t>
            </a:r>
            <a:r>
              <a:rPr lang="en-US" sz="1200" dirty="0"/>
              <a:t>",</a:t>
            </a:r>
          </a:p>
          <a:p>
            <a:r>
              <a:rPr lang="en-US" sz="1200" dirty="0"/>
              <a:t>            "cheetah",</a:t>
            </a:r>
          </a:p>
          <a:p>
            <a:r>
              <a:rPr lang="en-US" sz="1200" dirty="0"/>
              <a:t>            "ferret",</a:t>
            </a:r>
          </a:p>
          <a:p>
            <a:r>
              <a:rPr lang="en-US" sz="1200" dirty="0"/>
              <a:t>            "</a:t>
            </a:r>
            <a:r>
              <a:rPr lang="en-US" sz="1200" dirty="0" err="1"/>
              <a:t>ferret_retailer</a:t>
            </a:r>
            <a:r>
              <a:rPr lang="en-US" sz="1200" dirty="0"/>
              <a:t>",</a:t>
            </a:r>
          </a:p>
          <a:p>
            <a:r>
              <a:rPr lang="en-US" sz="1200" dirty="0"/>
              <a:t>            "genre",</a:t>
            </a:r>
          </a:p>
          <a:p>
            <a:r>
              <a:rPr lang="en-US" sz="1200" dirty="0"/>
              <a:t>            "koala",</a:t>
            </a:r>
          </a:p>
          <a:p>
            <a:r>
              <a:rPr lang="en-US" sz="1200" dirty="0"/>
              <a:t>            "mockingbird",</a:t>
            </a:r>
          </a:p>
          <a:p>
            <a:r>
              <a:rPr lang="en-US" sz="1200" dirty="0"/>
              <a:t>            "monkey",</a:t>
            </a:r>
          </a:p>
          <a:p>
            <a:r>
              <a:rPr lang="en-US" sz="1200" dirty="0"/>
              <a:t>            "moose",</a:t>
            </a:r>
          </a:p>
          <a:p>
            <a:r>
              <a:rPr lang="en-US" sz="1200" dirty="0"/>
              <a:t>            "natterjack",</a:t>
            </a:r>
          </a:p>
          <a:p>
            <a:r>
              <a:rPr lang="en-US" sz="1200" dirty="0"/>
              <a:t>            "panther",</a:t>
            </a:r>
          </a:p>
          <a:p>
            <a:r>
              <a:rPr lang="en-US" sz="1200" dirty="0"/>
              <a:t>            "peacock",</a:t>
            </a:r>
          </a:p>
          <a:p>
            <a:r>
              <a:rPr lang="en-US" sz="1200" dirty="0"/>
              <a:t>            "platypus",</a:t>
            </a:r>
          </a:p>
          <a:p>
            <a:r>
              <a:rPr lang="en-US" sz="1200" dirty="0"/>
              <a:t>            "porcupine",</a:t>
            </a:r>
          </a:p>
          <a:p>
            <a:r>
              <a:rPr lang="en-US" sz="1200" dirty="0"/>
              <a:t>            "stork",</a:t>
            </a:r>
          </a:p>
          <a:p>
            <a:r>
              <a:rPr lang="en-US" sz="1200" dirty="0"/>
              <a:t>            "</a:t>
            </a:r>
            <a:r>
              <a:rPr lang="en-US" sz="1200" dirty="0" err="1"/>
              <a:t>stork_ios_android</a:t>
            </a:r>
            <a:r>
              <a:rPr lang="en-US" sz="1200" dirty="0"/>
              <a:t>",</a:t>
            </a:r>
          </a:p>
          <a:p>
            <a:r>
              <a:rPr lang="en-US" sz="1200" dirty="0"/>
              <a:t>            "swan",</a:t>
            </a:r>
          </a:p>
          <a:p>
            <a:r>
              <a:rPr lang="en-US" sz="1200" dirty="0"/>
              <a:t>            "tapir",</a:t>
            </a:r>
          </a:p>
          <a:p>
            <a:r>
              <a:rPr lang="en-US" sz="1200" dirty="0"/>
              <a:t>            "</a:t>
            </a:r>
            <a:r>
              <a:rPr lang="en-US" sz="1200" dirty="0" err="1"/>
              <a:t>value_koala</a:t>
            </a:r>
            <a:r>
              <a:rPr lang="en-US" sz="1200" dirty="0"/>
              <a:t>",</a:t>
            </a:r>
          </a:p>
          <a:p>
            <a:r>
              <a:rPr lang="en-US" sz="1200" dirty="0"/>
              <a:t>            "</a:t>
            </a:r>
            <a:r>
              <a:rPr lang="en-US" sz="1200" dirty="0" err="1"/>
              <a:t>concert_venue</a:t>
            </a:r>
            <a:r>
              <a:rPr lang="en-US" sz="1200" dirty="0"/>
              <a:t>",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5BCB6-85A2-7DDF-A6F2-9F74135AEF1D}"/>
              </a:ext>
            </a:extLst>
          </p:cNvPr>
          <p:cNvSpPr txBox="1"/>
          <p:nvPr/>
        </p:nvSpPr>
        <p:spPr>
          <a:xfrm>
            <a:off x="5014815" y="1224385"/>
            <a:ext cx="94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vendors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E760A8-0CA6-0063-2AD1-638A1BB30E16}"/>
              </a:ext>
            </a:extLst>
          </p:cNvPr>
          <p:cNvSpPr txBox="1"/>
          <p:nvPr/>
        </p:nvSpPr>
        <p:spPr>
          <a:xfrm>
            <a:off x="8119196" y="1829187"/>
            <a:ext cx="150278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"map",</a:t>
            </a:r>
          </a:p>
          <a:p>
            <a:r>
              <a:rPr lang="en-US" sz="1200" dirty="0"/>
              <a:t>"</a:t>
            </a:r>
            <a:r>
              <a:rPr lang="en-US" sz="1200" dirty="0" err="1"/>
              <a:t>fuzzymatch</a:t>
            </a:r>
            <a:r>
              <a:rPr lang="en-US" sz="1200" dirty="0"/>
              <a:t>", </a:t>
            </a:r>
          </a:p>
          <a:p>
            <a:r>
              <a:rPr lang="en-US" sz="1200" dirty="0"/>
              <a:t>"import",</a:t>
            </a:r>
          </a:p>
          <a:p>
            <a:r>
              <a:rPr lang="en-US" sz="1200" dirty="0"/>
              <a:t>"exp", </a:t>
            </a:r>
          </a:p>
          <a:p>
            <a:r>
              <a:rPr lang="en-US" sz="1200" dirty="0"/>
              <a:t>"history”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F5C55F-D696-2DDA-5AA3-E34905460E47}"/>
              </a:ext>
            </a:extLst>
          </p:cNvPr>
          <p:cNvSpPr txBox="1"/>
          <p:nvPr/>
        </p:nvSpPr>
        <p:spPr>
          <a:xfrm>
            <a:off x="7957389" y="12486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4064890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619</Words>
  <Application>Microsoft Office PowerPoint</Application>
  <PresentationFormat>Widescreen</PresentationFormat>
  <Paragraphs>158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Methodology</vt:lpstr>
      <vt:lpstr>Current Ontology Structure</vt:lpstr>
      <vt:lpstr>Current Ontology Structure</vt:lpstr>
      <vt:lpstr>Terminology</vt:lpstr>
      <vt:lpstr>Terminology</vt:lpstr>
      <vt:lpstr>Terminology</vt:lpstr>
      <vt:lpstr>SqlAlchemy: ORM</vt:lpstr>
      <vt:lpstr>SqlAlchemy: Core with reflection</vt:lpstr>
      <vt:lpstr>Methodology</vt:lpstr>
      <vt:lpstr>Methodology</vt:lpstr>
      <vt:lpstr>New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Monroe</dc:creator>
  <cp:lastModifiedBy>Jeff Monroe</cp:lastModifiedBy>
  <cp:revision>17</cp:revision>
  <dcterms:created xsi:type="dcterms:W3CDTF">2023-04-12T12:34:24Z</dcterms:created>
  <dcterms:modified xsi:type="dcterms:W3CDTF">2023-04-12T13:55:23Z</dcterms:modified>
</cp:coreProperties>
</file>