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2" r:id="rId4"/>
    <p:sldId id="264" r:id="rId5"/>
    <p:sldId id="265" r:id="rId6"/>
    <p:sldId id="27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6674-8B84-45AC-8CF4-4253EDA28D3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0F27-FCB9-4C35-9EEB-5232E46E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E0F27-FCB9-4C35-9EEB-5232E46E3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1585-A27B-1034-74E4-550CCF6E8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78BFF-432C-5156-553F-4E3498D6D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0DBA-F10F-6A2D-1C5A-AD7FE791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132F-3810-DEBC-270C-A24914F3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A382-DA7A-B87E-24C6-36574350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9232-D543-1781-393E-1201FCB7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0F59-4A61-9C6E-DBC6-2E972DA4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5B8F-5D2A-63DA-EC00-BD41C042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3155-C1FC-8906-6F25-FBEA9D7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FE30-7FDE-535C-6BDA-7A607100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DD7E-8D59-1B0E-2F0E-3F8B07FF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D8BE8-7825-DE6A-DC97-C518B32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A5A5-5053-3DAE-12DC-245C36B0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0F8E-4A5E-4B9E-8EED-B6D9BEB9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485A0-DCDF-7985-318B-BF3E3425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097E-D50E-FBB5-4665-BD845262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F765-5D51-C705-4351-A41459DE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AB38-ED93-46FC-DEA3-F25BBFE1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8514-F67B-AAD4-D46B-3240AA47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E906-E85F-0A76-D58E-38C9D220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13D-53C2-9479-948C-C470B50B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AED-1B37-F7DD-BFC7-5D89A2AE2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50EA-2B90-9312-5061-255CD4D6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855D-0EE4-75DD-804D-DE5DE2C3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1C8D-D096-0CA7-D883-A90966CD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6324-85BB-8B90-AFC5-65CE09AB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37DF-1EFF-B5B8-73D1-C91A38E60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843CC-B1D1-B4A8-DF9B-ED6C52FF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F2C7-C395-CA91-28F6-E69B60A7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09C0-4188-50D3-7E2F-95BD68C1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64FA-515B-7471-B15D-84A8B73B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3E30-DE19-C8F9-F0AE-B201164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6CF4-D22C-6B61-701E-7B350225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1DB8D-E0D5-B170-6991-7A8F5C68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53B46-6E97-0563-4D53-72FAAB7C4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035DA-73E6-A655-3B3E-8940D5A4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8EDE2-598F-AA5D-9964-6F437DD6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D68B0-3915-7149-301E-1F9EDDAF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57E44-6A41-6AE7-E90C-F61CD7E0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CB41-83E7-16B6-07B6-360383B0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F12C1-9AEA-0A9C-5933-949B8DD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28740-3B07-6F7E-98F5-B44BA48F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9EAE-AAB9-B522-D0F6-5E843EC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DBCEC-2475-86ED-082A-2A2258D9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CFCB4-27B0-B0E2-CDA0-8D3C7C9B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E821C-6E24-93F7-53A4-3766B85E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6C1A-3107-3CF0-0CE4-D0EB6D6C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9C34-E7F0-7A3A-E8E1-39A20852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3304-5162-5DD8-0562-584977DA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87AED-152B-3911-2400-3E3F9EA1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2FF7C-23A2-0989-59B4-B1B4D173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0EC0-3DD5-71E9-8D4D-13572831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034F-68A0-3735-037E-F3D9F6D3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48746-EDB2-6BB5-0FD5-E7FE0423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D328B-D8F9-95DB-FFA5-176098B1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9AD0-20E2-E608-AEB5-AD98F274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1942D-33DC-7391-9847-8FE6122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E2F5-4D13-D4F5-3595-D0B1691E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BCB17-B272-227E-CC0E-7320FF6B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003A-2F21-12C5-352D-FF5C680B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1927-787D-8047-6129-A242DF5F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C64F-083B-95DF-A543-E38582A8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36A3-1D92-7738-35A4-DF7383A2F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C258-0F00-5291-1252-D924CC6FB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Ontology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6D3C6-3ADE-D943-92C6-247655FC8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Refactoring Proposal</a:t>
            </a:r>
          </a:p>
        </p:txBody>
      </p:sp>
    </p:spTree>
    <p:extLst>
      <p:ext uri="{BB962C8B-B14F-4D97-AF65-F5344CB8AC3E}">
        <p14:creationId xmlns:p14="http://schemas.microsoft.com/office/powerpoint/2010/main" val="24366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8DB-E49C-109F-3E24-161617EA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with No Separate Name Table</a:t>
            </a:r>
          </a:p>
        </p:txBody>
      </p:sp>
    </p:spTree>
    <p:extLst>
      <p:ext uri="{BB962C8B-B14F-4D97-AF65-F5344CB8AC3E}">
        <p14:creationId xmlns:p14="http://schemas.microsoft.com/office/powerpoint/2010/main" val="6793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64B4-79B3-7317-6F1D-1E6EB3F4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7" y="91856"/>
            <a:ext cx="10515600" cy="780503"/>
          </a:xfrm>
        </p:spPr>
        <p:txBody>
          <a:bodyPr>
            <a:normAutofit/>
          </a:bodyPr>
          <a:lstStyle/>
          <a:p>
            <a:r>
              <a:rPr lang="en-US" sz="3600" dirty="0"/>
              <a:t>Basic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E5CBB-D7EC-85A4-85E0-DE96C17F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264" y="1288392"/>
            <a:ext cx="5143500" cy="264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4ED55-4463-0E6F-91F2-62B70511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0" y="1588022"/>
            <a:ext cx="1275156" cy="1211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73217-230A-41E8-44CD-E3465445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480" y="1588022"/>
            <a:ext cx="1831588" cy="1211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9A082-DD61-1700-E13A-255267B7A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1" y="3195958"/>
            <a:ext cx="5320862" cy="15007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E8991-73E4-B727-4915-0BF8B8828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255" y="5093252"/>
            <a:ext cx="7321931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3D594-DA14-863B-809E-87B70E55C924}"/>
              </a:ext>
            </a:extLst>
          </p:cNvPr>
          <p:cNvSpPr txBox="1"/>
          <p:nvPr/>
        </p:nvSpPr>
        <p:spPr>
          <a:xfrm>
            <a:off x="7372705" y="872359"/>
            <a:ext cx="3729419" cy="33855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Example of Type table without Meta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C3A65-80F3-DF51-1D17-652605610582}"/>
              </a:ext>
            </a:extLst>
          </p:cNvPr>
          <p:cNvSpPr txBox="1"/>
          <p:nvPr/>
        </p:nvSpPr>
        <p:spPr>
          <a:xfrm>
            <a:off x="6548249" y="4696714"/>
            <a:ext cx="3384773" cy="33855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Example of Type table With Meta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48135-98E7-EC9C-6F22-E83E4AC12B9F}"/>
              </a:ext>
            </a:extLst>
          </p:cNvPr>
          <p:cNvSpPr txBox="1"/>
          <p:nvPr/>
        </p:nvSpPr>
        <p:spPr>
          <a:xfrm>
            <a:off x="3544528" y="830905"/>
            <a:ext cx="1591205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Vendor table holds primary key for all vendor / sub DB pairs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FAD2F-85A9-DCA9-9BE9-0C53BD416EFF}"/>
              </a:ext>
            </a:extLst>
          </p:cNvPr>
          <p:cNvSpPr txBox="1"/>
          <p:nvPr/>
        </p:nvSpPr>
        <p:spPr>
          <a:xfrm>
            <a:off x="586524" y="830905"/>
            <a:ext cx="1591205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Type table hold primary key for all new types / entries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6CAE2-098B-390A-4E25-A2BF6081F823}"/>
              </a:ext>
            </a:extLst>
          </p:cNvPr>
          <p:cNvSpPr txBox="1"/>
          <p:nvPr/>
        </p:nvSpPr>
        <p:spPr>
          <a:xfrm>
            <a:off x="1013749" y="2872278"/>
            <a:ext cx="4160319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Name Map holds data from mapping and fuzzy match tables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7A51FA-AE41-42C9-D238-65F2A593A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67" y="4918712"/>
            <a:ext cx="3852811" cy="16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4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0DC5DA-DF57-DBC6-B7CD-044D523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70" y="2657461"/>
            <a:ext cx="51435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538FF-FE7F-3F8A-042B-9C6DC122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73" y="122057"/>
            <a:ext cx="10515600" cy="1197458"/>
          </a:xfrm>
        </p:spPr>
        <p:txBody>
          <a:bodyPr>
            <a:normAutofit/>
          </a:bodyPr>
          <a:lstStyle/>
          <a:p>
            <a:r>
              <a:rPr lang="en-US" sz="3600" dirty="0"/>
              <a:t>Artist Table</a:t>
            </a:r>
            <a:br>
              <a:rPr lang="en-US" sz="3600" dirty="0"/>
            </a:br>
            <a:r>
              <a:rPr lang="en-US" sz="2800" dirty="0"/>
              <a:t>(example with no meta-data)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EEC7A-C098-A79E-7E9C-893FFA2ACAFE}"/>
              </a:ext>
            </a:extLst>
          </p:cNvPr>
          <p:cNvSpPr txBox="1"/>
          <p:nvPr/>
        </p:nvSpPr>
        <p:spPr>
          <a:xfrm>
            <a:off x="896073" y="5737792"/>
            <a:ext cx="433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table is immutable. Each row shows an action on a name and provides a complete log of changes. Immutability ensures a complete log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2C058-CE5A-1ACD-51BA-12BA817A001E}"/>
              </a:ext>
            </a:extLst>
          </p:cNvPr>
          <p:cNvSpPr txBox="1"/>
          <p:nvPr/>
        </p:nvSpPr>
        <p:spPr>
          <a:xfrm>
            <a:off x="6419127" y="971828"/>
            <a:ext cx="3981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Database Operations</a:t>
            </a:r>
          </a:p>
          <a:p>
            <a:r>
              <a:rPr lang="en-US" sz="1600" dirty="0"/>
              <a:t>In order to see how “Drake” should be spelled, you query the names table: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example: What is the latest entry with status == prod.  “DRAKE”</a:t>
            </a:r>
          </a:p>
          <a:p>
            <a:r>
              <a:rPr lang="en-US" sz="1600" dirty="0"/>
              <a:t>In order to see a list of artist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 the type table by type==artist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 by latest entry with status &gt;= stage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6FB52-07BC-9EB5-334C-D638CD1E56AE}"/>
              </a:ext>
            </a:extLst>
          </p:cNvPr>
          <p:cNvSpPr/>
          <p:nvPr/>
        </p:nvSpPr>
        <p:spPr>
          <a:xfrm>
            <a:off x="907470" y="3576101"/>
            <a:ext cx="5143500" cy="402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ED210-41A7-E5E8-20C4-DC4D6C98DC52}"/>
              </a:ext>
            </a:extLst>
          </p:cNvPr>
          <p:cNvSpPr txBox="1"/>
          <p:nvPr/>
        </p:nvSpPr>
        <p:spPr>
          <a:xfrm>
            <a:off x="6419127" y="3485515"/>
            <a:ext cx="487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database operations are atomic, so it will not be possible for one user to “overwrite” another’s data. However, modifications could still clash. For example: Julie changes drake to drake 1 minute after David. The system could: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Warn Julie and give her the option of overriding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 David that his change was over ridden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 David and Julie that they are in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 Jeff, David, and Julie that they are in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nothing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5713A-9E2F-ACE4-130D-095E68A16455}"/>
              </a:ext>
            </a:extLst>
          </p:cNvPr>
          <p:cNvSpPr txBox="1"/>
          <p:nvPr/>
        </p:nvSpPr>
        <p:spPr>
          <a:xfrm>
            <a:off x="6519576" y="6153290"/>
            <a:ext cx="433783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Note</a:t>
            </a:r>
            <a:r>
              <a:rPr lang="en-US" sz="1400" dirty="0"/>
              <a:t>: The methodology for handing clashes can be decided later as it does not affect the database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7B50-27AD-8E5C-4D62-710931F7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92" y="1436928"/>
            <a:ext cx="1161178" cy="1103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091E3-E7E7-77A1-E6D4-DDFE595CDA09}"/>
              </a:ext>
            </a:extLst>
          </p:cNvPr>
          <p:cNvSpPr txBox="1"/>
          <p:nvPr/>
        </p:nvSpPr>
        <p:spPr>
          <a:xfrm>
            <a:off x="171528" y="1312217"/>
            <a:ext cx="1998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L_ID or logistics ID is the primary key for the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FE16AB-34CB-F7E3-A122-4DFF88618921}"/>
              </a:ext>
            </a:extLst>
          </p:cNvPr>
          <p:cNvCxnSpPr>
            <a:cxnSpLocks/>
          </p:cNvCxnSpPr>
          <p:nvPr/>
        </p:nvCxnSpPr>
        <p:spPr>
          <a:xfrm>
            <a:off x="539313" y="1927770"/>
            <a:ext cx="443404" cy="983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C578B-CC44-3D04-4503-0CE08E7E283E}"/>
              </a:ext>
            </a:extLst>
          </p:cNvPr>
          <p:cNvSpPr txBox="1"/>
          <p:nvPr/>
        </p:nvSpPr>
        <p:spPr>
          <a:xfrm>
            <a:off x="2096814" y="1325771"/>
            <a:ext cx="2714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N_ID or </a:t>
            </a:r>
            <a:r>
              <a:rPr lang="en-US" sz="1100" dirty="0" err="1"/>
              <a:t>name_id</a:t>
            </a:r>
            <a:r>
              <a:rPr lang="en-US" sz="1100" dirty="0"/>
              <a:t>. This is the primary key for the type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It is a foreign key in the other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 type table is needed so that the other tables such as artist or venue will not have multiple primary keys.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A824C-ED7D-125F-DEB2-E042A5446612}"/>
              </a:ext>
            </a:extLst>
          </p:cNvPr>
          <p:cNvCxnSpPr>
            <a:cxnSpLocks/>
          </p:cNvCxnSpPr>
          <p:nvPr/>
        </p:nvCxnSpPr>
        <p:spPr>
          <a:xfrm flipH="1">
            <a:off x="1791182" y="1970690"/>
            <a:ext cx="443404" cy="8435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35F587-C292-523E-FA20-F2115B8ABBDA}"/>
              </a:ext>
            </a:extLst>
          </p:cNvPr>
          <p:cNvCxnSpPr>
            <a:cxnSpLocks/>
          </p:cNvCxnSpPr>
          <p:nvPr/>
        </p:nvCxnSpPr>
        <p:spPr>
          <a:xfrm>
            <a:off x="4566745" y="1660634"/>
            <a:ext cx="2442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7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CF5CD-9B8D-D3CD-1F54-2B14857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4" y="2285927"/>
            <a:ext cx="5143500" cy="2641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AD193E0-0877-D4C8-3A7B-C99B747EDDC7}"/>
              </a:ext>
            </a:extLst>
          </p:cNvPr>
          <p:cNvSpPr/>
          <p:nvPr/>
        </p:nvSpPr>
        <p:spPr>
          <a:xfrm>
            <a:off x="1730415" y="5287427"/>
            <a:ext cx="2685327" cy="144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538FF-FE7F-3F8A-042B-9C6DC122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73" y="122057"/>
            <a:ext cx="10515600" cy="951334"/>
          </a:xfrm>
        </p:spPr>
        <p:txBody>
          <a:bodyPr>
            <a:normAutofit/>
          </a:bodyPr>
          <a:lstStyle/>
          <a:p>
            <a:r>
              <a:rPr lang="en-US" sz="3600" dirty="0"/>
              <a:t>Workflow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6FB52-07BC-9EB5-334C-D638CD1E56AE}"/>
              </a:ext>
            </a:extLst>
          </p:cNvPr>
          <p:cNvSpPr/>
          <p:nvPr/>
        </p:nvSpPr>
        <p:spPr>
          <a:xfrm>
            <a:off x="591864" y="3057301"/>
            <a:ext cx="5143500" cy="51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ED210-41A7-E5E8-20C4-DC4D6C98DC52}"/>
              </a:ext>
            </a:extLst>
          </p:cNvPr>
          <p:cNvSpPr txBox="1"/>
          <p:nvPr/>
        </p:nvSpPr>
        <p:spPr>
          <a:xfrm>
            <a:off x="5891048" y="1073391"/>
            <a:ext cx="58647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Workflow</a:t>
            </a:r>
          </a:p>
          <a:p>
            <a:r>
              <a:rPr lang="en-US" sz="1600" dirty="0"/>
              <a:t>The </a:t>
            </a:r>
            <a:r>
              <a:rPr lang="en-US" sz="1400" dirty="0"/>
              <a:t>tatus column enables multiple workflow possibilities.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Jeff, David and Julie are analysts that can modify the database but changes are automatically marked as “draft”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Kyle is in charge of promoting to “stage”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notify Kyle that three modifications are in “draft”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When he logs into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Or the system could email Kyle periodically.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Kyle updates the name change to “stage”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require him to pick one of the 3 prior 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allow Kyle to override the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Note: moving to stage is an additional entry. This provides for a complete 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Sally is in charge of promoting to “prod”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notify Sally periodically that she has items to promote. In this case it would be Kyles promotion of DRAKE.</a:t>
            </a:r>
          </a:p>
          <a:p>
            <a:endParaRPr lang="en-US" sz="1400" b="1" u="sng" dirty="0"/>
          </a:p>
          <a:p>
            <a:r>
              <a:rPr lang="en-US" sz="1400" b="1" u="sng" dirty="0"/>
              <a:t>Note</a:t>
            </a:r>
            <a:r>
              <a:rPr lang="en-US" sz="1400" dirty="0"/>
              <a:t>: There are a lot of workflow variants that are enabled by this database structure. The key is to implement role-based access so that users have different roles and permissions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36936-5E09-B3B8-1B9E-14A607893455}"/>
              </a:ext>
            </a:extLst>
          </p:cNvPr>
          <p:cNvSpPr/>
          <p:nvPr/>
        </p:nvSpPr>
        <p:spPr>
          <a:xfrm>
            <a:off x="2517227" y="1448073"/>
            <a:ext cx="104052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8851A0-7969-7BC7-8670-C9AEBC58A010}"/>
              </a:ext>
            </a:extLst>
          </p:cNvPr>
          <p:cNvSpPr/>
          <p:nvPr/>
        </p:nvSpPr>
        <p:spPr>
          <a:xfrm>
            <a:off x="804041" y="1448073"/>
            <a:ext cx="104052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draft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A4048D-8D8E-AE25-5FFB-6D40D82BDA89}"/>
              </a:ext>
            </a:extLst>
          </p:cNvPr>
          <p:cNvSpPr/>
          <p:nvPr/>
        </p:nvSpPr>
        <p:spPr>
          <a:xfrm>
            <a:off x="4230412" y="1448073"/>
            <a:ext cx="104052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3412AC-3334-C6F1-66A2-1CD3ADDF9408}"/>
              </a:ext>
            </a:extLst>
          </p:cNvPr>
          <p:cNvSpPr/>
          <p:nvPr/>
        </p:nvSpPr>
        <p:spPr>
          <a:xfrm>
            <a:off x="1986454" y="1589963"/>
            <a:ext cx="441435" cy="32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5D94F1-0907-18E7-CF8D-7870703D0887}"/>
              </a:ext>
            </a:extLst>
          </p:cNvPr>
          <p:cNvSpPr/>
          <p:nvPr/>
        </p:nvSpPr>
        <p:spPr>
          <a:xfrm>
            <a:off x="3647088" y="1589963"/>
            <a:ext cx="441435" cy="32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0E4DF-60D0-F79C-3465-9BC4F9090211}"/>
              </a:ext>
            </a:extLst>
          </p:cNvPr>
          <p:cNvSpPr txBox="1"/>
          <p:nvPr/>
        </p:nvSpPr>
        <p:spPr>
          <a:xfrm>
            <a:off x="1986454" y="969619"/>
            <a:ext cx="19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Workflow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5AE502-A6D5-B9D9-D559-089FAF05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054" y="5585844"/>
            <a:ext cx="2347341" cy="699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2C761E-2823-652F-6026-1674B765DC20}"/>
              </a:ext>
            </a:extLst>
          </p:cNvPr>
          <p:cNvSpPr txBox="1"/>
          <p:nvPr/>
        </p:nvSpPr>
        <p:spPr>
          <a:xfrm>
            <a:off x="2136137" y="5298689"/>
            <a:ext cx="184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 Modified: Drake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FCB56-A5F3-F19E-1432-255F5A53A079}"/>
              </a:ext>
            </a:extLst>
          </p:cNvPr>
          <p:cNvSpPr txBox="1"/>
          <p:nvPr/>
        </p:nvSpPr>
        <p:spPr>
          <a:xfrm>
            <a:off x="1923119" y="58140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C4F6B3-D99D-8608-B058-A135D345EE6A}"/>
              </a:ext>
            </a:extLst>
          </p:cNvPr>
          <p:cNvSpPr/>
          <p:nvPr/>
        </p:nvSpPr>
        <p:spPr>
          <a:xfrm>
            <a:off x="2118900" y="6396076"/>
            <a:ext cx="497712" cy="237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21C63B-0633-EED9-2D38-3E1024FD0782}"/>
              </a:ext>
            </a:extLst>
          </p:cNvPr>
          <p:cNvSpPr/>
          <p:nvPr/>
        </p:nvSpPr>
        <p:spPr>
          <a:xfrm>
            <a:off x="3488569" y="6396076"/>
            <a:ext cx="599954" cy="237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B8F693-87A8-744A-1F06-F6E1C6D99CC7}"/>
              </a:ext>
            </a:extLst>
          </p:cNvPr>
          <p:cNvSpPr/>
          <p:nvPr/>
        </p:nvSpPr>
        <p:spPr>
          <a:xfrm>
            <a:off x="2660980" y="6396076"/>
            <a:ext cx="783221" cy="237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Override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82485-F927-B737-814F-0C23F27D0DD3}"/>
              </a:ext>
            </a:extLst>
          </p:cNvPr>
          <p:cNvSpPr txBox="1"/>
          <p:nvPr/>
        </p:nvSpPr>
        <p:spPr>
          <a:xfrm>
            <a:off x="4478522" y="5953430"/>
            <a:ext cx="282505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User interface would be designed and built to control workflow. This can be done at a later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7165B-003C-A4C8-98BC-B3700BFA8C59}"/>
              </a:ext>
            </a:extLst>
          </p:cNvPr>
          <p:cNvSpPr txBox="1"/>
          <p:nvPr/>
        </p:nvSpPr>
        <p:spPr>
          <a:xfrm>
            <a:off x="244054" y="6148497"/>
            <a:ext cx="112802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Not intended to be an actual GUI mockup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4B962-55E9-B4EA-8412-5A1A03ABFD3B}"/>
              </a:ext>
            </a:extLst>
          </p:cNvPr>
          <p:cNvSpPr txBox="1"/>
          <p:nvPr/>
        </p:nvSpPr>
        <p:spPr>
          <a:xfrm>
            <a:off x="8660574" y="5953430"/>
            <a:ext cx="28250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Need to define the exact steps in workflow.</a:t>
            </a:r>
          </a:p>
        </p:txBody>
      </p:sp>
    </p:spTree>
    <p:extLst>
      <p:ext uri="{BB962C8B-B14F-4D97-AF65-F5344CB8AC3E}">
        <p14:creationId xmlns:p14="http://schemas.microsoft.com/office/powerpoint/2010/main" val="3214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124-0379-AAFB-2659-9CD941EB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>
            <a:normAutofit/>
          </a:bodyPr>
          <a:lstStyle/>
          <a:p>
            <a:r>
              <a:rPr lang="en-US" sz="3600" dirty="0"/>
              <a:t>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40EAB-1B2B-DF5E-933F-F74ACCF9B0D5}"/>
              </a:ext>
            </a:extLst>
          </p:cNvPr>
          <p:cNvSpPr txBox="1"/>
          <p:nvPr/>
        </p:nvSpPr>
        <p:spPr>
          <a:xfrm>
            <a:off x="5283844" y="1073391"/>
            <a:ext cx="6471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Delete could be implemented as an action just like modify.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Julie deletes DRAKE in draft (</a:t>
            </a:r>
            <a:r>
              <a:rPr lang="en-US" sz="1400" dirty="0" err="1"/>
              <a:t>log_ID</a:t>
            </a:r>
            <a:r>
              <a:rPr lang="en-US" sz="1400" dirty="0"/>
              <a:t>: 10)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If someone builds an artist list in draft DRAKE would be filtered out.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DRAKE would still show up in stage and prod.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Kyle promotes DRAKE delete to stage (</a:t>
            </a:r>
            <a:r>
              <a:rPr lang="en-US" sz="1400" dirty="0" err="1"/>
              <a:t>log_ID</a:t>
            </a:r>
            <a:r>
              <a:rPr lang="en-US" sz="1400" dirty="0"/>
              <a:t>: 11)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If someone builds an artist list in draft or stage, DRAKE would be filtered 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DRAKE would still show up in prod.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Sally pulls up modification list on DRAKE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The interface would give her the option of viewing all of the modifications to DRAKE (see diagram below)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Or she could see all of the modification since the last prod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Or she could see many other variants.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Sally decides to “undelete” drake (</a:t>
            </a:r>
            <a:r>
              <a:rPr lang="en-US" sz="1200" dirty="0" err="1"/>
              <a:t>log_ID</a:t>
            </a:r>
            <a:r>
              <a:rPr lang="en-US" sz="1200" dirty="0"/>
              <a:t>: 12)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5C7B9-7FE7-462A-35A0-FF532267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778" y="4704197"/>
            <a:ext cx="4540250" cy="168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77B4E-2E72-5094-3DDF-49A9401F16C9}"/>
              </a:ext>
            </a:extLst>
          </p:cNvPr>
          <p:cNvSpPr txBox="1"/>
          <p:nvPr/>
        </p:nvSpPr>
        <p:spPr>
          <a:xfrm>
            <a:off x="708972" y="5035774"/>
            <a:ext cx="444955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Note: it may be better to use “undelete” instead of modify to make things more clear. Using modify would keep the “language” simpler. I am uncertain which I prefer.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7B20E64-1E9B-E86E-E916-9E82FE58C3AD}"/>
              </a:ext>
            </a:extLst>
          </p:cNvPr>
          <p:cNvSpPr/>
          <p:nvPr/>
        </p:nvSpPr>
        <p:spPr>
          <a:xfrm rot="10800000">
            <a:off x="2520387" y="4389569"/>
            <a:ext cx="237281" cy="584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62168D6-29CA-227E-A322-BAFF61D420EE}"/>
              </a:ext>
            </a:extLst>
          </p:cNvPr>
          <p:cNvSpPr/>
          <p:nvPr/>
        </p:nvSpPr>
        <p:spPr>
          <a:xfrm>
            <a:off x="5158531" y="3778469"/>
            <a:ext cx="185979" cy="2995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FF7E7-377A-6715-3470-7CCA1E00A59F}"/>
              </a:ext>
            </a:extLst>
          </p:cNvPr>
          <p:cNvSpPr txBox="1"/>
          <p:nvPr/>
        </p:nvSpPr>
        <p:spPr>
          <a:xfrm>
            <a:off x="5363051" y="3758964"/>
            <a:ext cx="71199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delete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E44B6-5C9C-3B0D-E289-2CF2787CD5A3}"/>
              </a:ext>
            </a:extLst>
          </p:cNvPr>
          <p:cNvSpPr txBox="1"/>
          <p:nvPr/>
        </p:nvSpPr>
        <p:spPr>
          <a:xfrm>
            <a:off x="7227263" y="4358039"/>
            <a:ext cx="397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Showing All Modifications to Drake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1FE3E-72FF-A935-BBFA-4CBEA960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0" y="1747969"/>
            <a:ext cx="484505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4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E8F0D2F-9632-EA44-0293-2C5C43AF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50" y="1540639"/>
            <a:ext cx="1854081" cy="1226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C45E1-37E8-717F-9B61-14ACAB027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08" y="3010906"/>
            <a:ext cx="5448300" cy="1536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11345-E5F5-E68B-B50E-193249D6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969689"/>
          </a:xfrm>
        </p:spPr>
        <p:txBody>
          <a:bodyPr>
            <a:normAutofit/>
          </a:bodyPr>
          <a:lstStyle/>
          <a:p>
            <a:r>
              <a:rPr lang="en-US" sz="3600" dirty="0"/>
              <a:t>Name Map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64C83D-C4C1-3223-AD19-53A725F0317A}"/>
              </a:ext>
            </a:extLst>
          </p:cNvPr>
          <p:cNvCxnSpPr>
            <a:cxnSpLocks/>
            <a:stCxn id="9" idx="4"/>
            <a:endCxn id="8" idx="1"/>
          </p:cNvCxnSpPr>
          <p:nvPr/>
        </p:nvCxnSpPr>
        <p:spPr>
          <a:xfrm>
            <a:off x="1394930" y="2067709"/>
            <a:ext cx="56985" cy="13583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68FFD98-63BB-93DC-B8E2-EF79BE0316B2}"/>
              </a:ext>
            </a:extLst>
          </p:cNvPr>
          <p:cNvSpPr/>
          <p:nvPr/>
        </p:nvSpPr>
        <p:spPr>
          <a:xfrm>
            <a:off x="1414974" y="3395409"/>
            <a:ext cx="252248" cy="209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BEAD9C-F962-85B1-9AE2-B417700C40FE}"/>
              </a:ext>
            </a:extLst>
          </p:cNvPr>
          <p:cNvSpPr/>
          <p:nvPr/>
        </p:nvSpPr>
        <p:spPr>
          <a:xfrm>
            <a:off x="1256981" y="1908966"/>
            <a:ext cx="275898" cy="15874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7274A-13EA-ED50-EA43-10B81D2C6C63}"/>
              </a:ext>
            </a:extLst>
          </p:cNvPr>
          <p:cNvSpPr txBox="1"/>
          <p:nvPr/>
        </p:nvSpPr>
        <p:spPr>
          <a:xfrm>
            <a:off x="800977" y="5035590"/>
            <a:ext cx="3857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Mapping and Fuzzy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mapping and fuzzy match tables have been combined.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Map type: fuzzy or person.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Could be extended to other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515CE-BE7C-1BBA-6F5F-1B0F0C839BA5}"/>
              </a:ext>
            </a:extLst>
          </p:cNvPr>
          <p:cNvSpPr txBox="1"/>
          <p:nvPr/>
        </p:nvSpPr>
        <p:spPr>
          <a:xfrm>
            <a:off x="6626572" y="816313"/>
            <a:ext cx="476445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Vendor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 column added to indicate which vendor sub elements the data came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could be a separate database, different column, or something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keeps the name map table relationships 1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also allows: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Unambiguous updates to the name map table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Unambiguous reverse mapping to the vendor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521D7-0851-F88D-2A48-047EEF9142F9}"/>
              </a:ext>
            </a:extLst>
          </p:cNvPr>
          <p:cNvSpPr txBox="1"/>
          <p:nvPr/>
        </p:nvSpPr>
        <p:spPr>
          <a:xfrm>
            <a:off x="5838816" y="5040278"/>
            <a:ext cx="38576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 logic could be implemented to combine fuzzy and human choices.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Choose fuzzy if value &gt;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Choose highest fuzzy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Adjudication between human and fuzzy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21ABB7-B678-EF4E-2A45-8DAEB9360DEC}"/>
              </a:ext>
            </a:extLst>
          </p:cNvPr>
          <p:cNvSpPr/>
          <p:nvPr/>
        </p:nvSpPr>
        <p:spPr>
          <a:xfrm>
            <a:off x="3241118" y="1908965"/>
            <a:ext cx="275898" cy="158743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E89A24-0A92-7E49-7B3A-65468C9302DB}"/>
              </a:ext>
            </a:extLst>
          </p:cNvPr>
          <p:cNvSpPr/>
          <p:nvPr/>
        </p:nvSpPr>
        <p:spPr>
          <a:xfrm>
            <a:off x="1713581" y="3395409"/>
            <a:ext cx="275898" cy="158743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A3B47D-61D7-28FB-060C-B84FF997D2FF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1949075" y="2004044"/>
            <a:ext cx="1332447" cy="14146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4E187E8-27BF-72B5-E924-1D61A9BC5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981" y="1554638"/>
            <a:ext cx="1276080" cy="12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FB34000-A6B9-F6B4-F2CB-49C1D5EF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2" y="1328421"/>
            <a:ext cx="7326874" cy="1433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EDC7B-729B-89D2-36FC-6AF8854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868"/>
            <a:ext cx="10515600" cy="1012262"/>
          </a:xfrm>
        </p:spPr>
        <p:txBody>
          <a:bodyPr>
            <a:normAutofit/>
          </a:bodyPr>
          <a:lstStyle/>
          <a:p>
            <a:r>
              <a:rPr lang="en-US" sz="3600" dirty="0"/>
              <a:t>Types with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240D4-0D63-DC14-CA28-C17B1D1CF2C0}"/>
              </a:ext>
            </a:extLst>
          </p:cNvPr>
          <p:cNvSpPr/>
          <p:nvPr/>
        </p:nvSpPr>
        <p:spPr>
          <a:xfrm>
            <a:off x="4276314" y="2044985"/>
            <a:ext cx="1136513" cy="182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9B033-B599-B21B-CC5D-3D8D8A3293C4}"/>
              </a:ext>
            </a:extLst>
          </p:cNvPr>
          <p:cNvSpPr/>
          <p:nvPr/>
        </p:nvSpPr>
        <p:spPr>
          <a:xfrm>
            <a:off x="6257113" y="2227274"/>
            <a:ext cx="679715" cy="182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2BAD9-32E4-D2C7-038A-4B4820A6AA7C}"/>
              </a:ext>
            </a:extLst>
          </p:cNvPr>
          <p:cNvSpPr txBox="1"/>
          <p:nvPr/>
        </p:nvSpPr>
        <p:spPr>
          <a:xfrm>
            <a:off x="609632" y="3121258"/>
            <a:ext cx="51082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Types with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Operates similarly to the simple name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Types like venue have multiple columns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Conflicts are more involved because operations can conflict with each other</a:t>
            </a:r>
          </a:p>
          <a:p>
            <a:r>
              <a:rPr lang="en-US" sz="1400" dirty="0"/>
              <a:t>For example, very close in time to each 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Kyle has changed the address to: 117 Hollywood Bowl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Jeff has changed the postal code to: 90210</a:t>
            </a:r>
          </a:p>
          <a:p>
            <a:endParaRPr lang="en-US" sz="1400" dirty="0"/>
          </a:p>
          <a:p>
            <a:r>
              <a:rPr lang="en-US" sz="1400" dirty="0"/>
              <a:t>This is a conflict because if either Kyle of Jeff’s change is accepted data from the other will be lost.</a:t>
            </a:r>
          </a:p>
          <a:p>
            <a:endParaRPr lang="en-US" sz="1400" dirty="0"/>
          </a:p>
          <a:p>
            <a:r>
              <a:rPr lang="en-US" sz="1400" dirty="0"/>
              <a:t>This can be solved by implementing a simple merge tool that provides the user a column-by-column diff.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46F1A-DCD7-8ACA-727E-4DB16DD38E52}"/>
              </a:ext>
            </a:extLst>
          </p:cNvPr>
          <p:cNvSpPr txBox="1"/>
          <p:nvPr/>
        </p:nvSpPr>
        <p:spPr>
          <a:xfrm>
            <a:off x="8253040" y="2842216"/>
            <a:ext cx="30480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Not intended to be an actual GUI mockup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7A58E-B0B6-9D3C-1F74-94564D426FE7}"/>
              </a:ext>
            </a:extLst>
          </p:cNvPr>
          <p:cNvSpPr txBox="1"/>
          <p:nvPr/>
        </p:nvSpPr>
        <p:spPr>
          <a:xfrm>
            <a:off x="7668104" y="3812155"/>
            <a:ext cx="3844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merge logic: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Show latest production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Show list of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Highlight values that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Lowlight unchanged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merge recommendation</a:t>
            </a:r>
          </a:p>
          <a:p>
            <a:endParaRPr lang="en-US" sz="1400" dirty="0"/>
          </a:p>
          <a:p>
            <a:r>
              <a:rPr lang="en-US" sz="1400" dirty="0"/>
              <a:t>This logic could be presented to Kyle when he updates and/or could be resolved later during a status update.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A3495-95EB-8F72-8B78-9A8F2E7463F3}"/>
              </a:ext>
            </a:extLst>
          </p:cNvPr>
          <p:cNvSpPr txBox="1"/>
          <p:nvPr/>
        </p:nvSpPr>
        <p:spPr>
          <a:xfrm>
            <a:off x="5683171" y="3232998"/>
            <a:ext cx="177478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New entry logged for the merge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B32AD07-4AAC-9755-AB16-F0E2D05E19E8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335931" y="3027754"/>
            <a:ext cx="347240" cy="4668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BD320-B58B-E84F-1B43-C40945D83010}"/>
              </a:ext>
            </a:extLst>
          </p:cNvPr>
          <p:cNvGrpSpPr/>
          <p:nvPr/>
        </p:nvGrpSpPr>
        <p:grpSpPr>
          <a:xfrm>
            <a:off x="7568310" y="942893"/>
            <a:ext cx="4496765" cy="1896905"/>
            <a:chOff x="7457954" y="942893"/>
            <a:chExt cx="4496765" cy="18969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BD4CAA-ADAF-28DE-6F7B-41BC4D1973C0}"/>
                </a:ext>
              </a:extLst>
            </p:cNvPr>
            <p:cNvSpPr/>
            <p:nvPr/>
          </p:nvSpPr>
          <p:spPr>
            <a:xfrm>
              <a:off x="7457954" y="942893"/>
              <a:ext cx="4496765" cy="1896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53ADC7-6674-6429-DDA8-235FF8E4D610}"/>
                </a:ext>
              </a:extLst>
            </p:cNvPr>
            <p:cNvSpPr/>
            <p:nvPr/>
          </p:nvSpPr>
          <p:spPr>
            <a:xfrm>
              <a:off x="8025847" y="2523901"/>
              <a:ext cx="497712" cy="2376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OK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593A5F4-A9EC-EBB7-2A7A-378CC4020B3E}"/>
                </a:ext>
              </a:extLst>
            </p:cNvPr>
            <p:cNvSpPr/>
            <p:nvPr/>
          </p:nvSpPr>
          <p:spPr>
            <a:xfrm>
              <a:off x="10946523" y="2524964"/>
              <a:ext cx="599954" cy="2376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Cancel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64F6947-0AB3-7309-A513-2837734D997F}"/>
                </a:ext>
              </a:extLst>
            </p:cNvPr>
            <p:cNvSpPr/>
            <p:nvPr/>
          </p:nvSpPr>
          <p:spPr>
            <a:xfrm>
              <a:off x="9343431" y="2523901"/>
              <a:ext cx="783221" cy="2376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Override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24E143-66C1-534C-808C-0B72F547430A}"/>
                </a:ext>
              </a:extLst>
            </p:cNvPr>
            <p:cNvSpPr txBox="1"/>
            <p:nvPr/>
          </p:nvSpPr>
          <p:spPr>
            <a:xfrm>
              <a:off x="8817979" y="1014955"/>
              <a:ext cx="1544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Merge Venue Data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ED24DD-6DF2-FA5B-40B3-B694B845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1406" y="1482051"/>
              <a:ext cx="4349859" cy="985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35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1044</Words>
  <Application>Microsoft Office PowerPoint</Application>
  <PresentationFormat>Widescreen</PresentationFormat>
  <Paragraphs>120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Ontology Database</vt:lpstr>
      <vt:lpstr>Design with No Separate Name Table</vt:lpstr>
      <vt:lpstr>Basic Tables</vt:lpstr>
      <vt:lpstr>Artist Table (example with no meta-data)</vt:lpstr>
      <vt:lpstr>Workflow</vt:lpstr>
      <vt:lpstr>Delete</vt:lpstr>
      <vt:lpstr>Name Map Table</vt:lpstr>
      <vt:lpstr>Types with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Database</dc:title>
  <dc:creator>Jeff Monroe</dc:creator>
  <cp:lastModifiedBy>Jeff Monroe</cp:lastModifiedBy>
  <cp:revision>158</cp:revision>
  <dcterms:created xsi:type="dcterms:W3CDTF">2023-03-14T18:44:55Z</dcterms:created>
  <dcterms:modified xsi:type="dcterms:W3CDTF">2023-04-20T15:53:07Z</dcterms:modified>
</cp:coreProperties>
</file>