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4" r:id="rId7"/>
    <p:sldId id="265" r:id="rId8"/>
    <p:sldId id="263" r:id="rId9"/>
    <p:sldId id="267" r:id="rId10"/>
    <p:sldId id="270" r:id="rId11"/>
    <p:sldId id="269" r:id="rId12"/>
    <p:sldId id="271" r:id="rId13"/>
    <p:sldId id="272" r:id="rId14"/>
    <p:sldId id="273" r:id="rId15"/>
    <p:sldId id="274" r:id="rId16"/>
    <p:sldId id="268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7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E273-589E-EE96-5B7A-F3AE47578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62FC9-504D-8F18-5BE2-A4F0FA2AA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6AE6-330C-577D-B630-0A222BB0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9D6CC-8824-5C15-5A5F-8E0B1011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CFDFD-1B38-028C-F2FA-C1FE5609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0AE1-CCFF-E207-5B2F-C2ED8819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034E0-245F-3424-9657-0364CDF17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27EB2-0C50-E1C5-9018-AE5151EB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1D2D0-2694-6EAB-3200-7F027A3E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13498-03AE-1CFD-12B1-87BF2E4C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4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6B3B7-7399-B6C6-95BA-D418BF4BD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14A4-251D-17EE-D77B-437A9E47D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1125-A21E-956A-ADA8-FC8F7F81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E83AB-4C91-CD42-B882-4FF903FD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E19B1-33DD-CECE-FD58-02D55155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6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8154-4030-3456-3BA7-80920B82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C6208-F332-70F8-D3CB-488D4480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9A84-DA34-9B8C-3E42-8E38177CA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19AC4-1313-C2FC-E7BB-1A71F999F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FB4E-CFBF-2D44-383B-5FBDF28C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7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C213-17F3-C218-F15A-3C32F437E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D48B-88FB-8CB1-B959-B98A6112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334B-BCD1-7D8B-6D58-45346336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D943-1B07-F16B-C1E1-2F6D29E5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7A56-08A6-1E37-52F0-98CBBB25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F490-5BAB-852C-03A4-82E71A188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BBC4-AD47-48C7-1C19-9A666B604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16E77-F0D3-8CEA-E3FA-37688169F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9BBA4-78D7-731E-2B16-88120A4F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7BF5E-982B-E0D5-9813-1B7E4B9E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60200-AADE-EA6B-A109-C7857D9F9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8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FD80-29F5-5BDC-FB4C-AC8F5C27E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BE3F5-9DCD-74B1-B4AA-7341377E5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20173-5413-8ADA-86AA-D4848E64C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C537E-7D50-890F-621E-7570FFCFC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005D4-DD37-6FF0-85A0-0168A2863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45865-F98B-1A55-0E9E-6E4F5436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7E6D2-9673-2142-15F1-0E1F601C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D06BF-ADDB-4262-FC7D-ABCB8E3A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1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DCDDB-6902-36EC-49DD-6FCA1DF8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8BBDD-12AF-C826-A048-6C794A04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5AF4B-3408-10AC-A937-F0F88381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599D7-8D11-DB26-8884-962187D0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0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BC5F5-BD22-B824-BD3B-5C4BBB47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18BA7-F567-4BFA-8412-66A8FD48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F259-77D6-0EF1-238B-B646409D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5170-8C3F-D61D-9412-A893ED41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29B1F-2456-5257-4241-FFD9D454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B3770-7DBF-0E3B-3033-FD08C1C1F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A8C42-B2E2-85D3-23AE-9B318BBF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164AC-EABC-D0E4-9358-DB1D2361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E5745-83B4-59FD-CAA4-5E2283A0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3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7EF9-3225-DBA1-3E45-7AC442F7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DD15E-49BC-E1F7-3603-4D37C81CD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EE291-006E-8C20-97E1-54DC95BCC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B6CC2-5A9A-86E8-247E-6A4096FB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1B986-3B18-66AA-135F-441A58E0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001E5-751E-A064-5841-D53FDB9C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7D4BC-2D35-B214-3095-F0DBD310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05F0C-7791-FCC1-A4B5-E02D13A8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A0ADE-F0DF-8EE4-E401-57E02BD07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C35B-553E-4C6F-9E9C-939920700489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D747-95A1-3632-46AF-605D810C6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B15B4-B273-B3B9-B955-B868E8D98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B6071-7CE0-4D1F-A525-71842FF40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FC85-1A0A-9D87-15A0-1FE47B9D7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Low Code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45BB6-AC2E-6389-D78E-3F9E08AEE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5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426-1948-B1B7-8F55-750982F1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56"/>
            <a:ext cx="10515600" cy="831286"/>
          </a:xfrm>
        </p:spPr>
        <p:txBody>
          <a:bodyPr>
            <a:normAutofit/>
          </a:bodyPr>
          <a:lstStyle/>
          <a:p>
            <a:r>
              <a:rPr lang="en-US" sz="3600" dirty="0"/>
              <a:t>Mapping out the low code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D2E18-4983-67B9-3642-54F60FAA7692}"/>
              </a:ext>
            </a:extLst>
          </p:cNvPr>
          <p:cNvSpPr txBox="1"/>
          <p:nvPr/>
        </p:nvSpPr>
        <p:spPr>
          <a:xfrm>
            <a:off x="8777984" y="1906531"/>
            <a:ext cx="193303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 Credentials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4AB01-6C73-F259-8EAE-78A43640515E}"/>
              </a:ext>
            </a:extLst>
          </p:cNvPr>
          <p:cNvSpPr txBox="1"/>
          <p:nvPr/>
        </p:nvSpPr>
        <p:spPr>
          <a:xfrm>
            <a:off x="8777984" y="2978289"/>
            <a:ext cx="2357377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Connect to data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85002-9F25-A047-1A93-3FE7D216C7F3}"/>
              </a:ext>
            </a:extLst>
          </p:cNvPr>
          <p:cNvSpPr txBox="1"/>
          <p:nvPr/>
        </p:nvSpPr>
        <p:spPr>
          <a:xfrm>
            <a:off x="8777984" y="3514168"/>
            <a:ext cx="1139223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Get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C3EF-BF4A-0447-4118-599F80159981}"/>
              </a:ext>
            </a:extLst>
          </p:cNvPr>
          <p:cNvSpPr txBox="1"/>
          <p:nvPr/>
        </p:nvSpPr>
        <p:spPr>
          <a:xfrm>
            <a:off x="8777984" y="2442410"/>
            <a:ext cx="2372573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Destination Credentials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4DED-1CC8-E2C8-78D2-0CDF320D82F7}"/>
              </a:ext>
            </a:extLst>
          </p:cNvPr>
          <p:cNvSpPr txBox="1"/>
          <p:nvPr/>
        </p:nvSpPr>
        <p:spPr>
          <a:xfrm>
            <a:off x="8777984" y="4050048"/>
            <a:ext cx="263277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Copy tables to destination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B6C4C-6CFC-B305-5145-6A16ACE47D25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Start with the 5 steps and start to build the </a:t>
            </a:r>
            <a:r>
              <a:rPr lang="en-US" dirty="0" err="1">
                <a:solidFill>
                  <a:schemeClr val="dk1"/>
                </a:solidFill>
              </a:rPr>
              <a:t>pipleline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68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426-1948-B1B7-8F55-750982F1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56"/>
            <a:ext cx="10515600" cy="831286"/>
          </a:xfrm>
        </p:spPr>
        <p:txBody>
          <a:bodyPr>
            <a:normAutofit/>
          </a:bodyPr>
          <a:lstStyle/>
          <a:p>
            <a:r>
              <a:rPr lang="en-US" sz="3600" dirty="0"/>
              <a:t>Mapping out the low code pipeline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6DDB04-BCE9-2535-2298-C77E89BB4C3D}"/>
              </a:ext>
            </a:extLst>
          </p:cNvPr>
          <p:cNvSpPr/>
          <p:nvPr/>
        </p:nvSpPr>
        <p:spPr>
          <a:xfrm>
            <a:off x="1371599" y="2982481"/>
            <a:ext cx="1384419" cy="10340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D2E18-4983-67B9-3642-54F60FAA7692}"/>
              </a:ext>
            </a:extLst>
          </p:cNvPr>
          <p:cNvSpPr txBox="1"/>
          <p:nvPr/>
        </p:nvSpPr>
        <p:spPr>
          <a:xfrm>
            <a:off x="8777984" y="1906531"/>
            <a:ext cx="1933030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 Credentials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85002-9F25-A047-1A93-3FE7D216C7F3}"/>
              </a:ext>
            </a:extLst>
          </p:cNvPr>
          <p:cNvSpPr txBox="1"/>
          <p:nvPr/>
        </p:nvSpPr>
        <p:spPr>
          <a:xfrm>
            <a:off x="8777984" y="3514168"/>
            <a:ext cx="1139223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Get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C3EF-BF4A-0447-4118-599F80159981}"/>
              </a:ext>
            </a:extLst>
          </p:cNvPr>
          <p:cNvSpPr txBox="1"/>
          <p:nvPr/>
        </p:nvSpPr>
        <p:spPr>
          <a:xfrm>
            <a:off x="8777984" y="2442410"/>
            <a:ext cx="2372573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Destination Credentials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4DED-1CC8-E2C8-78D2-0CDF320D82F7}"/>
              </a:ext>
            </a:extLst>
          </p:cNvPr>
          <p:cNvSpPr txBox="1"/>
          <p:nvPr/>
        </p:nvSpPr>
        <p:spPr>
          <a:xfrm>
            <a:off x="8777984" y="4050048"/>
            <a:ext cx="263277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Copy tables to destination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724CB-3277-7E23-260F-11202B72B279}"/>
              </a:ext>
            </a:extLst>
          </p:cNvPr>
          <p:cNvSpPr txBox="1"/>
          <p:nvPr/>
        </p:nvSpPr>
        <p:spPr>
          <a:xfrm>
            <a:off x="8777984" y="2978289"/>
            <a:ext cx="23573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Connect to data source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941EA-B17F-F16B-340D-AED176622837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user would drag a shape on to the screen. Shape corresponds to action: connect to data source</a:t>
            </a:r>
          </a:p>
        </p:txBody>
      </p:sp>
    </p:spTree>
    <p:extLst>
      <p:ext uri="{BB962C8B-B14F-4D97-AF65-F5344CB8AC3E}">
        <p14:creationId xmlns:p14="http://schemas.microsoft.com/office/powerpoint/2010/main" val="27820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426-1948-B1B7-8F55-750982F1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56"/>
            <a:ext cx="10515600" cy="831286"/>
          </a:xfrm>
        </p:spPr>
        <p:txBody>
          <a:bodyPr>
            <a:normAutofit/>
          </a:bodyPr>
          <a:lstStyle/>
          <a:p>
            <a:r>
              <a:rPr lang="en-US" sz="3600" dirty="0"/>
              <a:t>Mapping out the low code pipeline+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6DDB04-BCE9-2535-2298-C77E89BB4C3D}"/>
              </a:ext>
            </a:extLst>
          </p:cNvPr>
          <p:cNvSpPr/>
          <p:nvPr/>
        </p:nvSpPr>
        <p:spPr>
          <a:xfrm>
            <a:off x="1371599" y="2982481"/>
            <a:ext cx="1384419" cy="10340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85002-9F25-A047-1A93-3FE7D216C7F3}"/>
              </a:ext>
            </a:extLst>
          </p:cNvPr>
          <p:cNvSpPr txBox="1"/>
          <p:nvPr/>
        </p:nvSpPr>
        <p:spPr>
          <a:xfrm>
            <a:off x="8777984" y="3514168"/>
            <a:ext cx="1139223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Get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C3EF-BF4A-0447-4118-599F80159981}"/>
              </a:ext>
            </a:extLst>
          </p:cNvPr>
          <p:cNvSpPr txBox="1"/>
          <p:nvPr/>
        </p:nvSpPr>
        <p:spPr>
          <a:xfrm>
            <a:off x="8777984" y="2442410"/>
            <a:ext cx="2372573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Destination Credentials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4DED-1CC8-E2C8-78D2-0CDF320D82F7}"/>
              </a:ext>
            </a:extLst>
          </p:cNvPr>
          <p:cNvSpPr txBox="1"/>
          <p:nvPr/>
        </p:nvSpPr>
        <p:spPr>
          <a:xfrm>
            <a:off x="8777984" y="4050048"/>
            <a:ext cx="263277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Copy tables to destination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724CB-3277-7E23-260F-11202B72B279}"/>
              </a:ext>
            </a:extLst>
          </p:cNvPr>
          <p:cNvSpPr txBox="1"/>
          <p:nvPr/>
        </p:nvSpPr>
        <p:spPr>
          <a:xfrm>
            <a:off x="8777984" y="2978289"/>
            <a:ext cx="23573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Connect to data 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1B7B5-98D1-B6D2-01D0-970FB5A4AFC3}"/>
              </a:ext>
            </a:extLst>
          </p:cNvPr>
          <p:cNvSpPr/>
          <p:nvPr/>
        </p:nvSpPr>
        <p:spPr>
          <a:xfrm>
            <a:off x="1613730" y="1926364"/>
            <a:ext cx="1068224" cy="54265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User</a:t>
            </a:r>
          </a:p>
          <a:p>
            <a:r>
              <a:rPr lang="en-US" sz="1050" dirty="0">
                <a:solidFill>
                  <a:schemeClr val="tx1"/>
                </a:solidFill>
              </a:rPr>
              <a:t>Password</a:t>
            </a:r>
          </a:p>
          <a:p>
            <a:r>
              <a:rPr lang="en-US" sz="105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C973-AFB5-2895-A782-3EF22CA530E5}"/>
              </a:ext>
            </a:extLst>
          </p:cNvPr>
          <p:cNvSpPr txBox="1"/>
          <p:nvPr/>
        </p:nvSpPr>
        <p:spPr>
          <a:xfrm>
            <a:off x="8777984" y="1906531"/>
            <a:ext cx="1933030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 Credentials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535CD4-E72D-21D1-FAEE-129D12654977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User clicks on the data source shape and enters credentials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EC54BF-C7F2-7C9F-2D4C-84740108300E}"/>
              </a:ext>
            </a:extLst>
          </p:cNvPr>
          <p:cNvSpPr txBox="1"/>
          <p:nvPr/>
        </p:nvSpPr>
        <p:spPr>
          <a:xfrm>
            <a:off x="5734228" y="1772069"/>
            <a:ext cx="23970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</a:t>
            </a:r>
            <a:r>
              <a:rPr lang="en-US" dirty="0"/>
              <a:t> that we are doing things out of the order of the code.</a:t>
            </a:r>
          </a:p>
          <a:p>
            <a:endParaRPr lang="en-US" dirty="0"/>
          </a:p>
          <a:p>
            <a:r>
              <a:rPr lang="en-US" dirty="0"/>
              <a:t>The low code pipeline user will think about things differently than a database analyst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78A7E-5DFC-8CDD-3286-DF5908924C9D}"/>
              </a:ext>
            </a:extLst>
          </p:cNvPr>
          <p:cNvSpPr txBox="1"/>
          <p:nvPr/>
        </p:nvSpPr>
        <p:spPr>
          <a:xfrm>
            <a:off x="2998149" y="1734524"/>
            <a:ext cx="2022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Note</a:t>
            </a:r>
            <a:r>
              <a:rPr lang="en-US" sz="1600" dirty="0"/>
              <a:t> We could potentially have pre-populated credential boxes</a:t>
            </a:r>
          </a:p>
        </p:txBody>
      </p:sp>
    </p:spTree>
    <p:extLst>
      <p:ext uri="{BB962C8B-B14F-4D97-AF65-F5344CB8AC3E}">
        <p14:creationId xmlns:p14="http://schemas.microsoft.com/office/powerpoint/2010/main" val="359192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426-1948-B1B7-8F55-750982F1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56"/>
            <a:ext cx="10515600" cy="831286"/>
          </a:xfrm>
        </p:spPr>
        <p:txBody>
          <a:bodyPr>
            <a:normAutofit/>
          </a:bodyPr>
          <a:lstStyle/>
          <a:p>
            <a:r>
              <a:rPr lang="en-US" sz="3600" dirty="0"/>
              <a:t>Mapping out the low code pipeline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6DDB04-BCE9-2535-2298-C77E89BB4C3D}"/>
              </a:ext>
            </a:extLst>
          </p:cNvPr>
          <p:cNvSpPr/>
          <p:nvPr/>
        </p:nvSpPr>
        <p:spPr>
          <a:xfrm>
            <a:off x="1371599" y="2982481"/>
            <a:ext cx="1384419" cy="10340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C3EF-BF4A-0447-4118-599F80159981}"/>
              </a:ext>
            </a:extLst>
          </p:cNvPr>
          <p:cNvSpPr txBox="1"/>
          <p:nvPr/>
        </p:nvSpPr>
        <p:spPr>
          <a:xfrm>
            <a:off x="8777984" y="2442410"/>
            <a:ext cx="2372573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Destination Credentials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4DED-1CC8-E2C8-78D2-0CDF320D82F7}"/>
              </a:ext>
            </a:extLst>
          </p:cNvPr>
          <p:cNvSpPr txBox="1"/>
          <p:nvPr/>
        </p:nvSpPr>
        <p:spPr>
          <a:xfrm>
            <a:off x="8777984" y="4050048"/>
            <a:ext cx="2632772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Copy tables to destination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724CB-3277-7E23-260F-11202B72B279}"/>
              </a:ext>
            </a:extLst>
          </p:cNvPr>
          <p:cNvSpPr txBox="1"/>
          <p:nvPr/>
        </p:nvSpPr>
        <p:spPr>
          <a:xfrm>
            <a:off x="8777984" y="2978289"/>
            <a:ext cx="23573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Connect to data 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1B7B5-98D1-B6D2-01D0-970FB5A4AFC3}"/>
              </a:ext>
            </a:extLst>
          </p:cNvPr>
          <p:cNvSpPr/>
          <p:nvPr/>
        </p:nvSpPr>
        <p:spPr>
          <a:xfrm>
            <a:off x="1613730" y="1926364"/>
            <a:ext cx="1068224" cy="54265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User</a:t>
            </a:r>
          </a:p>
          <a:p>
            <a:r>
              <a:rPr lang="en-US" sz="1050" dirty="0">
                <a:solidFill>
                  <a:schemeClr val="tx1"/>
                </a:solidFill>
              </a:rPr>
              <a:t>Password</a:t>
            </a:r>
          </a:p>
          <a:p>
            <a:r>
              <a:rPr lang="en-US" sz="105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C973-AFB5-2895-A782-3EF22CA530E5}"/>
              </a:ext>
            </a:extLst>
          </p:cNvPr>
          <p:cNvSpPr txBox="1"/>
          <p:nvPr/>
        </p:nvSpPr>
        <p:spPr>
          <a:xfrm>
            <a:off x="8777984" y="1906531"/>
            <a:ext cx="1933030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 Credentials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14606-FB80-5E86-5D56-2F286419E383}"/>
              </a:ext>
            </a:extLst>
          </p:cNvPr>
          <p:cNvSpPr/>
          <p:nvPr/>
        </p:nvSpPr>
        <p:spPr>
          <a:xfrm>
            <a:off x="3936763" y="2982481"/>
            <a:ext cx="1384419" cy="10340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Tables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8248A8-A363-FC5B-A29C-7C4CAB37E0E8}"/>
              </a:ext>
            </a:extLst>
          </p:cNvPr>
          <p:cNvCxnSpPr/>
          <p:nvPr/>
        </p:nvCxnSpPr>
        <p:spPr>
          <a:xfrm>
            <a:off x="2756018" y="3499502"/>
            <a:ext cx="11807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1670F5-4A0C-3F2B-170B-3FCCD53BA874}"/>
              </a:ext>
            </a:extLst>
          </p:cNvPr>
          <p:cNvSpPr txBox="1"/>
          <p:nvPr/>
        </p:nvSpPr>
        <p:spPr>
          <a:xfrm>
            <a:off x="8777984" y="3514168"/>
            <a:ext cx="113922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Get tables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C5335-F17C-B787-3B35-6CEC6F157A08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User drags on a shape for get tables and connects the two shapes with an arrow connector</a:t>
            </a:r>
          </a:p>
        </p:txBody>
      </p:sp>
    </p:spTree>
    <p:extLst>
      <p:ext uri="{BB962C8B-B14F-4D97-AF65-F5344CB8AC3E}">
        <p14:creationId xmlns:p14="http://schemas.microsoft.com/office/powerpoint/2010/main" val="30596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426-1948-B1B7-8F55-750982F1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56"/>
            <a:ext cx="10515600" cy="831286"/>
          </a:xfrm>
        </p:spPr>
        <p:txBody>
          <a:bodyPr>
            <a:normAutofit/>
          </a:bodyPr>
          <a:lstStyle/>
          <a:p>
            <a:r>
              <a:rPr lang="en-US" sz="3600" dirty="0"/>
              <a:t>Mapping out the low code pipeline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6DDB04-BCE9-2535-2298-C77E89BB4C3D}"/>
              </a:ext>
            </a:extLst>
          </p:cNvPr>
          <p:cNvSpPr/>
          <p:nvPr/>
        </p:nvSpPr>
        <p:spPr>
          <a:xfrm>
            <a:off x="1371599" y="2982481"/>
            <a:ext cx="1384419" cy="10340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C3EF-BF4A-0447-4118-599F80159981}"/>
              </a:ext>
            </a:extLst>
          </p:cNvPr>
          <p:cNvSpPr txBox="1"/>
          <p:nvPr/>
        </p:nvSpPr>
        <p:spPr>
          <a:xfrm>
            <a:off x="8777984" y="2442410"/>
            <a:ext cx="2372573" cy="36933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Destination Credentials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724CB-3277-7E23-260F-11202B72B279}"/>
              </a:ext>
            </a:extLst>
          </p:cNvPr>
          <p:cNvSpPr txBox="1"/>
          <p:nvPr/>
        </p:nvSpPr>
        <p:spPr>
          <a:xfrm>
            <a:off x="8777984" y="2978289"/>
            <a:ext cx="23573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Connect to data 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1B7B5-98D1-B6D2-01D0-970FB5A4AFC3}"/>
              </a:ext>
            </a:extLst>
          </p:cNvPr>
          <p:cNvSpPr/>
          <p:nvPr/>
        </p:nvSpPr>
        <p:spPr>
          <a:xfrm>
            <a:off x="1613730" y="1926364"/>
            <a:ext cx="1068224" cy="54265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User</a:t>
            </a:r>
          </a:p>
          <a:p>
            <a:r>
              <a:rPr lang="en-US" sz="1050" dirty="0">
                <a:solidFill>
                  <a:schemeClr val="tx1"/>
                </a:solidFill>
              </a:rPr>
              <a:t>Password</a:t>
            </a:r>
          </a:p>
          <a:p>
            <a:r>
              <a:rPr lang="en-US" sz="105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C973-AFB5-2895-A782-3EF22CA530E5}"/>
              </a:ext>
            </a:extLst>
          </p:cNvPr>
          <p:cNvSpPr txBox="1"/>
          <p:nvPr/>
        </p:nvSpPr>
        <p:spPr>
          <a:xfrm>
            <a:off x="8777984" y="1906531"/>
            <a:ext cx="1933030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 Credentials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14606-FB80-5E86-5D56-2F286419E383}"/>
              </a:ext>
            </a:extLst>
          </p:cNvPr>
          <p:cNvSpPr/>
          <p:nvPr/>
        </p:nvSpPr>
        <p:spPr>
          <a:xfrm>
            <a:off x="3936763" y="2982481"/>
            <a:ext cx="1384419" cy="10340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Tables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8248A8-A363-FC5B-A29C-7C4CAB37E0E8}"/>
              </a:ext>
            </a:extLst>
          </p:cNvPr>
          <p:cNvCxnSpPr/>
          <p:nvPr/>
        </p:nvCxnSpPr>
        <p:spPr>
          <a:xfrm>
            <a:off x="2756018" y="3499502"/>
            <a:ext cx="11807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1670F5-4A0C-3F2B-170B-3FCCD53BA874}"/>
              </a:ext>
            </a:extLst>
          </p:cNvPr>
          <p:cNvSpPr txBox="1"/>
          <p:nvPr/>
        </p:nvSpPr>
        <p:spPr>
          <a:xfrm>
            <a:off x="8777984" y="3514168"/>
            <a:ext cx="113922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Get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CCBE7-AC4C-8B30-0842-F60002DA7079}"/>
              </a:ext>
            </a:extLst>
          </p:cNvPr>
          <p:cNvSpPr txBox="1"/>
          <p:nvPr/>
        </p:nvSpPr>
        <p:spPr>
          <a:xfrm>
            <a:off x="8777984" y="4050048"/>
            <a:ext cx="263277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en-US" dirty="0"/>
              <a:t>Copy tables to destination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9AE652-9BFF-FE76-3911-253044D07979}"/>
              </a:ext>
            </a:extLst>
          </p:cNvPr>
          <p:cNvSpPr/>
          <p:nvPr/>
        </p:nvSpPr>
        <p:spPr>
          <a:xfrm>
            <a:off x="6580262" y="2982481"/>
            <a:ext cx="1384419" cy="10340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Tables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0C2C7-D50B-1652-C8E2-01B5F62E91E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321182" y="3499502"/>
            <a:ext cx="1259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EF5E949-2DCD-0149-E9A4-A804B4FE74D4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user select a shape for copy tables and connects to get tables</a:t>
            </a:r>
          </a:p>
        </p:txBody>
      </p:sp>
    </p:spTree>
    <p:extLst>
      <p:ext uri="{BB962C8B-B14F-4D97-AF65-F5344CB8AC3E}">
        <p14:creationId xmlns:p14="http://schemas.microsoft.com/office/powerpoint/2010/main" val="149952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426-1948-B1B7-8F55-750982F1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56"/>
            <a:ext cx="10515600" cy="831286"/>
          </a:xfrm>
        </p:spPr>
        <p:txBody>
          <a:bodyPr>
            <a:normAutofit/>
          </a:bodyPr>
          <a:lstStyle/>
          <a:p>
            <a:r>
              <a:rPr lang="en-US" sz="3600" dirty="0"/>
              <a:t>Mapping out the low code pipeline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6DDB04-BCE9-2535-2298-C77E89BB4C3D}"/>
              </a:ext>
            </a:extLst>
          </p:cNvPr>
          <p:cNvSpPr/>
          <p:nvPr/>
        </p:nvSpPr>
        <p:spPr>
          <a:xfrm>
            <a:off x="1371599" y="2982481"/>
            <a:ext cx="1384419" cy="10340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724CB-3277-7E23-260F-11202B72B279}"/>
              </a:ext>
            </a:extLst>
          </p:cNvPr>
          <p:cNvSpPr txBox="1"/>
          <p:nvPr/>
        </p:nvSpPr>
        <p:spPr>
          <a:xfrm>
            <a:off x="8777984" y="2978289"/>
            <a:ext cx="23573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Connect to data source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1B7B5-98D1-B6D2-01D0-970FB5A4AFC3}"/>
              </a:ext>
            </a:extLst>
          </p:cNvPr>
          <p:cNvSpPr/>
          <p:nvPr/>
        </p:nvSpPr>
        <p:spPr>
          <a:xfrm>
            <a:off x="1613730" y="1926364"/>
            <a:ext cx="1068224" cy="54265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User</a:t>
            </a:r>
          </a:p>
          <a:p>
            <a:r>
              <a:rPr lang="en-US" sz="1050" dirty="0">
                <a:solidFill>
                  <a:schemeClr val="tx1"/>
                </a:solidFill>
              </a:rPr>
              <a:t>Password</a:t>
            </a:r>
          </a:p>
          <a:p>
            <a:r>
              <a:rPr lang="en-US" sz="105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0C973-AFB5-2895-A782-3EF22CA530E5}"/>
              </a:ext>
            </a:extLst>
          </p:cNvPr>
          <p:cNvSpPr txBox="1"/>
          <p:nvPr/>
        </p:nvSpPr>
        <p:spPr>
          <a:xfrm>
            <a:off x="8777984" y="1906531"/>
            <a:ext cx="1933030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 Credentials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D14606-FB80-5E86-5D56-2F286419E383}"/>
              </a:ext>
            </a:extLst>
          </p:cNvPr>
          <p:cNvSpPr/>
          <p:nvPr/>
        </p:nvSpPr>
        <p:spPr>
          <a:xfrm>
            <a:off x="3936763" y="2982481"/>
            <a:ext cx="1384419" cy="10340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Tables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8248A8-A363-FC5B-A29C-7C4CAB37E0E8}"/>
              </a:ext>
            </a:extLst>
          </p:cNvPr>
          <p:cNvCxnSpPr/>
          <p:nvPr/>
        </p:nvCxnSpPr>
        <p:spPr>
          <a:xfrm>
            <a:off x="2756018" y="3499502"/>
            <a:ext cx="11807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1670F5-4A0C-3F2B-170B-3FCCD53BA874}"/>
              </a:ext>
            </a:extLst>
          </p:cNvPr>
          <p:cNvSpPr txBox="1"/>
          <p:nvPr/>
        </p:nvSpPr>
        <p:spPr>
          <a:xfrm>
            <a:off x="8777984" y="3514168"/>
            <a:ext cx="113922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Get tables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4CCBE7-AC4C-8B30-0842-F60002DA7079}"/>
              </a:ext>
            </a:extLst>
          </p:cNvPr>
          <p:cNvSpPr txBox="1"/>
          <p:nvPr/>
        </p:nvSpPr>
        <p:spPr>
          <a:xfrm>
            <a:off x="8777984" y="4050048"/>
            <a:ext cx="263277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en-US" dirty="0"/>
              <a:t>Copy tables to destination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9AE652-9BFF-FE76-3911-253044D07979}"/>
              </a:ext>
            </a:extLst>
          </p:cNvPr>
          <p:cNvSpPr/>
          <p:nvPr/>
        </p:nvSpPr>
        <p:spPr>
          <a:xfrm>
            <a:off x="6580262" y="2982481"/>
            <a:ext cx="1384419" cy="10340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Tables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B0C2C7-D50B-1652-C8E2-01B5F62E91E8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321182" y="3499502"/>
            <a:ext cx="1259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E05DE7-9DC3-9840-EAA0-FDF872EEBB2E}"/>
              </a:ext>
            </a:extLst>
          </p:cNvPr>
          <p:cNvSpPr txBox="1"/>
          <p:nvPr/>
        </p:nvSpPr>
        <p:spPr>
          <a:xfrm>
            <a:off x="8777984" y="2442410"/>
            <a:ext cx="2372573" cy="36933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Destination Credentials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0BEC43-48F9-A67C-0284-0A95F4534678}"/>
              </a:ext>
            </a:extLst>
          </p:cNvPr>
          <p:cNvSpPr/>
          <p:nvPr/>
        </p:nvSpPr>
        <p:spPr>
          <a:xfrm>
            <a:off x="6738359" y="1623972"/>
            <a:ext cx="1068224" cy="901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Database name</a:t>
            </a:r>
          </a:p>
          <a:p>
            <a:r>
              <a:rPr lang="en-US" sz="1050" dirty="0">
                <a:solidFill>
                  <a:schemeClr val="tx1"/>
                </a:solidFill>
              </a:rPr>
              <a:t>Host</a:t>
            </a:r>
          </a:p>
          <a:p>
            <a:r>
              <a:rPr lang="en-US" sz="1050" dirty="0">
                <a:solidFill>
                  <a:schemeClr val="tx1"/>
                </a:solidFill>
              </a:rPr>
              <a:t>Port</a:t>
            </a:r>
          </a:p>
          <a:p>
            <a:r>
              <a:rPr lang="en-US" sz="1050" dirty="0">
                <a:solidFill>
                  <a:schemeClr val="tx1"/>
                </a:solidFill>
              </a:rPr>
              <a:t>User</a:t>
            </a:r>
          </a:p>
          <a:p>
            <a:r>
              <a:rPr lang="en-US" sz="105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9AE2AD-4263-0612-C9F7-21D1E5187855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user enters credentials for destination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6E021D-F8EA-3C82-348A-E06C27862363}"/>
              </a:ext>
            </a:extLst>
          </p:cNvPr>
          <p:cNvSpPr txBox="1"/>
          <p:nvPr/>
        </p:nvSpPr>
        <p:spPr>
          <a:xfrm>
            <a:off x="4309929" y="1552588"/>
            <a:ext cx="2022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Note</a:t>
            </a:r>
            <a:r>
              <a:rPr lang="en-US" sz="1600" dirty="0"/>
              <a:t> We could potentially have pre-populated credential boxes</a:t>
            </a:r>
          </a:p>
        </p:txBody>
      </p:sp>
    </p:spTree>
    <p:extLst>
      <p:ext uri="{BB962C8B-B14F-4D97-AF65-F5344CB8AC3E}">
        <p14:creationId xmlns:p14="http://schemas.microsoft.com/office/powerpoint/2010/main" val="3999676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65895030-75EE-772C-CEBF-833E0FE9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967" y="4593424"/>
            <a:ext cx="3245567" cy="11481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B8E426-1948-B1B7-8F55-750982F1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56"/>
            <a:ext cx="10515600" cy="831286"/>
          </a:xfrm>
        </p:spPr>
        <p:txBody>
          <a:bodyPr>
            <a:normAutofit/>
          </a:bodyPr>
          <a:lstStyle/>
          <a:p>
            <a:r>
              <a:rPr lang="en-US" sz="3600" dirty="0"/>
              <a:t>Mapping out the low code pipeline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6DDB04-BCE9-2535-2298-C77E89BB4C3D}"/>
              </a:ext>
            </a:extLst>
          </p:cNvPr>
          <p:cNvSpPr/>
          <p:nvPr/>
        </p:nvSpPr>
        <p:spPr>
          <a:xfrm>
            <a:off x="1371599" y="2982481"/>
            <a:ext cx="1384419" cy="10340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D2E18-4983-67B9-3642-54F60FAA7692}"/>
              </a:ext>
            </a:extLst>
          </p:cNvPr>
          <p:cNvSpPr txBox="1"/>
          <p:nvPr/>
        </p:nvSpPr>
        <p:spPr>
          <a:xfrm>
            <a:off x="8777984" y="1906531"/>
            <a:ext cx="1933030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 Credentials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4AB01-6C73-F259-8EAE-78A43640515E}"/>
              </a:ext>
            </a:extLst>
          </p:cNvPr>
          <p:cNvSpPr txBox="1"/>
          <p:nvPr/>
        </p:nvSpPr>
        <p:spPr>
          <a:xfrm>
            <a:off x="8777984" y="2978289"/>
            <a:ext cx="23573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Connect to data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85002-9F25-A047-1A93-3FE7D216C7F3}"/>
              </a:ext>
            </a:extLst>
          </p:cNvPr>
          <p:cNvSpPr txBox="1"/>
          <p:nvPr/>
        </p:nvSpPr>
        <p:spPr>
          <a:xfrm>
            <a:off x="8777984" y="3514168"/>
            <a:ext cx="113922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Get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C3EF-BF4A-0447-4118-599F80159981}"/>
              </a:ext>
            </a:extLst>
          </p:cNvPr>
          <p:cNvSpPr txBox="1"/>
          <p:nvPr/>
        </p:nvSpPr>
        <p:spPr>
          <a:xfrm>
            <a:off x="8777984" y="2442410"/>
            <a:ext cx="2372573" cy="36933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Destination Credentials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4DED-1CC8-E2C8-78D2-0CDF320D82F7}"/>
              </a:ext>
            </a:extLst>
          </p:cNvPr>
          <p:cNvSpPr txBox="1"/>
          <p:nvPr/>
        </p:nvSpPr>
        <p:spPr>
          <a:xfrm>
            <a:off x="8777984" y="4050048"/>
            <a:ext cx="263277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en-US" dirty="0"/>
              <a:t>Copy tables to destination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D5D72D-376E-83B1-0C0D-CE3100A07911}"/>
              </a:ext>
            </a:extLst>
          </p:cNvPr>
          <p:cNvSpPr/>
          <p:nvPr/>
        </p:nvSpPr>
        <p:spPr>
          <a:xfrm>
            <a:off x="6738359" y="1623972"/>
            <a:ext cx="1068224" cy="90158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Database name</a:t>
            </a:r>
          </a:p>
          <a:p>
            <a:r>
              <a:rPr lang="en-US" sz="1050" dirty="0">
                <a:solidFill>
                  <a:schemeClr val="tx1"/>
                </a:solidFill>
              </a:rPr>
              <a:t>Host</a:t>
            </a:r>
          </a:p>
          <a:p>
            <a:r>
              <a:rPr lang="en-US" sz="1050" dirty="0">
                <a:solidFill>
                  <a:schemeClr val="tx1"/>
                </a:solidFill>
              </a:rPr>
              <a:t>Port</a:t>
            </a:r>
          </a:p>
          <a:p>
            <a:r>
              <a:rPr lang="en-US" sz="1050" dirty="0">
                <a:solidFill>
                  <a:schemeClr val="tx1"/>
                </a:solidFill>
              </a:rPr>
              <a:t>User</a:t>
            </a:r>
          </a:p>
          <a:p>
            <a:r>
              <a:rPr lang="en-US" sz="1050" dirty="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B98098-5B50-201D-83D0-7FA067096CF4}"/>
              </a:ext>
            </a:extLst>
          </p:cNvPr>
          <p:cNvSpPr/>
          <p:nvPr/>
        </p:nvSpPr>
        <p:spPr>
          <a:xfrm>
            <a:off x="1613730" y="1926364"/>
            <a:ext cx="1068224" cy="54265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User</a:t>
            </a:r>
          </a:p>
          <a:p>
            <a:r>
              <a:rPr lang="en-US" sz="1050" dirty="0">
                <a:solidFill>
                  <a:schemeClr val="tx1"/>
                </a:solidFill>
              </a:rPr>
              <a:t>Password</a:t>
            </a:r>
          </a:p>
          <a:p>
            <a:r>
              <a:rPr lang="en-US" sz="105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B9451-3C18-B037-ACCF-9B953E0309BE}"/>
              </a:ext>
            </a:extLst>
          </p:cNvPr>
          <p:cNvSpPr/>
          <p:nvPr/>
        </p:nvSpPr>
        <p:spPr>
          <a:xfrm>
            <a:off x="3936763" y="2982481"/>
            <a:ext cx="1384419" cy="10340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Tables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7C4F2-ACFC-7AF6-1BB4-8EE2D1D987EB}"/>
              </a:ext>
            </a:extLst>
          </p:cNvPr>
          <p:cNvSpPr/>
          <p:nvPr/>
        </p:nvSpPr>
        <p:spPr>
          <a:xfrm>
            <a:off x="6580262" y="2982481"/>
            <a:ext cx="1384419" cy="10340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Tables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1A8C8-8B79-8F29-6891-973BBFF94E24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2756018" y="3499502"/>
            <a:ext cx="11807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AD2395-0F30-2E40-FDF9-84A5666CC378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321182" y="3499502"/>
            <a:ext cx="1259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07B4E7B-3AF1-2487-22E0-1C689EDF1B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24" r="46431" b="81369"/>
          <a:stretch/>
        </p:blipFill>
        <p:spPr>
          <a:xfrm>
            <a:off x="7934367" y="927250"/>
            <a:ext cx="2069369" cy="790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8B83B8-7192-543F-D646-3F0A21152D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273"/>
          <a:stretch/>
        </p:blipFill>
        <p:spPr>
          <a:xfrm>
            <a:off x="3584799" y="4418233"/>
            <a:ext cx="2068583" cy="16959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136E703-592A-3A64-1CFB-038741DF5D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33" r="73324" b="69099"/>
          <a:stretch/>
        </p:blipFill>
        <p:spPr>
          <a:xfrm>
            <a:off x="1725541" y="1385856"/>
            <a:ext cx="1030477" cy="1891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FD3FD0A-55E4-FBD7-C35A-6EB6E3C74F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954" b="58974"/>
          <a:stretch/>
        </p:blipFill>
        <p:spPr>
          <a:xfrm>
            <a:off x="370275" y="4489126"/>
            <a:ext cx="2830807" cy="3914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EA0F0D9-D48C-26F4-D1C5-9191E1603828}"/>
              </a:ext>
            </a:extLst>
          </p:cNvPr>
          <p:cNvSpPr txBox="1"/>
          <p:nvPr/>
        </p:nvSpPr>
        <p:spPr>
          <a:xfrm>
            <a:off x="1785678" y="1025037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C66F28-789B-FCA9-9B4E-DBA62E7C396E}"/>
              </a:ext>
            </a:extLst>
          </p:cNvPr>
          <p:cNvSpPr txBox="1"/>
          <p:nvPr/>
        </p:nvSpPr>
        <p:spPr>
          <a:xfrm>
            <a:off x="8498896" y="604783"/>
            <a:ext cx="1019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36D57A-550C-8D84-7E80-E73CA84D4623}"/>
              </a:ext>
            </a:extLst>
          </p:cNvPr>
          <p:cNvSpPr txBox="1"/>
          <p:nvPr/>
        </p:nvSpPr>
        <p:spPr>
          <a:xfrm>
            <a:off x="998537" y="41372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A14F51-8970-7AA9-1EE6-75D9BFA301DD}"/>
              </a:ext>
            </a:extLst>
          </p:cNvPr>
          <p:cNvSpPr txBox="1"/>
          <p:nvPr/>
        </p:nvSpPr>
        <p:spPr>
          <a:xfrm>
            <a:off x="3902740" y="4048901"/>
            <a:ext cx="14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+ Python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06FB01-FEF7-5807-E2FC-604EBB45992F}"/>
              </a:ext>
            </a:extLst>
          </p:cNvPr>
          <p:cNvSpPr txBox="1"/>
          <p:nvPr/>
        </p:nvSpPr>
        <p:spPr>
          <a:xfrm>
            <a:off x="7066196" y="4201378"/>
            <a:ext cx="14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+ Python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6EFF5-69B3-0E52-8C4F-7206FA1FCB33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Each shape will have corresponding SQL + Python code associated with it. In later versions this code could be customizable</a:t>
            </a:r>
          </a:p>
        </p:txBody>
      </p:sp>
    </p:spTree>
    <p:extLst>
      <p:ext uri="{BB962C8B-B14F-4D97-AF65-F5344CB8AC3E}">
        <p14:creationId xmlns:p14="http://schemas.microsoft.com/office/powerpoint/2010/main" val="84562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426-1948-B1B7-8F55-750982F1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56"/>
            <a:ext cx="10515600" cy="831286"/>
          </a:xfrm>
        </p:spPr>
        <p:txBody>
          <a:bodyPr>
            <a:normAutofit/>
          </a:bodyPr>
          <a:lstStyle/>
          <a:p>
            <a:r>
              <a:rPr lang="en-US" sz="3600" dirty="0"/>
              <a:t>Mapping out the low code pipeline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6DDB04-BCE9-2535-2298-C77E89BB4C3D}"/>
              </a:ext>
            </a:extLst>
          </p:cNvPr>
          <p:cNvSpPr/>
          <p:nvPr/>
        </p:nvSpPr>
        <p:spPr>
          <a:xfrm>
            <a:off x="1371599" y="2982481"/>
            <a:ext cx="1384419" cy="10340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D2E18-4983-67B9-3642-54F60FAA7692}"/>
              </a:ext>
            </a:extLst>
          </p:cNvPr>
          <p:cNvSpPr txBox="1"/>
          <p:nvPr/>
        </p:nvSpPr>
        <p:spPr>
          <a:xfrm>
            <a:off x="8777984" y="1906531"/>
            <a:ext cx="1933030" cy="36933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 Credentials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4AB01-6C73-F259-8EAE-78A43640515E}"/>
              </a:ext>
            </a:extLst>
          </p:cNvPr>
          <p:cNvSpPr txBox="1"/>
          <p:nvPr/>
        </p:nvSpPr>
        <p:spPr>
          <a:xfrm>
            <a:off x="8777984" y="2978289"/>
            <a:ext cx="235737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Connect to data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85002-9F25-A047-1A93-3FE7D216C7F3}"/>
              </a:ext>
            </a:extLst>
          </p:cNvPr>
          <p:cNvSpPr txBox="1"/>
          <p:nvPr/>
        </p:nvSpPr>
        <p:spPr>
          <a:xfrm>
            <a:off x="8777984" y="3514168"/>
            <a:ext cx="113922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Get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C3EF-BF4A-0447-4118-599F80159981}"/>
              </a:ext>
            </a:extLst>
          </p:cNvPr>
          <p:cNvSpPr txBox="1"/>
          <p:nvPr/>
        </p:nvSpPr>
        <p:spPr>
          <a:xfrm>
            <a:off x="8777984" y="2442410"/>
            <a:ext cx="2372573" cy="36933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Destination Credentials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4DED-1CC8-E2C8-78D2-0CDF320D82F7}"/>
              </a:ext>
            </a:extLst>
          </p:cNvPr>
          <p:cNvSpPr txBox="1"/>
          <p:nvPr/>
        </p:nvSpPr>
        <p:spPr>
          <a:xfrm>
            <a:off x="8777984" y="4050048"/>
            <a:ext cx="263277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r>
              <a:rPr lang="en-US" dirty="0"/>
              <a:t>Copy tables to destination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B9451-3C18-B037-ACCF-9B953E0309BE}"/>
              </a:ext>
            </a:extLst>
          </p:cNvPr>
          <p:cNvSpPr/>
          <p:nvPr/>
        </p:nvSpPr>
        <p:spPr>
          <a:xfrm>
            <a:off x="3936763" y="2982481"/>
            <a:ext cx="1384419" cy="10340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Tables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7C4F2-ACFC-7AF6-1BB4-8EE2D1D987EB}"/>
              </a:ext>
            </a:extLst>
          </p:cNvPr>
          <p:cNvSpPr/>
          <p:nvPr/>
        </p:nvSpPr>
        <p:spPr>
          <a:xfrm>
            <a:off x="6580262" y="2982481"/>
            <a:ext cx="1384419" cy="10340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Tables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1A8C8-8B79-8F29-6891-973BBFF94E24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2756018" y="3499502"/>
            <a:ext cx="11807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AD2395-0F30-2E40-FDF9-84A5666CC378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321182" y="3499502"/>
            <a:ext cx="12590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8C63A-FFF2-F265-C138-5E857049C6E5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user has a nice clean low code pipeline to move tables from an S3 bucket to a database</a:t>
            </a:r>
          </a:p>
        </p:txBody>
      </p:sp>
    </p:spTree>
    <p:extLst>
      <p:ext uri="{BB962C8B-B14F-4D97-AF65-F5344CB8AC3E}">
        <p14:creationId xmlns:p14="http://schemas.microsoft.com/office/powerpoint/2010/main" val="287733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E426-1948-B1B7-8F55-750982F1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756"/>
            <a:ext cx="10515600" cy="831286"/>
          </a:xfrm>
        </p:spPr>
        <p:txBody>
          <a:bodyPr>
            <a:normAutofit/>
          </a:bodyPr>
          <a:lstStyle/>
          <a:p>
            <a:r>
              <a:rPr lang="en-US" sz="3600" dirty="0"/>
              <a:t>Possible Future version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6DDB04-BCE9-2535-2298-C77E89BB4C3D}"/>
              </a:ext>
            </a:extLst>
          </p:cNvPr>
          <p:cNvSpPr/>
          <p:nvPr/>
        </p:nvSpPr>
        <p:spPr>
          <a:xfrm>
            <a:off x="1389269" y="3892463"/>
            <a:ext cx="1384419" cy="10340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1B9451-3C18-B037-ACCF-9B953E0309BE}"/>
              </a:ext>
            </a:extLst>
          </p:cNvPr>
          <p:cNvSpPr/>
          <p:nvPr/>
        </p:nvSpPr>
        <p:spPr>
          <a:xfrm>
            <a:off x="3954433" y="3892463"/>
            <a:ext cx="1384419" cy="10340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Tables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7C4F2-ACFC-7AF6-1BB4-8EE2D1D987EB}"/>
              </a:ext>
            </a:extLst>
          </p:cNvPr>
          <p:cNvSpPr/>
          <p:nvPr/>
        </p:nvSpPr>
        <p:spPr>
          <a:xfrm>
            <a:off x="8753692" y="3782811"/>
            <a:ext cx="1384419" cy="103404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Copy Tables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D1A8C8-8B79-8F29-6891-973BBFF94E24}"/>
              </a:ext>
            </a:extLst>
          </p:cNvPr>
          <p:cNvCxnSpPr>
            <a:stCxn id="4" idx="6"/>
            <a:endCxn id="15" idx="2"/>
          </p:cNvCxnSpPr>
          <p:nvPr/>
        </p:nvCxnSpPr>
        <p:spPr>
          <a:xfrm>
            <a:off x="2773688" y="4409484"/>
            <a:ext cx="11807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AD2395-0F30-2E40-FDF9-84A5666CC378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5338852" y="4299832"/>
            <a:ext cx="3414840" cy="1096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8C63A-FFF2-F265-C138-5E857049C6E5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Future versions could involve data transformations such as joining tables or grouping </a:t>
            </a:r>
            <a:r>
              <a:rPr lang="en-US"/>
              <a:t>by columns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7C9152-06D4-DD19-94A4-ADE916DB9FAF}"/>
              </a:ext>
            </a:extLst>
          </p:cNvPr>
          <p:cNvSpPr/>
          <p:nvPr/>
        </p:nvSpPr>
        <p:spPr>
          <a:xfrm>
            <a:off x="1272210" y="2341401"/>
            <a:ext cx="1501478" cy="103404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D62C95-4E28-204C-4FB6-BA486E7CC39A}"/>
              </a:ext>
            </a:extLst>
          </p:cNvPr>
          <p:cNvSpPr/>
          <p:nvPr/>
        </p:nvSpPr>
        <p:spPr>
          <a:xfrm>
            <a:off x="3961493" y="2341401"/>
            <a:ext cx="1384419" cy="10340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Tables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A8D9B8-6F7A-2799-3515-907905AA1DC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73688" y="2858422"/>
            <a:ext cx="11878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1FACA88-6FED-1D4E-DB1B-30DA21A4EC1A}"/>
              </a:ext>
            </a:extLst>
          </p:cNvPr>
          <p:cNvSpPr/>
          <p:nvPr/>
        </p:nvSpPr>
        <p:spPr>
          <a:xfrm>
            <a:off x="5648726" y="2966462"/>
            <a:ext cx="1384419" cy="10340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CF444A-7533-EF9E-D54A-A42786150BFA}"/>
              </a:ext>
            </a:extLst>
          </p:cNvPr>
          <p:cNvCxnSpPr>
            <a:cxnSpLocks/>
            <a:stCxn id="15" idx="6"/>
            <a:endCxn id="22" idx="3"/>
          </p:cNvCxnSpPr>
          <p:nvPr/>
        </p:nvCxnSpPr>
        <p:spPr>
          <a:xfrm flipV="1">
            <a:off x="5338852" y="3849072"/>
            <a:ext cx="512617" cy="560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381E6C-29D1-3C62-B930-30DCDA9352C6}"/>
              </a:ext>
            </a:extLst>
          </p:cNvPr>
          <p:cNvCxnSpPr>
            <a:cxnSpLocks/>
            <a:stCxn id="10" idx="6"/>
            <a:endCxn id="22" idx="1"/>
          </p:cNvCxnSpPr>
          <p:nvPr/>
        </p:nvCxnSpPr>
        <p:spPr>
          <a:xfrm>
            <a:off x="5345912" y="2858422"/>
            <a:ext cx="505557" cy="259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BE0BAFA-1EEC-1E2E-03EC-7C1B92909FC7}"/>
              </a:ext>
            </a:extLst>
          </p:cNvPr>
          <p:cNvCxnSpPr>
            <a:cxnSpLocks/>
            <a:stCxn id="22" idx="6"/>
            <a:endCxn id="16" idx="2"/>
          </p:cNvCxnSpPr>
          <p:nvPr/>
        </p:nvCxnSpPr>
        <p:spPr>
          <a:xfrm>
            <a:off x="7033145" y="3483483"/>
            <a:ext cx="1720547" cy="8163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336EE40-B49A-93F6-8EDD-B478959F6F11}"/>
              </a:ext>
            </a:extLst>
          </p:cNvPr>
          <p:cNvSpPr/>
          <p:nvPr/>
        </p:nvSpPr>
        <p:spPr>
          <a:xfrm>
            <a:off x="7263690" y="1764316"/>
            <a:ext cx="1384419" cy="103404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Group by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54BA2A-2D40-8D09-A854-604D50D15B40}"/>
              </a:ext>
            </a:extLst>
          </p:cNvPr>
          <p:cNvCxnSpPr>
            <a:cxnSpLocks/>
            <a:stCxn id="22" idx="7"/>
            <a:endCxn id="35" idx="3"/>
          </p:cNvCxnSpPr>
          <p:nvPr/>
        </p:nvCxnSpPr>
        <p:spPr>
          <a:xfrm flipV="1">
            <a:off x="6830402" y="2646926"/>
            <a:ext cx="636031" cy="470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2505AA0-98C9-FD32-BA16-143FB9DF7D8E}"/>
              </a:ext>
            </a:extLst>
          </p:cNvPr>
          <p:cNvCxnSpPr>
            <a:cxnSpLocks/>
            <a:stCxn id="35" idx="4"/>
            <a:endCxn id="16" idx="1"/>
          </p:cNvCxnSpPr>
          <p:nvPr/>
        </p:nvCxnSpPr>
        <p:spPr>
          <a:xfrm>
            <a:off x="7955900" y="2798358"/>
            <a:ext cx="1000535" cy="11358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7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09C9-023C-AC0E-15EB-2A25B76B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509"/>
            <a:ext cx="10515600" cy="774562"/>
          </a:xfrm>
        </p:spPr>
        <p:txBody>
          <a:bodyPr>
            <a:normAutofit/>
          </a:bodyPr>
          <a:lstStyle/>
          <a:p>
            <a:r>
              <a:rPr lang="en-US" sz="3600" dirty="0"/>
              <a:t>Low Code Pipeline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D9A1-F206-A60A-BFE8-4C66BE5D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user to create their own data pipelines without the use of code / SQL</a:t>
            </a:r>
          </a:p>
          <a:p>
            <a:r>
              <a:rPr lang="en-US" dirty="0"/>
              <a:t>According to company provided standards</a:t>
            </a:r>
          </a:p>
        </p:txBody>
      </p:sp>
    </p:spTree>
    <p:extLst>
      <p:ext uri="{BB962C8B-B14F-4D97-AF65-F5344CB8AC3E}">
        <p14:creationId xmlns:p14="http://schemas.microsoft.com/office/powerpoint/2010/main" val="183921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7A83-104A-4731-4AD9-4D42637E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2" y="47074"/>
            <a:ext cx="2660374" cy="707372"/>
          </a:xfrm>
        </p:spPr>
        <p:txBody>
          <a:bodyPr>
            <a:normAutofit/>
          </a:bodyPr>
          <a:lstStyle/>
          <a:p>
            <a:r>
              <a:rPr lang="en-US" sz="3600" dirty="0"/>
              <a:t>Ingest Tapir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2FD23-CD19-6400-C4A0-88B67D49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54" y="223770"/>
            <a:ext cx="3862964" cy="5302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6D070-CEE3-84DA-F112-E658B63F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54" y="5526474"/>
            <a:ext cx="3245567" cy="1148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B1D781-B50B-AC1D-0A6E-DB491E7D311E}"/>
              </a:ext>
            </a:extLst>
          </p:cNvPr>
          <p:cNvSpPr txBox="1"/>
          <p:nvPr/>
        </p:nvSpPr>
        <p:spPr>
          <a:xfrm>
            <a:off x="357809" y="1024835"/>
            <a:ext cx="15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40690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7A83-104A-4731-4AD9-4D42637E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2" y="47074"/>
            <a:ext cx="2660374" cy="707372"/>
          </a:xfrm>
        </p:spPr>
        <p:txBody>
          <a:bodyPr>
            <a:normAutofit/>
          </a:bodyPr>
          <a:lstStyle/>
          <a:p>
            <a:r>
              <a:rPr lang="en-US" sz="3600" dirty="0"/>
              <a:t>Ingest Tapir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2FD23-CD19-6400-C4A0-88B67D49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54" y="223770"/>
            <a:ext cx="3862964" cy="5302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6D070-CEE3-84DA-F112-E658B63F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54" y="5526474"/>
            <a:ext cx="3245567" cy="1148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B1D781-B50B-AC1D-0A6E-DB491E7D311E}"/>
              </a:ext>
            </a:extLst>
          </p:cNvPr>
          <p:cNvSpPr txBox="1"/>
          <p:nvPr/>
        </p:nvSpPr>
        <p:spPr>
          <a:xfrm>
            <a:off x="191166" y="942653"/>
            <a:ext cx="22518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194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Yikes!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2B805-4A06-D39B-55D0-5DA16EFBD189}"/>
              </a:ext>
            </a:extLst>
          </p:cNvPr>
          <p:cNvSpPr txBox="1"/>
          <p:nvPr/>
        </p:nvSpPr>
        <p:spPr>
          <a:xfrm>
            <a:off x="3030450" y="451155"/>
            <a:ext cx="140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db</a:t>
            </a:r>
            <a:r>
              <a:rPr lang="en-US" dirty="0"/>
              <a:t>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DFFA4-9833-1C13-2629-F531C0003F47}"/>
              </a:ext>
            </a:extLst>
          </p:cNvPr>
          <p:cNvSpPr txBox="1"/>
          <p:nvPr/>
        </p:nvSpPr>
        <p:spPr>
          <a:xfrm>
            <a:off x="3149962" y="812977"/>
            <a:ext cx="98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BDC25-ABA0-BEA8-E829-D521285432E1}"/>
              </a:ext>
            </a:extLst>
          </p:cNvPr>
          <p:cNvSpPr txBox="1"/>
          <p:nvPr/>
        </p:nvSpPr>
        <p:spPr>
          <a:xfrm>
            <a:off x="3492310" y="1127319"/>
            <a:ext cx="97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59A4E9-C69D-8A83-2412-6802DBD83C92}"/>
              </a:ext>
            </a:extLst>
          </p:cNvPr>
          <p:cNvSpPr txBox="1"/>
          <p:nvPr/>
        </p:nvSpPr>
        <p:spPr>
          <a:xfrm>
            <a:off x="3660577" y="1441661"/>
            <a:ext cx="981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1BE6AA-8E19-A438-7CAF-CF5756A8C87D}"/>
              </a:ext>
            </a:extLst>
          </p:cNvPr>
          <p:cNvSpPr txBox="1"/>
          <p:nvPr/>
        </p:nvSpPr>
        <p:spPr>
          <a:xfrm>
            <a:off x="3156446" y="1838901"/>
            <a:ext cx="157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</a:t>
            </a:r>
            <a:r>
              <a:rPr lang="en-US" dirty="0" err="1"/>
              <a:t>secret_arn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260D83-409C-727D-DE78-B26E9D8132E0}"/>
              </a:ext>
            </a:extLst>
          </p:cNvPr>
          <p:cNvSpPr txBox="1"/>
          <p:nvPr/>
        </p:nvSpPr>
        <p:spPr>
          <a:xfrm>
            <a:off x="4389168" y="2022337"/>
            <a:ext cx="1469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password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24BF76-0F91-AE48-E8D8-8182E047CDA6}"/>
              </a:ext>
            </a:extLst>
          </p:cNvPr>
          <p:cNvSpPr txBox="1"/>
          <p:nvPr/>
        </p:nvSpPr>
        <p:spPr>
          <a:xfrm>
            <a:off x="4132347" y="2384687"/>
            <a:ext cx="16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Bucket location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DEDECC-BF5B-3805-75FF-2AFA18A3D52E}"/>
              </a:ext>
            </a:extLst>
          </p:cNvPr>
          <p:cNvSpPr txBox="1"/>
          <p:nvPr/>
        </p:nvSpPr>
        <p:spPr>
          <a:xfrm>
            <a:off x="2802335" y="2745807"/>
            <a:ext cx="19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Active tables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16D6D-02D6-5758-807D-B822BD67A6AF}"/>
              </a:ext>
            </a:extLst>
          </p:cNvPr>
          <p:cNvSpPr txBox="1"/>
          <p:nvPr/>
        </p:nvSpPr>
        <p:spPr>
          <a:xfrm>
            <a:off x="4297406" y="3013371"/>
            <a:ext cx="255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tables from database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3E57C9-45A2-40C3-8CEC-90E89B7C1785}"/>
              </a:ext>
            </a:extLst>
          </p:cNvPr>
          <p:cNvSpPr txBox="1"/>
          <p:nvPr/>
        </p:nvSpPr>
        <p:spPr>
          <a:xfrm>
            <a:off x="3249909" y="3537424"/>
            <a:ext cx="2345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over active tables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4E4C2-DAB0-F30F-24FE-344EECE36956}"/>
              </a:ext>
            </a:extLst>
          </p:cNvPr>
          <p:cNvSpPr txBox="1"/>
          <p:nvPr/>
        </p:nvSpPr>
        <p:spPr>
          <a:xfrm>
            <a:off x="3841889" y="3787244"/>
            <a:ext cx="220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tables in </a:t>
            </a:r>
            <a:r>
              <a:rPr lang="en-US" dirty="0" err="1"/>
              <a:t>db</a:t>
            </a:r>
            <a:r>
              <a:rPr lang="en-US" dirty="0"/>
              <a:t> SQL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577B9F-AACA-7646-2F32-E3C5BABF697C}"/>
              </a:ext>
            </a:extLst>
          </p:cNvPr>
          <p:cNvSpPr txBox="1"/>
          <p:nvPr/>
        </p:nvSpPr>
        <p:spPr>
          <a:xfrm>
            <a:off x="4571437" y="4061477"/>
            <a:ext cx="290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temp tables in </a:t>
            </a:r>
            <a:r>
              <a:rPr lang="en-US" dirty="0" err="1"/>
              <a:t>db</a:t>
            </a:r>
            <a:r>
              <a:rPr lang="en-US" dirty="0"/>
              <a:t> SQL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C3DA7-D59E-1C7C-24DB-8E39DD76D27F}"/>
              </a:ext>
            </a:extLst>
          </p:cNvPr>
          <p:cNvSpPr txBox="1"/>
          <p:nvPr/>
        </p:nvSpPr>
        <p:spPr>
          <a:xfrm>
            <a:off x="3569851" y="4415928"/>
            <a:ext cx="360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from s3 bucket to </a:t>
            </a:r>
            <a:r>
              <a:rPr lang="en-US" dirty="0" err="1"/>
              <a:t>tapir_bg</a:t>
            </a:r>
            <a:r>
              <a:rPr lang="en-US" dirty="0"/>
              <a:t> SQL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826066-D418-C8C3-D017-4E1A9C070856}"/>
              </a:ext>
            </a:extLst>
          </p:cNvPr>
          <p:cNvSpPr txBox="1"/>
          <p:nvPr/>
        </p:nvSpPr>
        <p:spPr>
          <a:xfrm>
            <a:off x="4400222" y="4585081"/>
            <a:ext cx="117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 key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1B0CDD-154B-C3CF-040D-FE80486BAA41}"/>
              </a:ext>
            </a:extLst>
          </p:cNvPr>
          <p:cNvSpPr txBox="1"/>
          <p:nvPr/>
        </p:nvSpPr>
        <p:spPr>
          <a:xfrm>
            <a:off x="4552622" y="4899423"/>
            <a:ext cx="181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Access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F9303E-4A7A-14D4-9F06-DA3D2153A19D}"/>
              </a:ext>
            </a:extLst>
          </p:cNvPr>
          <p:cNvSpPr txBox="1"/>
          <p:nvPr/>
        </p:nvSpPr>
        <p:spPr>
          <a:xfrm>
            <a:off x="3808264" y="5308515"/>
            <a:ext cx="928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parquet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C18B69-ED4F-7425-9E78-E9032B3B1D68}"/>
              </a:ext>
            </a:extLst>
          </p:cNvPr>
          <p:cNvSpPr txBox="1"/>
          <p:nvPr/>
        </p:nvSpPr>
        <p:spPr>
          <a:xfrm>
            <a:off x="4878177" y="5528107"/>
            <a:ext cx="158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table SQL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26B8B6-A5BC-2CD4-79A8-06CEBDEB1B01}"/>
              </a:ext>
            </a:extLst>
          </p:cNvPr>
          <p:cNvSpPr txBox="1"/>
          <p:nvPr/>
        </p:nvSpPr>
        <p:spPr>
          <a:xfrm>
            <a:off x="6724718" y="5308515"/>
            <a:ext cx="1893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 table SQL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DF2328-F8B8-2FAF-0407-7C124653D056}"/>
              </a:ext>
            </a:extLst>
          </p:cNvPr>
          <p:cNvSpPr txBox="1"/>
          <p:nvPr/>
        </p:nvSpPr>
        <p:spPr>
          <a:xfrm>
            <a:off x="7988479" y="1311985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drop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92972-AB4C-5EC2-D560-1B650C79602A}"/>
              </a:ext>
            </a:extLst>
          </p:cNvPr>
          <p:cNvSpPr txBox="1"/>
          <p:nvPr/>
        </p:nvSpPr>
        <p:spPr>
          <a:xfrm>
            <a:off x="8175520" y="1924742"/>
            <a:ext cx="1556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create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BA1D633-41C8-5088-235C-DE6C1062DBA5}"/>
              </a:ext>
            </a:extLst>
          </p:cNvPr>
          <p:cNvSpPr txBox="1"/>
          <p:nvPr/>
        </p:nvSpPr>
        <p:spPr>
          <a:xfrm>
            <a:off x="7533903" y="2237375"/>
            <a:ext cx="14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copy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C5936F-42E8-597C-231B-2D6BDE4BE128}"/>
              </a:ext>
            </a:extLst>
          </p:cNvPr>
          <p:cNvSpPr txBox="1"/>
          <p:nvPr/>
        </p:nvSpPr>
        <p:spPr>
          <a:xfrm>
            <a:off x="8127033" y="2906861"/>
            <a:ext cx="1937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drop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A6EEED-5D7A-7AE7-DB46-5F9180AF77ED}"/>
              </a:ext>
            </a:extLst>
          </p:cNvPr>
          <p:cNvSpPr txBox="1"/>
          <p:nvPr/>
        </p:nvSpPr>
        <p:spPr>
          <a:xfrm>
            <a:off x="7346216" y="327874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Execute rename table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33D5AF-334D-1912-457A-74AECBC04F25}"/>
              </a:ext>
            </a:extLst>
          </p:cNvPr>
          <p:cNvSpPr txBox="1"/>
          <p:nvPr/>
        </p:nvSpPr>
        <p:spPr>
          <a:xfrm>
            <a:off x="7940542" y="3643847"/>
            <a:ext cx="154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database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0C7587-61A2-9A30-0469-444BF241CDCD}"/>
              </a:ext>
            </a:extLst>
          </p:cNvPr>
          <p:cNvSpPr txBox="1"/>
          <p:nvPr/>
        </p:nvSpPr>
        <p:spPr>
          <a:xfrm>
            <a:off x="8543538" y="4004022"/>
            <a:ext cx="801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except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1E5E3F-B1D9-2925-632C-C0DE77D28947}"/>
              </a:ext>
            </a:extLst>
          </p:cNvPr>
          <p:cNvSpPr txBox="1"/>
          <p:nvPr/>
        </p:nvSpPr>
        <p:spPr>
          <a:xfrm>
            <a:off x="9566696" y="4476181"/>
            <a:ext cx="62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raise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937761-34A9-D112-4E70-5081680078DE}"/>
              </a:ext>
            </a:extLst>
          </p:cNvPr>
          <p:cNvSpPr/>
          <p:nvPr/>
        </p:nvSpPr>
        <p:spPr>
          <a:xfrm>
            <a:off x="1781711" y="6049729"/>
            <a:ext cx="7045397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could you ever do this in a “low code” manner??</a:t>
            </a:r>
          </a:p>
        </p:txBody>
      </p:sp>
    </p:spTree>
    <p:extLst>
      <p:ext uri="{BB962C8B-B14F-4D97-AF65-F5344CB8AC3E}">
        <p14:creationId xmlns:p14="http://schemas.microsoft.com/office/powerpoint/2010/main" val="3883544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9702-7B5E-B4FC-B903-D04D6DA4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464"/>
          </a:xfrm>
        </p:spPr>
        <p:txBody>
          <a:bodyPr>
            <a:normAutofit/>
          </a:bodyPr>
          <a:lstStyle/>
          <a:p>
            <a:r>
              <a:rPr lang="en-US" sz="3600" dirty="0"/>
              <a:t>Take a Step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984AC-AF15-B2DF-8916-EFFDAEF63755}"/>
              </a:ext>
            </a:extLst>
          </p:cNvPr>
          <p:cNvSpPr txBox="1"/>
          <p:nvPr/>
        </p:nvSpPr>
        <p:spPr>
          <a:xfrm>
            <a:off x="3403363" y="1944026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53775-37F9-C71E-A2AA-EBD85060A265}"/>
              </a:ext>
            </a:extLst>
          </p:cNvPr>
          <p:cNvSpPr txBox="1"/>
          <p:nvPr/>
        </p:nvSpPr>
        <p:spPr>
          <a:xfrm>
            <a:off x="1435695" y="1944026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61CF0-FFF3-90FC-E6B1-695317F70785}"/>
              </a:ext>
            </a:extLst>
          </p:cNvPr>
          <p:cNvSpPr txBox="1"/>
          <p:nvPr/>
        </p:nvSpPr>
        <p:spPr>
          <a:xfrm>
            <a:off x="6097426" y="1944026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print(‘Hello World’)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AB4DD-2E46-CE41-D7E2-C70CA818F27A}"/>
              </a:ext>
            </a:extLst>
          </p:cNvPr>
          <p:cNvSpPr txBox="1"/>
          <p:nvPr/>
        </p:nvSpPr>
        <p:spPr>
          <a:xfrm>
            <a:off x="8582830" y="1944026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command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D2B976-F4E4-489E-2BC1-D88C7712D81E}"/>
              </a:ext>
            </a:extLst>
          </p:cNvPr>
          <p:cNvSpPr/>
          <p:nvPr/>
        </p:nvSpPr>
        <p:spPr>
          <a:xfrm>
            <a:off x="1781711" y="6049729"/>
            <a:ext cx="7045397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Does the computer understand this?</a:t>
            </a:r>
          </a:p>
        </p:txBody>
      </p:sp>
    </p:spTree>
    <p:extLst>
      <p:ext uri="{BB962C8B-B14F-4D97-AF65-F5344CB8AC3E}">
        <p14:creationId xmlns:p14="http://schemas.microsoft.com/office/powerpoint/2010/main" val="36363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9702-7B5E-B4FC-B903-D04D6DA4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464"/>
          </a:xfrm>
        </p:spPr>
        <p:txBody>
          <a:bodyPr>
            <a:normAutofit/>
          </a:bodyPr>
          <a:lstStyle/>
          <a:p>
            <a:r>
              <a:rPr lang="en-US" sz="3600" dirty="0"/>
              <a:t>Take a Step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984AC-AF15-B2DF-8916-EFFDAEF63755}"/>
              </a:ext>
            </a:extLst>
          </p:cNvPr>
          <p:cNvSpPr txBox="1"/>
          <p:nvPr/>
        </p:nvSpPr>
        <p:spPr>
          <a:xfrm>
            <a:off x="3403363" y="1944026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6C4DC-584C-846D-7961-39F4BB4320AB}"/>
              </a:ext>
            </a:extLst>
          </p:cNvPr>
          <p:cNvSpPr txBox="1"/>
          <p:nvPr/>
        </p:nvSpPr>
        <p:spPr>
          <a:xfrm>
            <a:off x="2844328" y="2936098"/>
            <a:ext cx="3129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528E7-7ADB-DDB4-B615-3D4E44E759A4}"/>
              </a:ext>
            </a:extLst>
          </p:cNvPr>
          <p:cNvSpPr txBox="1"/>
          <p:nvPr/>
        </p:nvSpPr>
        <p:spPr>
          <a:xfrm>
            <a:off x="2844328" y="2440743"/>
            <a:ext cx="3129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Interpreter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B0E76-D3E3-C3A4-199F-CDC6CABF8034}"/>
              </a:ext>
            </a:extLst>
          </p:cNvPr>
          <p:cNvSpPr txBox="1"/>
          <p:nvPr/>
        </p:nvSpPr>
        <p:spPr>
          <a:xfrm>
            <a:off x="1435695" y="2936098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53775-37F9-C71E-A2AA-EBD85060A265}"/>
              </a:ext>
            </a:extLst>
          </p:cNvPr>
          <p:cNvSpPr txBox="1"/>
          <p:nvPr/>
        </p:nvSpPr>
        <p:spPr>
          <a:xfrm>
            <a:off x="1435695" y="1944026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61CF0-FFF3-90FC-E6B1-695317F70785}"/>
              </a:ext>
            </a:extLst>
          </p:cNvPr>
          <p:cNvSpPr txBox="1"/>
          <p:nvPr/>
        </p:nvSpPr>
        <p:spPr>
          <a:xfrm>
            <a:off x="6097426" y="1944026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print(‘Hello World’)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AB4DD-2E46-CE41-D7E2-C70CA818F27A}"/>
              </a:ext>
            </a:extLst>
          </p:cNvPr>
          <p:cNvSpPr txBox="1"/>
          <p:nvPr/>
        </p:nvSpPr>
        <p:spPr>
          <a:xfrm>
            <a:off x="8582830" y="1944026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6AD96-E77D-1884-35F0-8B1AD4CD8945}"/>
              </a:ext>
            </a:extLst>
          </p:cNvPr>
          <p:cNvSpPr txBox="1"/>
          <p:nvPr/>
        </p:nvSpPr>
        <p:spPr>
          <a:xfrm>
            <a:off x="8582830" y="2844183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commands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4C8FB-C83F-E97A-2354-5112357E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83"/>
          <a:stretch/>
        </p:blipFill>
        <p:spPr>
          <a:xfrm>
            <a:off x="6083731" y="2728943"/>
            <a:ext cx="2509948" cy="59085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189AE12-8626-910E-1B8B-D33C81F83A4C}"/>
              </a:ext>
            </a:extLst>
          </p:cNvPr>
          <p:cNvSpPr/>
          <p:nvPr/>
        </p:nvSpPr>
        <p:spPr>
          <a:xfrm>
            <a:off x="1781711" y="6049729"/>
            <a:ext cx="7045397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Does the computer understand this?</a:t>
            </a:r>
          </a:p>
        </p:txBody>
      </p:sp>
    </p:spTree>
    <p:extLst>
      <p:ext uri="{BB962C8B-B14F-4D97-AF65-F5344CB8AC3E}">
        <p14:creationId xmlns:p14="http://schemas.microsoft.com/office/powerpoint/2010/main" val="289930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9702-7B5E-B4FC-B903-D04D6DA4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464"/>
          </a:xfrm>
        </p:spPr>
        <p:txBody>
          <a:bodyPr>
            <a:normAutofit/>
          </a:bodyPr>
          <a:lstStyle/>
          <a:p>
            <a:r>
              <a:rPr lang="en-US" sz="3600" dirty="0"/>
              <a:t>Take a Step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984AC-AF15-B2DF-8916-EFFDAEF63755}"/>
              </a:ext>
            </a:extLst>
          </p:cNvPr>
          <p:cNvSpPr txBox="1"/>
          <p:nvPr/>
        </p:nvSpPr>
        <p:spPr>
          <a:xfrm>
            <a:off x="3403363" y="1944026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6C4DC-584C-846D-7961-39F4BB4320AB}"/>
              </a:ext>
            </a:extLst>
          </p:cNvPr>
          <p:cNvSpPr txBox="1"/>
          <p:nvPr/>
        </p:nvSpPr>
        <p:spPr>
          <a:xfrm>
            <a:off x="2844328" y="2936098"/>
            <a:ext cx="3129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B06E2-FE8F-B3B4-5B74-387BF3386D7D}"/>
              </a:ext>
            </a:extLst>
          </p:cNvPr>
          <p:cNvSpPr txBox="1"/>
          <p:nvPr/>
        </p:nvSpPr>
        <p:spPr>
          <a:xfrm>
            <a:off x="2844327" y="3434177"/>
            <a:ext cx="319327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 (interpreter)</a:t>
            </a:r>
          </a:p>
          <a:p>
            <a:pPr algn="ctr"/>
            <a:r>
              <a:rPr lang="en-US" dirty="0"/>
              <a:t>-written in c-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29D7F-A119-8AEC-DCCA-0CBD3DECE885}"/>
              </a:ext>
            </a:extLst>
          </p:cNvPr>
          <p:cNvSpPr txBox="1"/>
          <p:nvPr/>
        </p:nvSpPr>
        <p:spPr>
          <a:xfrm>
            <a:off x="2844327" y="4207893"/>
            <a:ext cx="31932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918E9-8C7E-3BA6-0C5C-FE798B634016}"/>
              </a:ext>
            </a:extLst>
          </p:cNvPr>
          <p:cNvSpPr txBox="1"/>
          <p:nvPr/>
        </p:nvSpPr>
        <p:spPr>
          <a:xfrm>
            <a:off x="2844327" y="4704612"/>
            <a:ext cx="31932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29217C8-6C02-196D-85BD-334050570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466" y="4612279"/>
            <a:ext cx="10596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010010101010010 010010100110100 010101100111010 010101010101011 010101010100101 010101010010111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528E7-7ADB-DDB4-B615-3D4E44E759A4}"/>
              </a:ext>
            </a:extLst>
          </p:cNvPr>
          <p:cNvSpPr txBox="1"/>
          <p:nvPr/>
        </p:nvSpPr>
        <p:spPr>
          <a:xfrm>
            <a:off x="2844328" y="2440743"/>
            <a:ext cx="3129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Interpreter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B0E76-D3E3-C3A4-199F-CDC6CABF8034}"/>
              </a:ext>
            </a:extLst>
          </p:cNvPr>
          <p:cNvSpPr txBox="1"/>
          <p:nvPr/>
        </p:nvSpPr>
        <p:spPr>
          <a:xfrm>
            <a:off x="1435695" y="2936098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5AA37-7A7C-DC11-FAA4-218E65D9B72E}"/>
              </a:ext>
            </a:extLst>
          </p:cNvPr>
          <p:cNvSpPr txBox="1"/>
          <p:nvPr/>
        </p:nvSpPr>
        <p:spPr>
          <a:xfrm>
            <a:off x="1435695" y="3572676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FB487-C8D9-39DD-B588-92EC584F8148}"/>
              </a:ext>
            </a:extLst>
          </p:cNvPr>
          <p:cNvSpPr txBox="1"/>
          <p:nvPr/>
        </p:nvSpPr>
        <p:spPr>
          <a:xfrm>
            <a:off x="1435695" y="4704612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53775-37F9-C71E-A2AA-EBD85060A265}"/>
              </a:ext>
            </a:extLst>
          </p:cNvPr>
          <p:cNvSpPr txBox="1"/>
          <p:nvPr/>
        </p:nvSpPr>
        <p:spPr>
          <a:xfrm>
            <a:off x="1435695" y="1944026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61CF0-FFF3-90FC-E6B1-695317F70785}"/>
              </a:ext>
            </a:extLst>
          </p:cNvPr>
          <p:cNvSpPr txBox="1"/>
          <p:nvPr/>
        </p:nvSpPr>
        <p:spPr>
          <a:xfrm>
            <a:off x="6097426" y="1944026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print(‘Hello World’)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AB4DD-2E46-CE41-D7E2-C70CA818F27A}"/>
              </a:ext>
            </a:extLst>
          </p:cNvPr>
          <p:cNvSpPr txBox="1"/>
          <p:nvPr/>
        </p:nvSpPr>
        <p:spPr>
          <a:xfrm>
            <a:off x="8582830" y="1944026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6AD96-E77D-1884-35F0-8B1AD4CD8945}"/>
              </a:ext>
            </a:extLst>
          </p:cNvPr>
          <p:cNvSpPr txBox="1"/>
          <p:nvPr/>
        </p:nvSpPr>
        <p:spPr>
          <a:xfrm>
            <a:off x="8582830" y="2844183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commands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4C8FB-C83F-E97A-2354-5112357E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83"/>
          <a:stretch/>
        </p:blipFill>
        <p:spPr>
          <a:xfrm>
            <a:off x="6083731" y="2728943"/>
            <a:ext cx="2509948" cy="590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736E73-B64A-BEE4-32E7-53F30FAD4AA7}"/>
              </a:ext>
            </a:extLst>
          </p:cNvPr>
          <p:cNvSpPr txBox="1"/>
          <p:nvPr/>
        </p:nvSpPr>
        <p:spPr>
          <a:xfrm>
            <a:off x="1435695" y="4207893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E3745-DE9B-3A84-217F-1D3F019E1CD1}"/>
              </a:ext>
            </a:extLst>
          </p:cNvPr>
          <p:cNvSpPr txBox="1"/>
          <p:nvPr/>
        </p:nvSpPr>
        <p:spPr>
          <a:xfrm>
            <a:off x="8675410" y="4704612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~10,000 commands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DD5F9-36F1-A1ED-7FB6-1242F188BC9E}"/>
              </a:ext>
            </a:extLst>
          </p:cNvPr>
          <p:cNvSpPr/>
          <p:nvPr/>
        </p:nvSpPr>
        <p:spPr>
          <a:xfrm>
            <a:off x="1781711" y="6049729"/>
            <a:ext cx="7045397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The computer finally understands</a:t>
            </a:r>
          </a:p>
        </p:txBody>
      </p:sp>
    </p:spTree>
    <p:extLst>
      <p:ext uri="{BB962C8B-B14F-4D97-AF65-F5344CB8AC3E}">
        <p14:creationId xmlns:p14="http://schemas.microsoft.com/office/powerpoint/2010/main" val="292810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464943A-CB90-ECD6-CCCA-D26439F0F0DA}"/>
              </a:ext>
            </a:extLst>
          </p:cNvPr>
          <p:cNvSpPr/>
          <p:nvPr/>
        </p:nvSpPr>
        <p:spPr>
          <a:xfrm>
            <a:off x="2157814" y="1284076"/>
            <a:ext cx="4473722" cy="4251533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19702-7B5E-B4FC-B903-D04D6DA4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464"/>
          </a:xfrm>
        </p:spPr>
        <p:txBody>
          <a:bodyPr>
            <a:normAutofit/>
          </a:bodyPr>
          <a:lstStyle/>
          <a:p>
            <a:r>
              <a:rPr lang="en-US" sz="3600" dirty="0"/>
              <a:t>Take a Step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984AC-AF15-B2DF-8916-EFFDAEF63755}"/>
              </a:ext>
            </a:extLst>
          </p:cNvPr>
          <p:cNvSpPr txBox="1"/>
          <p:nvPr/>
        </p:nvSpPr>
        <p:spPr>
          <a:xfrm>
            <a:off x="3403363" y="1944026"/>
            <a:ext cx="198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6C4DC-584C-846D-7961-39F4BB4320AB}"/>
              </a:ext>
            </a:extLst>
          </p:cNvPr>
          <p:cNvSpPr txBox="1"/>
          <p:nvPr/>
        </p:nvSpPr>
        <p:spPr>
          <a:xfrm>
            <a:off x="2844328" y="2936098"/>
            <a:ext cx="3129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Byte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B06E2-FE8F-B3B4-5B74-387BF3386D7D}"/>
              </a:ext>
            </a:extLst>
          </p:cNvPr>
          <p:cNvSpPr txBox="1"/>
          <p:nvPr/>
        </p:nvSpPr>
        <p:spPr>
          <a:xfrm>
            <a:off x="2844327" y="3434177"/>
            <a:ext cx="319327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 (interpreter)</a:t>
            </a:r>
          </a:p>
          <a:p>
            <a:pPr algn="ctr"/>
            <a:r>
              <a:rPr lang="en-US" dirty="0"/>
              <a:t>-written in c-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29D7F-A119-8AEC-DCCA-0CBD3DECE885}"/>
              </a:ext>
            </a:extLst>
          </p:cNvPr>
          <p:cNvSpPr txBox="1"/>
          <p:nvPr/>
        </p:nvSpPr>
        <p:spPr>
          <a:xfrm>
            <a:off x="2844327" y="4207893"/>
            <a:ext cx="31932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Assembly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918E9-8C7E-3BA6-0C5C-FE798B634016}"/>
              </a:ext>
            </a:extLst>
          </p:cNvPr>
          <p:cNvSpPr txBox="1"/>
          <p:nvPr/>
        </p:nvSpPr>
        <p:spPr>
          <a:xfrm>
            <a:off x="2844327" y="4704612"/>
            <a:ext cx="31932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Machine Code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29217C8-6C02-196D-85BD-334050570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466" y="4612279"/>
            <a:ext cx="10596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010010101010010 010010100110100 010101100111010 010101010101011 010101010100101 010101010010111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5528E7-7ADB-DDB4-B615-3D4E44E759A4}"/>
              </a:ext>
            </a:extLst>
          </p:cNvPr>
          <p:cNvSpPr txBox="1"/>
          <p:nvPr/>
        </p:nvSpPr>
        <p:spPr>
          <a:xfrm>
            <a:off x="2844328" y="2440743"/>
            <a:ext cx="312918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Interpreter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7B0E76-D3E3-C3A4-199F-CDC6CABF8034}"/>
              </a:ext>
            </a:extLst>
          </p:cNvPr>
          <p:cNvSpPr txBox="1"/>
          <p:nvPr/>
        </p:nvSpPr>
        <p:spPr>
          <a:xfrm>
            <a:off x="1435695" y="2936098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85AA37-7A7C-DC11-FAA4-218E65D9B72E}"/>
              </a:ext>
            </a:extLst>
          </p:cNvPr>
          <p:cNvSpPr txBox="1"/>
          <p:nvPr/>
        </p:nvSpPr>
        <p:spPr>
          <a:xfrm>
            <a:off x="1435695" y="3572676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EFB487-C8D9-39DD-B588-92EC584F8148}"/>
              </a:ext>
            </a:extLst>
          </p:cNvPr>
          <p:cNvSpPr txBox="1"/>
          <p:nvPr/>
        </p:nvSpPr>
        <p:spPr>
          <a:xfrm>
            <a:off x="1435695" y="4704612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53775-37F9-C71E-A2AA-EBD85060A265}"/>
              </a:ext>
            </a:extLst>
          </p:cNvPr>
          <p:cNvSpPr txBox="1"/>
          <p:nvPr/>
        </p:nvSpPr>
        <p:spPr>
          <a:xfrm>
            <a:off x="1435695" y="1944026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F61CF0-FFF3-90FC-E6B1-695317F70785}"/>
              </a:ext>
            </a:extLst>
          </p:cNvPr>
          <p:cNvSpPr txBox="1"/>
          <p:nvPr/>
        </p:nvSpPr>
        <p:spPr>
          <a:xfrm>
            <a:off x="6097426" y="1944026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print(‘Hello World’)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0AB4DD-2E46-CE41-D7E2-C70CA818F27A}"/>
              </a:ext>
            </a:extLst>
          </p:cNvPr>
          <p:cNvSpPr txBox="1"/>
          <p:nvPr/>
        </p:nvSpPr>
        <p:spPr>
          <a:xfrm>
            <a:off x="8582830" y="1944026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command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6AD96-E77D-1884-35F0-8B1AD4CD8945}"/>
              </a:ext>
            </a:extLst>
          </p:cNvPr>
          <p:cNvSpPr txBox="1"/>
          <p:nvPr/>
        </p:nvSpPr>
        <p:spPr>
          <a:xfrm>
            <a:off x="8582830" y="2844183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commands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34C8FB-C83F-E97A-2354-5112357E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883"/>
          <a:stretch/>
        </p:blipFill>
        <p:spPr>
          <a:xfrm>
            <a:off x="6083731" y="2728943"/>
            <a:ext cx="2509948" cy="590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736E73-B64A-BEE4-32E7-53F30FAD4AA7}"/>
              </a:ext>
            </a:extLst>
          </p:cNvPr>
          <p:cNvSpPr txBox="1"/>
          <p:nvPr/>
        </p:nvSpPr>
        <p:spPr>
          <a:xfrm>
            <a:off x="1435695" y="4207893"/>
            <a:ext cx="1033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E3745-DE9B-3A84-217F-1D3F019E1CD1}"/>
              </a:ext>
            </a:extLst>
          </p:cNvPr>
          <p:cNvSpPr txBox="1"/>
          <p:nvPr/>
        </p:nvSpPr>
        <p:spPr>
          <a:xfrm>
            <a:off x="8675410" y="4704612"/>
            <a:ext cx="213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~10,000 commands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AF99AA-46CB-0935-7F82-4E7D12F0128E}"/>
              </a:ext>
            </a:extLst>
          </p:cNvPr>
          <p:cNvSpPr/>
          <p:nvPr/>
        </p:nvSpPr>
        <p:spPr>
          <a:xfrm rot="16200000">
            <a:off x="-846327" y="3426940"/>
            <a:ext cx="2924678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6B02F-361E-2CE2-7625-808FC97DFF84}"/>
              </a:ext>
            </a:extLst>
          </p:cNvPr>
          <p:cNvSpPr txBox="1"/>
          <p:nvPr/>
        </p:nvSpPr>
        <p:spPr>
          <a:xfrm>
            <a:off x="260646" y="1262935"/>
            <a:ext cx="11598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Simpler</a:t>
            </a:r>
          </a:p>
          <a:p>
            <a:r>
              <a:rPr lang="en-US" sz="1200" dirty="0"/>
              <a:t>More concrete</a:t>
            </a:r>
          </a:p>
          <a:p>
            <a:r>
              <a:rPr lang="en-US" sz="1200" dirty="0"/>
              <a:t>More restricted</a:t>
            </a:r>
          </a:p>
          <a:p>
            <a:r>
              <a:rPr lang="en-US" sz="1200" dirty="0"/>
              <a:t>Slower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B4A52E-80CC-6D36-0FC5-637D73301EDC}"/>
              </a:ext>
            </a:extLst>
          </p:cNvPr>
          <p:cNvSpPr txBox="1"/>
          <p:nvPr/>
        </p:nvSpPr>
        <p:spPr>
          <a:xfrm>
            <a:off x="220775" y="5271899"/>
            <a:ext cx="13247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 complicated</a:t>
            </a:r>
          </a:p>
          <a:p>
            <a:r>
              <a:rPr lang="en-US" sz="1200" dirty="0"/>
              <a:t>More abstract</a:t>
            </a:r>
          </a:p>
          <a:p>
            <a:r>
              <a:rPr lang="en-US" sz="1200" dirty="0"/>
              <a:t>Less restricted</a:t>
            </a:r>
          </a:p>
          <a:p>
            <a:r>
              <a:rPr lang="en-US" sz="1200" dirty="0"/>
              <a:t>Faster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B62980-CA1E-559C-759B-336D9997D89D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Different languages proved layers of abstraction over the computer hardware</a:t>
            </a:r>
          </a:p>
        </p:txBody>
      </p:sp>
    </p:spTree>
    <p:extLst>
      <p:ext uri="{BB962C8B-B14F-4D97-AF65-F5344CB8AC3E}">
        <p14:creationId xmlns:p14="http://schemas.microsoft.com/office/powerpoint/2010/main" val="406576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7A83-104A-4731-4AD9-4D42637E8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22" y="47074"/>
            <a:ext cx="2660374" cy="707372"/>
          </a:xfrm>
        </p:spPr>
        <p:txBody>
          <a:bodyPr>
            <a:normAutofit/>
          </a:bodyPr>
          <a:lstStyle/>
          <a:p>
            <a:r>
              <a:rPr lang="en-US" sz="3600" dirty="0"/>
              <a:t>Ingest Tapir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2FD23-CD19-6400-C4A0-88B67D49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654" y="223770"/>
            <a:ext cx="3862964" cy="5302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16D070-CEE3-84DA-F112-E658B63F6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654" y="5526474"/>
            <a:ext cx="3245567" cy="11481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9E8BB-CF16-21F1-9490-98FA65D7150A}"/>
              </a:ext>
            </a:extLst>
          </p:cNvPr>
          <p:cNvSpPr txBox="1"/>
          <p:nvPr/>
        </p:nvSpPr>
        <p:spPr>
          <a:xfrm>
            <a:off x="7810856" y="840169"/>
            <a:ext cx="19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Credentials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1A009-055C-C040-5F8E-02DE8A8E228C}"/>
              </a:ext>
            </a:extLst>
          </p:cNvPr>
          <p:cNvSpPr txBox="1"/>
          <p:nvPr/>
        </p:nvSpPr>
        <p:spPr>
          <a:xfrm>
            <a:off x="7810856" y="2351350"/>
            <a:ext cx="235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 to data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D38B0-8831-E369-D7AA-765FE7147AE7}"/>
              </a:ext>
            </a:extLst>
          </p:cNvPr>
          <p:cNvSpPr txBox="1"/>
          <p:nvPr/>
        </p:nvSpPr>
        <p:spPr>
          <a:xfrm>
            <a:off x="7810856" y="3653159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A3F61-93C4-2E4B-9F0E-685888913B94}"/>
              </a:ext>
            </a:extLst>
          </p:cNvPr>
          <p:cNvSpPr txBox="1"/>
          <p:nvPr/>
        </p:nvSpPr>
        <p:spPr>
          <a:xfrm>
            <a:off x="7810856" y="5372288"/>
            <a:ext cx="263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 tables to destination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372BA-A602-FADE-35C1-43510865153B}"/>
              </a:ext>
            </a:extLst>
          </p:cNvPr>
          <p:cNvSpPr txBox="1"/>
          <p:nvPr/>
        </p:nvSpPr>
        <p:spPr>
          <a:xfrm>
            <a:off x="191166" y="942653"/>
            <a:ext cx="17806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194 words</a:t>
            </a:r>
          </a:p>
          <a:p>
            <a:endParaRPr lang="en-US" dirty="0"/>
          </a:p>
          <a:p>
            <a:r>
              <a:rPr lang="en-US" dirty="0"/>
              <a:t>Abstracted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F7FBF-AB97-2BCA-562D-5A777DE2CF97}"/>
              </a:ext>
            </a:extLst>
          </p:cNvPr>
          <p:cNvSpPr txBox="1"/>
          <p:nvPr/>
        </p:nvSpPr>
        <p:spPr>
          <a:xfrm>
            <a:off x="7810856" y="1311985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Credentials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71564-AFC8-E3D9-869B-24FD3EAA8F14}"/>
              </a:ext>
            </a:extLst>
          </p:cNvPr>
          <p:cNvSpPr/>
          <p:nvPr/>
        </p:nvSpPr>
        <p:spPr>
          <a:xfrm>
            <a:off x="1781711" y="6049729"/>
            <a:ext cx="7734031" cy="6299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You can summarize the complex code with 5 steps</a:t>
            </a:r>
          </a:p>
        </p:txBody>
      </p:sp>
    </p:spTree>
    <p:extLst>
      <p:ext uri="{BB962C8B-B14F-4D97-AF65-F5344CB8AC3E}">
        <p14:creationId xmlns:p14="http://schemas.microsoft.com/office/powerpoint/2010/main" val="19788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748</Words>
  <Application>Microsoft Office PowerPoint</Application>
  <PresentationFormat>Widescreen</PresentationFormat>
  <Paragraphs>230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var(--ff-mono)</vt:lpstr>
      <vt:lpstr>Office Theme</vt:lpstr>
      <vt:lpstr>Low Code Pipeline</vt:lpstr>
      <vt:lpstr>Low Code Pipeline Goal</vt:lpstr>
      <vt:lpstr>Ingest Tapir</vt:lpstr>
      <vt:lpstr>Ingest Tapir</vt:lpstr>
      <vt:lpstr>Take a Step Back</vt:lpstr>
      <vt:lpstr>Take a Step Back</vt:lpstr>
      <vt:lpstr>Take a Step Back</vt:lpstr>
      <vt:lpstr>Take a Step Back</vt:lpstr>
      <vt:lpstr>Ingest Tapir</vt:lpstr>
      <vt:lpstr>Mapping out the low code pipeline</vt:lpstr>
      <vt:lpstr>Mapping out the low code pipeline</vt:lpstr>
      <vt:lpstr>Mapping out the low code pipeline+</vt:lpstr>
      <vt:lpstr>Mapping out the low code pipeline</vt:lpstr>
      <vt:lpstr>Mapping out the low code pipeline</vt:lpstr>
      <vt:lpstr>Mapping out the low code pipeline</vt:lpstr>
      <vt:lpstr>Mapping out the low code pipeline</vt:lpstr>
      <vt:lpstr>Mapping out the low code pipeline</vt:lpstr>
      <vt:lpstr>Possible Future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Monroe</dc:creator>
  <cp:lastModifiedBy>Jeff Monroe</cp:lastModifiedBy>
  <cp:revision>66</cp:revision>
  <dcterms:created xsi:type="dcterms:W3CDTF">2023-06-15T03:20:50Z</dcterms:created>
  <dcterms:modified xsi:type="dcterms:W3CDTF">2023-06-16T18:47:31Z</dcterms:modified>
</cp:coreProperties>
</file>