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16" r:id="rId1"/>
  </p:sldMasterIdLst>
  <p:sldIdLst>
    <p:sldId id="256" r:id="rId2"/>
  </p:sldIdLst>
  <p:sldSz cx="12192000" cy="16256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7CDEE"/>
    <a:srgbClr val="F185D9"/>
    <a:srgbClr val="A4DEF4"/>
    <a:srgbClr val="D2EEF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-13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889" y="5960537"/>
            <a:ext cx="8800601" cy="5363629"/>
          </a:xfrm>
        </p:spPr>
        <p:txBody>
          <a:bodyPr anchor="b">
            <a:norm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889" y="11324161"/>
            <a:ext cx="8800601" cy="2669708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8"/>
          <p:cNvSpPr/>
          <p:nvPr/>
        </p:nvSpPr>
        <p:spPr bwMode="auto">
          <a:xfrm>
            <a:off x="-42292" y="10242746"/>
            <a:ext cx="1860631" cy="1853111"/>
          </a:xfrm>
          <a:custGeom>
            <a:avLst/>
            <a:gdLst/>
            <a:ahLst/>
            <a:cxnLst/>
            <a:rect l="l" t="t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64445" y="10736691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071705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1444978"/>
            <a:ext cx="8789313" cy="7388539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10320702"/>
            <a:ext cx="8789313" cy="368797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7505843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7689815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0226287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17498" y="1444978"/>
            <a:ext cx="8146116" cy="6863644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21296" y="8308622"/>
            <a:ext cx="7538517" cy="903111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2133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10320702"/>
            <a:ext cx="8789313" cy="3687974"/>
          </a:xfrm>
        </p:spPr>
        <p:txBody>
          <a:bodyPr anchor="ctr">
            <a:normAutofit/>
          </a:bodyPr>
          <a:lstStyle>
            <a:lvl1pPr marL="0" indent="0" algn="l">
              <a:buNone/>
              <a:defRPr sz="24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9" name="Freeform 11"/>
          <p:cNvSpPr/>
          <p:nvPr/>
        </p:nvSpPr>
        <p:spPr bwMode="auto">
          <a:xfrm flipV="1">
            <a:off x="78" y="7505843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7689815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  <p:sp>
        <p:nvSpPr>
          <p:cNvPr id="14" name="TextBox 13"/>
          <p:cNvSpPr txBox="1"/>
          <p:nvPr/>
        </p:nvSpPr>
        <p:spPr>
          <a:xfrm>
            <a:off x="2411089" y="1536012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2711" y="6886651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2548008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5779915"/>
            <a:ext cx="8789313" cy="6458892"/>
          </a:xfrm>
        </p:spPr>
        <p:txBody>
          <a:bodyPr anchor="b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12282311"/>
            <a:ext cx="8789313" cy="17294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1164008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11811766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742778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917498" y="1444978"/>
            <a:ext cx="8146116" cy="6863644"/>
          </a:xfrm>
        </p:spPr>
        <p:txBody>
          <a:bodyPr anchor="ctr">
            <a:normAutofit/>
          </a:bodyPr>
          <a:lstStyle>
            <a:lvl1pPr algn="l">
              <a:defRPr sz="6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7" y="10295467"/>
            <a:ext cx="8917723" cy="198684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12282311"/>
            <a:ext cx="8917723" cy="17294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20" name="Freeform 11"/>
          <p:cNvSpPr/>
          <p:nvPr/>
        </p:nvSpPr>
        <p:spPr bwMode="auto">
          <a:xfrm flipV="1">
            <a:off x="78" y="1164008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11811766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  <p:sp>
        <p:nvSpPr>
          <p:cNvPr id="11" name="TextBox 10"/>
          <p:cNvSpPr txBox="1"/>
          <p:nvPr/>
        </p:nvSpPr>
        <p:spPr>
          <a:xfrm>
            <a:off x="2411089" y="1536012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892711" y="6886651"/>
            <a:ext cx="609759" cy="1386136"/>
          </a:xfrm>
          <a:prstGeom prst="rect">
            <a:avLst/>
          </a:prstGeom>
        </p:spPr>
        <p:txBody>
          <a:bodyPr vert="horz" lIns="121920" tIns="60960" rIns="121920" bIns="60960" rtlCol="0" anchor="ctr">
            <a:noAutofit/>
          </a:bodyPr>
          <a:lstStyle/>
          <a:p>
            <a:pPr lvl="0"/>
            <a:r>
              <a:rPr lang="en-US" sz="10666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63706304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1487187"/>
            <a:ext cx="8789312" cy="6826714"/>
          </a:xfrm>
        </p:spPr>
        <p:txBody>
          <a:bodyPr anchor="ctr">
            <a:normAutofit/>
          </a:bodyPr>
          <a:lstStyle>
            <a:lvl1pPr algn="l">
              <a:defRPr sz="6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888" y="10295467"/>
            <a:ext cx="8789313" cy="1986844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3200">
                <a:solidFill>
                  <a:schemeClr val="accent1"/>
                </a:solidFill>
              </a:defRPr>
            </a:lvl1pPr>
            <a:lvl2pPr marL="609585" indent="0">
              <a:buFontTx/>
              <a:buNone/>
              <a:defRPr/>
            </a:lvl2pPr>
            <a:lvl3pPr marL="1219170" indent="0">
              <a:buFontTx/>
              <a:buNone/>
              <a:defRPr/>
            </a:lvl3pPr>
            <a:lvl4pPr marL="1828754" indent="0">
              <a:buFontTx/>
              <a:buNone/>
              <a:defRPr/>
            </a:lvl4pPr>
            <a:lvl5pPr marL="2438339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12282311"/>
            <a:ext cx="8789313" cy="1729474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164008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11811766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752882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45891092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171380" y="1487186"/>
            <a:ext cx="2208176" cy="12524603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888" y="1487186"/>
            <a:ext cx="6288464" cy="1252460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8292923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2" y="1479372"/>
            <a:ext cx="8785599" cy="30361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888" y="5057422"/>
            <a:ext cx="8789313" cy="89543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1422746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4917480"/>
            <a:ext cx="8789313" cy="3481600"/>
          </a:xfrm>
        </p:spPr>
        <p:txBody>
          <a:bodyPr anchor="b"/>
          <a:lstStyle>
            <a:lvl1pPr algn="l">
              <a:defRPr sz="5333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8489244"/>
            <a:ext cx="8789313" cy="2039467"/>
          </a:xfrm>
        </p:spPr>
        <p:txBody>
          <a:bodyPr anchor="t"/>
          <a:lstStyle>
            <a:lvl1pPr marL="0" indent="0" algn="l">
              <a:buNone/>
              <a:defRPr sz="2667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609585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2pPr>
            <a:lvl3pPr marL="1219170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3pPr>
            <a:lvl4pPr marL="182875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4pPr>
            <a:lvl5pPr marL="243833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5pPr>
            <a:lvl6pPr marL="3047924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6pPr>
            <a:lvl7pPr marL="3657509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7pPr>
            <a:lvl8pPr marL="4267093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8pPr>
            <a:lvl9pPr marL="4876678" indent="0">
              <a:buNone/>
              <a:defRPr sz="186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7505843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7689815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440277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889" y="5064786"/>
            <a:ext cx="4263375" cy="89301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16410" y="5064786"/>
            <a:ext cx="4262791" cy="893012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9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1867339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3918100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20469" y="5277928"/>
            <a:ext cx="3832795" cy="1365954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887" y="6643884"/>
            <a:ext cx="4263376" cy="7361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41540" y="5270277"/>
            <a:ext cx="3830985" cy="1365954"/>
          </a:xfrm>
        </p:spPr>
        <p:txBody>
          <a:bodyPr anchor="b">
            <a:noAutofit/>
          </a:bodyPr>
          <a:lstStyle>
            <a:lvl1pPr marL="0" indent="0">
              <a:buNone/>
              <a:defRPr sz="3200" b="0"/>
            </a:lvl1pPr>
            <a:lvl2pPr marL="609585" indent="0">
              <a:buNone/>
              <a:defRPr sz="2667" b="1"/>
            </a:lvl2pPr>
            <a:lvl3pPr marL="1219170" indent="0">
              <a:buNone/>
              <a:defRPr sz="2400" b="1"/>
            </a:lvl3pPr>
            <a:lvl4pPr marL="1828754" indent="0">
              <a:buNone/>
              <a:defRPr sz="2133" b="1"/>
            </a:lvl4pPr>
            <a:lvl5pPr marL="2438339" indent="0">
              <a:buNone/>
              <a:defRPr sz="2133" b="1"/>
            </a:lvl5pPr>
            <a:lvl6pPr marL="3047924" indent="0">
              <a:buNone/>
              <a:defRPr sz="2133" b="1"/>
            </a:lvl6pPr>
            <a:lvl7pPr marL="3657509" indent="0">
              <a:buNone/>
              <a:defRPr sz="2133" b="1"/>
            </a:lvl7pPr>
            <a:lvl8pPr marL="4267093" indent="0">
              <a:buNone/>
              <a:defRPr sz="2133" b="1"/>
            </a:lvl8pPr>
            <a:lvl9pPr marL="4876678" indent="0">
              <a:buNone/>
              <a:defRPr sz="2133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11620" y="6636232"/>
            <a:ext cx="4260907" cy="73616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637" y="1867339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51404367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3600" y="1479372"/>
            <a:ext cx="8785600" cy="303618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8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535039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6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9194656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7" y="1057394"/>
            <a:ext cx="3506112" cy="2314221"/>
          </a:xfrm>
        </p:spPr>
        <p:txBody>
          <a:bodyPr anchor="b"/>
          <a:lstStyle>
            <a:lvl1pPr algn="l">
              <a:defRPr sz="2667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4659" y="1057397"/>
            <a:ext cx="5054541" cy="12835468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7" y="3789305"/>
            <a:ext cx="3506112" cy="10103552"/>
          </a:xfrm>
        </p:spPr>
        <p:txBody>
          <a:bodyPr/>
          <a:lstStyle>
            <a:lvl1pPr marL="0" indent="0">
              <a:buNone/>
              <a:defRPr sz="1867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SG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68579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288120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888" y="11379200"/>
            <a:ext cx="8789313" cy="1343379"/>
          </a:xfrm>
        </p:spPr>
        <p:txBody>
          <a:bodyPr anchor="b">
            <a:normAutofit/>
          </a:bodyPr>
          <a:lstStyle>
            <a:lvl1pPr algn="l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888" y="1505102"/>
            <a:ext cx="8789313" cy="9137707"/>
          </a:xfrm>
        </p:spPr>
        <p:txBody>
          <a:bodyPr anchor="t">
            <a:normAutofit/>
          </a:bodyPr>
          <a:lstStyle>
            <a:lvl1pPr marL="0" indent="0" algn="ctr">
              <a:buNone/>
              <a:defRPr sz="2133"/>
            </a:lvl1pPr>
            <a:lvl2pPr marL="609585" indent="0">
              <a:buNone/>
              <a:defRPr sz="2133"/>
            </a:lvl2pPr>
            <a:lvl3pPr marL="1219170" indent="0">
              <a:buNone/>
              <a:defRPr sz="2133"/>
            </a:lvl3pPr>
            <a:lvl4pPr marL="1828754" indent="0">
              <a:buNone/>
              <a:defRPr sz="2133"/>
            </a:lvl4pPr>
            <a:lvl5pPr marL="2438339" indent="0">
              <a:buNone/>
              <a:defRPr sz="2133"/>
            </a:lvl5pPr>
            <a:lvl6pPr marL="3047924" indent="0">
              <a:buNone/>
              <a:defRPr sz="2133"/>
            </a:lvl6pPr>
            <a:lvl7pPr marL="3657509" indent="0">
              <a:buNone/>
              <a:defRPr sz="2133"/>
            </a:lvl7pPr>
            <a:lvl8pPr marL="4267093" indent="0">
              <a:buNone/>
              <a:defRPr sz="2133"/>
            </a:lvl8pPr>
            <a:lvl9pPr marL="4876678" indent="0">
              <a:buNone/>
              <a:defRPr sz="2133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888" y="12722579"/>
            <a:ext cx="8789313" cy="1170280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78" y="11640084"/>
            <a:ext cx="1811141" cy="1204160"/>
          </a:xfrm>
          <a:custGeom>
            <a:avLst/>
            <a:gdLst/>
            <a:ahLst/>
            <a:cxnLst/>
            <a:rect l="l" t="t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81637" y="11811766"/>
            <a:ext cx="779971" cy="865481"/>
          </a:xfrm>
        </p:spPr>
        <p:txBody>
          <a:bodyPr/>
          <a:lstStyle/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23581985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Group 35"/>
          <p:cNvGrpSpPr/>
          <p:nvPr/>
        </p:nvGrpSpPr>
        <p:grpSpPr>
          <a:xfrm>
            <a:off x="1" y="541867"/>
            <a:ext cx="2641600" cy="15736007"/>
            <a:chOff x="2487613" y="285750"/>
            <a:chExt cx="2428875" cy="5654676"/>
          </a:xfrm>
        </p:grpSpPr>
        <p:sp>
          <p:nvSpPr>
            <p:cNvPr id="37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8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9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0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1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2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3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4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5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6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7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48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49" name="Group 48"/>
          <p:cNvGrpSpPr/>
          <p:nvPr/>
        </p:nvGrpSpPr>
        <p:grpSpPr>
          <a:xfrm>
            <a:off x="27228" y="1776"/>
            <a:ext cx="2603029" cy="16242972"/>
            <a:chOff x="6627813" y="196102"/>
            <a:chExt cx="1952625" cy="5677649"/>
          </a:xfrm>
        </p:grpSpPr>
        <p:sp>
          <p:nvSpPr>
            <p:cNvPr id="50" name="Freeform 27"/>
            <p:cNvSpPr/>
            <p:nvPr/>
          </p:nvSpPr>
          <p:spPr bwMode="auto">
            <a:xfrm>
              <a:off x="6627813" y="196102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1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2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3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4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5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6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7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8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59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0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61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62" name="Rectangle 61"/>
          <p:cNvSpPr/>
          <p:nvPr/>
        </p:nvSpPr>
        <p:spPr>
          <a:xfrm>
            <a:off x="0" y="0"/>
            <a:ext cx="243840" cy="16256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3600" y="1479372"/>
            <a:ext cx="8785600" cy="303618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888" y="5057422"/>
            <a:ext cx="8789313" cy="921173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3200" y="14542435"/>
            <a:ext cx="1021840" cy="87744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4597C5-F194-47C5-B25A-DC069024BDDC}" type="datetimeFigureOut">
              <a:rPr lang="en-SG" smtClean="0"/>
              <a:t>27/9/2021</a:t>
            </a:fld>
            <a:endParaRPr lang="en-S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887" y="14544141"/>
            <a:ext cx="7621984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S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681637" y="1867339"/>
            <a:ext cx="779971" cy="86548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667">
                <a:solidFill>
                  <a:srgbClr val="FEFFFF"/>
                </a:solidFill>
              </a:defRPr>
            </a:lvl1pPr>
          </a:lstStyle>
          <a:p>
            <a:fld id="{6FD331BA-F4F5-4AAD-9F12-004DA9A5B651}" type="slidenum">
              <a:rPr lang="en-SG" smtClean="0"/>
              <a:t>‹#›</a:t>
            </a:fld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19646402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7" r:id="rId1"/>
    <p:sldLayoutId id="2147484018" r:id="rId2"/>
    <p:sldLayoutId id="2147484019" r:id="rId3"/>
    <p:sldLayoutId id="2147484020" r:id="rId4"/>
    <p:sldLayoutId id="2147484021" r:id="rId5"/>
    <p:sldLayoutId id="2147484022" r:id="rId6"/>
    <p:sldLayoutId id="2147484023" r:id="rId7"/>
    <p:sldLayoutId id="2147484024" r:id="rId8"/>
    <p:sldLayoutId id="2147484025" r:id="rId9"/>
    <p:sldLayoutId id="2147484026" r:id="rId10"/>
    <p:sldLayoutId id="2147484027" r:id="rId11"/>
    <p:sldLayoutId id="2147484028" r:id="rId12"/>
    <p:sldLayoutId id="2147484029" r:id="rId13"/>
    <p:sldLayoutId id="2147484030" r:id="rId14"/>
    <p:sldLayoutId id="2147484031" r:id="rId15"/>
    <p:sldLayoutId id="2147484032" r:id="rId16"/>
  </p:sldLayoutIdLst>
  <p:txStyles>
    <p:titleStyle>
      <a:lvl1pPr algn="l" defTabSz="609585" rtl="0" eaLnBrk="1" latinLnBrk="0" hangingPunct="1">
        <a:spcBef>
          <a:spcPct val="0"/>
        </a:spcBef>
        <a:buNone/>
        <a:defRPr sz="4800" kern="1200">
          <a:solidFill>
            <a:schemeClr val="accent2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457189" indent="-457189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2133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867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ts val="1333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jpe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: Diagonal Corners Rounded 10">
            <a:extLst>
              <a:ext uri="{FF2B5EF4-FFF2-40B4-BE49-F238E27FC236}">
                <a16:creationId xmlns:a16="http://schemas.microsoft.com/office/drawing/2014/main" id="{C8C76EB0-87CF-4BAA-85CE-C332D8F990B1}"/>
              </a:ext>
            </a:extLst>
          </p:cNvPr>
          <p:cNvSpPr/>
          <p:nvPr/>
        </p:nvSpPr>
        <p:spPr>
          <a:xfrm>
            <a:off x="796635" y="1852837"/>
            <a:ext cx="11137967" cy="685800"/>
          </a:xfrm>
          <a:prstGeom prst="round2DiagRect">
            <a:avLst/>
          </a:prstGeom>
          <a:solidFill>
            <a:schemeClr val="accent2">
              <a:lumMod val="60000"/>
              <a:lumOff val="40000"/>
            </a:schemeClr>
          </a:solidFill>
          <a:ln w="38100">
            <a:solidFill>
              <a:srgbClr val="00206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b="1" dirty="0">
                <a:latin typeface="Arial" panose="020B0604020202020204" pitchFamily="34" charset="0"/>
                <a:cs typeface="Arial" panose="020B0604020202020204" pitchFamily="34" charset="0"/>
              </a:rPr>
              <a:t>Project Overview</a:t>
            </a:r>
            <a:endParaRPr lang="en-SG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258131A-D381-49B7-8788-41A45ADFA6FE}"/>
              </a:ext>
            </a:extLst>
          </p:cNvPr>
          <p:cNvSpPr txBox="1"/>
          <p:nvPr/>
        </p:nvSpPr>
        <p:spPr>
          <a:xfrm>
            <a:off x="841305" y="986176"/>
            <a:ext cx="1149464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Development of Health Web App with Integration of Ensemble Machine Learning for Early Diagnosis in Obesity-related Chronic Diseases </a:t>
            </a:r>
            <a:endParaRPr lang="en-SG" sz="2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C51C598-9CA0-4D13-A2EE-B1E9CEB28DD4}"/>
              </a:ext>
            </a:extLst>
          </p:cNvPr>
          <p:cNvSpPr txBox="1"/>
          <p:nvPr/>
        </p:nvSpPr>
        <p:spPr>
          <a:xfrm>
            <a:off x="796635" y="2554596"/>
            <a:ext cx="415636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Problem:</a:t>
            </a: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endParaRPr lang="en-SG" sz="2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E62885F-A3DE-4873-8304-9778B16DF9F3}"/>
              </a:ext>
            </a:extLst>
          </p:cNvPr>
          <p:cNvSpPr txBox="1"/>
          <p:nvPr/>
        </p:nvSpPr>
        <p:spPr>
          <a:xfrm>
            <a:off x="2592728" y="7977990"/>
            <a:ext cx="743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How does this health web app benefit to the user? </a:t>
            </a:r>
            <a:endParaRPr lang="en-SG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495FA8A-D082-430A-869D-89A9E05DD303}"/>
              </a:ext>
            </a:extLst>
          </p:cNvPr>
          <p:cNvSpPr txBox="1"/>
          <p:nvPr/>
        </p:nvSpPr>
        <p:spPr>
          <a:xfrm>
            <a:off x="796635" y="6550898"/>
            <a:ext cx="743989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Solution: </a:t>
            </a:r>
            <a:endParaRPr lang="en-SG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156C177-6A96-48AD-922A-BCF25D3AEF6F}"/>
              </a:ext>
            </a:extLst>
          </p:cNvPr>
          <p:cNvSpPr txBox="1"/>
          <p:nvPr/>
        </p:nvSpPr>
        <p:spPr>
          <a:xfrm>
            <a:off x="796635" y="2919975"/>
            <a:ext cx="10957860" cy="3554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In a recent report, the World Health Organization (WHO) mentioned that obesity-related chronic diseases have contributed to approximately about 41 million premature deaths annually, which is about 71% of all deaths worldwide. If the situation unmitigated, we are expected that the overall number of obesity-related chronic diseases related-deaths to be risen up to 52 million yearly by the end of 2030. The most common obesity-related chronic diseases are the obesity, diabetes, and hypertension. </a:t>
            </a: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Furthermore, we are currently now facing the crisis of the COVID-19 pandemic, hence it is expected that the number of people developing the obesity-related chronic diseases to rise as most people are working from home in order to curb the spread of the COVID-19 virus in the community. Furthermore, based on a recent news article, about 1/3 of the Singaporeans have gained weight during the COVID-19 pandemic and many people would point their fingers that at how their lifestyles have changed to become more sedentary life since the start of the </a:t>
            </a:r>
            <a:r>
              <a:rPr lang="en-US" sz="1500">
                <a:latin typeface="Arial" panose="020B0604020202020204" pitchFamily="34" charset="0"/>
                <a:cs typeface="Arial" panose="020B0604020202020204" pitchFamily="34" charset="0"/>
              </a:rPr>
              <a:t>COVID-19 pandemic. </a:t>
            </a:r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Thus, it is an alarming concern in the road of the COVID-19 pandemic as obesity-related chronic diseases are more vulnerable to threat of the COVID-19. In addition, the majority of the people are unaware of their overall health status and some do not have time to go for a simple health screening.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928691E-4EBF-46A6-B15D-470F72DBD4CD}"/>
              </a:ext>
            </a:extLst>
          </p:cNvPr>
          <p:cNvSpPr txBox="1"/>
          <p:nvPr/>
        </p:nvSpPr>
        <p:spPr>
          <a:xfrm>
            <a:off x="796635" y="6869729"/>
            <a:ext cx="1095786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A user-friendly and easy-to-use web application was implemented via Streamlit to simulate the real-life practical application with the integration of the </a:t>
            </a:r>
            <a:r>
              <a:rPr lang="en-US" sz="1500" b="1" dirty="0">
                <a:latin typeface="Arial" panose="020B0604020202020204" pitchFamily="34" charset="0"/>
                <a:cs typeface="Arial" panose="020B0604020202020204" pitchFamily="34" charset="0"/>
              </a:rPr>
              <a:t>proposed classifier models (random forest, gradient boosting, extra trees)</a:t>
            </a:r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 with optimized hyperparameters to predict the respective obesity-related chronic diseases such as obesity, diabetes, and hypertension such that it is offering an individual an effective and appropriate way to monitor their current health status. </a:t>
            </a:r>
            <a:endParaRPr lang="en-SG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A30919-5B29-4C46-BF0E-B3FD7AEE398F}"/>
              </a:ext>
            </a:extLst>
          </p:cNvPr>
          <p:cNvSpPr txBox="1"/>
          <p:nvPr/>
        </p:nvSpPr>
        <p:spPr>
          <a:xfrm>
            <a:off x="2592728" y="8289937"/>
            <a:ext cx="945535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This health web app would provide an individual to know their likelihood of being developing the obesity-related chronic diseases such as diabetes, obesity, and hypertension, and hence, reduce their time to visit the office clinic in person.</a:t>
            </a:r>
          </a:p>
          <a:p>
            <a:pPr algn="just"/>
            <a:endParaRPr lang="en-US" sz="15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en-US" sz="1500" dirty="0">
                <a:latin typeface="Arial" panose="020B0604020202020204" pitchFamily="34" charset="0"/>
                <a:cs typeface="Arial" panose="020B0604020202020204" pitchFamily="34" charset="0"/>
              </a:rPr>
              <a:t>Being cost-effective as the users are able to know the diagnosis right on the spot and also provide the users the time to prevent and manage obesity-related chronic diseases by making them aware of their present condition.  </a:t>
            </a:r>
            <a:endParaRPr lang="en-SG" sz="15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486026B-FE2E-4DCE-99E8-D94E10C91F04}"/>
              </a:ext>
            </a:extLst>
          </p:cNvPr>
          <p:cNvSpPr txBox="1"/>
          <p:nvPr/>
        </p:nvSpPr>
        <p:spPr>
          <a:xfrm>
            <a:off x="4653543" y="9961498"/>
            <a:ext cx="36980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u="sng" dirty="0">
                <a:latin typeface="Arial" panose="020B0604020202020204" pitchFamily="34" charset="0"/>
                <a:cs typeface="Arial" panose="020B0604020202020204" pitchFamily="34" charset="0"/>
              </a:rPr>
              <a:t>Application Overview</a:t>
            </a:r>
            <a:endParaRPr lang="en-SG" sz="2000" b="1" u="sng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A8D75CF9-15B0-43B3-8CFB-5F5A15B0E2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88625" y="11144827"/>
            <a:ext cx="5345977" cy="2843605"/>
          </a:xfrm>
          <a:prstGeom prst="rect">
            <a:avLst/>
          </a:prstGeom>
        </p:spPr>
      </p:pic>
      <p:pic>
        <p:nvPicPr>
          <p:cNvPr id="37" name="Picture 36">
            <a:extLst>
              <a:ext uri="{FF2B5EF4-FFF2-40B4-BE49-F238E27FC236}">
                <a16:creationId xmlns:a16="http://schemas.microsoft.com/office/drawing/2014/main" id="{D47D21CC-B302-405F-8341-D0AF67CE9BB8}"/>
              </a:ext>
            </a:extLst>
          </p:cNvPr>
          <p:cNvPicPr/>
          <p:nvPr/>
        </p:nvPicPr>
        <p:blipFill>
          <a:blip r:embed="rId3"/>
          <a:stretch>
            <a:fillRect/>
          </a:stretch>
        </p:blipFill>
        <p:spPr>
          <a:xfrm>
            <a:off x="1953605" y="10403012"/>
            <a:ext cx="4548976" cy="2843605"/>
          </a:xfrm>
          <a:prstGeom prst="rect">
            <a:avLst/>
          </a:prstGeom>
        </p:spPr>
      </p:pic>
      <p:pic>
        <p:nvPicPr>
          <p:cNvPr id="38" name="Picture 37">
            <a:extLst>
              <a:ext uri="{FF2B5EF4-FFF2-40B4-BE49-F238E27FC236}">
                <a16:creationId xmlns:a16="http://schemas.microsoft.com/office/drawing/2014/main" id="{A3EF2FE0-B668-4594-BC5D-AEED25F3030A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9432" y="204313"/>
            <a:ext cx="3345478" cy="568732"/>
          </a:xfrm>
          <a:prstGeom prst="rect">
            <a:avLst/>
          </a:prstGeom>
        </p:spPr>
      </p:pic>
      <p:pic>
        <p:nvPicPr>
          <p:cNvPr id="39" name="Picture 38">
            <a:extLst>
              <a:ext uri="{FF2B5EF4-FFF2-40B4-BE49-F238E27FC236}">
                <a16:creationId xmlns:a16="http://schemas.microsoft.com/office/drawing/2014/main" id="{0132B791-CB7B-4D71-9239-E0BD85830B4F}"/>
              </a:ext>
            </a:extLst>
          </p:cNvPr>
          <p:cNvPicPr/>
          <p:nvPr/>
        </p:nvPicPr>
        <p:blipFill>
          <a:blip r:embed="rId5"/>
          <a:stretch>
            <a:fillRect/>
          </a:stretch>
        </p:blipFill>
        <p:spPr>
          <a:xfrm>
            <a:off x="1953606" y="13237935"/>
            <a:ext cx="4548976" cy="2677256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0526E462-26AE-4E56-8107-DCC8488B8941}"/>
              </a:ext>
            </a:extLst>
          </p:cNvPr>
          <p:cNvSpPr txBox="1"/>
          <p:nvPr/>
        </p:nvSpPr>
        <p:spPr>
          <a:xfrm>
            <a:off x="2378147" y="15968115"/>
            <a:ext cx="37178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 sample web application for diabetes diagnosis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FDDB385A-30B2-4F54-B436-0F78F7B4FB83}"/>
              </a:ext>
            </a:extLst>
          </p:cNvPr>
          <p:cNvSpPr txBox="1"/>
          <p:nvPr/>
        </p:nvSpPr>
        <p:spPr>
          <a:xfrm>
            <a:off x="7320407" y="14078366"/>
            <a:ext cx="454897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latin typeface="Arial" panose="020B0604020202020204" pitchFamily="34" charset="0"/>
                <a:cs typeface="Arial" panose="020B0604020202020204" pitchFamily="34" charset="0"/>
              </a:rPr>
              <a:t>Architecture Design of Machine Learning and Web Application </a:t>
            </a:r>
            <a:endParaRPr lang="en-SG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8" name="Picture 4" descr="May be an image of text that says 'SOI'">
            <a:extLst>
              <a:ext uri="{FF2B5EF4-FFF2-40B4-BE49-F238E27FC236}">
                <a16:creationId xmlns:a16="http://schemas.microsoft.com/office/drawing/2014/main" id="{9561DE1E-4858-4908-A3F1-775AFF19A1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4929" y="101278"/>
            <a:ext cx="830997" cy="830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1C8853EB-8F66-4B65-8460-DB3A7C24674C}"/>
              </a:ext>
            </a:extLst>
          </p:cNvPr>
          <p:cNvSpPr txBox="1"/>
          <p:nvPr/>
        </p:nvSpPr>
        <p:spPr>
          <a:xfrm>
            <a:off x="261298" y="59714"/>
            <a:ext cx="693639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Name: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Wong Qi Yuan, Jeffrey</a:t>
            </a:r>
          </a:p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Student ID: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20053371</a:t>
            </a:r>
          </a:p>
          <a:p>
            <a:r>
              <a:rPr lang="en-US" sz="1600" b="1" i="1" dirty="0">
                <a:latin typeface="Arial" panose="020B0604020202020204" pitchFamily="34" charset="0"/>
                <a:cs typeface="Arial" panose="020B0604020202020204" pitchFamily="34" charset="0"/>
              </a:rPr>
              <a:t>Course: </a:t>
            </a:r>
            <a:r>
              <a:rPr lang="en-US" sz="1600" i="1" dirty="0">
                <a:latin typeface="Arial" panose="020B0604020202020204" pitchFamily="34" charset="0"/>
                <a:cs typeface="Arial" panose="020B0604020202020204" pitchFamily="34" charset="0"/>
              </a:rPr>
              <a:t>Specialist Diploma in Applied Artificial Intelligence (Intake 5)</a:t>
            </a:r>
            <a:endParaRPr lang="en-SG" sz="16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91902634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2E5369"/>
      </a:dk2>
      <a:lt2>
        <a:srgbClr val="CFE2E7"/>
      </a:lt2>
      <a:accent1>
        <a:srgbClr val="353535"/>
      </a:accent1>
      <a:accent2>
        <a:srgbClr val="1CACE3"/>
      </a:accent2>
      <a:accent3>
        <a:srgbClr val="265991"/>
      </a:accent3>
      <a:accent4>
        <a:srgbClr val="7E40CC"/>
      </a:accent4>
      <a:accent5>
        <a:srgbClr val="B927E9"/>
      </a:accent5>
      <a:accent6>
        <a:srgbClr val="E833BF"/>
      </a:accent6>
      <a:hlink>
        <a:srgbClr val="2DA0F1"/>
      </a:hlink>
      <a:folHlink>
        <a:srgbClr val="7ED1E6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4F34B87B-9C7A-41AE-A6CB-48536223DFF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98</TotalTime>
  <Words>466</Words>
  <Application>Microsoft Office PowerPoint</Application>
  <PresentationFormat>Custom</PresentationFormat>
  <Paragraphs>20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Century Gothic</vt:lpstr>
      <vt:lpstr>Wingdings 3</vt:lpstr>
      <vt:lpstr>Wisp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Jeffrey Wong Qi Yuan</dc:creator>
  <cp:lastModifiedBy>Jeffrey Wong Qi Yuan</cp:lastModifiedBy>
  <cp:revision>22</cp:revision>
  <dcterms:created xsi:type="dcterms:W3CDTF">2021-09-24T00:48:59Z</dcterms:created>
  <dcterms:modified xsi:type="dcterms:W3CDTF">2021-09-27T00:18:00Z</dcterms:modified>
</cp:coreProperties>
</file>