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8" r:id="rId1"/>
  </p:sldMasterIdLst>
  <p:notesMasterIdLst>
    <p:notesMasterId r:id="rId12"/>
  </p:notesMasterIdLst>
  <p:sldIdLst>
    <p:sldId id="256" r:id="rId2"/>
    <p:sldId id="262" r:id="rId3"/>
    <p:sldId id="258" r:id="rId4"/>
    <p:sldId id="257" r:id="rId5"/>
    <p:sldId id="259" r:id="rId6"/>
    <p:sldId id="260" r:id="rId7"/>
    <p:sldId id="261" r:id="rId8"/>
    <p:sldId id="263" r:id="rId9"/>
    <p:sldId id="264"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16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hyperlink" Target="https://data.gov.sg/dataset/hdb-resale-price-index" TargetMode="External"/><Relationship Id="rId2" Type="http://schemas.openxmlformats.org/officeDocument/2006/relationships/hyperlink" Target="https://data.gov.sg/dataset/resale-flat-prices" TargetMode="External"/><Relationship Id="rId1" Type="http://schemas.openxmlformats.org/officeDocument/2006/relationships/hyperlink" Target="https://data.gov.sg/dataset/number-of-resale-applications-registered-by-flat-type-quarterly"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data.gov.sg/dataset/resale-flat-prices" TargetMode="External"/><Relationship Id="rId2" Type="http://schemas.openxmlformats.org/officeDocument/2006/relationships/hyperlink" Target="https://data.gov.sg/dataset/hdb-resale-price-index" TargetMode="External"/><Relationship Id="rId1" Type="http://schemas.openxmlformats.org/officeDocument/2006/relationships/hyperlink" Target="https://data.gov.sg/dataset/number-of-resale-applications-registered-by-flat-type-quarterly"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F4E121-447E-4A56-851F-5786E2E569F7}" type="doc">
      <dgm:prSet loTypeId="urn:microsoft.com/office/officeart/2005/8/layout/vList2" loCatId="list" qsTypeId="urn:microsoft.com/office/officeart/2005/8/quickstyle/simple5" qsCatId="simple" csTypeId="urn:microsoft.com/office/officeart/2005/8/colors/colorful1" csCatId="colorful" phldr="1"/>
      <dgm:spPr/>
      <dgm:t>
        <a:bodyPr/>
        <a:lstStyle/>
        <a:p>
          <a:endParaRPr lang="en-SG"/>
        </a:p>
      </dgm:t>
    </dgm:pt>
    <dgm:pt modelId="{FE8ED444-2811-49D3-A272-26698CE569CC}">
      <dgm:prSet phldrT="[Text]"/>
      <dgm:spPr/>
      <dgm:t>
        <a:bodyPr/>
        <a:lstStyle/>
        <a:p>
          <a:r>
            <a:rPr lang="en-US" dirty="0"/>
            <a:t>Dataset 1: Number of Resale Flat Applications </a:t>
          </a:r>
          <a:endParaRPr lang="en-SG" dirty="0"/>
        </a:p>
      </dgm:t>
    </dgm:pt>
    <dgm:pt modelId="{924FF5DD-DEB5-4C8A-BF95-80FB9546CBC1}" type="parTrans" cxnId="{5748EA79-0B62-46D4-82D8-5C367C2F008F}">
      <dgm:prSet/>
      <dgm:spPr/>
      <dgm:t>
        <a:bodyPr/>
        <a:lstStyle/>
        <a:p>
          <a:endParaRPr lang="en-SG"/>
        </a:p>
      </dgm:t>
    </dgm:pt>
    <dgm:pt modelId="{41A2AB14-3C25-41C6-8BF1-354BFBB03C2C}" type="sibTrans" cxnId="{5748EA79-0B62-46D4-82D8-5C367C2F008F}">
      <dgm:prSet/>
      <dgm:spPr/>
      <dgm:t>
        <a:bodyPr/>
        <a:lstStyle/>
        <a:p>
          <a:endParaRPr lang="en-SG"/>
        </a:p>
      </dgm:t>
    </dgm:pt>
    <dgm:pt modelId="{8DA81E18-895D-4214-AA53-C95613CFF01D}">
      <dgm:prSet phldrT="[Text]" custT="1"/>
      <dgm:spPr/>
      <dgm:t>
        <a:bodyPr/>
        <a:lstStyle/>
        <a:p>
          <a:r>
            <a:rPr lang="en-US" sz="1400" i="1" dirty="0"/>
            <a:t>Source: </a:t>
          </a:r>
          <a:r>
            <a:rPr lang="en-SG" sz="1400" i="1" dirty="0">
              <a:hlinkClick xmlns:r="http://schemas.openxmlformats.org/officeDocument/2006/relationships" r:id="rId1"/>
            </a:rPr>
            <a:t>https://data.gov.sg/dataset/number-of-resale-applications-registered-by-flat-type-quarterly</a:t>
          </a:r>
          <a:endParaRPr lang="en-SG" sz="1400" i="1" dirty="0"/>
        </a:p>
      </dgm:t>
    </dgm:pt>
    <dgm:pt modelId="{9DF50DF7-F7C3-427B-95B5-8465822475C1}" type="parTrans" cxnId="{CD036C2C-D2F2-4CB6-8C34-8F7E85EE85E4}">
      <dgm:prSet/>
      <dgm:spPr/>
      <dgm:t>
        <a:bodyPr/>
        <a:lstStyle/>
        <a:p>
          <a:endParaRPr lang="en-SG"/>
        </a:p>
      </dgm:t>
    </dgm:pt>
    <dgm:pt modelId="{D6FCB284-59CC-4466-844D-EB3478F70E6D}" type="sibTrans" cxnId="{CD036C2C-D2F2-4CB6-8C34-8F7E85EE85E4}">
      <dgm:prSet/>
      <dgm:spPr/>
      <dgm:t>
        <a:bodyPr/>
        <a:lstStyle/>
        <a:p>
          <a:endParaRPr lang="en-SG"/>
        </a:p>
      </dgm:t>
    </dgm:pt>
    <dgm:pt modelId="{C86BEF17-8C7D-427F-85AF-E3B74432B74A}">
      <dgm:prSet phldrT="[Text]"/>
      <dgm:spPr/>
      <dgm:t>
        <a:bodyPr/>
        <a:lstStyle/>
        <a:p>
          <a:r>
            <a:rPr lang="en-US" dirty="0"/>
            <a:t>Dataset 3: HDB Resale Price</a:t>
          </a:r>
          <a:endParaRPr lang="en-SG" dirty="0"/>
        </a:p>
      </dgm:t>
    </dgm:pt>
    <dgm:pt modelId="{9F95DD9D-5CE9-4E8E-88A8-42A9657232EB}" type="parTrans" cxnId="{7760E943-01F5-48FF-A387-26BFE42186D4}">
      <dgm:prSet/>
      <dgm:spPr/>
      <dgm:t>
        <a:bodyPr/>
        <a:lstStyle/>
        <a:p>
          <a:endParaRPr lang="en-SG"/>
        </a:p>
      </dgm:t>
    </dgm:pt>
    <dgm:pt modelId="{E14D5B16-98BB-403F-9162-2F792DE2BA6F}" type="sibTrans" cxnId="{7760E943-01F5-48FF-A387-26BFE42186D4}">
      <dgm:prSet/>
      <dgm:spPr/>
      <dgm:t>
        <a:bodyPr/>
        <a:lstStyle/>
        <a:p>
          <a:endParaRPr lang="en-SG"/>
        </a:p>
      </dgm:t>
    </dgm:pt>
    <dgm:pt modelId="{36EA1C30-222A-4DFF-AF34-58603D3BFA00}">
      <dgm:prSet phldrT="[Text]" custT="1"/>
      <dgm:spPr/>
      <dgm:t>
        <a:bodyPr/>
        <a:lstStyle/>
        <a:p>
          <a:r>
            <a:rPr lang="en-US" sz="1400" i="1" dirty="0"/>
            <a:t>Source: </a:t>
          </a:r>
          <a:r>
            <a:rPr lang="en-SG" sz="1400" i="1" dirty="0">
              <a:hlinkClick xmlns:r="http://schemas.openxmlformats.org/officeDocument/2006/relationships" r:id="rId2"/>
            </a:rPr>
            <a:t>https://data.gov.sg/dataset/resale-flat-prices</a:t>
          </a:r>
          <a:r>
            <a:rPr lang="en-US" sz="1400" i="1" dirty="0"/>
            <a:t> </a:t>
          </a:r>
          <a:endParaRPr lang="en-SG" sz="1400" i="1" dirty="0"/>
        </a:p>
      </dgm:t>
    </dgm:pt>
    <dgm:pt modelId="{3CF58B82-CA95-4B94-BB31-E0AF7B5359EC}" type="parTrans" cxnId="{FC6E86F2-4E70-4CA8-B313-61D83F88EE04}">
      <dgm:prSet/>
      <dgm:spPr/>
      <dgm:t>
        <a:bodyPr/>
        <a:lstStyle/>
        <a:p>
          <a:endParaRPr lang="en-SG"/>
        </a:p>
      </dgm:t>
    </dgm:pt>
    <dgm:pt modelId="{988B7B1B-DB8E-459C-AF72-2B89AD6496CC}" type="sibTrans" cxnId="{FC6E86F2-4E70-4CA8-B313-61D83F88EE04}">
      <dgm:prSet/>
      <dgm:spPr/>
      <dgm:t>
        <a:bodyPr/>
        <a:lstStyle/>
        <a:p>
          <a:endParaRPr lang="en-SG"/>
        </a:p>
      </dgm:t>
    </dgm:pt>
    <dgm:pt modelId="{4E93BDF6-33A4-45AD-B687-9411B977D6B1}">
      <dgm:prSet/>
      <dgm:spPr/>
      <dgm:t>
        <a:bodyPr/>
        <a:lstStyle/>
        <a:p>
          <a:r>
            <a:rPr lang="en-US" dirty="0"/>
            <a:t>Dataset 2: HDB Resale Price Index </a:t>
          </a:r>
          <a:endParaRPr lang="en-SG" dirty="0"/>
        </a:p>
      </dgm:t>
    </dgm:pt>
    <dgm:pt modelId="{AE1387FB-094B-45F9-BEC3-4DAF5123EF0A}" type="parTrans" cxnId="{1DC9A06F-298C-4C2F-A509-B9307C9D9527}">
      <dgm:prSet/>
      <dgm:spPr/>
      <dgm:t>
        <a:bodyPr/>
        <a:lstStyle/>
        <a:p>
          <a:endParaRPr lang="en-SG"/>
        </a:p>
      </dgm:t>
    </dgm:pt>
    <dgm:pt modelId="{BA40A640-D22B-45AE-B213-0B8396441A0D}" type="sibTrans" cxnId="{1DC9A06F-298C-4C2F-A509-B9307C9D9527}">
      <dgm:prSet/>
      <dgm:spPr/>
      <dgm:t>
        <a:bodyPr/>
        <a:lstStyle/>
        <a:p>
          <a:endParaRPr lang="en-SG"/>
        </a:p>
      </dgm:t>
    </dgm:pt>
    <dgm:pt modelId="{6B7868A5-5A5D-4F85-A0C3-06E7C219978E}">
      <dgm:prSet custT="1"/>
      <dgm:spPr/>
      <dgm:t>
        <a:bodyPr/>
        <a:lstStyle/>
        <a:p>
          <a:r>
            <a:rPr lang="en-US" sz="1400" i="1" dirty="0"/>
            <a:t>Source: </a:t>
          </a:r>
          <a:r>
            <a:rPr lang="en-SG" sz="1400" i="1" dirty="0">
              <a:hlinkClick xmlns:r="http://schemas.openxmlformats.org/officeDocument/2006/relationships" r:id="rId3"/>
            </a:rPr>
            <a:t>https://data.gov.sg/dataset/hdb-resale-price-index</a:t>
          </a:r>
          <a:r>
            <a:rPr lang="en-US" sz="1400" i="1" dirty="0"/>
            <a:t> </a:t>
          </a:r>
          <a:endParaRPr lang="en-SG" sz="1400" i="1" dirty="0"/>
        </a:p>
      </dgm:t>
    </dgm:pt>
    <dgm:pt modelId="{C8042D6C-B175-4B57-943A-E221F607E3E0}" type="parTrans" cxnId="{35E0A4F3-CC69-4C88-BAF2-6FCA61423E8F}">
      <dgm:prSet/>
      <dgm:spPr/>
      <dgm:t>
        <a:bodyPr/>
        <a:lstStyle/>
        <a:p>
          <a:endParaRPr lang="en-SG"/>
        </a:p>
      </dgm:t>
    </dgm:pt>
    <dgm:pt modelId="{14C43D43-B50A-4E5A-BB00-A467D9CDDCEF}" type="sibTrans" cxnId="{35E0A4F3-CC69-4C88-BAF2-6FCA61423E8F}">
      <dgm:prSet/>
      <dgm:spPr/>
      <dgm:t>
        <a:bodyPr/>
        <a:lstStyle/>
        <a:p>
          <a:endParaRPr lang="en-SG"/>
        </a:p>
      </dgm:t>
    </dgm:pt>
    <dgm:pt modelId="{487793EB-E59F-4D5A-9A6E-D7E994A707B4}">
      <dgm:prSet phldrT="[Text]" custT="1"/>
      <dgm:spPr/>
      <dgm:t>
        <a:bodyPr/>
        <a:lstStyle/>
        <a:p>
          <a:endParaRPr lang="en-SG" sz="1400" i="1" dirty="0"/>
        </a:p>
      </dgm:t>
    </dgm:pt>
    <dgm:pt modelId="{0A3104AF-DA70-4AF2-9620-3FA53EF88710}" type="parTrans" cxnId="{1689796C-96E1-405B-BFE6-FA35676DE150}">
      <dgm:prSet/>
      <dgm:spPr/>
      <dgm:t>
        <a:bodyPr/>
        <a:lstStyle/>
        <a:p>
          <a:endParaRPr lang="en-SG"/>
        </a:p>
      </dgm:t>
    </dgm:pt>
    <dgm:pt modelId="{C8703707-0DAF-4E2F-AACC-ADFC58D17A21}" type="sibTrans" cxnId="{1689796C-96E1-405B-BFE6-FA35676DE150}">
      <dgm:prSet/>
      <dgm:spPr/>
      <dgm:t>
        <a:bodyPr/>
        <a:lstStyle/>
        <a:p>
          <a:endParaRPr lang="en-SG"/>
        </a:p>
      </dgm:t>
    </dgm:pt>
    <dgm:pt modelId="{87C5CEA1-78AE-4062-BA02-9AEDAB02A1F6}">
      <dgm:prSet custT="1"/>
      <dgm:spPr/>
      <dgm:t>
        <a:bodyPr/>
        <a:lstStyle/>
        <a:p>
          <a:endParaRPr lang="en-SG" sz="1400" i="1" dirty="0"/>
        </a:p>
      </dgm:t>
    </dgm:pt>
    <dgm:pt modelId="{EE72E3F6-B856-4A4C-BEAB-ECC8562065CE}" type="parTrans" cxnId="{5EB8C9FB-4DCD-40D2-905C-D29BFEC0FA1C}">
      <dgm:prSet/>
      <dgm:spPr/>
      <dgm:t>
        <a:bodyPr/>
        <a:lstStyle/>
        <a:p>
          <a:endParaRPr lang="en-SG"/>
        </a:p>
      </dgm:t>
    </dgm:pt>
    <dgm:pt modelId="{8A19C1D8-20B5-488D-BA96-024D731A502C}" type="sibTrans" cxnId="{5EB8C9FB-4DCD-40D2-905C-D29BFEC0FA1C}">
      <dgm:prSet/>
      <dgm:spPr/>
      <dgm:t>
        <a:bodyPr/>
        <a:lstStyle/>
        <a:p>
          <a:endParaRPr lang="en-SG"/>
        </a:p>
      </dgm:t>
    </dgm:pt>
    <dgm:pt modelId="{058BAED0-C8ED-4BB2-9A46-333A4310B0FA}">
      <dgm:prSet phldrT="[Text]" custT="1"/>
      <dgm:spPr/>
      <dgm:t>
        <a:bodyPr/>
        <a:lstStyle/>
        <a:p>
          <a:endParaRPr lang="en-SG" sz="1400" i="1" dirty="0"/>
        </a:p>
      </dgm:t>
    </dgm:pt>
    <dgm:pt modelId="{48F07AFC-E056-4A51-A4B0-4DC66452F2B9}" type="parTrans" cxnId="{181EF320-E52B-4C01-897A-B47A34E3B104}">
      <dgm:prSet/>
      <dgm:spPr/>
      <dgm:t>
        <a:bodyPr/>
        <a:lstStyle/>
        <a:p>
          <a:endParaRPr lang="en-SG"/>
        </a:p>
      </dgm:t>
    </dgm:pt>
    <dgm:pt modelId="{002C0FC1-FB74-4BF6-905C-479F31A6AD7B}" type="sibTrans" cxnId="{181EF320-E52B-4C01-897A-B47A34E3B104}">
      <dgm:prSet/>
      <dgm:spPr/>
      <dgm:t>
        <a:bodyPr/>
        <a:lstStyle/>
        <a:p>
          <a:endParaRPr lang="en-SG"/>
        </a:p>
      </dgm:t>
    </dgm:pt>
    <dgm:pt modelId="{9D3F2EC0-DC8D-462A-B816-7075AF1C1CA4}" type="pres">
      <dgm:prSet presAssocID="{B4F4E121-447E-4A56-851F-5786E2E569F7}" presName="linear" presStyleCnt="0">
        <dgm:presLayoutVars>
          <dgm:animLvl val="lvl"/>
          <dgm:resizeHandles val="exact"/>
        </dgm:presLayoutVars>
      </dgm:prSet>
      <dgm:spPr/>
    </dgm:pt>
    <dgm:pt modelId="{97F28D9A-73BD-4C9D-9226-E40626206A04}" type="pres">
      <dgm:prSet presAssocID="{FE8ED444-2811-49D3-A272-26698CE569CC}" presName="parentText" presStyleLbl="node1" presStyleIdx="0" presStyleCnt="3">
        <dgm:presLayoutVars>
          <dgm:chMax val="0"/>
          <dgm:bulletEnabled val="1"/>
        </dgm:presLayoutVars>
      </dgm:prSet>
      <dgm:spPr/>
    </dgm:pt>
    <dgm:pt modelId="{E49D18BA-DDBD-46E9-B13A-4183F8247E08}" type="pres">
      <dgm:prSet presAssocID="{FE8ED444-2811-49D3-A272-26698CE569CC}" presName="childText" presStyleLbl="revTx" presStyleIdx="0" presStyleCnt="3">
        <dgm:presLayoutVars>
          <dgm:bulletEnabled val="1"/>
        </dgm:presLayoutVars>
      </dgm:prSet>
      <dgm:spPr/>
    </dgm:pt>
    <dgm:pt modelId="{9A9118B9-4B40-4C5A-9969-C96B631C0B5A}" type="pres">
      <dgm:prSet presAssocID="{4E93BDF6-33A4-45AD-B687-9411B977D6B1}" presName="parentText" presStyleLbl="node1" presStyleIdx="1" presStyleCnt="3">
        <dgm:presLayoutVars>
          <dgm:chMax val="0"/>
          <dgm:bulletEnabled val="1"/>
        </dgm:presLayoutVars>
      </dgm:prSet>
      <dgm:spPr/>
    </dgm:pt>
    <dgm:pt modelId="{BE7F09C6-7B81-4A7F-8670-F99E3C1546CC}" type="pres">
      <dgm:prSet presAssocID="{4E93BDF6-33A4-45AD-B687-9411B977D6B1}" presName="childText" presStyleLbl="revTx" presStyleIdx="1" presStyleCnt="3">
        <dgm:presLayoutVars>
          <dgm:bulletEnabled val="1"/>
        </dgm:presLayoutVars>
      </dgm:prSet>
      <dgm:spPr/>
    </dgm:pt>
    <dgm:pt modelId="{41E061EC-6063-42EF-B044-828D2B46E29C}" type="pres">
      <dgm:prSet presAssocID="{C86BEF17-8C7D-427F-85AF-E3B74432B74A}" presName="parentText" presStyleLbl="node1" presStyleIdx="2" presStyleCnt="3">
        <dgm:presLayoutVars>
          <dgm:chMax val="0"/>
          <dgm:bulletEnabled val="1"/>
        </dgm:presLayoutVars>
      </dgm:prSet>
      <dgm:spPr/>
    </dgm:pt>
    <dgm:pt modelId="{6ADF4B5B-3C87-4111-9C01-E43C9A83C643}" type="pres">
      <dgm:prSet presAssocID="{C86BEF17-8C7D-427F-85AF-E3B74432B74A}" presName="childText" presStyleLbl="revTx" presStyleIdx="2" presStyleCnt="3">
        <dgm:presLayoutVars>
          <dgm:bulletEnabled val="1"/>
        </dgm:presLayoutVars>
      </dgm:prSet>
      <dgm:spPr/>
    </dgm:pt>
  </dgm:ptLst>
  <dgm:cxnLst>
    <dgm:cxn modelId="{3EA9551A-62B3-4153-A1CF-D5E7D5982E10}" type="presOf" srcId="{36EA1C30-222A-4DFF-AF34-58603D3BFA00}" destId="{6ADF4B5B-3C87-4111-9C01-E43C9A83C643}" srcOrd="0" destOrd="1" presId="urn:microsoft.com/office/officeart/2005/8/layout/vList2"/>
    <dgm:cxn modelId="{181EF320-E52B-4C01-897A-B47A34E3B104}" srcId="{C86BEF17-8C7D-427F-85AF-E3B74432B74A}" destId="{058BAED0-C8ED-4BB2-9A46-333A4310B0FA}" srcOrd="0" destOrd="0" parTransId="{48F07AFC-E056-4A51-A4B0-4DC66452F2B9}" sibTransId="{002C0FC1-FB74-4BF6-905C-479F31A6AD7B}"/>
    <dgm:cxn modelId="{CD036C2C-D2F2-4CB6-8C34-8F7E85EE85E4}" srcId="{FE8ED444-2811-49D3-A272-26698CE569CC}" destId="{8DA81E18-895D-4214-AA53-C95613CFF01D}" srcOrd="1" destOrd="0" parTransId="{9DF50DF7-F7C3-427B-95B5-8465822475C1}" sibTransId="{D6FCB284-59CC-4466-844D-EB3478F70E6D}"/>
    <dgm:cxn modelId="{7760E943-01F5-48FF-A387-26BFE42186D4}" srcId="{B4F4E121-447E-4A56-851F-5786E2E569F7}" destId="{C86BEF17-8C7D-427F-85AF-E3B74432B74A}" srcOrd="2" destOrd="0" parTransId="{9F95DD9D-5CE9-4E8E-88A8-42A9657232EB}" sibTransId="{E14D5B16-98BB-403F-9162-2F792DE2BA6F}"/>
    <dgm:cxn modelId="{E03D296B-B4AB-47B7-9EFF-CEF4F2E02093}" type="presOf" srcId="{87C5CEA1-78AE-4062-BA02-9AEDAB02A1F6}" destId="{BE7F09C6-7B81-4A7F-8670-F99E3C1546CC}" srcOrd="0" destOrd="0" presId="urn:microsoft.com/office/officeart/2005/8/layout/vList2"/>
    <dgm:cxn modelId="{1689796C-96E1-405B-BFE6-FA35676DE150}" srcId="{FE8ED444-2811-49D3-A272-26698CE569CC}" destId="{487793EB-E59F-4D5A-9A6E-D7E994A707B4}" srcOrd="0" destOrd="0" parTransId="{0A3104AF-DA70-4AF2-9620-3FA53EF88710}" sibTransId="{C8703707-0DAF-4E2F-AACC-ADFC58D17A21}"/>
    <dgm:cxn modelId="{149B964E-5C9F-49DE-A0CA-D3140CE81CF7}" type="presOf" srcId="{C86BEF17-8C7D-427F-85AF-E3B74432B74A}" destId="{41E061EC-6063-42EF-B044-828D2B46E29C}" srcOrd="0" destOrd="0" presId="urn:microsoft.com/office/officeart/2005/8/layout/vList2"/>
    <dgm:cxn modelId="{1DC9A06F-298C-4C2F-A509-B9307C9D9527}" srcId="{B4F4E121-447E-4A56-851F-5786E2E569F7}" destId="{4E93BDF6-33A4-45AD-B687-9411B977D6B1}" srcOrd="1" destOrd="0" parTransId="{AE1387FB-094B-45F9-BEC3-4DAF5123EF0A}" sibTransId="{BA40A640-D22B-45AE-B213-0B8396441A0D}"/>
    <dgm:cxn modelId="{D5FCC853-E04F-4BC6-B6DC-0DBB5F13F0E1}" type="presOf" srcId="{487793EB-E59F-4D5A-9A6E-D7E994A707B4}" destId="{E49D18BA-DDBD-46E9-B13A-4183F8247E08}" srcOrd="0" destOrd="0" presId="urn:microsoft.com/office/officeart/2005/8/layout/vList2"/>
    <dgm:cxn modelId="{5748EA79-0B62-46D4-82D8-5C367C2F008F}" srcId="{B4F4E121-447E-4A56-851F-5786E2E569F7}" destId="{FE8ED444-2811-49D3-A272-26698CE569CC}" srcOrd="0" destOrd="0" parTransId="{924FF5DD-DEB5-4C8A-BF95-80FB9546CBC1}" sibTransId="{41A2AB14-3C25-41C6-8BF1-354BFBB03C2C}"/>
    <dgm:cxn modelId="{8FCE1A9D-518A-49E3-9435-1EA351FE8D6D}" type="presOf" srcId="{4E93BDF6-33A4-45AD-B687-9411B977D6B1}" destId="{9A9118B9-4B40-4C5A-9969-C96B631C0B5A}" srcOrd="0" destOrd="0" presId="urn:microsoft.com/office/officeart/2005/8/layout/vList2"/>
    <dgm:cxn modelId="{82D5C19F-351E-4B27-BD39-6635F3F3D4AC}" type="presOf" srcId="{8DA81E18-895D-4214-AA53-C95613CFF01D}" destId="{E49D18BA-DDBD-46E9-B13A-4183F8247E08}" srcOrd="0" destOrd="1" presId="urn:microsoft.com/office/officeart/2005/8/layout/vList2"/>
    <dgm:cxn modelId="{A8E2FBCD-4DC2-4819-B05D-FBA3A02149FF}" type="presOf" srcId="{FE8ED444-2811-49D3-A272-26698CE569CC}" destId="{97F28D9A-73BD-4C9D-9226-E40626206A04}" srcOrd="0" destOrd="0" presId="urn:microsoft.com/office/officeart/2005/8/layout/vList2"/>
    <dgm:cxn modelId="{15A568E4-F13E-40B4-81E4-B7D7234E180F}" type="presOf" srcId="{B4F4E121-447E-4A56-851F-5786E2E569F7}" destId="{9D3F2EC0-DC8D-462A-B816-7075AF1C1CA4}" srcOrd="0" destOrd="0" presId="urn:microsoft.com/office/officeart/2005/8/layout/vList2"/>
    <dgm:cxn modelId="{A1FCCEF1-BF7B-4EAC-B433-F5DC768CFFE5}" type="presOf" srcId="{058BAED0-C8ED-4BB2-9A46-333A4310B0FA}" destId="{6ADF4B5B-3C87-4111-9C01-E43C9A83C643}" srcOrd="0" destOrd="0" presId="urn:microsoft.com/office/officeart/2005/8/layout/vList2"/>
    <dgm:cxn modelId="{FC6E86F2-4E70-4CA8-B313-61D83F88EE04}" srcId="{C86BEF17-8C7D-427F-85AF-E3B74432B74A}" destId="{36EA1C30-222A-4DFF-AF34-58603D3BFA00}" srcOrd="1" destOrd="0" parTransId="{3CF58B82-CA95-4B94-BB31-E0AF7B5359EC}" sibTransId="{988B7B1B-DB8E-459C-AF72-2B89AD6496CC}"/>
    <dgm:cxn modelId="{35E0A4F3-CC69-4C88-BAF2-6FCA61423E8F}" srcId="{4E93BDF6-33A4-45AD-B687-9411B977D6B1}" destId="{6B7868A5-5A5D-4F85-A0C3-06E7C219978E}" srcOrd="1" destOrd="0" parTransId="{C8042D6C-B175-4B57-943A-E221F607E3E0}" sibTransId="{14C43D43-B50A-4E5A-BB00-A467D9CDDCEF}"/>
    <dgm:cxn modelId="{5EB8C9FB-4DCD-40D2-905C-D29BFEC0FA1C}" srcId="{4E93BDF6-33A4-45AD-B687-9411B977D6B1}" destId="{87C5CEA1-78AE-4062-BA02-9AEDAB02A1F6}" srcOrd="0" destOrd="0" parTransId="{EE72E3F6-B856-4A4C-BEAB-ECC8562065CE}" sibTransId="{8A19C1D8-20B5-488D-BA96-024D731A502C}"/>
    <dgm:cxn modelId="{C13A81FE-BD61-4480-A5B1-6327A61E96CE}" type="presOf" srcId="{6B7868A5-5A5D-4F85-A0C3-06E7C219978E}" destId="{BE7F09C6-7B81-4A7F-8670-F99E3C1546CC}" srcOrd="0" destOrd="1" presId="urn:microsoft.com/office/officeart/2005/8/layout/vList2"/>
    <dgm:cxn modelId="{0B69C9D7-2555-40A7-B25D-3952DB3AE46E}" type="presParOf" srcId="{9D3F2EC0-DC8D-462A-B816-7075AF1C1CA4}" destId="{97F28D9A-73BD-4C9D-9226-E40626206A04}" srcOrd="0" destOrd="0" presId="urn:microsoft.com/office/officeart/2005/8/layout/vList2"/>
    <dgm:cxn modelId="{5D5A539C-59DB-4F1E-9204-C6E740DB0442}" type="presParOf" srcId="{9D3F2EC0-DC8D-462A-B816-7075AF1C1CA4}" destId="{E49D18BA-DDBD-46E9-B13A-4183F8247E08}" srcOrd="1" destOrd="0" presId="urn:microsoft.com/office/officeart/2005/8/layout/vList2"/>
    <dgm:cxn modelId="{5AE513C4-3440-4CEE-9D10-A3791237ACAC}" type="presParOf" srcId="{9D3F2EC0-DC8D-462A-B816-7075AF1C1CA4}" destId="{9A9118B9-4B40-4C5A-9969-C96B631C0B5A}" srcOrd="2" destOrd="0" presId="urn:microsoft.com/office/officeart/2005/8/layout/vList2"/>
    <dgm:cxn modelId="{2380956B-16F6-4059-B66F-1F5FACFA8B90}" type="presParOf" srcId="{9D3F2EC0-DC8D-462A-B816-7075AF1C1CA4}" destId="{BE7F09C6-7B81-4A7F-8670-F99E3C1546CC}" srcOrd="3" destOrd="0" presId="urn:microsoft.com/office/officeart/2005/8/layout/vList2"/>
    <dgm:cxn modelId="{5A342869-B797-4EA3-98E8-0ECC718466E4}" type="presParOf" srcId="{9D3F2EC0-DC8D-462A-B816-7075AF1C1CA4}" destId="{41E061EC-6063-42EF-B044-828D2B46E29C}" srcOrd="4" destOrd="0" presId="urn:microsoft.com/office/officeart/2005/8/layout/vList2"/>
    <dgm:cxn modelId="{80947E98-257C-4252-A2D5-8E963C63FC27}" type="presParOf" srcId="{9D3F2EC0-DC8D-462A-B816-7075AF1C1CA4}" destId="{6ADF4B5B-3C87-4111-9C01-E43C9A83C643}"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28D9A-73BD-4C9D-9226-E40626206A04}">
      <dsp:nvSpPr>
        <dsp:cNvPr id="0" name=""/>
        <dsp:cNvSpPr/>
      </dsp:nvSpPr>
      <dsp:spPr>
        <a:xfrm>
          <a:off x="0" y="3237"/>
          <a:ext cx="9720262" cy="775710"/>
        </a:xfrm>
        <a:prstGeom prst="round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2">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Dataset 1: Number of Resale Flat Applications </a:t>
          </a:r>
          <a:endParaRPr lang="en-SG" sz="3400" kern="1200" dirty="0"/>
        </a:p>
      </dsp:txBody>
      <dsp:txXfrm>
        <a:off x="37867" y="41104"/>
        <a:ext cx="9644528" cy="699976"/>
      </dsp:txXfrm>
    </dsp:sp>
    <dsp:sp modelId="{E49D18BA-DDBD-46E9-B13A-4183F8247E08}">
      <dsp:nvSpPr>
        <dsp:cNvPr id="0" name=""/>
        <dsp:cNvSpPr/>
      </dsp:nvSpPr>
      <dsp:spPr>
        <a:xfrm>
          <a:off x="0" y="778947"/>
          <a:ext cx="9720262"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618" tIns="17780" rIns="99568" bIns="17780" numCol="1" spcCol="1270" anchor="t" anchorCtr="0">
          <a:noAutofit/>
        </a:bodyPr>
        <a:lstStyle/>
        <a:p>
          <a:pPr marL="114300" lvl="1" indent="-114300" algn="l" defTabSz="622300">
            <a:lnSpc>
              <a:spcPct val="90000"/>
            </a:lnSpc>
            <a:spcBef>
              <a:spcPct val="0"/>
            </a:spcBef>
            <a:spcAft>
              <a:spcPct val="20000"/>
            </a:spcAft>
            <a:buChar char="•"/>
          </a:pPr>
          <a:endParaRPr lang="en-SG" sz="1400" i="1" kern="1200" dirty="0"/>
        </a:p>
        <a:p>
          <a:pPr marL="114300" lvl="1" indent="-114300" algn="l" defTabSz="622300">
            <a:lnSpc>
              <a:spcPct val="90000"/>
            </a:lnSpc>
            <a:spcBef>
              <a:spcPct val="0"/>
            </a:spcBef>
            <a:spcAft>
              <a:spcPct val="20000"/>
            </a:spcAft>
            <a:buChar char="•"/>
          </a:pPr>
          <a:r>
            <a:rPr lang="en-US" sz="1400" i="1" kern="1200" dirty="0"/>
            <a:t>Source: </a:t>
          </a:r>
          <a:r>
            <a:rPr lang="en-SG" sz="1400" i="1" kern="1200" dirty="0">
              <a:hlinkClick xmlns:r="http://schemas.openxmlformats.org/officeDocument/2006/relationships" r:id="rId1"/>
            </a:rPr>
            <a:t>https://data.gov.sg/dataset/number-of-resale-applications-registered-by-flat-type-quarterly</a:t>
          </a:r>
          <a:endParaRPr lang="en-SG" sz="1400" i="1" kern="1200" dirty="0"/>
        </a:p>
      </dsp:txBody>
      <dsp:txXfrm>
        <a:off x="0" y="778947"/>
        <a:ext cx="9720262" cy="563040"/>
      </dsp:txXfrm>
    </dsp:sp>
    <dsp:sp modelId="{9A9118B9-4B40-4C5A-9969-C96B631C0B5A}">
      <dsp:nvSpPr>
        <dsp:cNvPr id="0" name=""/>
        <dsp:cNvSpPr/>
      </dsp:nvSpPr>
      <dsp:spPr>
        <a:xfrm>
          <a:off x="0" y="1341987"/>
          <a:ext cx="9720262" cy="775710"/>
        </a:xfrm>
        <a:prstGeom prst="roundRect">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Dataset 2: HDB Resale Price Index </a:t>
          </a:r>
          <a:endParaRPr lang="en-SG" sz="3400" kern="1200" dirty="0"/>
        </a:p>
      </dsp:txBody>
      <dsp:txXfrm>
        <a:off x="37867" y="1379854"/>
        <a:ext cx="9644528" cy="699976"/>
      </dsp:txXfrm>
    </dsp:sp>
    <dsp:sp modelId="{BE7F09C6-7B81-4A7F-8670-F99E3C1546CC}">
      <dsp:nvSpPr>
        <dsp:cNvPr id="0" name=""/>
        <dsp:cNvSpPr/>
      </dsp:nvSpPr>
      <dsp:spPr>
        <a:xfrm>
          <a:off x="0" y="2117697"/>
          <a:ext cx="9720262"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618" tIns="17780" rIns="99568" bIns="17780" numCol="1" spcCol="1270" anchor="t" anchorCtr="0">
          <a:noAutofit/>
        </a:bodyPr>
        <a:lstStyle/>
        <a:p>
          <a:pPr marL="114300" lvl="1" indent="-114300" algn="l" defTabSz="622300">
            <a:lnSpc>
              <a:spcPct val="90000"/>
            </a:lnSpc>
            <a:spcBef>
              <a:spcPct val="0"/>
            </a:spcBef>
            <a:spcAft>
              <a:spcPct val="20000"/>
            </a:spcAft>
            <a:buChar char="•"/>
          </a:pPr>
          <a:endParaRPr lang="en-SG" sz="1400" i="1" kern="1200" dirty="0"/>
        </a:p>
        <a:p>
          <a:pPr marL="114300" lvl="1" indent="-114300" algn="l" defTabSz="622300">
            <a:lnSpc>
              <a:spcPct val="90000"/>
            </a:lnSpc>
            <a:spcBef>
              <a:spcPct val="0"/>
            </a:spcBef>
            <a:spcAft>
              <a:spcPct val="20000"/>
            </a:spcAft>
            <a:buChar char="•"/>
          </a:pPr>
          <a:r>
            <a:rPr lang="en-US" sz="1400" i="1" kern="1200" dirty="0"/>
            <a:t>Source: </a:t>
          </a:r>
          <a:r>
            <a:rPr lang="en-SG" sz="1400" i="1" kern="1200" dirty="0">
              <a:hlinkClick xmlns:r="http://schemas.openxmlformats.org/officeDocument/2006/relationships" r:id="rId2"/>
            </a:rPr>
            <a:t>https://data.gov.sg/dataset/hdb-resale-price-index</a:t>
          </a:r>
          <a:r>
            <a:rPr lang="en-US" sz="1400" i="1" kern="1200" dirty="0"/>
            <a:t> </a:t>
          </a:r>
          <a:endParaRPr lang="en-SG" sz="1400" i="1" kern="1200" dirty="0"/>
        </a:p>
      </dsp:txBody>
      <dsp:txXfrm>
        <a:off x="0" y="2117697"/>
        <a:ext cx="9720262" cy="563040"/>
      </dsp:txXfrm>
    </dsp:sp>
    <dsp:sp modelId="{41E061EC-6063-42EF-B044-828D2B46E29C}">
      <dsp:nvSpPr>
        <dsp:cNvPr id="0" name=""/>
        <dsp:cNvSpPr/>
      </dsp:nvSpPr>
      <dsp:spPr>
        <a:xfrm>
          <a:off x="0" y="2680737"/>
          <a:ext cx="9720262" cy="775710"/>
        </a:xfrm>
        <a:prstGeom prst="roundRect">
          <a:avLst/>
        </a:prstGeom>
        <a:gradFill rotWithShape="0">
          <a:gsLst>
            <a:gs pos="0">
              <a:schemeClr val="accent4">
                <a:hueOff val="0"/>
                <a:satOff val="0"/>
                <a:lumOff val="0"/>
                <a:alphaOff val="0"/>
                <a:tint val="100000"/>
                <a:shade val="85000"/>
                <a:satMod val="100000"/>
                <a:lumMod val="100000"/>
              </a:schemeClr>
            </a:gs>
            <a:gs pos="100000">
              <a:schemeClr val="accent4">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4">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Dataset 3: HDB Resale Price</a:t>
          </a:r>
          <a:endParaRPr lang="en-SG" sz="3400" kern="1200" dirty="0"/>
        </a:p>
      </dsp:txBody>
      <dsp:txXfrm>
        <a:off x="37867" y="2718604"/>
        <a:ext cx="9644528" cy="699976"/>
      </dsp:txXfrm>
    </dsp:sp>
    <dsp:sp modelId="{6ADF4B5B-3C87-4111-9C01-E43C9A83C643}">
      <dsp:nvSpPr>
        <dsp:cNvPr id="0" name=""/>
        <dsp:cNvSpPr/>
      </dsp:nvSpPr>
      <dsp:spPr>
        <a:xfrm>
          <a:off x="0" y="3456447"/>
          <a:ext cx="9720262"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618" tIns="17780" rIns="99568" bIns="17780" numCol="1" spcCol="1270" anchor="t" anchorCtr="0">
          <a:noAutofit/>
        </a:bodyPr>
        <a:lstStyle/>
        <a:p>
          <a:pPr marL="114300" lvl="1" indent="-114300" algn="l" defTabSz="622300">
            <a:lnSpc>
              <a:spcPct val="90000"/>
            </a:lnSpc>
            <a:spcBef>
              <a:spcPct val="0"/>
            </a:spcBef>
            <a:spcAft>
              <a:spcPct val="20000"/>
            </a:spcAft>
            <a:buChar char="•"/>
          </a:pPr>
          <a:endParaRPr lang="en-SG" sz="1400" i="1" kern="1200" dirty="0"/>
        </a:p>
        <a:p>
          <a:pPr marL="114300" lvl="1" indent="-114300" algn="l" defTabSz="622300">
            <a:lnSpc>
              <a:spcPct val="90000"/>
            </a:lnSpc>
            <a:spcBef>
              <a:spcPct val="0"/>
            </a:spcBef>
            <a:spcAft>
              <a:spcPct val="20000"/>
            </a:spcAft>
            <a:buChar char="•"/>
          </a:pPr>
          <a:r>
            <a:rPr lang="en-US" sz="1400" i="1" kern="1200" dirty="0"/>
            <a:t>Source: </a:t>
          </a:r>
          <a:r>
            <a:rPr lang="en-SG" sz="1400" i="1" kern="1200" dirty="0">
              <a:hlinkClick xmlns:r="http://schemas.openxmlformats.org/officeDocument/2006/relationships" r:id="rId3"/>
            </a:rPr>
            <a:t>https://data.gov.sg/dataset/resale-flat-prices</a:t>
          </a:r>
          <a:r>
            <a:rPr lang="en-US" sz="1400" i="1" kern="1200" dirty="0"/>
            <a:t> </a:t>
          </a:r>
          <a:endParaRPr lang="en-SG" sz="1400" i="1" kern="1200" dirty="0"/>
        </a:p>
      </dsp:txBody>
      <dsp:txXfrm>
        <a:off x="0" y="3456447"/>
        <a:ext cx="9720262" cy="5630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6AA27-3D82-4572-AE9D-394B51E3CAA6}" type="datetimeFigureOut">
              <a:rPr lang="en-SG" smtClean="0"/>
              <a:t>22/12/2023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5E9F2-2CB8-40E1-96AF-82FBDF4AADE6}" type="slidenum">
              <a:rPr lang="en-SG" smtClean="0"/>
              <a:t>‹#›</a:t>
            </a:fld>
            <a:endParaRPr lang="en-SG"/>
          </a:p>
        </p:txBody>
      </p:sp>
    </p:spTree>
    <p:extLst>
      <p:ext uri="{BB962C8B-B14F-4D97-AF65-F5344CB8AC3E}">
        <p14:creationId xmlns:p14="http://schemas.microsoft.com/office/powerpoint/2010/main" val="3514811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2BA886A-3EB7-448C-BEC8-860DC7D2EB59}" type="datetime1">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159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3C0194-BD42-42BC-9F77-3472E059D6F5}" type="datetime1">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20512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87B09E-A1C2-4C4C-BE12-9205BB9CC293}" type="datetime1">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21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6F0D2B-7A3E-45B7-9A76-3B225FE6CBE6}" type="datetime1">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00542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F05E4-33E1-44FC-9AE2-842A0A26DDFB}" type="datetime1">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41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8C990E-EF05-4C9F-8923-53A291E536D3}" type="datetime1">
              <a:rPr lang="en-US" smtClean="0"/>
              <a:t>12/22/2023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3188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BF0DD5-BF96-494F-8550-45CF039E6633}" type="datetime1">
              <a:rPr lang="en-US" smtClean="0"/>
              <a:t>12/22/2023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48846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742A18-A35C-4649-9D7C-601707EACEB6}" type="datetime1">
              <a:rPr lang="en-US" smtClean="0"/>
              <a:t>12/22/2023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97313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6C5DF-7870-46D4-9F4E-6C5B3AC7918E}" type="datetime1">
              <a:rPr lang="en-US" smtClean="0"/>
              <a:t>12/22/2023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92727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532600-23AC-464E-9119-5A8665EA7C0A}" type="datetime1">
              <a:rPr lang="en-US" smtClean="0"/>
              <a:t>12/22/2023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475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00A66D-1542-421E-B778-A2F13204D5E8}" type="datetime1">
              <a:rPr lang="en-US" smtClean="0"/>
              <a:t>12/22/2023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77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A34690F-11B2-4BFA-A533-D7D2C370070D}" type="datetime1">
              <a:rPr lang="en-US" smtClean="0"/>
              <a:t>12/22/2023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714418"/>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hdr="0" ft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ta.gov.sg/dataset/hdb-resale-price-index" TargetMode="External"/><Relationship Id="rId2" Type="http://schemas.openxmlformats.org/officeDocument/2006/relationships/hyperlink" Target="https://data.gov.sg/dataset/number-of-resale-applications-registered-by-flat-type-quarterly" TargetMode="External"/><Relationship Id="rId1" Type="http://schemas.openxmlformats.org/officeDocument/2006/relationships/slideLayout" Target="../slideLayouts/slideLayout2.xml"/><Relationship Id="rId4" Type="http://schemas.openxmlformats.org/officeDocument/2006/relationships/hyperlink" Target="https://data.gov.sg/dataset/resale-flat-pric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C9365-A2BD-4E03-8C63-D7F760896473}"/>
              </a:ext>
            </a:extLst>
          </p:cNvPr>
          <p:cNvSpPr>
            <a:spLocks noGrp="1"/>
          </p:cNvSpPr>
          <p:nvPr>
            <p:ph type="ctrTitle"/>
          </p:nvPr>
        </p:nvSpPr>
        <p:spPr/>
        <p:txBody>
          <a:bodyPr/>
          <a:lstStyle/>
          <a:p>
            <a:r>
              <a:rPr lang="en-US" dirty="0"/>
              <a:t>Data Analytics on Singapore HDB resale flat</a:t>
            </a:r>
            <a:endParaRPr lang="en-SG" dirty="0"/>
          </a:p>
        </p:txBody>
      </p:sp>
      <p:sp>
        <p:nvSpPr>
          <p:cNvPr id="3" name="Subtitle 2">
            <a:extLst>
              <a:ext uri="{FF2B5EF4-FFF2-40B4-BE49-F238E27FC236}">
                <a16:creationId xmlns:a16="http://schemas.microsoft.com/office/drawing/2014/main" id="{9918ECE9-78A6-422F-9F7F-360B84AA5B1D}"/>
              </a:ext>
            </a:extLst>
          </p:cNvPr>
          <p:cNvSpPr>
            <a:spLocks noGrp="1"/>
          </p:cNvSpPr>
          <p:nvPr>
            <p:ph type="subTitle" idx="1"/>
          </p:nvPr>
        </p:nvSpPr>
        <p:spPr>
          <a:xfrm>
            <a:off x="8610600" y="4713514"/>
            <a:ext cx="3200400" cy="1709663"/>
          </a:xfrm>
        </p:spPr>
        <p:txBody>
          <a:bodyPr>
            <a:normAutofit/>
          </a:bodyPr>
          <a:lstStyle/>
          <a:p>
            <a:r>
              <a:rPr lang="en-US" b="1" dirty="0"/>
              <a:t>WONG QI YUAN, JEFFREY</a:t>
            </a:r>
            <a:endParaRPr lang="en-SG" b="1" dirty="0"/>
          </a:p>
          <a:p>
            <a:r>
              <a:rPr lang="en-SG" dirty="0"/>
              <a:t>Introduction to Programming for Data Science </a:t>
            </a:r>
          </a:p>
          <a:p>
            <a:r>
              <a:rPr lang="en-SG" dirty="0"/>
              <a:t>Specialist Diploma in Data Science (Predictive Analytics)</a:t>
            </a:r>
            <a:endParaRPr lang="en-US" dirty="0"/>
          </a:p>
        </p:txBody>
      </p:sp>
      <p:sp>
        <p:nvSpPr>
          <p:cNvPr id="4" name="Date Placeholder 3">
            <a:extLst>
              <a:ext uri="{FF2B5EF4-FFF2-40B4-BE49-F238E27FC236}">
                <a16:creationId xmlns:a16="http://schemas.microsoft.com/office/drawing/2014/main" id="{DBEA2E43-DDAF-4BEE-B3E0-3F5407364B30}"/>
              </a:ext>
            </a:extLst>
          </p:cNvPr>
          <p:cNvSpPr>
            <a:spLocks noGrp="1"/>
          </p:cNvSpPr>
          <p:nvPr>
            <p:ph type="dt" sz="half" idx="10"/>
          </p:nvPr>
        </p:nvSpPr>
        <p:spPr/>
        <p:txBody>
          <a:bodyPr/>
          <a:lstStyle/>
          <a:p>
            <a:fld id="{390A66F6-0B1E-4690-82E8-FBAD66202BF4}" type="datetime1">
              <a:rPr lang="en-US" smtClean="0"/>
              <a:t>12/22/2023</a:t>
            </a:fld>
            <a:endParaRPr lang="en-US" dirty="0"/>
          </a:p>
        </p:txBody>
      </p:sp>
      <p:sp>
        <p:nvSpPr>
          <p:cNvPr id="5" name="Slide Number Placeholder 4">
            <a:extLst>
              <a:ext uri="{FF2B5EF4-FFF2-40B4-BE49-F238E27FC236}">
                <a16:creationId xmlns:a16="http://schemas.microsoft.com/office/drawing/2014/main" id="{BD92D479-0217-4631-A009-1DBC5BE67830}"/>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2396518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320E-26D8-4FAA-8B2B-DB3710F4FA6F}"/>
              </a:ext>
            </a:extLst>
          </p:cNvPr>
          <p:cNvSpPr>
            <a:spLocks noGrp="1"/>
          </p:cNvSpPr>
          <p:nvPr>
            <p:ph type="title"/>
          </p:nvPr>
        </p:nvSpPr>
        <p:spPr/>
        <p:txBody>
          <a:bodyPr/>
          <a:lstStyle/>
          <a:p>
            <a:r>
              <a:rPr lang="en-US" dirty="0"/>
              <a:t>Reference links</a:t>
            </a:r>
            <a:endParaRPr lang="en-SG" dirty="0"/>
          </a:p>
        </p:txBody>
      </p:sp>
      <p:sp>
        <p:nvSpPr>
          <p:cNvPr id="3" name="Content Placeholder 2">
            <a:extLst>
              <a:ext uri="{FF2B5EF4-FFF2-40B4-BE49-F238E27FC236}">
                <a16:creationId xmlns:a16="http://schemas.microsoft.com/office/drawing/2014/main" id="{9ED306C2-C9B0-4E7D-9BA4-0196142F3E50}"/>
              </a:ext>
            </a:extLst>
          </p:cNvPr>
          <p:cNvSpPr>
            <a:spLocks noGrp="1"/>
          </p:cNvSpPr>
          <p:nvPr>
            <p:ph idx="1"/>
          </p:nvPr>
        </p:nvSpPr>
        <p:spPr/>
        <p:txBody>
          <a:bodyPr/>
          <a:lstStyle/>
          <a:p>
            <a:r>
              <a:rPr lang="en-SG" sz="2400" i="1" dirty="0">
                <a:hlinkClick r:id="rId2"/>
              </a:rPr>
              <a:t>https://data.gov.sg/dataset/number-of-resale-applications-registered-by-flat-type-quarterly</a:t>
            </a:r>
            <a:endParaRPr lang="en-SG" sz="2400" i="1" dirty="0"/>
          </a:p>
          <a:p>
            <a:endParaRPr lang="en-SG" sz="2400" i="1" dirty="0"/>
          </a:p>
          <a:p>
            <a:r>
              <a:rPr lang="en-SG" sz="2400" i="1" dirty="0">
                <a:hlinkClick r:id="rId3"/>
              </a:rPr>
              <a:t>https://data.gov.sg/dataset/hdb-resale-price-index</a:t>
            </a:r>
            <a:r>
              <a:rPr lang="en-US" sz="2400" i="1" dirty="0"/>
              <a:t> </a:t>
            </a:r>
            <a:endParaRPr lang="en-SG" dirty="0"/>
          </a:p>
          <a:p>
            <a:endParaRPr lang="en-SG" dirty="0"/>
          </a:p>
          <a:p>
            <a:r>
              <a:rPr lang="en-SG" sz="2400" i="1" dirty="0">
                <a:hlinkClick r:id="rId4"/>
              </a:rPr>
              <a:t>https://data.gov.sg/dataset/resale-flat-prices</a:t>
            </a:r>
            <a:r>
              <a:rPr lang="en-US" sz="2400" i="1" dirty="0"/>
              <a:t> </a:t>
            </a:r>
            <a:endParaRPr lang="en-SG" dirty="0"/>
          </a:p>
          <a:p>
            <a:endParaRPr lang="en-SG" dirty="0"/>
          </a:p>
        </p:txBody>
      </p:sp>
      <p:sp>
        <p:nvSpPr>
          <p:cNvPr id="4" name="Date Placeholder 3">
            <a:extLst>
              <a:ext uri="{FF2B5EF4-FFF2-40B4-BE49-F238E27FC236}">
                <a16:creationId xmlns:a16="http://schemas.microsoft.com/office/drawing/2014/main" id="{8ACC12D7-AEB4-47D9-BF50-124CA7C43B11}"/>
              </a:ext>
            </a:extLst>
          </p:cNvPr>
          <p:cNvSpPr>
            <a:spLocks noGrp="1"/>
          </p:cNvSpPr>
          <p:nvPr>
            <p:ph type="dt" sz="half" idx="10"/>
          </p:nvPr>
        </p:nvSpPr>
        <p:spPr/>
        <p:txBody>
          <a:bodyPr/>
          <a:lstStyle/>
          <a:p>
            <a:fld id="{E56F0D2B-7A3E-45B7-9A76-3B225FE6CBE6}" type="datetime1">
              <a:rPr lang="en-US" smtClean="0"/>
              <a:t>12/22/2023</a:t>
            </a:fld>
            <a:endParaRPr lang="en-US" dirty="0"/>
          </a:p>
        </p:txBody>
      </p:sp>
      <p:sp>
        <p:nvSpPr>
          <p:cNvPr id="5" name="Slide Number Placeholder 4">
            <a:extLst>
              <a:ext uri="{FF2B5EF4-FFF2-40B4-BE49-F238E27FC236}">
                <a16:creationId xmlns:a16="http://schemas.microsoft.com/office/drawing/2014/main" id="{080F77F6-2913-43C1-AED8-DB8336B57159}"/>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2813177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00DC3-0657-4AB9-9C32-868C1723A05F}"/>
              </a:ext>
            </a:extLst>
          </p:cNvPr>
          <p:cNvSpPr>
            <a:spLocks noGrp="1"/>
          </p:cNvSpPr>
          <p:nvPr>
            <p:ph type="title"/>
          </p:nvPr>
        </p:nvSpPr>
        <p:spPr>
          <a:xfrm>
            <a:off x="882614" y="313073"/>
            <a:ext cx="10928386" cy="1499616"/>
          </a:xfrm>
        </p:spPr>
        <p:txBody>
          <a:bodyPr>
            <a:normAutofit/>
          </a:bodyPr>
          <a:lstStyle/>
          <a:p>
            <a:r>
              <a:rPr lang="en-US" dirty="0">
                <a:solidFill>
                  <a:schemeClr val="accent1"/>
                </a:solidFill>
              </a:rPr>
              <a:t>Some research questions with different aspect of Singapore Resale HDB flats to be explore</a:t>
            </a:r>
            <a:endParaRPr lang="en-SG" dirty="0">
              <a:solidFill>
                <a:schemeClr val="accent1"/>
              </a:solidFill>
            </a:endParaRPr>
          </a:p>
        </p:txBody>
      </p:sp>
      <p:sp>
        <p:nvSpPr>
          <p:cNvPr id="3" name="Content Placeholder 2">
            <a:extLst>
              <a:ext uri="{FF2B5EF4-FFF2-40B4-BE49-F238E27FC236}">
                <a16:creationId xmlns:a16="http://schemas.microsoft.com/office/drawing/2014/main" id="{61D9F6E9-CAE3-402A-B61D-2D1CE76E2B6F}"/>
              </a:ext>
            </a:extLst>
          </p:cNvPr>
          <p:cNvSpPr>
            <a:spLocks noGrp="1"/>
          </p:cNvSpPr>
          <p:nvPr>
            <p:ph idx="1"/>
          </p:nvPr>
        </p:nvSpPr>
        <p:spPr>
          <a:xfrm>
            <a:off x="704532" y="1948649"/>
            <a:ext cx="11106468" cy="4023360"/>
          </a:xfrm>
        </p:spPr>
        <p:txBody>
          <a:bodyPr/>
          <a:lstStyle/>
          <a:p>
            <a:pPr algn="just">
              <a:buFont typeface="Courier New" panose="02070309020205020404" pitchFamily="49" charset="0"/>
              <a:buChar char="o"/>
            </a:pPr>
            <a:r>
              <a:rPr lang="en-US" dirty="0"/>
              <a:t> </a:t>
            </a:r>
            <a:r>
              <a:rPr lang="en-SG" dirty="0"/>
              <a:t>To what extent do changes in the number of resale flat applications lead to fluctuations in the HDB resale flat index and the distribution of HDB resale prices?</a:t>
            </a:r>
          </a:p>
          <a:p>
            <a:pPr algn="just">
              <a:buFont typeface="Courier New" panose="02070309020205020404" pitchFamily="49" charset="0"/>
              <a:buChar char="o"/>
            </a:pPr>
            <a:r>
              <a:rPr lang="en-SG" dirty="0"/>
              <a:t> How does the remaining lease term of an HDB resale flat affect its price, and how does this relationship vary across different towns and flat types?</a:t>
            </a:r>
          </a:p>
          <a:p>
            <a:pPr algn="just">
              <a:buFont typeface="Courier New" panose="02070309020205020404" pitchFamily="49" charset="0"/>
              <a:buChar char="o"/>
            </a:pPr>
            <a:r>
              <a:rPr lang="en-SG" dirty="0"/>
              <a:t> Are there significant differences in the average HDB resale prices across different towns in Singapore? If so, can these differences be explained by factors like amenities, proximity to transportation, or historical trends?</a:t>
            </a:r>
          </a:p>
          <a:p>
            <a:pPr algn="just">
              <a:buFont typeface="Courier New" panose="02070309020205020404" pitchFamily="49" charset="0"/>
              <a:buChar char="o"/>
            </a:pPr>
            <a:r>
              <a:rPr lang="en-SG" dirty="0"/>
              <a:t> Do different flat types (e.g., 3-room, 4-room, executive) within the same town exhibit distinct price trends over time? If so, what factors might contribute to these differences?</a:t>
            </a:r>
          </a:p>
        </p:txBody>
      </p:sp>
      <p:sp>
        <p:nvSpPr>
          <p:cNvPr id="4" name="Date Placeholder 3">
            <a:extLst>
              <a:ext uri="{FF2B5EF4-FFF2-40B4-BE49-F238E27FC236}">
                <a16:creationId xmlns:a16="http://schemas.microsoft.com/office/drawing/2014/main" id="{439D8276-F51C-4808-AF73-56C979491D19}"/>
              </a:ext>
            </a:extLst>
          </p:cNvPr>
          <p:cNvSpPr>
            <a:spLocks noGrp="1"/>
          </p:cNvSpPr>
          <p:nvPr>
            <p:ph type="dt" sz="half" idx="10"/>
          </p:nvPr>
        </p:nvSpPr>
        <p:spPr/>
        <p:txBody>
          <a:bodyPr/>
          <a:lstStyle/>
          <a:p>
            <a:fld id="{E56F0D2B-7A3E-45B7-9A76-3B225FE6CBE6}" type="datetime1">
              <a:rPr lang="en-US" smtClean="0"/>
              <a:t>12/22/2023</a:t>
            </a:fld>
            <a:endParaRPr lang="en-US" dirty="0"/>
          </a:p>
        </p:txBody>
      </p:sp>
      <p:sp>
        <p:nvSpPr>
          <p:cNvPr id="5" name="Slide Number Placeholder 4">
            <a:extLst>
              <a:ext uri="{FF2B5EF4-FFF2-40B4-BE49-F238E27FC236}">
                <a16:creationId xmlns:a16="http://schemas.microsoft.com/office/drawing/2014/main" id="{3B8C4601-28E4-411F-AF7F-07780AC2ADD7}"/>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331424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38BB9-850B-498C-BB39-CF568AB85C4A}"/>
              </a:ext>
            </a:extLst>
          </p:cNvPr>
          <p:cNvSpPr>
            <a:spLocks noGrp="1"/>
          </p:cNvSpPr>
          <p:nvPr>
            <p:ph type="title"/>
          </p:nvPr>
        </p:nvSpPr>
        <p:spPr>
          <a:xfrm>
            <a:off x="915271" y="382228"/>
            <a:ext cx="9720072" cy="1499616"/>
          </a:xfrm>
        </p:spPr>
        <p:txBody>
          <a:bodyPr/>
          <a:lstStyle/>
          <a:p>
            <a:r>
              <a:rPr lang="en-US" dirty="0">
                <a:solidFill>
                  <a:schemeClr val="accent4"/>
                </a:solidFill>
              </a:rPr>
              <a:t>datasets</a:t>
            </a:r>
            <a:endParaRPr lang="en-SG" dirty="0">
              <a:solidFill>
                <a:schemeClr val="accent4"/>
              </a:solidFill>
            </a:endParaRPr>
          </a:p>
        </p:txBody>
      </p:sp>
      <p:graphicFrame>
        <p:nvGraphicFramePr>
          <p:cNvPr id="6" name="Content Placeholder 5">
            <a:extLst>
              <a:ext uri="{FF2B5EF4-FFF2-40B4-BE49-F238E27FC236}">
                <a16:creationId xmlns:a16="http://schemas.microsoft.com/office/drawing/2014/main" id="{2F0959EC-0F11-416F-B308-6CCE8FD79987}"/>
              </a:ext>
            </a:extLst>
          </p:cNvPr>
          <p:cNvGraphicFramePr>
            <a:graphicFrameLocks noGrp="1"/>
          </p:cNvGraphicFramePr>
          <p:nvPr>
            <p:ph idx="1"/>
            <p:extLst>
              <p:ext uri="{D42A27DB-BD31-4B8C-83A1-F6EECF244321}">
                <p14:modId xmlns:p14="http://schemas.microsoft.com/office/powerpoint/2010/main" val="991156725"/>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ate Placeholder 6">
            <a:extLst>
              <a:ext uri="{FF2B5EF4-FFF2-40B4-BE49-F238E27FC236}">
                <a16:creationId xmlns:a16="http://schemas.microsoft.com/office/drawing/2014/main" id="{3E78B793-EE53-47FC-8F27-913F0E697319}"/>
              </a:ext>
            </a:extLst>
          </p:cNvPr>
          <p:cNvSpPr>
            <a:spLocks noGrp="1"/>
          </p:cNvSpPr>
          <p:nvPr>
            <p:ph type="dt" sz="half" idx="10"/>
          </p:nvPr>
        </p:nvSpPr>
        <p:spPr/>
        <p:txBody>
          <a:bodyPr/>
          <a:lstStyle/>
          <a:p>
            <a:fld id="{184F4B6E-4A01-48C4-A12F-AABE16326645}" type="datetime1">
              <a:rPr lang="en-US" smtClean="0"/>
              <a:t>12/22/2023</a:t>
            </a:fld>
            <a:endParaRPr lang="en-US" dirty="0"/>
          </a:p>
        </p:txBody>
      </p:sp>
      <p:sp>
        <p:nvSpPr>
          <p:cNvPr id="8" name="Slide Number Placeholder 7">
            <a:extLst>
              <a:ext uri="{FF2B5EF4-FFF2-40B4-BE49-F238E27FC236}">
                <a16:creationId xmlns:a16="http://schemas.microsoft.com/office/drawing/2014/main" id="{C32BD36B-6380-4EBE-A98E-77CCE631D9BA}"/>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
        <p:nvSpPr>
          <p:cNvPr id="4" name="TextBox 3">
            <a:extLst>
              <a:ext uri="{FF2B5EF4-FFF2-40B4-BE49-F238E27FC236}">
                <a16:creationId xmlns:a16="http://schemas.microsoft.com/office/drawing/2014/main" id="{B43BC90D-A436-5E9C-59EF-065752B5820C}"/>
              </a:ext>
            </a:extLst>
          </p:cNvPr>
          <p:cNvSpPr txBox="1"/>
          <p:nvPr/>
        </p:nvSpPr>
        <p:spPr>
          <a:xfrm>
            <a:off x="1023938" y="1423909"/>
            <a:ext cx="9144000" cy="830997"/>
          </a:xfrm>
          <a:prstGeom prst="rect">
            <a:avLst/>
          </a:prstGeom>
          <a:noFill/>
        </p:spPr>
        <p:txBody>
          <a:bodyPr wrap="square">
            <a:spAutoFit/>
          </a:bodyPr>
          <a:lstStyle/>
          <a:p>
            <a:pPr algn="just"/>
            <a:r>
              <a:rPr lang="en-US" sz="2400" dirty="0"/>
              <a:t>Focuses on the latest trends </a:t>
            </a:r>
            <a:r>
              <a:rPr lang="en-US" sz="2400" b="1" dirty="0">
                <a:solidFill>
                  <a:srgbClr val="0070C0"/>
                </a:solidFill>
              </a:rPr>
              <a:t>(i.e. from year 2016 to 2018) </a:t>
            </a:r>
            <a:r>
              <a:rPr lang="en-US" sz="2400" dirty="0"/>
              <a:t>in the resale of the public housing in Singapore.</a:t>
            </a:r>
          </a:p>
        </p:txBody>
      </p:sp>
    </p:spTree>
    <p:extLst>
      <p:ext uri="{BB962C8B-B14F-4D97-AF65-F5344CB8AC3E}">
        <p14:creationId xmlns:p14="http://schemas.microsoft.com/office/powerpoint/2010/main" val="60749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5FEAF-F313-428A-9E1D-7367A9B624C9}"/>
              </a:ext>
            </a:extLst>
          </p:cNvPr>
          <p:cNvSpPr>
            <a:spLocks noGrp="1"/>
          </p:cNvSpPr>
          <p:nvPr>
            <p:ph type="title"/>
          </p:nvPr>
        </p:nvSpPr>
        <p:spPr/>
        <p:txBody>
          <a:bodyPr/>
          <a:lstStyle/>
          <a:p>
            <a:r>
              <a:rPr lang="en-US" dirty="0">
                <a:solidFill>
                  <a:srgbClr val="C00000"/>
                </a:solidFill>
              </a:rPr>
              <a:t>Number of Resale Flat Applications</a:t>
            </a:r>
            <a:endParaRPr lang="en-SG" dirty="0">
              <a:solidFill>
                <a:srgbClr val="C00000"/>
              </a:solidFill>
            </a:endParaRPr>
          </a:p>
        </p:txBody>
      </p:sp>
      <p:sp>
        <p:nvSpPr>
          <p:cNvPr id="3" name="Content Placeholder 2">
            <a:extLst>
              <a:ext uri="{FF2B5EF4-FFF2-40B4-BE49-F238E27FC236}">
                <a16:creationId xmlns:a16="http://schemas.microsoft.com/office/drawing/2014/main" id="{D01BE627-9EE6-4EB0-91E5-472BDF2D0E19}"/>
              </a:ext>
            </a:extLst>
          </p:cNvPr>
          <p:cNvSpPr>
            <a:spLocks noGrp="1"/>
          </p:cNvSpPr>
          <p:nvPr>
            <p:ph idx="1"/>
          </p:nvPr>
        </p:nvSpPr>
        <p:spPr>
          <a:xfrm>
            <a:off x="726925" y="1935332"/>
            <a:ext cx="4217937" cy="4072313"/>
          </a:xfrm>
        </p:spPr>
        <p:txBody>
          <a:bodyPr>
            <a:normAutofit/>
          </a:bodyPr>
          <a:lstStyle/>
          <a:p>
            <a:pPr algn="just">
              <a:buFont typeface="Wingdings" panose="05000000000000000000" pitchFamily="2" charset="2"/>
              <a:buChar char="q"/>
            </a:pPr>
            <a:r>
              <a:rPr lang="en-US" sz="1600" dirty="0"/>
              <a:t>In this dataset, the total number of resale flat applications are registered by flat type, and by quarterly. </a:t>
            </a:r>
          </a:p>
          <a:p>
            <a:pPr algn="just">
              <a:buFont typeface="Wingdings" panose="05000000000000000000" pitchFamily="2" charset="2"/>
              <a:buChar char="q"/>
            </a:pPr>
            <a:r>
              <a:rPr lang="en-US" sz="1600" dirty="0"/>
              <a:t> Variables corresponding to this dataset: ‘quarter’, ‘flat type’, and ‘no of resale applications’.</a:t>
            </a:r>
          </a:p>
          <a:p>
            <a:pPr algn="just">
              <a:buFont typeface="Wingdings" panose="05000000000000000000" pitchFamily="2" charset="2"/>
              <a:buChar char="q"/>
            </a:pPr>
            <a:r>
              <a:rPr lang="en-US" sz="1600" dirty="0"/>
              <a:t>The right bar graph shows the number of resale applications made over the years from 2016 to 2018.</a:t>
            </a:r>
          </a:p>
          <a:p>
            <a:pPr algn="just">
              <a:buFont typeface="Wingdings" panose="05000000000000000000" pitchFamily="2" charset="2"/>
              <a:buChar char="q"/>
            </a:pPr>
            <a:r>
              <a:rPr lang="en-US" sz="1600" dirty="0"/>
              <a:t>Based on the bar chart, most applications made were for the flat type with </a:t>
            </a:r>
            <a:r>
              <a:rPr lang="en-US" sz="1600" dirty="0">
                <a:solidFill>
                  <a:srgbClr val="0070C0"/>
                </a:solidFill>
              </a:rPr>
              <a:t>4-Room, followed by 3-Room and then 5-Room respectively</a:t>
            </a:r>
            <a:r>
              <a:rPr lang="en-US" sz="1600" dirty="0"/>
              <a:t>.</a:t>
            </a:r>
          </a:p>
          <a:p>
            <a:pPr algn="just">
              <a:buFont typeface="Wingdings" panose="05000000000000000000" pitchFamily="2" charset="2"/>
              <a:buChar char="q"/>
            </a:pPr>
            <a:endParaRPr lang="en-SG" sz="1600" dirty="0"/>
          </a:p>
        </p:txBody>
      </p:sp>
      <p:pic>
        <p:nvPicPr>
          <p:cNvPr id="4" name="Picture 3">
            <a:extLst>
              <a:ext uri="{FF2B5EF4-FFF2-40B4-BE49-F238E27FC236}">
                <a16:creationId xmlns:a16="http://schemas.microsoft.com/office/drawing/2014/main" id="{8E8A88C1-A711-4E37-8EE1-8D877CFAF6B6}"/>
              </a:ext>
            </a:extLst>
          </p:cNvPr>
          <p:cNvPicPr>
            <a:picLocks noChangeAspect="1"/>
          </p:cNvPicPr>
          <p:nvPr/>
        </p:nvPicPr>
        <p:blipFill>
          <a:blip r:embed="rId2"/>
          <a:stretch>
            <a:fillRect/>
          </a:stretch>
        </p:blipFill>
        <p:spPr>
          <a:xfrm>
            <a:off x="5242065" y="1538067"/>
            <a:ext cx="6166240" cy="4866841"/>
          </a:xfrm>
          <a:prstGeom prst="rect">
            <a:avLst/>
          </a:prstGeom>
        </p:spPr>
      </p:pic>
      <p:sp>
        <p:nvSpPr>
          <p:cNvPr id="5" name="Date Placeholder 4">
            <a:extLst>
              <a:ext uri="{FF2B5EF4-FFF2-40B4-BE49-F238E27FC236}">
                <a16:creationId xmlns:a16="http://schemas.microsoft.com/office/drawing/2014/main" id="{09AF369F-8BD4-4B02-A057-E40DD8FD76D4}"/>
              </a:ext>
            </a:extLst>
          </p:cNvPr>
          <p:cNvSpPr>
            <a:spLocks noGrp="1"/>
          </p:cNvSpPr>
          <p:nvPr>
            <p:ph type="dt" sz="half" idx="10"/>
          </p:nvPr>
        </p:nvSpPr>
        <p:spPr/>
        <p:txBody>
          <a:bodyPr/>
          <a:lstStyle/>
          <a:p>
            <a:fld id="{1A66F260-D388-4C3D-AF05-0AC860753BAC}" type="datetime1">
              <a:rPr lang="en-US" smtClean="0"/>
              <a:t>12/22/2023</a:t>
            </a:fld>
            <a:endParaRPr lang="en-US" dirty="0"/>
          </a:p>
        </p:txBody>
      </p:sp>
      <p:sp>
        <p:nvSpPr>
          <p:cNvPr id="6" name="Slide Number Placeholder 5">
            <a:extLst>
              <a:ext uri="{FF2B5EF4-FFF2-40B4-BE49-F238E27FC236}">
                <a16:creationId xmlns:a16="http://schemas.microsoft.com/office/drawing/2014/main" id="{2CB559CF-6973-44EE-9A42-95301035FEBB}"/>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7" name="TextBox 6">
            <a:extLst>
              <a:ext uri="{FF2B5EF4-FFF2-40B4-BE49-F238E27FC236}">
                <a16:creationId xmlns:a16="http://schemas.microsoft.com/office/drawing/2014/main" id="{62DC031C-6547-4585-9621-59F8E249FAF3}"/>
              </a:ext>
            </a:extLst>
          </p:cNvPr>
          <p:cNvSpPr txBox="1"/>
          <p:nvPr/>
        </p:nvSpPr>
        <p:spPr>
          <a:xfrm>
            <a:off x="6096000" y="6332204"/>
            <a:ext cx="5921406" cy="276999"/>
          </a:xfrm>
          <a:prstGeom prst="rect">
            <a:avLst/>
          </a:prstGeom>
          <a:noFill/>
        </p:spPr>
        <p:txBody>
          <a:bodyPr wrap="square" rtlCol="0">
            <a:spAutoFit/>
          </a:bodyPr>
          <a:lstStyle/>
          <a:p>
            <a:r>
              <a:rPr lang="en-US" sz="1200" i="1" dirty="0"/>
              <a:t>Fig. 1: Number of Resale Flat Applications (by Stacked Bar Chart)</a:t>
            </a:r>
            <a:endParaRPr lang="en-SG" sz="1200" i="1" dirty="0"/>
          </a:p>
        </p:txBody>
      </p:sp>
    </p:spTree>
    <p:extLst>
      <p:ext uri="{BB962C8B-B14F-4D97-AF65-F5344CB8AC3E}">
        <p14:creationId xmlns:p14="http://schemas.microsoft.com/office/powerpoint/2010/main" val="223235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heel(1)">
                                      <p:cBhvr>
                                        <p:cTn id="37" dur="2000"/>
                                        <p:tgtEl>
                                          <p:spTgt spid="4"/>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heel(1)">
                                      <p:cBhvr>
                                        <p:cTn id="4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1C7D-7E52-435E-AEA4-3AACADF55B3E}"/>
              </a:ext>
            </a:extLst>
          </p:cNvPr>
          <p:cNvSpPr>
            <a:spLocks noGrp="1"/>
          </p:cNvSpPr>
          <p:nvPr>
            <p:ph type="title"/>
          </p:nvPr>
        </p:nvSpPr>
        <p:spPr/>
        <p:txBody>
          <a:bodyPr/>
          <a:lstStyle/>
          <a:p>
            <a:r>
              <a:rPr lang="en-US" dirty="0">
                <a:solidFill>
                  <a:srgbClr val="00B050"/>
                </a:solidFill>
              </a:rPr>
              <a:t>HDB Resale Price Index </a:t>
            </a:r>
            <a:endParaRPr lang="en-SG" dirty="0">
              <a:solidFill>
                <a:srgbClr val="00B050"/>
              </a:solidFill>
            </a:endParaRPr>
          </a:p>
        </p:txBody>
      </p:sp>
      <p:sp>
        <p:nvSpPr>
          <p:cNvPr id="3" name="Content Placeholder 2">
            <a:extLst>
              <a:ext uri="{FF2B5EF4-FFF2-40B4-BE49-F238E27FC236}">
                <a16:creationId xmlns:a16="http://schemas.microsoft.com/office/drawing/2014/main" id="{33A8E8D5-34FB-4FA7-ADD3-E030C4423A82}"/>
              </a:ext>
            </a:extLst>
          </p:cNvPr>
          <p:cNvSpPr>
            <a:spLocks noGrp="1"/>
          </p:cNvSpPr>
          <p:nvPr>
            <p:ph idx="1"/>
          </p:nvPr>
        </p:nvSpPr>
        <p:spPr>
          <a:xfrm>
            <a:off x="748921" y="1890944"/>
            <a:ext cx="3725425" cy="4418416"/>
          </a:xfrm>
        </p:spPr>
        <p:txBody>
          <a:bodyPr>
            <a:normAutofit fontScale="85000" lnSpcReduction="10000"/>
          </a:bodyPr>
          <a:lstStyle/>
          <a:p>
            <a:pPr algn="just">
              <a:lnSpc>
                <a:spcPct val="100000"/>
              </a:lnSpc>
              <a:buFont typeface="Wingdings" panose="05000000000000000000" pitchFamily="2" charset="2"/>
              <a:buChar char="q"/>
            </a:pPr>
            <a:r>
              <a:rPr lang="en-US" sz="1800" dirty="0"/>
              <a:t> The resale price index (dataset 2) tracks the overall price movement of the public residential market.</a:t>
            </a:r>
          </a:p>
          <a:p>
            <a:pPr algn="just">
              <a:lnSpc>
                <a:spcPct val="100000"/>
              </a:lnSpc>
              <a:buFont typeface="Wingdings" panose="05000000000000000000" pitchFamily="2" charset="2"/>
              <a:buChar char="q"/>
            </a:pPr>
            <a:r>
              <a:rPr lang="en-SG" sz="1800" dirty="0"/>
              <a:t> The index is based on the quarterly average resale price by date of registration.</a:t>
            </a:r>
          </a:p>
          <a:p>
            <a:pPr algn="just">
              <a:lnSpc>
                <a:spcPct val="100000"/>
              </a:lnSpc>
              <a:buFont typeface="Wingdings" panose="05000000000000000000" pitchFamily="2" charset="2"/>
              <a:buChar char="q"/>
            </a:pPr>
            <a:r>
              <a:rPr lang="en-SG" sz="1800" dirty="0"/>
              <a:t> Variables corresponding to this dataset: ‘quarter’ &amp; ‘index’.</a:t>
            </a:r>
          </a:p>
          <a:p>
            <a:pPr algn="just">
              <a:lnSpc>
                <a:spcPct val="100000"/>
              </a:lnSpc>
              <a:buFont typeface="Wingdings" panose="05000000000000000000" pitchFamily="2" charset="2"/>
              <a:buChar char="q"/>
            </a:pPr>
            <a:r>
              <a:rPr lang="en-SG" sz="1800" dirty="0"/>
              <a:t> The graph on the right shows the resale price index pattern over the last 10 years (by quarter). </a:t>
            </a:r>
          </a:p>
          <a:p>
            <a:pPr algn="just">
              <a:lnSpc>
                <a:spcPct val="100000"/>
              </a:lnSpc>
              <a:buFont typeface="Wingdings" panose="05000000000000000000" pitchFamily="2" charset="2"/>
              <a:buChar char="q"/>
            </a:pPr>
            <a:r>
              <a:rPr lang="en-SG" sz="1800" dirty="0"/>
              <a:t> The price went up to the </a:t>
            </a:r>
            <a:r>
              <a:rPr lang="en-SG" sz="1800" dirty="0">
                <a:solidFill>
                  <a:srgbClr val="0070C0"/>
                </a:solidFill>
              </a:rPr>
              <a:t>maximum in the year 2013-Q2 with index value of 149.4</a:t>
            </a:r>
            <a:r>
              <a:rPr lang="en-SG" sz="1800" dirty="0"/>
              <a:t>, but since then it follows a decreasing pattern. </a:t>
            </a:r>
          </a:p>
          <a:p>
            <a:pPr algn="just">
              <a:lnSpc>
                <a:spcPct val="100000"/>
              </a:lnSpc>
              <a:buFont typeface="Wingdings" panose="05000000000000000000" pitchFamily="2" charset="2"/>
              <a:buChar char="q"/>
            </a:pPr>
            <a:r>
              <a:rPr lang="en-SG" sz="1800" dirty="0"/>
              <a:t> As it is very clear that </a:t>
            </a:r>
            <a:r>
              <a:rPr lang="en-SG" sz="1800" dirty="0">
                <a:solidFill>
                  <a:srgbClr val="0070C0"/>
                </a:solidFill>
              </a:rPr>
              <a:t>the price index has more or less stabilized in the last 4 quarters with less fluctuations. </a:t>
            </a:r>
          </a:p>
        </p:txBody>
      </p:sp>
      <p:pic>
        <p:nvPicPr>
          <p:cNvPr id="4" name="Picture 3">
            <a:extLst>
              <a:ext uri="{FF2B5EF4-FFF2-40B4-BE49-F238E27FC236}">
                <a16:creationId xmlns:a16="http://schemas.microsoft.com/office/drawing/2014/main" id="{7975BE94-6A27-4230-9CDD-30B4C38523AE}"/>
              </a:ext>
            </a:extLst>
          </p:cNvPr>
          <p:cNvPicPr>
            <a:picLocks noChangeAspect="1"/>
          </p:cNvPicPr>
          <p:nvPr/>
        </p:nvPicPr>
        <p:blipFill>
          <a:blip r:embed="rId2"/>
          <a:stretch>
            <a:fillRect/>
          </a:stretch>
        </p:blipFill>
        <p:spPr>
          <a:xfrm>
            <a:off x="4589753" y="1890944"/>
            <a:ext cx="7416864" cy="4023360"/>
          </a:xfrm>
          <a:prstGeom prst="rect">
            <a:avLst/>
          </a:prstGeom>
        </p:spPr>
      </p:pic>
      <p:sp>
        <p:nvSpPr>
          <p:cNvPr id="5" name="Date Placeholder 4">
            <a:extLst>
              <a:ext uri="{FF2B5EF4-FFF2-40B4-BE49-F238E27FC236}">
                <a16:creationId xmlns:a16="http://schemas.microsoft.com/office/drawing/2014/main" id="{1E6C8C53-5779-49E9-939A-E7F2139CD8F9}"/>
              </a:ext>
            </a:extLst>
          </p:cNvPr>
          <p:cNvSpPr>
            <a:spLocks noGrp="1"/>
          </p:cNvSpPr>
          <p:nvPr>
            <p:ph type="dt" sz="half" idx="10"/>
          </p:nvPr>
        </p:nvSpPr>
        <p:spPr/>
        <p:txBody>
          <a:bodyPr/>
          <a:lstStyle/>
          <a:p>
            <a:fld id="{262B39D1-2923-465B-BB44-61FD0251474B}" type="datetime1">
              <a:rPr lang="en-US" smtClean="0"/>
              <a:t>12/22/2023</a:t>
            </a:fld>
            <a:endParaRPr lang="en-US" dirty="0"/>
          </a:p>
        </p:txBody>
      </p:sp>
      <p:sp>
        <p:nvSpPr>
          <p:cNvPr id="6" name="Slide Number Placeholder 5">
            <a:extLst>
              <a:ext uri="{FF2B5EF4-FFF2-40B4-BE49-F238E27FC236}">
                <a16:creationId xmlns:a16="http://schemas.microsoft.com/office/drawing/2014/main" id="{A87FF603-3BDA-48AA-9856-C331AAF5D53C}"/>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7" name="TextBox 6">
            <a:extLst>
              <a:ext uri="{FF2B5EF4-FFF2-40B4-BE49-F238E27FC236}">
                <a16:creationId xmlns:a16="http://schemas.microsoft.com/office/drawing/2014/main" id="{748D2DC1-0091-4C3A-A58D-A4CB2D3918C5}"/>
              </a:ext>
            </a:extLst>
          </p:cNvPr>
          <p:cNvSpPr txBox="1"/>
          <p:nvPr/>
        </p:nvSpPr>
        <p:spPr>
          <a:xfrm>
            <a:off x="5450889" y="6063449"/>
            <a:ext cx="5921406" cy="276999"/>
          </a:xfrm>
          <a:prstGeom prst="rect">
            <a:avLst/>
          </a:prstGeom>
          <a:noFill/>
        </p:spPr>
        <p:txBody>
          <a:bodyPr wrap="square" rtlCol="0">
            <a:spAutoFit/>
          </a:bodyPr>
          <a:lstStyle/>
          <a:p>
            <a:r>
              <a:rPr lang="en-US" sz="1200" i="1" dirty="0"/>
              <a:t>Fig. 2: HDB Resale Price Index Over the Last 10 years (by Line Graph)</a:t>
            </a:r>
            <a:endParaRPr lang="en-SG" sz="1200" i="1" dirty="0"/>
          </a:p>
        </p:txBody>
      </p:sp>
    </p:spTree>
    <p:extLst>
      <p:ext uri="{BB962C8B-B14F-4D97-AF65-F5344CB8AC3E}">
        <p14:creationId xmlns:p14="http://schemas.microsoft.com/office/powerpoint/2010/main" val="261207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heel(1)">
                                      <p:cBhvr>
                                        <p:cTn id="49" dur="2000"/>
                                        <p:tgtEl>
                                          <p:spTgt spid="4"/>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heel(1)">
                                      <p:cBhvr>
                                        <p:cTn id="5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D3C88-BB40-4E16-966F-F5EAAC9D67C7}"/>
              </a:ext>
            </a:extLst>
          </p:cNvPr>
          <p:cNvSpPr>
            <a:spLocks noGrp="1"/>
          </p:cNvSpPr>
          <p:nvPr>
            <p:ph type="title"/>
          </p:nvPr>
        </p:nvSpPr>
        <p:spPr/>
        <p:txBody>
          <a:bodyPr/>
          <a:lstStyle/>
          <a:p>
            <a:r>
              <a:rPr lang="en-US" dirty="0">
                <a:solidFill>
                  <a:srgbClr val="002060"/>
                </a:solidFill>
              </a:rPr>
              <a:t> Distribution of HDB Resale price</a:t>
            </a:r>
            <a:endParaRPr lang="en-SG" dirty="0">
              <a:solidFill>
                <a:srgbClr val="002060"/>
              </a:solidFill>
            </a:endParaRPr>
          </a:p>
        </p:txBody>
      </p:sp>
      <p:sp>
        <p:nvSpPr>
          <p:cNvPr id="3" name="Content Placeholder 2">
            <a:extLst>
              <a:ext uri="{FF2B5EF4-FFF2-40B4-BE49-F238E27FC236}">
                <a16:creationId xmlns:a16="http://schemas.microsoft.com/office/drawing/2014/main" id="{D9222D35-1147-4013-8C9C-5F50103DFC22}"/>
              </a:ext>
            </a:extLst>
          </p:cNvPr>
          <p:cNvSpPr>
            <a:spLocks noGrp="1"/>
          </p:cNvSpPr>
          <p:nvPr>
            <p:ph idx="1"/>
          </p:nvPr>
        </p:nvSpPr>
        <p:spPr>
          <a:xfrm>
            <a:off x="741773" y="1918630"/>
            <a:ext cx="4087680" cy="4134331"/>
          </a:xfrm>
        </p:spPr>
        <p:txBody>
          <a:bodyPr>
            <a:normAutofit/>
          </a:bodyPr>
          <a:lstStyle/>
          <a:p>
            <a:pPr algn="just">
              <a:buFont typeface="Wingdings" panose="05000000000000000000" pitchFamily="2" charset="2"/>
              <a:buChar char="v"/>
            </a:pPr>
            <a:r>
              <a:rPr lang="en-US" sz="1600" dirty="0"/>
              <a:t> The figure of the general distribution of the HDB Resale Price from year 2016 to 2018 are illustrated on the right.</a:t>
            </a:r>
          </a:p>
          <a:p>
            <a:pPr algn="just">
              <a:buFont typeface="Wingdings" panose="05000000000000000000" pitchFamily="2" charset="2"/>
              <a:buChar char="v"/>
            </a:pPr>
            <a:r>
              <a:rPr lang="en-US" sz="1600" dirty="0"/>
              <a:t> Based on the histograms, it is very clear that the distributions for the HDB Resale Price are </a:t>
            </a:r>
            <a:r>
              <a:rPr lang="en-US" sz="1600" dirty="0">
                <a:solidFill>
                  <a:srgbClr val="0070C0"/>
                </a:solidFill>
              </a:rPr>
              <a:t>right-skewed </a:t>
            </a:r>
            <a:r>
              <a:rPr lang="en-US" sz="1600" dirty="0"/>
              <a:t>over the last 3 years. </a:t>
            </a:r>
          </a:p>
          <a:p>
            <a:pPr algn="just">
              <a:buFont typeface="Wingdings" panose="05000000000000000000" pitchFamily="2" charset="2"/>
              <a:buChar char="v"/>
            </a:pPr>
            <a:r>
              <a:rPr lang="en-US" sz="1600" dirty="0"/>
              <a:t> This means that the </a:t>
            </a:r>
            <a:r>
              <a:rPr lang="en-US" sz="1600" dirty="0">
                <a:solidFill>
                  <a:srgbClr val="0070C0"/>
                </a:solidFill>
              </a:rPr>
              <a:t>median price of the resale price is less than the average of the resale price. </a:t>
            </a:r>
            <a:endParaRPr lang="en-SG" sz="1600" dirty="0">
              <a:solidFill>
                <a:srgbClr val="0070C0"/>
              </a:solidFill>
            </a:endParaRPr>
          </a:p>
        </p:txBody>
      </p:sp>
      <p:sp>
        <p:nvSpPr>
          <p:cNvPr id="4" name="Date Placeholder 3">
            <a:extLst>
              <a:ext uri="{FF2B5EF4-FFF2-40B4-BE49-F238E27FC236}">
                <a16:creationId xmlns:a16="http://schemas.microsoft.com/office/drawing/2014/main" id="{DFF916CD-5269-4004-AB4A-1EE3806BB221}"/>
              </a:ext>
            </a:extLst>
          </p:cNvPr>
          <p:cNvSpPr>
            <a:spLocks noGrp="1"/>
          </p:cNvSpPr>
          <p:nvPr>
            <p:ph type="dt" sz="half" idx="10"/>
          </p:nvPr>
        </p:nvSpPr>
        <p:spPr/>
        <p:txBody>
          <a:bodyPr/>
          <a:lstStyle/>
          <a:p>
            <a:fld id="{E56F0D2B-7A3E-45B7-9A76-3B225FE6CBE6}" type="datetime1">
              <a:rPr lang="en-US" smtClean="0"/>
              <a:t>12/22/2023</a:t>
            </a:fld>
            <a:endParaRPr lang="en-US" dirty="0"/>
          </a:p>
        </p:txBody>
      </p:sp>
      <p:sp>
        <p:nvSpPr>
          <p:cNvPr id="5" name="Slide Number Placeholder 4">
            <a:extLst>
              <a:ext uri="{FF2B5EF4-FFF2-40B4-BE49-F238E27FC236}">
                <a16:creationId xmlns:a16="http://schemas.microsoft.com/office/drawing/2014/main" id="{989441A4-828F-472E-804E-68629C780428}"/>
              </a:ext>
            </a:extLst>
          </p:cNvPr>
          <p:cNvSpPr>
            <a:spLocks noGrp="1"/>
          </p:cNvSpPr>
          <p:nvPr>
            <p:ph type="sldNum" sz="quarter" idx="12"/>
          </p:nvPr>
        </p:nvSpPr>
        <p:spPr/>
        <p:txBody>
          <a:bodyPr/>
          <a:lstStyle/>
          <a:p>
            <a:fld id="{4FAB73BC-B049-4115-A692-8D63A059BFB8}" type="slidenum">
              <a:rPr lang="en-US" smtClean="0"/>
              <a:pPr/>
              <a:t>6</a:t>
            </a:fld>
            <a:endParaRPr lang="en-US" dirty="0"/>
          </a:p>
        </p:txBody>
      </p:sp>
      <p:pic>
        <p:nvPicPr>
          <p:cNvPr id="7" name="Picture 6">
            <a:extLst>
              <a:ext uri="{FF2B5EF4-FFF2-40B4-BE49-F238E27FC236}">
                <a16:creationId xmlns:a16="http://schemas.microsoft.com/office/drawing/2014/main" id="{380EBE29-E85F-42C9-BE44-504390FA3935}"/>
              </a:ext>
            </a:extLst>
          </p:cNvPr>
          <p:cNvPicPr>
            <a:picLocks noChangeAspect="1"/>
          </p:cNvPicPr>
          <p:nvPr/>
        </p:nvPicPr>
        <p:blipFill>
          <a:blip r:embed="rId2"/>
          <a:stretch>
            <a:fillRect/>
          </a:stretch>
        </p:blipFill>
        <p:spPr>
          <a:xfrm>
            <a:off x="5054068" y="1918630"/>
            <a:ext cx="6885902" cy="4446659"/>
          </a:xfrm>
          <a:prstGeom prst="rect">
            <a:avLst/>
          </a:prstGeom>
        </p:spPr>
      </p:pic>
      <p:sp>
        <p:nvSpPr>
          <p:cNvPr id="8" name="TextBox 7">
            <a:extLst>
              <a:ext uri="{FF2B5EF4-FFF2-40B4-BE49-F238E27FC236}">
                <a16:creationId xmlns:a16="http://schemas.microsoft.com/office/drawing/2014/main" id="{81E13561-63EC-43ED-8FC8-C64ED45FE55A}"/>
              </a:ext>
            </a:extLst>
          </p:cNvPr>
          <p:cNvSpPr txBox="1"/>
          <p:nvPr/>
        </p:nvSpPr>
        <p:spPr>
          <a:xfrm>
            <a:off x="5402760" y="6400799"/>
            <a:ext cx="5921406" cy="276999"/>
          </a:xfrm>
          <a:prstGeom prst="rect">
            <a:avLst/>
          </a:prstGeom>
          <a:noFill/>
        </p:spPr>
        <p:txBody>
          <a:bodyPr wrap="square" rtlCol="0">
            <a:spAutoFit/>
          </a:bodyPr>
          <a:lstStyle/>
          <a:p>
            <a:r>
              <a:rPr lang="en-US" sz="1200" i="1" dirty="0"/>
              <a:t>Fig. 3: Distribution of HDB Resale Price (by Histogram)</a:t>
            </a:r>
            <a:endParaRPr lang="en-SG" sz="1200" i="1" dirty="0"/>
          </a:p>
        </p:txBody>
      </p:sp>
    </p:spTree>
    <p:extLst>
      <p:ext uri="{BB962C8B-B14F-4D97-AF65-F5344CB8AC3E}">
        <p14:creationId xmlns:p14="http://schemas.microsoft.com/office/powerpoint/2010/main" val="18675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heel(1)">
                                      <p:cBhvr>
                                        <p:cTn id="31" dur="2000"/>
                                        <p:tgtEl>
                                          <p:spTgt spid="7"/>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heel(1)">
                                      <p:cBhvr>
                                        <p:cTn id="3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83FE-0B99-432E-9D33-6E7F31396D9C}"/>
              </a:ext>
            </a:extLst>
          </p:cNvPr>
          <p:cNvSpPr>
            <a:spLocks noGrp="1"/>
          </p:cNvSpPr>
          <p:nvPr>
            <p:ph type="title"/>
          </p:nvPr>
        </p:nvSpPr>
        <p:spPr/>
        <p:txBody>
          <a:bodyPr/>
          <a:lstStyle/>
          <a:p>
            <a:r>
              <a:rPr lang="en-US" dirty="0">
                <a:solidFill>
                  <a:srgbClr val="C00000"/>
                </a:solidFill>
              </a:rPr>
              <a:t>Relationship between the HDB Resale price and the lease left</a:t>
            </a:r>
            <a:endParaRPr lang="en-SG" dirty="0">
              <a:solidFill>
                <a:srgbClr val="C00000"/>
              </a:solidFill>
            </a:endParaRPr>
          </a:p>
        </p:txBody>
      </p:sp>
      <p:sp>
        <p:nvSpPr>
          <p:cNvPr id="3" name="Content Placeholder 2">
            <a:extLst>
              <a:ext uri="{FF2B5EF4-FFF2-40B4-BE49-F238E27FC236}">
                <a16:creationId xmlns:a16="http://schemas.microsoft.com/office/drawing/2014/main" id="{3DB9F751-45B6-4F3D-B62F-EFC9D4CF069E}"/>
              </a:ext>
            </a:extLst>
          </p:cNvPr>
          <p:cNvSpPr>
            <a:spLocks noGrp="1"/>
          </p:cNvSpPr>
          <p:nvPr>
            <p:ph idx="1"/>
          </p:nvPr>
        </p:nvSpPr>
        <p:spPr>
          <a:xfrm>
            <a:off x="757799" y="1976461"/>
            <a:ext cx="4622070" cy="4088255"/>
          </a:xfrm>
        </p:spPr>
        <p:txBody>
          <a:bodyPr>
            <a:normAutofit/>
          </a:bodyPr>
          <a:lstStyle/>
          <a:p>
            <a:pPr algn="just">
              <a:buFont typeface="Wingdings" panose="05000000000000000000" pitchFamily="2" charset="2"/>
              <a:buChar char="§"/>
            </a:pPr>
            <a:r>
              <a:rPr lang="en-US" sz="1600" dirty="0"/>
              <a:t> The resale price are plotted against the years of lease left.</a:t>
            </a:r>
          </a:p>
          <a:p>
            <a:pPr algn="just">
              <a:buFont typeface="Wingdings" panose="05000000000000000000" pitchFamily="2" charset="2"/>
              <a:buChar char="§"/>
            </a:pPr>
            <a:r>
              <a:rPr lang="en-US" sz="1600" dirty="0"/>
              <a:t> From the results shown on the right, there are multiple </a:t>
            </a:r>
            <a:r>
              <a:rPr lang="en-US" sz="1600" dirty="0">
                <a:solidFill>
                  <a:srgbClr val="0070C0"/>
                </a:solidFill>
              </a:rPr>
              <a:t>positive linear relationships </a:t>
            </a:r>
            <a:r>
              <a:rPr lang="en-US" sz="1600" dirty="0"/>
              <a:t>between the HDB Resale Price and the years of lease left over the last years from 2016 to 2018. </a:t>
            </a:r>
          </a:p>
          <a:p>
            <a:pPr algn="just">
              <a:buFont typeface="Wingdings" panose="05000000000000000000" pitchFamily="2" charset="2"/>
              <a:buChar char="§"/>
            </a:pPr>
            <a:r>
              <a:rPr lang="en-US" sz="1600" dirty="0"/>
              <a:t> The </a:t>
            </a:r>
            <a:r>
              <a:rPr lang="en-US" sz="1600" dirty="0">
                <a:solidFill>
                  <a:srgbClr val="0070C0"/>
                </a:solidFill>
              </a:rPr>
              <a:t>higher the number of years of lease, the higher the resale price.</a:t>
            </a:r>
          </a:p>
          <a:p>
            <a:pPr algn="just">
              <a:buFont typeface="Wingdings" panose="05000000000000000000" pitchFamily="2" charset="2"/>
              <a:buChar char="§"/>
            </a:pPr>
            <a:r>
              <a:rPr lang="en-US" sz="1600" dirty="0"/>
              <a:t> Based on the computed correlation coefficient, </a:t>
            </a:r>
            <a:endParaRPr lang="en-SG" sz="1600" dirty="0"/>
          </a:p>
        </p:txBody>
      </p:sp>
      <p:sp>
        <p:nvSpPr>
          <p:cNvPr id="4" name="Date Placeholder 3">
            <a:extLst>
              <a:ext uri="{FF2B5EF4-FFF2-40B4-BE49-F238E27FC236}">
                <a16:creationId xmlns:a16="http://schemas.microsoft.com/office/drawing/2014/main" id="{B52CB820-B925-48B1-8CA8-875CFA18B347}"/>
              </a:ext>
            </a:extLst>
          </p:cNvPr>
          <p:cNvSpPr>
            <a:spLocks noGrp="1"/>
          </p:cNvSpPr>
          <p:nvPr>
            <p:ph type="dt" sz="half" idx="10"/>
          </p:nvPr>
        </p:nvSpPr>
        <p:spPr/>
        <p:txBody>
          <a:bodyPr/>
          <a:lstStyle/>
          <a:p>
            <a:fld id="{E56F0D2B-7A3E-45B7-9A76-3B225FE6CBE6}" type="datetime1">
              <a:rPr lang="en-US" smtClean="0"/>
              <a:t>12/22/2023</a:t>
            </a:fld>
            <a:endParaRPr lang="en-US" dirty="0"/>
          </a:p>
        </p:txBody>
      </p:sp>
      <p:sp>
        <p:nvSpPr>
          <p:cNvPr id="5" name="Slide Number Placeholder 4">
            <a:extLst>
              <a:ext uri="{FF2B5EF4-FFF2-40B4-BE49-F238E27FC236}">
                <a16:creationId xmlns:a16="http://schemas.microsoft.com/office/drawing/2014/main" id="{3DA5F220-83D2-41C3-A51B-0F2A5F7A3FB0}"/>
              </a:ext>
            </a:extLst>
          </p:cNvPr>
          <p:cNvSpPr>
            <a:spLocks noGrp="1"/>
          </p:cNvSpPr>
          <p:nvPr>
            <p:ph type="sldNum" sz="quarter" idx="12"/>
          </p:nvPr>
        </p:nvSpPr>
        <p:spPr/>
        <p:txBody>
          <a:bodyPr/>
          <a:lstStyle/>
          <a:p>
            <a:fld id="{4FAB73BC-B049-4115-A692-8D63A059BFB8}" type="slidenum">
              <a:rPr lang="en-US" smtClean="0"/>
              <a:pPr/>
              <a:t>7</a:t>
            </a:fld>
            <a:endParaRPr lang="en-US" dirty="0"/>
          </a:p>
        </p:txBody>
      </p:sp>
      <p:pic>
        <p:nvPicPr>
          <p:cNvPr id="6" name="Picture 5">
            <a:extLst>
              <a:ext uri="{FF2B5EF4-FFF2-40B4-BE49-F238E27FC236}">
                <a16:creationId xmlns:a16="http://schemas.microsoft.com/office/drawing/2014/main" id="{537AB8A1-2A14-40CF-883A-2598796BCAAA}"/>
              </a:ext>
            </a:extLst>
          </p:cNvPr>
          <p:cNvPicPr>
            <a:picLocks noChangeAspect="1"/>
          </p:cNvPicPr>
          <p:nvPr/>
        </p:nvPicPr>
        <p:blipFill>
          <a:blip r:embed="rId2"/>
          <a:stretch>
            <a:fillRect/>
          </a:stretch>
        </p:blipFill>
        <p:spPr>
          <a:xfrm>
            <a:off x="5591067" y="1976461"/>
            <a:ext cx="6402666" cy="4266642"/>
          </a:xfrm>
          <a:prstGeom prst="rect">
            <a:avLst/>
          </a:prstGeom>
        </p:spPr>
      </p:pic>
      <p:sp>
        <p:nvSpPr>
          <p:cNvPr id="7" name="TextBox 6">
            <a:extLst>
              <a:ext uri="{FF2B5EF4-FFF2-40B4-BE49-F238E27FC236}">
                <a16:creationId xmlns:a16="http://schemas.microsoft.com/office/drawing/2014/main" id="{6B4A6D8A-B13E-43CE-9745-37815D7E7EFF}"/>
              </a:ext>
            </a:extLst>
          </p:cNvPr>
          <p:cNvSpPr txBox="1"/>
          <p:nvPr/>
        </p:nvSpPr>
        <p:spPr>
          <a:xfrm>
            <a:off x="6072327" y="6272784"/>
            <a:ext cx="5921406" cy="276999"/>
          </a:xfrm>
          <a:prstGeom prst="rect">
            <a:avLst/>
          </a:prstGeom>
          <a:noFill/>
        </p:spPr>
        <p:txBody>
          <a:bodyPr wrap="square" rtlCol="0">
            <a:spAutoFit/>
          </a:bodyPr>
          <a:lstStyle/>
          <a:p>
            <a:r>
              <a:rPr lang="en-US" sz="1200" i="1" dirty="0"/>
              <a:t>Fig. 4: Relationship between the HDB Resale Price and The Lease Left (Scatter Plot)</a:t>
            </a:r>
            <a:endParaRPr lang="en-SG" sz="1200" i="1" dirty="0"/>
          </a:p>
        </p:txBody>
      </p:sp>
      <p:pic>
        <p:nvPicPr>
          <p:cNvPr id="8" name="Picture 7">
            <a:extLst>
              <a:ext uri="{FF2B5EF4-FFF2-40B4-BE49-F238E27FC236}">
                <a16:creationId xmlns:a16="http://schemas.microsoft.com/office/drawing/2014/main" id="{6098CB8C-6687-4287-9A70-3F93F2639E85}"/>
              </a:ext>
            </a:extLst>
          </p:cNvPr>
          <p:cNvPicPr>
            <a:picLocks noChangeAspect="1"/>
          </p:cNvPicPr>
          <p:nvPr/>
        </p:nvPicPr>
        <p:blipFill>
          <a:blip r:embed="rId3"/>
          <a:stretch>
            <a:fillRect/>
          </a:stretch>
        </p:blipFill>
        <p:spPr>
          <a:xfrm>
            <a:off x="902731" y="4608140"/>
            <a:ext cx="2110317" cy="1106380"/>
          </a:xfrm>
          <a:prstGeom prst="rect">
            <a:avLst/>
          </a:prstGeom>
        </p:spPr>
      </p:pic>
      <p:pic>
        <p:nvPicPr>
          <p:cNvPr id="9" name="Picture 8">
            <a:extLst>
              <a:ext uri="{FF2B5EF4-FFF2-40B4-BE49-F238E27FC236}">
                <a16:creationId xmlns:a16="http://schemas.microsoft.com/office/drawing/2014/main" id="{D154954D-4077-4538-8FC4-C0414852CD28}"/>
              </a:ext>
            </a:extLst>
          </p:cNvPr>
          <p:cNvPicPr>
            <a:picLocks noChangeAspect="1"/>
          </p:cNvPicPr>
          <p:nvPr/>
        </p:nvPicPr>
        <p:blipFill>
          <a:blip r:embed="rId4"/>
          <a:stretch>
            <a:fillRect/>
          </a:stretch>
        </p:blipFill>
        <p:spPr>
          <a:xfrm>
            <a:off x="3178272" y="4608140"/>
            <a:ext cx="2155623" cy="1106380"/>
          </a:xfrm>
          <a:prstGeom prst="rect">
            <a:avLst/>
          </a:prstGeom>
        </p:spPr>
      </p:pic>
      <p:pic>
        <p:nvPicPr>
          <p:cNvPr id="10" name="Picture 9">
            <a:extLst>
              <a:ext uri="{FF2B5EF4-FFF2-40B4-BE49-F238E27FC236}">
                <a16:creationId xmlns:a16="http://schemas.microsoft.com/office/drawing/2014/main" id="{2F872C42-50AB-4015-AA9F-75CAE94BFA06}"/>
              </a:ext>
            </a:extLst>
          </p:cNvPr>
          <p:cNvPicPr>
            <a:picLocks noChangeAspect="1"/>
          </p:cNvPicPr>
          <p:nvPr/>
        </p:nvPicPr>
        <p:blipFill>
          <a:blip r:embed="rId5"/>
          <a:stretch>
            <a:fillRect/>
          </a:stretch>
        </p:blipFill>
        <p:spPr>
          <a:xfrm>
            <a:off x="3182601" y="5714520"/>
            <a:ext cx="2151294" cy="1106380"/>
          </a:xfrm>
          <a:prstGeom prst="rect">
            <a:avLst/>
          </a:prstGeom>
        </p:spPr>
      </p:pic>
      <p:sp>
        <p:nvSpPr>
          <p:cNvPr id="11" name="TextBox 10">
            <a:extLst>
              <a:ext uri="{FF2B5EF4-FFF2-40B4-BE49-F238E27FC236}">
                <a16:creationId xmlns:a16="http://schemas.microsoft.com/office/drawing/2014/main" id="{11D250D1-2198-4E6D-82BD-876DD3D5005F}"/>
              </a:ext>
            </a:extLst>
          </p:cNvPr>
          <p:cNvSpPr txBox="1"/>
          <p:nvPr/>
        </p:nvSpPr>
        <p:spPr>
          <a:xfrm>
            <a:off x="650619" y="5735787"/>
            <a:ext cx="2568438" cy="769441"/>
          </a:xfrm>
          <a:prstGeom prst="rect">
            <a:avLst/>
          </a:prstGeom>
          <a:noFill/>
        </p:spPr>
        <p:txBody>
          <a:bodyPr wrap="square" rtlCol="0">
            <a:spAutoFit/>
          </a:bodyPr>
          <a:lstStyle/>
          <a:p>
            <a:r>
              <a:rPr lang="en-US" sz="1100" dirty="0">
                <a:solidFill>
                  <a:srgbClr val="0070C0"/>
                </a:solidFill>
              </a:rPr>
              <a:t>The linear relationships between the two variables corresponding to the last three years (i.e. from 2016 to 2018) are in moderately strong relationships.</a:t>
            </a:r>
            <a:endParaRPr lang="en-SG" sz="1100" dirty="0">
              <a:solidFill>
                <a:srgbClr val="0070C0"/>
              </a:solidFill>
            </a:endParaRPr>
          </a:p>
        </p:txBody>
      </p:sp>
    </p:spTree>
    <p:extLst>
      <p:ext uri="{BB962C8B-B14F-4D97-AF65-F5344CB8AC3E}">
        <p14:creationId xmlns:p14="http://schemas.microsoft.com/office/powerpoint/2010/main" val="117740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heel(1)">
                                      <p:cBhvr>
                                        <p:cTn id="37" dur="2000"/>
                                        <p:tgtEl>
                                          <p:spTgt spid="5"/>
                                        </p:tgtEl>
                                      </p:cBhvr>
                                    </p:animEffect>
                                  </p:childTnLst>
                                </p:cTn>
                              </p:par>
                              <p:par>
                                <p:cTn id="38" presetID="21" presetClass="entr" presetSubtype="1"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heel(1)">
                                      <p:cBhvr>
                                        <p:cTn id="40" dur="2000"/>
                                        <p:tgtEl>
                                          <p:spTgt spid="6"/>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heel(1)">
                                      <p:cBhvr>
                                        <p:cTn id="43" dur="20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additive="base">
                                        <p:cTn id="48" dur="500" fill="hold"/>
                                        <p:tgtEl>
                                          <p:spTgt spid="4"/>
                                        </p:tgtEl>
                                        <p:attrNameLst>
                                          <p:attrName>ppt_x</p:attrName>
                                        </p:attrNameLst>
                                      </p:cBhvr>
                                      <p:tavLst>
                                        <p:tav tm="0">
                                          <p:val>
                                            <p:strVal val="#ppt_x"/>
                                          </p:val>
                                        </p:tav>
                                        <p:tav tm="100000">
                                          <p:val>
                                            <p:strVal val="#ppt_x"/>
                                          </p:val>
                                        </p:tav>
                                      </p:tavLst>
                                    </p:anim>
                                    <p:anim calcmode="lin" valueType="num">
                                      <p:cBhvr additive="base">
                                        <p:cTn id="49" dur="500" fill="hold"/>
                                        <p:tgtEl>
                                          <p:spTgt spid="4"/>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additive="base">
                                        <p:cTn id="52" dur="500" fill="hold"/>
                                        <p:tgtEl>
                                          <p:spTgt spid="8"/>
                                        </p:tgtEl>
                                        <p:attrNameLst>
                                          <p:attrName>ppt_x</p:attrName>
                                        </p:attrNameLst>
                                      </p:cBhvr>
                                      <p:tavLst>
                                        <p:tav tm="0">
                                          <p:val>
                                            <p:strVal val="#ppt_x"/>
                                          </p:val>
                                        </p:tav>
                                        <p:tav tm="100000">
                                          <p:val>
                                            <p:strVal val="#ppt_x"/>
                                          </p:val>
                                        </p:tav>
                                      </p:tavLst>
                                    </p:anim>
                                    <p:anim calcmode="lin" valueType="num">
                                      <p:cBhvr additive="base">
                                        <p:cTn id="53" dur="500" fill="hold"/>
                                        <p:tgtEl>
                                          <p:spTgt spid="8"/>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additive="base">
                                        <p:cTn id="56" dur="500" fill="hold"/>
                                        <p:tgtEl>
                                          <p:spTgt spid="9"/>
                                        </p:tgtEl>
                                        <p:attrNameLst>
                                          <p:attrName>ppt_x</p:attrName>
                                        </p:attrNameLst>
                                      </p:cBhvr>
                                      <p:tavLst>
                                        <p:tav tm="0">
                                          <p:val>
                                            <p:strVal val="#ppt_x"/>
                                          </p:val>
                                        </p:tav>
                                        <p:tav tm="100000">
                                          <p:val>
                                            <p:strVal val="#ppt_x"/>
                                          </p:val>
                                        </p:tav>
                                      </p:tavLst>
                                    </p:anim>
                                    <p:anim calcmode="lin" valueType="num">
                                      <p:cBhvr additive="base">
                                        <p:cTn id="57" dur="500" fill="hold"/>
                                        <p:tgtEl>
                                          <p:spTgt spid="9"/>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additive="base">
                                        <p:cTn id="60" dur="500" fill="hold"/>
                                        <p:tgtEl>
                                          <p:spTgt spid="10"/>
                                        </p:tgtEl>
                                        <p:attrNameLst>
                                          <p:attrName>ppt_x</p:attrName>
                                        </p:attrNameLst>
                                      </p:cBhvr>
                                      <p:tavLst>
                                        <p:tav tm="0">
                                          <p:val>
                                            <p:strVal val="#ppt_x"/>
                                          </p:val>
                                        </p:tav>
                                        <p:tav tm="100000">
                                          <p:val>
                                            <p:strVal val="#ppt_x"/>
                                          </p:val>
                                        </p:tav>
                                      </p:tavLst>
                                    </p:anim>
                                    <p:anim calcmode="lin" valueType="num">
                                      <p:cBhvr additive="base">
                                        <p:cTn id="61" dur="500" fill="hold"/>
                                        <p:tgtEl>
                                          <p:spTgt spid="10"/>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1"/>
                                        </p:tgtEl>
                                        <p:attrNameLst>
                                          <p:attrName>style.visibility</p:attrName>
                                        </p:attrNameLst>
                                      </p:cBhvr>
                                      <p:to>
                                        <p:strVal val="visible"/>
                                      </p:to>
                                    </p:set>
                                    <p:anim calcmode="lin" valueType="num">
                                      <p:cBhvr additive="base">
                                        <p:cTn id="64" dur="500" fill="hold"/>
                                        <p:tgtEl>
                                          <p:spTgt spid="11"/>
                                        </p:tgtEl>
                                        <p:attrNameLst>
                                          <p:attrName>ppt_x</p:attrName>
                                        </p:attrNameLst>
                                      </p:cBhvr>
                                      <p:tavLst>
                                        <p:tav tm="0">
                                          <p:val>
                                            <p:strVal val="#ppt_x"/>
                                          </p:val>
                                        </p:tav>
                                        <p:tav tm="100000">
                                          <p:val>
                                            <p:strVal val="#ppt_x"/>
                                          </p:val>
                                        </p:tav>
                                      </p:tavLst>
                                    </p:anim>
                                    <p:anim calcmode="lin" valueType="num">
                                      <p:cBhvr additive="base">
                                        <p:cTn id="6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7"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C2D4-E154-449B-B7EA-37B815949B12}"/>
              </a:ext>
            </a:extLst>
          </p:cNvPr>
          <p:cNvSpPr>
            <a:spLocks noGrp="1"/>
          </p:cNvSpPr>
          <p:nvPr>
            <p:ph type="title"/>
          </p:nvPr>
        </p:nvSpPr>
        <p:spPr>
          <a:xfrm>
            <a:off x="893925" y="583796"/>
            <a:ext cx="5536470" cy="1499616"/>
          </a:xfrm>
        </p:spPr>
        <p:txBody>
          <a:bodyPr/>
          <a:lstStyle/>
          <a:p>
            <a:r>
              <a:rPr lang="en-US" dirty="0">
                <a:solidFill>
                  <a:srgbClr val="FF0000"/>
                </a:solidFill>
              </a:rPr>
              <a:t>HDB Resale price across the towns </a:t>
            </a:r>
            <a:endParaRPr lang="en-SG" dirty="0">
              <a:solidFill>
                <a:srgbClr val="FF0000"/>
              </a:solidFill>
            </a:endParaRPr>
          </a:p>
        </p:txBody>
      </p:sp>
      <p:sp>
        <p:nvSpPr>
          <p:cNvPr id="3" name="Content Placeholder 2">
            <a:extLst>
              <a:ext uri="{FF2B5EF4-FFF2-40B4-BE49-F238E27FC236}">
                <a16:creationId xmlns:a16="http://schemas.microsoft.com/office/drawing/2014/main" id="{5A7CFE4D-9CE3-4B34-B3AD-36D17E0C0F60}"/>
              </a:ext>
            </a:extLst>
          </p:cNvPr>
          <p:cNvSpPr>
            <a:spLocks noGrp="1"/>
          </p:cNvSpPr>
          <p:nvPr>
            <p:ph idx="1"/>
          </p:nvPr>
        </p:nvSpPr>
        <p:spPr>
          <a:xfrm>
            <a:off x="704532" y="2083412"/>
            <a:ext cx="5057075" cy="4023360"/>
          </a:xfrm>
        </p:spPr>
        <p:txBody>
          <a:bodyPr>
            <a:normAutofit fontScale="92500" lnSpcReduction="20000"/>
          </a:bodyPr>
          <a:lstStyle/>
          <a:p>
            <a:pPr algn="just">
              <a:buFont typeface="Wingdings" panose="05000000000000000000" pitchFamily="2" charset="2"/>
              <a:buChar char="Ø"/>
            </a:pPr>
            <a:r>
              <a:rPr lang="en-US" sz="1800" dirty="0"/>
              <a:t>The bar chart shows the comparison between each towns from year 2016 to 2018. </a:t>
            </a:r>
          </a:p>
          <a:p>
            <a:pPr algn="just">
              <a:buFont typeface="Wingdings" panose="05000000000000000000" pitchFamily="2" charset="2"/>
              <a:buChar char="Ø"/>
            </a:pPr>
            <a:r>
              <a:rPr lang="en-US" sz="1800" dirty="0"/>
              <a:t> In this instance, bar charts of average resale prices are used to make categorical comparisons across the towns. </a:t>
            </a:r>
          </a:p>
          <a:p>
            <a:pPr algn="just">
              <a:buFont typeface="Wingdings" panose="05000000000000000000" pitchFamily="2" charset="2"/>
              <a:buChar char="Ø"/>
            </a:pPr>
            <a:r>
              <a:rPr lang="en-US" sz="1800" dirty="0"/>
              <a:t> The town variable is placed at the row, so that one can read off the name of the town easily.</a:t>
            </a:r>
          </a:p>
          <a:p>
            <a:pPr algn="just">
              <a:buFont typeface="Wingdings" panose="05000000000000000000" pitchFamily="2" charset="2"/>
              <a:buChar char="Ø"/>
            </a:pPr>
            <a:r>
              <a:rPr lang="en-US" sz="1800" dirty="0"/>
              <a:t> </a:t>
            </a:r>
            <a:r>
              <a:rPr lang="en-US" sz="1800" dirty="0">
                <a:solidFill>
                  <a:srgbClr val="0070C0"/>
                </a:solidFill>
              </a:rPr>
              <a:t>Bukit </a:t>
            </a:r>
            <a:r>
              <a:rPr lang="en-US" sz="1800" dirty="0" err="1">
                <a:solidFill>
                  <a:srgbClr val="0070C0"/>
                </a:solidFill>
              </a:rPr>
              <a:t>Timah</a:t>
            </a:r>
            <a:r>
              <a:rPr lang="en-US" sz="1800" dirty="0">
                <a:solidFill>
                  <a:srgbClr val="0070C0"/>
                </a:solidFill>
              </a:rPr>
              <a:t>, Central Area, and Bishan are the top 3 towns</a:t>
            </a:r>
            <a:r>
              <a:rPr lang="en-US" sz="1800" dirty="0"/>
              <a:t> which sees the </a:t>
            </a:r>
            <a:r>
              <a:rPr lang="en-US" sz="1800" dirty="0">
                <a:solidFill>
                  <a:srgbClr val="0070C0"/>
                </a:solidFill>
              </a:rPr>
              <a:t>highest average prices </a:t>
            </a:r>
            <a:r>
              <a:rPr lang="en-US" sz="1800" dirty="0"/>
              <a:t>and followed by </a:t>
            </a:r>
            <a:r>
              <a:rPr lang="en-US" sz="1800" dirty="0" err="1">
                <a:solidFill>
                  <a:srgbClr val="0070C0"/>
                </a:solidFill>
              </a:rPr>
              <a:t>Queestown</a:t>
            </a:r>
            <a:r>
              <a:rPr lang="en-US" sz="1800" dirty="0">
                <a:solidFill>
                  <a:srgbClr val="0070C0"/>
                </a:solidFill>
              </a:rPr>
              <a:t> in the 4</a:t>
            </a:r>
            <a:r>
              <a:rPr lang="en-US" sz="1800" baseline="30000" dirty="0">
                <a:solidFill>
                  <a:srgbClr val="0070C0"/>
                </a:solidFill>
              </a:rPr>
              <a:t>th</a:t>
            </a:r>
            <a:r>
              <a:rPr lang="en-US" sz="1800" dirty="0">
                <a:solidFill>
                  <a:srgbClr val="0070C0"/>
                </a:solidFill>
              </a:rPr>
              <a:t> position</a:t>
            </a:r>
            <a:r>
              <a:rPr lang="en-US" sz="1800" dirty="0"/>
              <a:t>. </a:t>
            </a:r>
          </a:p>
          <a:p>
            <a:pPr algn="just">
              <a:buFont typeface="Wingdings" panose="05000000000000000000" pitchFamily="2" charset="2"/>
              <a:buChar char="Ø"/>
            </a:pPr>
            <a:r>
              <a:rPr lang="en-US" sz="1800" dirty="0"/>
              <a:t> It also observes that the average resale prices generally </a:t>
            </a:r>
            <a:r>
              <a:rPr lang="en-US" sz="1800" dirty="0">
                <a:solidFill>
                  <a:srgbClr val="0070C0"/>
                </a:solidFill>
              </a:rPr>
              <a:t>increase slightly by comparing across the 2 years (i.e. from 2017 to 2018).</a:t>
            </a:r>
          </a:p>
          <a:p>
            <a:pPr algn="just">
              <a:buFont typeface="Wingdings" panose="05000000000000000000" pitchFamily="2" charset="2"/>
              <a:buChar char="Ø"/>
            </a:pPr>
            <a:r>
              <a:rPr lang="en-SG" sz="1800" dirty="0"/>
              <a:t> In addition, </a:t>
            </a:r>
            <a:r>
              <a:rPr lang="en-SG" sz="1800" dirty="0">
                <a:solidFill>
                  <a:srgbClr val="0070C0"/>
                </a:solidFill>
              </a:rPr>
              <a:t>Yishun has the lowest average resale price </a:t>
            </a:r>
            <a:r>
              <a:rPr lang="en-SG" sz="1800" dirty="0"/>
              <a:t>over the last three years. </a:t>
            </a:r>
          </a:p>
        </p:txBody>
      </p:sp>
      <p:sp>
        <p:nvSpPr>
          <p:cNvPr id="4" name="Date Placeholder 3">
            <a:extLst>
              <a:ext uri="{FF2B5EF4-FFF2-40B4-BE49-F238E27FC236}">
                <a16:creationId xmlns:a16="http://schemas.microsoft.com/office/drawing/2014/main" id="{AF185CD0-1DEF-49C1-AA0A-5941B58A2630}"/>
              </a:ext>
            </a:extLst>
          </p:cNvPr>
          <p:cNvSpPr>
            <a:spLocks noGrp="1"/>
          </p:cNvSpPr>
          <p:nvPr>
            <p:ph type="dt" sz="half" idx="10"/>
          </p:nvPr>
        </p:nvSpPr>
        <p:spPr/>
        <p:txBody>
          <a:bodyPr/>
          <a:lstStyle/>
          <a:p>
            <a:fld id="{E56F0D2B-7A3E-45B7-9A76-3B225FE6CBE6}" type="datetime1">
              <a:rPr lang="en-US" smtClean="0"/>
              <a:t>12/22/2023</a:t>
            </a:fld>
            <a:endParaRPr lang="en-US" dirty="0"/>
          </a:p>
        </p:txBody>
      </p:sp>
      <p:sp>
        <p:nvSpPr>
          <p:cNvPr id="5" name="Slide Number Placeholder 4">
            <a:extLst>
              <a:ext uri="{FF2B5EF4-FFF2-40B4-BE49-F238E27FC236}">
                <a16:creationId xmlns:a16="http://schemas.microsoft.com/office/drawing/2014/main" id="{AB3EC8B4-C2BB-43B2-9B59-B2D047EF84EB}"/>
              </a:ext>
            </a:extLst>
          </p:cNvPr>
          <p:cNvSpPr>
            <a:spLocks noGrp="1"/>
          </p:cNvSpPr>
          <p:nvPr>
            <p:ph type="sldNum" sz="quarter" idx="12"/>
          </p:nvPr>
        </p:nvSpPr>
        <p:spPr/>
        <p:txBody>
          <a:bodyPr/>
          <a:lstStyle/>
          <a:p>
            <a:fld id="{4FAB73BC-B049-4115-A692-8D63A059BFB8}" type="slidenum">
              <a:rPr lang="en-US" smtClean="0"/>
              <a:pPr/>
              <a:t>8</a:t>
            </a:fld>
            <a:endParaRPr lang="en-US" dirty="0"/>
          </a:p>
        </p:txBody>
      </p:sp>
      <p:pic>
        <p:nvPicPr>
          <p:cNvPr id="6" name="Picture 5">
            <a:extLst>
              <a:ext uri="{FF2B5EF4-FFF2-40B4-BE49-F238E27FC236}">
                <a16:creationId xmlns:a16="http://schemas.microsoft.com/office/drawing/2014/main" id="{E33B702B-59CE-47D8-BA85-9471DCA44238}"/>
              </a:ext>
            </a:extLst>
          </p:cNvPr>
          <p:cNvPicPr>
            <a:picLocks noChangeAspect="1"/>
          </p:cNvPicPr>
          <p:nvPr/>
        </p:nvPicPr>
        <p:blipFill>
          <a:blip r:embed="rId2"/>
          <a:stretch>
            <a:fillRect/>
          </a:stretch>
        </p:blipFill>
        <p:spPr>
          <a:xfrm>
            <a:off x="6173424" y="265213"/>
            <a:ext cx="6018576" cy="6178858"/>
          </a:xfrm>
          <a:prstGeom prst="rect">
            <a:avLst/>
          </a:prstGeom>
        </p:spPr>
      </p:pic>
      <p:sp>
        <p:nvSpPr>
          <p:cNvPr id="7" name="TextBox 6">
            <a:extLst>
              <a:ext uri="{FF2B5EF4-FFF2-40B4-BE49-F238E27FC236}">
                <a16:creationId xmlns:a16="http://schemas.microsoft.com/office/drawing/2014/main" id="{823B58DE-BA1F-4AB2-8E0D-5300E734B2B7}"/>
              </a:ext>
            </a:extLst>
          </p:cNvPr>
          <p:cNvSpPr txBox="1"/>
          <p:nvPr/>
        </p:nvSpPr>
        <p:spPr>
          <a:xfrm>
            <a:off x="6682411" y="6422519"/>
            <a:ext cx="5921406" cy="276999"/>
          </a:xfrm>
          <a:prstGeom prst="rect">
            <a:avLst/>
          </a:prstGeom>
          <a:noFill/>
        </p:spPr>
        <p:txBody>
          <a:bodyPr wrap="square" rtlCol="0">
            <a:spAutoFit/>
          </a:bodyPr>
          <a:lstStyle/>
          <a:p>
            <a:r>
              <a:rPr lang="en-US" sz="1200" i="1" dirty="0"/>
              <a:t>Fig. 5. HDB Resale Flat Across The Towns (by Grouped Bar Chart)</a:t>
            </a:r>
            <a:endParaRPr lang="en-SG" sz="1200" i="1" dirty="0"/>
          </a:p>
        </p:txBody>
      </p:sp>
    </p:spTree>
    <p:extLst>
      <p:ext uri="{BB962C8B-B14F-4D97-AF65-F5344CB8AC3E}">
        <p14:creationId xmlns:p14="http://schemas.microsoft.com/office/powerpoint/2010/main" val="408317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circle(in)">
                                      <p:cBhvr>
                                        <p:cTn id="49" dur="2000"/>
                                        <p:tgtEl>
                                          <p:spTgt spid="5"/>
                                        </p:tgtEl>
                                      </p:cBhvr>
                                    </p:animEffect>
                                  </p:childTnLst>
                                </p:cTn>
                              </p:par>
                              <p:par>
                                <p:cTn id="50" presetID="6" presetClass="entr" presetSubtype="16" fill="hold" nodeType="with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circle(in)">
                                      <p:cBhvr>
                                        <p:cTn id="52" dur="2000"/>
                                        <p:tgtEl>
                                          <p:spTgt spid="6"/>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circle(in)">
                                      <p:cBhvr>
                                        <p:cTn id="5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2740F-B7BE-45E3-BBA2-CD392ADEA2D4}"/>
              </a:ext>
            </a:extLst>
          </p:cNvPr>
          <p:cNvSpPr>
            <a:spLocks noGrp="1"/>
          </p:cNvSpPr>
          <p:nvPr>
            <p:ph type="title"/>
          </p:nvPr>
        </p:nvSpPr>
        <p:spPr>
          <a:xfrm>
            <a:off x="1024128" y="585216"/>
            <a:ext cx="4888400" cy="1499616"/>
          </a:xfrm>
        </p:spPr>
        <p:txBody>
          <a:bodyPr/>
          <a:lstStyle/>
          <a:p>
            <a:r>
              <a:rPr lang="en-US" dirty="0" err="1">
                <a:solidFill>
                  <a:srgbClr val="FFC000"/>
                </a:solidFill>
              </a:rPr>
              <a:t>Hdb</a:t>
            </a:r>
            <a:r>
              <a:rPr lang="en-US" dirty="0">
                <a:solidFill>
                  <a:srgbClr val="FFC000"/>
                </a:solidFill>
              </a:rPr>
              <a:t> resale price by flat type </a:t>
            </a:r>
            <a:endParaRPr lang="en-SG" dirty="0">
              <a:solidFill>
                <a:srgbClr val="FFC000"/>
              </a:solidFill>
            </a:endParaRPr>
          </a:p>
        </p:txBody>
      </p:sp>
      <p:sp>
        <p:nvSpPr>
          <p:cNvPr id="3" name="Content Placeholder 2">
            <a:extLst>
              <a:ext uri="{FF2B5EF4-FFF2-40B4-BE49-F238E27FC236}">
                <a16:creationId xmlns:a16="http://schemas.microsoft.com/office/drawing/2014/main" id="{6E6295D9-70B5-48E3-A4FB-7D9BFB64865C}"/>
              </a:ext>
            </a:extLst>
          </p:cNvPr>
          <p:cNvSpPr>
            <a:spLocks noGrp="1"/>
          </p:cNvSpPr>
          <p:nvPr>
            <p:ph idx="1"/>
          </p:nvPr>
        </p:nvSpPr>
        <p:spPr>
          <a:xfrm>
            <a:off x="758009" y="1994790"/>
            <a:ext cx="4976966" cy="4023360"/>
          </a:xfrm>
        </p:spPr>
        <p:txBody>
          <a:bodyPr>
            <a:normAutofit/>
          </a:bodyPr>
          <a:lstStyle/>
          <a:p>
            <a:pPr algn="just">
              <a:buFont typeface="Wingdings" panose="05000000000000000000" pitchFamily="2" charset="2"/>
              <a:buChar char="Ø"/>
            </a:pPr>
            <a:r>
              <a:rPr lang="en-US" sz="2000" dirty="0"/>
              <a:t> The box plot on the right shows the distribution of the HDB resale price by flat type over the last 3 years from 2016 to 2018.</a:t>
            </a:r>
          </a:p>
          <a:p>
            <a:pPr algn="just">
              <a:buFont typeface="Wingdings" panose="05000000000000000000" pitchFamily="2" charset="2"/>
              <a:buChar char="Ø"/>
            </a:pPr>
            <a:r>
              <a:rPr lang="en-US" sz="2000" dirty="0"/>
              <a:t> It is very obvious that the </a:t>
            </a:r>
            <a:r>
              <a:rPr lang="en-US" sz="2000" dirty="0">
                <a:solidFill>
                  <a:srgbClr val="0070C0"/>
                </a:solidFill>
              </a:rPr>
              <a:t>median resale price is as per flat type.</a:t>
            </a:r>
            <a:r>
              <a:rPr lang="en-US" sz="2000" dirty="0"/>
              <a:t> </a:t>
            </a:r>
          </a:p>
          <a:p>
            <a:pPr algn="just">
              <a:buFont typeface="Wingdings" panose="05000000000000000000" pitchFamily="2" charset="2"/>
              <a:buChar char="Ø"/>
            </a:pPr>
            <a:r>
              <a:rPr lang="en-US" sz="2000" dirty="0"/>
              <a:t> The distribution of the resale prices per flat type are </a:t>
            </a:r>
            <a:r>
              <a:rPr lang="en-US" sz="2000" dirty="0">
                <a:solidFill>
                  <a:srgbClr val="0070C0"/>
                </a:solidFill>
              </a:rPr>
              <a:t>right-skewed</a:t>
            </a:r>
            <a:r>
              <a:rPr lang="en-US" sz="2000" dirty="0"/>
              <a:t>, as the </a:t>
            </a:r>
            <a:r>
              <a:rPr lang="en-US" sz="2000" dirty="0">
                <a:solidFill>
                  <a:srgbClr val="0070C0"/>
                </a:solidFill>
              </a:rPr>
              <a:t>median price is less than the average values of each flat type </a:t>
            </a:r>
            <a:r>
              <a:rPr lang="en-US" sz="2000" dirty="0"/>
              <a:t>across the three years. </a:t>
            </a:r>
          </a:p>
          <a:p>
            <a:pPr algn="just">
              <a:buFont typeface="Wingdings" panose="05000000000000000000" pitchFamily="2" charset="2"/>
              <a:buChar char="Ø"/>
            </a:pPr>
            <a:r>
              <a:rPr lang="en-US" sz="2000" dirty="0"/>
              <a:t> </a:t>
            </a:r>
            <a:r>
              <a:rPr lang="en-US" sz="2000" dirty="0">
                <a:solidFill>
                  <a:srgbClr val="0070C0"/>
                </a:solidFill>
              </a:rPr>
              <a:t>Less fluctuations </a:t>
            </a:r>
            <a:r>
              <a:rPr lang="en-US" sz="2000" dirty="0"/>
              <a:t>are seen over the last three years, but the </a:t>
            </a:r>
            <a:r>
              <a:rPr lang="en-US" sz="2000" dirty="0">
                <a:solidFill>
                  <a:srgbClr val="0070C0"/>
                </a:solidFill>
              </a:rPr>
              <a:t>variations for resale price increase as per flat type</a:t>
            </a:r>
            <a:r>
              <a:rPr lang="en-US" sz="2000" dirty="0"/>
              <a:t>. </a:t>
            </a:r>
            <a:endParaRPr lang="en-SG" sz="2000" dirty="0"/>
          </a:p>
        </p:txBody>
      </p:sp>
      <p:sp>
        <p:nvSpPr>
          <p:cNvPr id="4" name="Date Placeholder 3">
            <a:extLst>
              <a:ext uri="{FF2B5EF4-FFF2-40B4-BE49-F238E27FC236}">
                <a16:creationId xmlns:a16="http://schemas.microsoft.com/office/drawing/2014/main" id="{4FBD0F4E-B491-4363-BD15-2A75E892E8F5}"/>
              </a:ext>
            </a:extLst>
          </p:cNvPr>
          <p:cNvSpPr>
            <a:spLocks noGrp="1"/>
          </p:cNvSpPr>
          <p:nvPr>
            <p:ph type="dt" sz="half" idx="10"/>
          </p:nvPr>
        </p:nvSpPr>
        <p:spPr/>
        <p:txBody>
          <a:bodyPr/>
          <a:lstStyle/>
          <a:p>
            <a:fld id="{E56F0D2B-7A3E-45B7-9A76-3B225FE6CBE6}" type="datetime1">
              <a:rPr lang="en-US" smtClean="0"/>
              <a:t>12/22/2023</a:t>
            </a:fld>
            <a:endParaRPr lang="en-US" dirty="0"/>
          </a:p>
        </p:txBody>
      </p:sp>
      <p:sp>
        <p:nvSpPr>
          <p:cNvPr id="5" name="Slide Number Placeholder 4">
            <a:extLst>
              <a:ext uri="{FF2B5EF4-FFF2-40B4-BE49-F238E27FC236}">
                <a16:creationId xmlns:a16="http://schemas.microsoft.com/office/drawing/2014/main" id="{34EA2727-F6FE-4C75-A443-A18B883F76E4}"/>
              </a:ext>
            </a:extLst>
          </p:cNvPr>
          <p:cNvSpPr>
            <a:spLocks noGrp="1"/>
          </p:cNvSpPr>
          <p:nvPr>
            <p:ph type="sldNum" sz="quarter" idx="12"/>
          </p:nvPr>
        </p:nvSpPr>
        <p:spPr/>
        <p:txBody>
          <a:bodyPr/>
          <a:lstStyle/>
          <a:p>
            <a:fld id="{4FAB73BC-B049-4115-A692-8D63A059BFB8}" type="slidenum">
              <a:rPr lang="en-US" smtClean="0"/>
              <a:pPr/>
              <a:t>9</a:t>
            </a:fld>
            <a:endParaRPr lang="en-US" dirty="0"/>
          </a:p>
        </p:txBody>
      </p:sp>
      <p:pic>
        <p:nvPicPr>
          <p:cNvPr id="6" name="Picture 5">
            <a:extLst>
              <a:ext uri="{FF2B5EF4-FFF2-40B4-BE49-F238E27FC236}">
                <a16:creationId xmlns:a16="http://schemas.microsoft.com/office/drawing/2014/main" id="{3409E915-8BC4-43F7-9678-8C9E715DE72B}"/>
              </a:ext>
            </a:extLst>
          </p:cNvPr>
          <p:cNvPicPr>
            <a:picLocks noChangeAspect="1"/>
          </p:cNvPicPr>
          <p:nvPr/>
        </p:nvPicPr>
        <p:blipFill>
          <a:blip r:embed="rId2"/>
          <a:stretch>
            <a:fillRect/>
          </a:stretch>
        </p:blipFill>
        <p:spPr>
          <a:xfrm>
            <a:off x="5912528" y="425748"/>
            <a:ext cx="6013353" cy="6006504"/>
          </a:xfrm>
          <a:prstGeom prst="rect">
            <a:avLst/>
          </a:prstGeom>
        </p:spPr>
      </p:pic>
      <p:sp>
        <p:nvSpPr>
          <p:cNvPr id="7" name="TextBox 6">
            <a:extLst>
              <a:ext uri="{FF2B5EF4-FFF2-40B4-BE49-F238E27FC236}">
                <a16:creationId xmlns:a16="http://schemas.microsoft.com/office/drawing/2014/main" id="{1DCCA0F4-E88D-4071-A974-313EC7A0417C}"/>
              </a:ext>
            </a:extLst>
          </p:cNvPr>
          <p:cNvSpPr txBox="1"/>
          <p:nvPr/>
        </p:nvSpPr>
        <p:spPr>
          <a:xfrm>
            <a:off x="6270594" y="6312979"/>
            <a:ext cx="5921406" cy="276999"/>
          </a:xfrm>
          <a:prstGeom prst="rect">
            <a:avLst/>
          </a:prstGeom>
          <a:noFill/>
        </p:spPr>
        <p:txBody>
          <a:bodyPr wrap="square" rtlCol="0">
            <a:spAutoFit/>
          </a:bodyPr>
          <a:lstStyle/>
          <a:p>
            <a:r>
              <a:rPr lang="en-US" sz="1200" i="1" dirty="0"/>
              <a:t>Fig. 6: HDB Resale Price by Flat Type (by Box Plot)</a:t>
            </a:r>
            <a:endParaRPr lang="en-SG" sz="1200" i="1" dirty="0"/>
          </a:p>
        </p:txBody>
      </p:sp>
    </p:spTree>
    <p:extLst>
      <p:ext uri="{BB962C8B-B14F-4D97-AF65-F5344CB8AC3E}">
        <p14:creationId xmlns:p14="http://schemas.microsoft.com/office/powerpoint/2010/main" val="3539370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heel(1)">
                                      <p:cBhvr>
                                        <p:cTn id="37" dur="2000"/>
                                        <p:tgtEl>
                                          <p:spTgt spid="6"/>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circle(in)">
                                      <p:cBhvr>
                                        <p:cTn id="4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391</TotalTime>
  <Words>1061</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Courier New</vt:lpstr>
      <vt:lpstr>Tw Cen MT</vt:lpstr>
      <vt:lpstr>Tw Cen MT Condensed</vt:lpstr>
      <vt:lpstr>Wingdings</vt:lpstr>
      <vt:lpstr>Wingdings 3</vt:lpstr>
      <vt:lpstr>Integral</vt:lpstr>
      <vt:lpstr>Data Analytics on Singapore HDB resale flat</vt:lpstr>
      <vt:lpstr>Some research questions with different aspect of Singapore Resale HDB flats to be explore</vt:lpstr>
      <vt:lpstr>datasets</vt:lpstr>
      <vt:lpstr>Number of Resale Flat Applications</vt:lpstr>
      <vt:lpstr>HDB Resale Price Index </vt:lpstr>
      <vt:lpstr> Distribution of HDB Resale price</vt:lpstr>
      <vt:lpstr>Relationship between the HDB Resale price and the lease left</vt:lpstr>
      <vt:lpstr>HDB Resale price across the towns </vt:lpstr>
      <vt:lpstr>Hdb resale price by flat type </vt:lpstr>
      <vt:lpstr>Reference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Wong Qi Yuan</dc:creator>
  <cp:lastModifiedBy>Jeffrey Wong Qi Yuan</cp:lastModifiedBy>
  <cp:revision>59</cp:revision>
  <dcterms:created xsi:type="dcterms:W3CDTF">2019-06-28T11:12:46Z</dcterms:created>
  <dcterms:modified xsi:type="dcterms:W3CDTF">2023-12-21T16:36:34Z</dcterms:modified>
</cp:coreProperties>
</file>