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8" r:id="rId20"/>
    <p:sldId id="275" r:id="rId21"/>
    <p:sldId id="276" r:id="rId22"/>
    <p:sldId id="279" r:id="rId23"/>
    <p:sldId id="280" r:id="rId24"/>
    <p:sldId id="273" r:id="rId25"/>
    <p:sldId id="281" r:id="rId26"/>
    <p:sldId id="277"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1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B8559-D916-4DC9-9613-93CC68D5041B}" type="datetimeFigureOut">
              <a:rPr lang="en-SG" smtClean="0"/>
              <a:t>22/12/2023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D35CC-4438-43EE-9E25-637677BFBC25}" type="slidenum">
              <a:rPr lang="en-SG" smtClean="0"/>
              <a:t>‹#›</a:t>
            </a:fld>
            <a:endParaRPr lang="en-SG"/>
          </a:p>
        </p:txBody>
      </p:sp>
    </p:spTree>
    <p:extLst>
      <p:ext uri="{BB962C8B-B14F-4D97-AF65-F5344CB8AC3E}">
        <p14:creationId xmlns:p14="http://schemas.microsoft.com/office/powerpoint/2010/main" val="310795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94B167F9-699B-43D8-B625-66992CCBDCFE}" type="datetime1">
              <a:rPr lang="en-US" smtClean="0"/>
              <a:t>12/22/2023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436566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6F6CD-1E6B-4810-86E0-3501267CB71E}" type="datetime1">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94201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E9706-C0AB-497C-A7D1-C8E88304B9C2}" type="datetime1">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6646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9C31F-9AF2-4595-BE06-59040486D514}" type="datetime1">
              <a:rPr lang="en-US" smtClean="0"/>
              <a:t>12/22/2023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7441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C634175F-5FCB-40B6-9C25-B18E822B6FAE}" type="datetime1">
              <a:rPr lang="en-US" smtClean="0"/>
              <a:t>12/22/2023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583517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B15692-22CF-4B17-AB8E-560003E38A3A}" type="datetime1">
              <a:rPr lang="en-US" smtClean="0"/>
              <a:t>12/22/2023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94768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52655A4-7F6C-4E05-89AB-EE95A58FE9C3}" type="datetime1">
              <a:rPr lang="en-US" smtClean="0"/>
              <a:t>12/22/2023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13470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AE1CD4-21D4-4709-907C-C323E71C94D7}" type="datetime1">
              <a:rPr lang="en-US" smtClean="0"/>
              <a:t>12/22/2023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839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4CDDB0-B005-4CB4-A064-08C6044DA16C}" type="datetime1">
              <a:rPr lang="en-US" smtClean="0"/>
              <a:t>12/22/2023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8424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81279D50-FB20-4ADD-9C2A-C9351732F903}" type="datetime1">
              <a:rPr lang="en-US" smtClean="0"/>
              <a:t>12/22/2023</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3748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A7AD68F5-904B-4BD7-BF43-63325AF644C9}" type="datetime1">
              <a:rPr lang="en-US" smtClean="0"/>
              <a:t>12/22/2023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6445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32538B0-D3F1-40B9-BB9D-5EF13B3B1ABB}" type="datetime1">
              <a:rPr lang="en-US" smtClean="0"/>
              <a:t>12/22/2023</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46090371"/>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data.gov.sg/dataset/cpf-contributions-received-net-amount-withdrawn-annual" TargetMode="External"/><Relationship Id="rId3" Type="http://schemas.openxmlformats.org/officeDocument/2006/relationships/hyperlink" Target="https://data.gov.sg/dataset/government-health-expenditure" TargetMode="External"/><Relationship Id="rId7" Type="http://schemas.openxmlformats.org/officeDocument/2006/relationships/hyperlink" Target="https://data.gov.sg/dataset/prevalence-of-hypertension-diabetes-high-total-cholesterol-obesity-and-daily-smoking" TargetMode="External"/><Relationship Id="rId2" Type="http://schemas.openxmlformats.org/officeDocument/2006/relationships/hyperlink" Target="https://data.gov.sg/dataset/consumer-price-indices-general-and-healthcare" TargetMode="External"/><Relationship Id="rId1" Type="http://schemas.openxmlformats.org/officeDocument/2006/relationships/slideLayout" Target="../slideLayouts/slideLayout2.xml"/><Relationship Id="rId6" Type="http://schemas.openxmlformats.org/officeDocument/2006/relationships/hyperlink" Target="https://data.gov.sg/dataset/top-5-leading-cancers" TargetMode="External"/><Relationship Id="rId5" Type="http://schemas.openxmlformats.org/officeDocument/2006/relationships/hyperlink" Target="https://data.gov.sg/dataset/age-standardised-mortality-rate-for-ischaemic-heart-disease-stroke-and-cancer" TargetMode="External"/><Relationship Id="rId10" Type="http://schemas.openxmlformats.org/officeDocument/2006/relationships/hyperlink" Target="https://data.gov.sg/dataset/amount-of-claims-made-under-medishield-medishield-life-annual?resource_id=c2835545-c8b8-4624-ba39-6f1dcbb8f28e" TargetMode="External"/><Relationship Id="rId4" Type="http://schemas.openxmlformats.org/officeDocument/2006/relationships/hyperlink" Target="https://data.worldbank.org/indicator/SP.DYN.LE00.IN?locations=SG" TargetMode="External"/><Relationship Id="rId9" Type="http://schemas.openxmlformats.org/officeDocument/2006/relationships/hyperlink" Target="https://data.gov.sg/dataset/amount-of-claims-made-under-medishield-medishield-life-annual"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World_Health_Organization_ranking_of_health_systems_in_2000" TargetMode="External"/><Relationship Id="rId2" Type="http://schemas.openxmlformats.org/officeDocument/2006/relationships/hyperlink" Target="https://www.bloomberg.com/news/articles/2018-09-19/u-s-near-bottom-of-health-index-hong-kong-and-singapore-at-t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243A7-35A0-4BEA-B92B-D10C7029FD2F}"/>
              </a:ext>
            </a:extLst>
          </p:cNvPr>
          <p:cNvPicPr>
            <a:picLocks noChangeAspect="1"/>
          </p:cNvPicPr>
          <p:nvPr/>
        </p:nvPicPr>
        <p:blipFill rotWithShape="1">
          <a:blip r:embed="rId2"/>
          <a:srcRect l="25544" r="1288"/>
          <a:stretch/>
        </p:blipFill>
        <p:spPr>
          <a:xfrm>
            <a:off x="4646383" y="10"/>
            <a:ext cx="7545616"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62210" cy="6858000"/>
          </a:xfrm>
          <a:prstGeom prst="rect">
            <a:avLst/>
          </a:prstGeom>
          <a:solidFill>
            <a:schemeClr val="bg1">
              <a:lumMod val="75000"/>
              <a:lumOff val="25000"/>
            </a:schemeClr>
          </a:solidFill>
          <a:ln w="6350" cap="sq" cmpd="sng" algn="ctr">
            <a:noFill/>
            <a:prstDash val="solid"/>
            <a:miter lim="800000"/>
          </a:ln>
          <a:effectLst/>
        </p:spPr>
        <p:txBody>
          <a:bodyPr/>
          <a:lstStyle/>
          <a:p>
            <a:endParaRPr lang="en-SG"/>
          </a:p>
        </p:txBody>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977" y="164592"/>
            <a:ext cx="4334256" cy="6528816"/>
          </a:xfrm>
          <a:prstGeom prst="rect">
            <a:avLst/>
          </a:prstGeom>
          <a:noFill/>
          <a:ln w="6350" cap="sq" cmpd="sng" algn="ctr">
            <a:solidFill>
              <a:schemeClr val="tx1"/>
            </a:solidFill>
            <a:prstDash val="solid"/>
            <a:miter lim="800000"/>
          </a:ln>
          <a:effectLst>
            <a:softEdge rad="0"/>
          </a:effectLst>
        </p:spPr>
        <p:txBody>
          <a:bodyPr/>
          <a:lstStyle/>
          <a:p>
            <a:endParaRPr lang="en-SG"/>
          </a:p>
        </p:txBody>
      </p:sp>
      <p:sp>
        <p:nvSpPr>
          <p:cNvPr id="2" name="Title 1">
            <a:extLst>
              <a:ext uri="{FF2B5EF4-FFF2-40B4-BE49-F238E27FC236}">
                <a16:creationId xmlns:a16="http://schemas.microsoft.com/office/drawing/2014/main" id="{D4FC8A6A-6A6C-4D5A-B8AD-6965647B5F85}"/>
              </a:ext>
            </a:extLst>
          </p:cNvPr>
          <p:cNvSpPr>
            <a:spLocks noGrp="1"/>
          </p:cNvSpPr>
          <p:nvPr>
            <p:ph type="ctrTitle"/>
          </p:nvPr>
        </p:nvSpPr>
        <p:spPr>
          <a:xfrm>
            <a:off x="230819" y="1287262"/>
            <a:ext cx="4154750" cy="3394799"/>
          </a:xfrm>
        </p:spPr>
        <p:txBody>
          <a:bodyPr>
            <a:normAutofit/>
          </a:bodyPr>
          <a:lstStyle/>
          <a:p>
            <a:r>
              <a:rPr lang="en-US" sz="3600" dirty="0">
                <a:solidFill>
                  <a:schemeClr val="tx1"/>
                </a:solidFill>
                <a:latin typeface="Arial" panose="020B0604020202020204" pitchFamily="34" charset="0"/>
                <a:cs typeface="Arial" panose="020B0604020202020204" pitchFamily="34" charset="0"/>
              </a:rPr>
              <a:t>is Singapore healthcare getting better over the years?</a:t>
            </a:r>
            <a:endParaRPr lang="en-SG" sz="36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FB601B56-54CD-4237-8950-6994A063F772}"/>
              </a:ext>
            </a:extLst>
          </p:cNvPr>
          <p:cNvSpPr>
            <a:spLocks noGrp="1"/>
          </p:cNvSpPr>
          <p:nvPr>
            <p:ph type="subTitle" idx="1"/>
          </p:nvPr>
        </p:nvSpPr>
        <p:spPr>
          <a:xfrm>
            <a:off x="321620" y="4665671"/>
            <a:ext cx="4063949" cy="1252074"/>
          </a:xfrm>
        </p:spPr>
        <p:txBody>
          <a:bodyPr>
            <a:normAutofit fontScale="92500" lnSpcReduction="20000"/>
          </a:bodyPr>
          <a:lstStyle/>
          <a:p>
            <a:r>
              <a:rPr lang="en-US" dirty="0">
                <a:solidFill>
                  <a:schemeClr val="tx1"/>
                </a:solidFill>
                <a:latin typeface="Arial" panose="020B0604020202020204" pitchFamily="34" charset="0"/>
                <a:cs typeface="Arial" panose="020B0604020202020204" pitchFamily="34" charset="0"/>
              </a:rPr>
              <a:t>Wong Qi Yuan, Jeffrey</a:t>
            </a:r>
          </a:p>
          <a:p>
            <a:r>
              <a:rPr lang="en-US" dirty="0">
                <a:solidFill>
                  <a:schemeClr val="tx1"/>
                </a:solidFill>
                <a:latin typeface="Arial" panose="020B0604020202020204" pitchFamily="34" charset="0"/>
                <a:cs typeface="Arial" panose="020B0604020202020204" pitchFamily="34" charset="0"/>
              </a:rPr>
              <a:t>Introduction to Programming for Data Science </a:t>
            </a:r>
          </a:p>
          <a:p>
            <a:r>
              <a:rPr lang="en-US" dirty="0">
                <a:solidFill>
                  <a:schemeClr val="tx1"/>
                </a:solidFill>
                <a:latin typeface="Arial" panose="020B0604020202020204" pitchFamily="34" charset="0"/>
                <a:cs typeface="Arial" panose="020B0604020202020204" pitchFamily="34" charset="0"/>
              </a:rPr>
              <a:t>Specialist Diploma in Data Science (Predictive Analytics)</a:t>
            </a:r>
          </a:p>
          <a:p>
            <a:endParaRPr lang="en-SG" dirty="0">
              <a:solidFill>
                <a:schemeClr val="tx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C3BA0DB7-F66D-42D3-8767-FCC160C7D36E}"/>
              </a:ext>
            </a:extLst>
          </p:cNvPr>
          <p:cNvSpPr>
            <a:spLocks noGrp="1"/>
          </p:cNvSpPr>
          <p:nvPr>
            <p:ph type="sldNum" sz="quarter" idx="12"/>
          </p:nvPr>
        </p:nvSpPr>
        <p:spPr/>
        <p:txBody>
          <a:bodyPr/>
          <a:lstStyle/>
          <a:p>
            <a:fld id="{34B7E4EF-A1BD-40F4-AB7B-04F084DD991D}" type="slidenum">
              <a:rPr lang="en-US" smtClean="0"/>
              <a:t>1</a:t>
            </a:fld>
            <a:endParaRPr lang="en-US" dirty="0"/>
          </a:p>
        </p:txBody>
      </p:sp>
    </p:spTree>
    <p:extLst>
      <p:ext uri="{BB962C8B-B14F-4D97-AF65-F5344CB8AC3E}">
        <p14:creationId xmlns:p14="http://schemas.microsoft.com/office/powerpoint/2010/main" val="13513774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639192" y="4806674"/>
            <a:ext cx="10946256" cy="1587469"/>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Over the recent years, there are less patients dying from the common chronic diseases per 100,000 population.</a:t>
            </a:r>
          </a:p>
          <a:p>
            <a:pPr algn="just"/>
            <a:r>
              <a:rPr lang="en-US" dirty="0">
                <a:latin typeface="Arial" panose="020B0604020202020204" pitchFamily="34" charset="0"/>
                <a:cs typeface="Arial" panose="020B0604020202020204" pitchFamily="34" charset="0"/>
              </a:rPr>
              <a:t>This could either mean that modern medicine is indeed effective in prolonging life, or simply because less people are developing these diseases due to better overall healthcare.</a:t>
            </a:r>
          </a:p>
          <a:p>
            <a:pPr algn="just"/>
            <a:r>
              <a:rPr lang="en-US" dirty="0">
                <a:latin typeface="Arial" panose="020B0604020202020204" pitchFamily="34" charset="0"/>
                <a:cs typeface="Arial" panose="020B0604020202020204" pitchFamily="34" charset="0"/>
              </a:rPr>
              <a:t>Next, we will see if it is proven that the rate of occurrence of respective chronic diseases declining over the years. </a:t>
            </a:r>
          </a:p>
        </p:txBody>
      </p:sp>
      <p:pic>
        <p:nvPicPr>
          <p:cNvPr id="5" name="Picture 4">
            <a:extLst>
              <a:ext uri="{FF2B5EF4-FFF2-40B4-BE49-F238E27FC236}">
                <a16:creationId xmlns:a16="http://schemas.microsoft.com/office/drawing/2014/main" id="{F84749CC-125E-4A65-ABCC-CC9FBCE42A2B}"/>
              </a:ext>
            </a:extLst>
          </p:cNvPr>
          <p:cNvPicPr>
            <a:picLocks noChangeAspect="1"/>
          </p:cNvPicPr>
          <p:nvPr/>
        </p:nvPicPr>
        <p:blipFill>
          <a:blip r:embed="rId2"/>
          <a:stretch>
            <a:fillRect/>
          </a:stretch>
        </p:blipFill>
        <p:spPr>
          <a:xfrm>
            <a:off x="3032095" y="1345337"/>
            <a:ext cx="6191803" cy="3287742"/>
          </a:xfrm>
          <a:prstGeom prst="rect">
            <a:avLst/>
          </a:prstGeom>
        </p:spPr>
      </p:pic>
      <p:sp>
        <p:nvSpPr>
          <p:cNvPr id="6" name="Rectangle 5">
            <a:extLst>
              <a:ext uri="{FF2B5EF4-FFF2-40B4-BE49-F238E27FC236}">
                <a16:creationId xmlns:a16="http://schemas.microsoft.com/office/drawing/2014/main" id="{B8C4923E-8055-4208-A423-F77650EEC7FA}"/>
              </a:ext>
            </a:extLst>
          </p:cNvPr>
          <p:cNvSpPr/>
          <p:nvPr/>
        </p:nvSpPr>
        <p:spPr>
          <a:xfrm>
            <a:off x="478800" y="463857"/>
            <a:ext cx="11234400" cy="584775"/>
          </a:xfrm>
          <a:prstGeom prst="rect">
            <a:avLst/>
          </a:prstGeom>
          <a:noFill/>
        </p:spPr>
        <p:txBody>
          <a:bodyPr wrap="square" lIns="91440" tIns="45720" rIns="91440" bIns="45720">
            <a:spAutoFit/>
          </a:bodyPr>
          <a:lstStyle/>
          <a:p>
            <a:r>
              <a:rPr lang="en-US" sz="3200" b="1" dirty="0">
                <a:ln w="22225">
                  <a:solidFill>
                    <a:srgbClr val="002060"/>
                  </a:solidFill>
                  <a:prstDash val="solid"/>
                </a:ln>
                <a:solidFill>
                  <a:srgbClr val="0070C0"/>
                </a:solidFill>
                <a:latin typeface="Arial" panose="020B0604020202020204" pitchFamily="34" charset="0"/>
                <a:cs typeface="Arial" panose="020B0604020202020204" pitchFamily="34" charset="0"/>
              </a:rPr>
              <a:t>4) Mortality Rates due to Chronic Diseases</a:t>
            </a:r>
            <a:endParaRPr lang="en-US" sz="32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A33CB298-A122-4855-A459-11B5DEBA9E02}"/>
              </a:ext>
            </a:extLst>
          </p:cNvPr>
          <p:cNvSpPr>
            <a:spLocks noGrp="1"/>
          </p:cNvSpPr>
          <p:nvPr>
            <p:ph type="sldNum" sz="quarter" idx="12"/>
          </p:nvPr>
        </p:nvSpPr>
        <p:spPr/>
        <p:txBody>
          <a:bodyPr/>
          <a:lstStyle/>
          <a:p>
            <a:fld id="{34B7E4EF-A1BD-40F4-AB7B-04F084DD991D}" type="slidenum">
              <a:rPr lang="en-US" smtClean="0"/>
              <a:t>10</a:t>
            </a:fld>
            <a:endParaRPr lang="en-US"/>
          </a:p>
        </p:txBody>
      </p:sp>
    </p:spTree>
    <p:extLst>
      <p:ext uri="{BB962C8B-B14F-4D97-AF65-F5344CB8AC3E}">
        <p14:creationId xmlns:p14="http://schemas.microsoft.com/office/powerpoint/2010/main" val="4288053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639192" y="4806674"/>
            <a:ext cx="10946256" cy="1587469"/>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Based on the chart shown above, it shows a </a:t>
            </a:r>
            <a:r>
              <a:rPr lang="en-US" b="1" dirty="0">
                <a:latin typeface="Arial" panose="020B0604020202020204" pitchFamily="34" charset="0"/>
                <a:cs typeface="Arial" panose="020B0604020202020204" pitchFamily="34" charset="0"/>
              </a:rPr>
              <a:t>negative downward trend </a:t>
            </a:r>
            <a:r>
              <a:rPr lang="en-US" dirty="0">
                <a:latin typeface="Arial" panose="020B0604020202020204" pitchFamily="34" charset="0"/>
                <a:cs typeface="Arial" panose="020B0604020202020204" pitchFamily="34" charset="0"/>
              </a:rPr>
              <a:t>which also shows that less people are suffering from </a:t>
            </a:r>
            <a:r>
              <a:rPr lang="en-US" dirty="0" err="1">
                <a:latin typeface="Arial" panose="020B0604020202020204" pitchFamily="34" charset="0"/>
                <a:cs typeface="Arial" panose="020B0604020202020204" pitchFamily="34" charset="0"/>
              </a:rPr>
              <a:t>Ischaemic</a:t>
            </a:r>
            <a:r>
              <a:rPr lang="en-US" dirty="0">
                <a:latin typeface="Arial" panose="020B0604020202020204" pitchFamily="34" charset="0"/>
                <a:cs typeface="Arial" panose="020B0604020202020204" pitchFamily="34" charset="0"/>
              </a:rPr>
              <a:t> Heart Disease (IHD) over the years due to the </a:t>
            </a:r>
            <a:r>
              <a:rPr lang="en-US" b="1" dirty="0">
                <a:latin typeface="Arial" panose="020B0604020202020204" pitchFamily="34" charset="0"/>
                <a:cs typeface="Arial" panose="020B0604020202020204" pitchFamily="34" charset="0"/>
              </a:rPr>
              <a:t>advancement of healthcare and medicine over the years. </a:t>
            </a:r>
          </a:p>
          <a:p>
            <a:pPr algn="just"/>
            <a:r>
              <a:rPr lang="en-US" dirty="0">
                <a:latin typeface="Arial" panose="020B0604020202020204" pitchFamily="34" charset="0"/>
                <a:cs typeface="Arial" panose="020B0604020202020204" pitchFamily="34" charset="0"/>
              </a:rPr>
              <a:t>The relationship between two variables can be proven by the correlation coefficient, </a:t>
            </a:r>
            <a:r>
              <a:rPr lang="en-US" b="1" dirty="0">
                <a:latin typeface="Arial" panose="020B0604020202020204" pitchFamily="34" charset="0"/>
                <a:cs typeface="Arial" panose="020B0604020202020204" pitchFamily="34" charset="0"/>
              </a:rPr>
              <a:t>r = -0.972699</a:t>
            </a:r>
            <a:r>
              <a:rPr lang="en-US" dirty="0">
                <a:latin typeface="Arial" panose="020B0604020202020204" pitchFamily="34" charset="0"/>
                <a:cs typeface="Arial" panose="020B0604020202020204" pitchFamily="34" charset="0"/>
              </a:rPr>
              <a:t>, which means that there is a </a:t>
            </a:r>
            <a:r>
              <a:rPr lang="en-US" b="1" dirty="0">
                <a:latin typeface="Arial" panose="020B0604020202020204" pitchFamily="34" charset="0"/>
                <a:cs typeface="Arial" panose="020B0604020202020204" pitchFamily="34" charset="0"/>
              </a:rPr>
              <a:t>very strong negative linear relationship </a:t>
            </a:r>
            <a:r>
              <a:rPr lang="en-US" dirty="0">
                <a:latin typeface="Arial" panose="020B0604020202020204" pitchFamily="34" charset="0"/>
                <a:cs typeface="Arial" panose="020B0604020202020204" pitchFamily="34" charset="0"/>
              </a:rPr>
              <a:t>between the year and Death Per 100,000 Population. </a:t>
            </a:r>
          </a:p>
        </p:txBody>
      </p:sp>
      <p:pic>
        <p:nvPicPr>
          <p:cNvPr id="2" name="Picture 1">
            <a:extLst>
              <a:ext uri="{FF2B5EF4-FFF2-40B4-BE49-F238E27FC236}">
                <a16:creationId xmlns:a16="http://schemas.microsoft.com/office/drawing/2014/main" id="{DD3F11EC-FFC1-4BB1-AB4F-24C2018C78BA}"/>
              </a:ext>
            </a:extLst>
          </p:cNvPr>
          <p:cNvPicPr>
            <a:picLocks noChangeAspect="1"/>
          </p:cNvPicPr>
          <p:nvPr/>
        </p:nvPicPr>
        <p:blipFill>
          <a:blip r:embed="rId2"/>
          <a:stretch>
            <a:fillRect/>
          </a:stretch>
        </p:blipFill>
        <p:spPr>
          <a:xfrm>
            <a:off x="1038687" y="1194715"/>
            <a:ext cx="6356412" cy="3465874"/>
          </a:xfrm>
          <a:prstGeom prst="rect">
            <a:avLst/>
          </a:prstGeom>
        </p:spPr>
      </p:pic>
      <p:sp>
        <p:nvSpPr>
          <p:cNvPr id="6" name="Rectangle 5">
            <a:extLst>
              <a:ext uri="{FF2B5EF4-FFF2-40B4-BE49-F238E27FC236}">
                <a16:creationId xmlns:a16="http://schemas.microsoft.com/office/drawing/2014/main" id="{C04C4708-4624-4E6C-A0B7-2F5A748CBE47}"/>
              </a:ext>
            </a:extLst>
          </p:cNvPr>
          <p:cNvSpPr/>
          <p:nvPr/>
        </p:nvSpPr>
        <p:spPr>
          <a:xfrm>
            <a:off x="1038687" y="463857"/>
            <a:ext cx="11234400" cy="584775"/>
          </a:xfrm>
          <a:prstGeom prst="rect">
            <a:avLst/>
          </a:prstGeom>
          <a:noFill/>
        </p:spPr>
        <p:txBody>
          <a:bodyPr wrap="square" lIns="91440" tIns="45720" rIns="91440" bIns="45720">
            <a:spAutoFit/>
          </a:bodyPr>
          <a:lstStyle/>
          <a:p>
            <a:r>
              <a:rPr lang="en-US" sz="3200" b="1" dirty="0">
                <a:ln w="22225">
                  <a:solidFill>
                    <a:srgbClr val="002060"/>
                  </a:solidFill>
                  <a:prstDash val="solid"/>
                </a:ln>
                <a:solidFill>
                  <a:srgbClr val="0070C0"/>
                </a:solidFill>
                <a:latin typeface="Arial" panose="020B0604020202020204" pitchFamily="34" charset="0"/>
                <a:cs typeface="Arial" panose="020B0604020202020204" pitchFamily="34" charset="0"/>
              </a:rPr>
              <a:t>4) Mortality Rates due to Chronic Diseases</a:t>
            </a:r>
            <a:endParaRPr lang="en-US" sz="32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2B88FAB-7E24-4EF0-97A8-28C7A3227DEB}"/>
              </a:ext>
            </a:extLst>
          </p:cNvPr>
          <p:cNvPicPr>
            <a:picLocks noChangeAspect="1"/>
          </p:cNvPicPr>
          <p:nvPr/>
        </p:nvPicPr>
        <p:blipFill>
          <a:blip r:embed="rId3"/>
          <a:stretch>
            <a:fillRect/>
          </a:stretch>
        </p:blipFill>
        <p:spPr>
          <a:xfrm>
            <a:off x="7749050" y="3532743"/>
            <a:ext cx="3126096" cy="1127846"/>
          </a:xfrm>
          <a:prstGeom prst="rect">
            <a:avLst/>
          </a:prstGeom>
        </p:spPr>
      </p:pic>
      <p:sp>
        <p:nvSpPr>
          <p:cNvPr id="9" name="Rectangle 8">
            <a:extLst>
              <a:ext uri="{FF2B5EF4-FFF2-40B4-BE49-F238E27FC236}">
                <a16:creationId xmlns:a16="http://schemas.microsoft.com/office/drawing/2014/main" id="{41E5F674-6C0A-481F-8108-3A57F9A1CD30}"/>
              </a:ext>
            </a:extLst>
          </p:cNvPr>
          <p:cNvSpPr/>
          <p:nvPr/>
        </p:nvSpPr>
        <p:spPr>
          <a:xfrm>
            <a:off x="6884770" y="1604213"/>
            <a:ext cx="5108962" cy="1323439"/>
          </a:xfrm>
          <a:prstGeom prst="rect">
            <a:avLst/>
          </a:prstGeom>
          <a:noFill/>
        </p:spPr>
        <p:txBody>
          <a:bodyPr wrap="square" lIns="91440" tIns="45720" rIns="91440" bIns="45720">
            <a:spAutoFit/>
          </a:bodyPr>
          <a:lstStyle/>
          <a:p>
            <a:pPr algn="ctr"/>
            <a:r>
              <a:rPr lang="en-US" sz="4000" b="1" dirty="0" err="1">
                <a:ln w="22225">
                  <a:solidFill>
                    <a:schemeClr val="accent2"/>
                  </a:solidFill>
                  <a:prstDash val="solid"/>
                </a:ln>
                <a:solidFill>
                  <a:schemeClr val="accent2">
                    <a:lumMod val="40000"/>
                    <a:lumOff val="60000"/>
                  </a:schemeClr>
                </a:solidFill>
              </a:rPr>
              <a:t>Ischaemic</a:t>
            </a:r>
            <a:r>
              <a:rPr lang="en-US" sz="4000" b="1" dirty="0">
                <a:ln w="22225">
                  <a:solidFill>
                    <a:schemeClr val="accent2"/>
                  </a:solidFill>
                  <a:prstDash val="solid"/>
                </a:ln>
                <a:solidFill>
                  <a:schemeClr val="accent2">
                    <a:lumMod val="40000"/>
                    <a:lumOff val="60000"/>
                  </a:schemeClr>
                </a:solidFill>
              </a:rPr>
              <a:t> Heart Diseases</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4" name="Slide Number Placeholder 3">
            <a:extLst>
              <a:ext uri="{FF2B5EF4-FFF2-40B4-BE49-F238E27FC236}">
                <a16:creationId xmlns:a16="http://schemas.microsoft.com/office/drawing/2014/main" id="{52DB0A7A-6375-4CE5-BA19-C7B5095BFE35}"/>
              </a:ext>
            </a:extLst>
          </p:cNvPr>
          <p:cNvSpPr>
            <a:spLocks noGrp="1"/>
          </p:cNvSpPr>
          <p:nvPr>
            <p:ph type="sldNum" sz="quarter" idx="12"/>
          </p:nvPr>
        </p:nvSpPr>
        <p:spPr/>
        <p:txBody>
          <a:bodyPr/>
          <a:lstStyle/>
          <a:p>
            <a:fld id="{34B7E4EF-A1BD-40F4-AB7B-04F084DD991D}" type="slidenum">
              <a:rPr lang="en-US" smtClean="0"/>
              <a:t>11</a:t>
            </a:fld>
            <a:endParaRPr lang="en-US"/>
          </a:p>
        </p:txBody>
      </p:sp>
    </p:spTree>
    <p:extLst>
      <p:ext uri="{BB962C8B-B14F-4D97-AF65-F5344CB8AC3E}">
        <p14:creationId xmlns:p14="http://schemas.microsoft.com/office/powerpoint/2010/main" val="149472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639192" y="4806674"/>
            <a:ext cx="10946256" cy="1587469"/>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Based on the chart shown above, it shows a </a:t>
            </a:r>
            <a:r>
              <a:rPr lang="en-US" b="1" dirty="0">
                <a:latin typeface="Arial" panose="020B0604020202020204" pitchFamily="34" charset="0"/>
                <a:cs typeface="Arial" panose="020B0604020202020204" pitchFamily="34" charset="0"/>
              </a:rPr>
              <a:t>negative downward trend </a:t>
            </a:r>
            <a:r>
              <a:rPr lang="en-US" dirty="0">
                <a:latin typeface="Arial" panose="020B0604020202020204" pitchFamily="34" charset="0"/>
                <a:cs typeface="Arial" panose="020B0604020202020204" pitchFamily="34" charset="0"/>
              </a:rPr>
              <a:t>which also shows that less people are suffering from Stroke over the years, which probably due to the </a:t>
            </a:r>
            <a:r>
              <a:rPr lang="en-US" b="1" dirty="0">
                <a:latin typeface="Arial" panose="020B0604020202020204" pitchFamily="34" charset="0"/>
                <a:cs typeface="Arial" panose="020B0604020202020204" pitchFamily="34" charset="0"/>
              </a:rPr>
              <a:t>advancement in the medicine and healthcare.</a:t>
            </a:r>
          </a:p>
          <a:p>
            <a:pPr algn="just"/>
            <a:r>
              <a:rPr lang="en-US" dirty="0">
                <a:latin typeface="Arial" panose="020B0604020202020204" pitchFamily="34" charset="0"/>
                <a:cs typeface="Arial" panose="020B0604020202020204" pitchFamily="34" charset="0"/>
              </a:rPr>
              <a:t>The relationship between two variables can be proven by the correlation coefficient, </a:t>
            </a:r>
            <a:r>
              <a:rPr lang="en-US" b="1" dirty="0">
                <a:latin typeface="Arial" panose="020B0604020202020204" pitchFamily="34" charset="0"/>
                <a:cs typeface="Arial" panose="020B0604020202020204" pitchFamily="34" charset="0"/>
              </a:rPr>
              <a:t>r = -0.942922</a:t>
            </a:r>
            <a:r>
              <a:rPr lang="en-US" dirty="0">
                <a:latin typeface="Arial" panose="020B0604020202020204" pitchFamily="34" charset="0"/>
                <a:cs typeface="Arial" panose="020B0604020202020204" pitchFamily="34" charset="0"/>
              </a:rPr>
              <a:t>, which means that there is a </a:t>
            </a:r>
            <a:r>
              <a:rPr lang="en-US" b="1" dirty="0">
                <a:latin typeface="Arial" panose="020B0604020202020204" pitchFamily="34" charset="0"/>
                <a:cs typeface="Arial" panose="020B0604020202020204" pitchFamily="34" charset="0"/>
              </a:rPr>
              <a:t>very strong negative linear relationship </a:t>
            </a:r>
            <a:r>
              <a:rPr lang="en-US" dirty="0">
                <a:latin typeface="Arial" panose="020B0604020202020204" pitchFamily="34" charset="0"/>
                <a:cs typeface="Arial" panose="020B0604020202020204" pitchFamily="34" charset="0"/>
              </a:rPr>
              <a:t>between the year and Death Per 100,000 Population. </a:t>
            </a:r>
          </a:p>
        </p:txBody>
      </p:sp>
      <p:sp>
        <p:nvSpPr>
          <p:cNvPr id="6" name="Rectangle 5">
            <a:extLst>
              <a:ext uri="{FF2B5EF4-FFF2-40B4-BE49-F238E27FC236}">
                <a16:creationId xmlns:a16="http://schemas.microsoft.com/office/drawing/2014/main" id="{C04C4708-4624-4E6C-A0B7-2F5A748CBE47}"/>
              </a:ext>
            </a:extLst>
          </p:cNvPr>
          <p:cNvSpPr/>
          <p:nvPr/>
        </p:nvSpPr>
        <p:spPr>
          <a:xfrm>
            <a:off x="759332" y="463857"/>
            <a:ext cx="11234400" cy="584775"/>
          </a:xfrm>
          <a:prstGeom prst="rect">
            <a:avLst/>
          </a:prstGeom>
          <a:noFill/>
        </p:spPr>
        <p:txBody>
          <a:bodyPr wrap="square" lIns="91440" tIns="45720" rIns="91440" bIns="45720">
            <a:spAutoFit/>
          </a:bodyPr>
          <a:lstStyle/>
          <a:p>
            <a:r>
              <a:rPr lang="en-US" sz="3200" b="1" dirty="0">
                <a:ln w="22225">
                  <a:solidFill>
                    <a:srgbClr val="002060"/>
                  </a:solidFill>
                  <a:prstDash val="solid"/>
                </a:ln>
                <a:solidFill>
                  <a:srgbClr val="0070C0"/>
                </a:solidFill>
                <a:latin typeface="Arial" panose="020B0604020202020204" pitchFamily="34" charset="0"/>
                <a:cs typeface="Arial" panose="020B0604020202020204" pitchFamily="34" charset="0"/>
              </a:rPr>
              <a:t>4) Mortality Rates due to Chronic Diseases</a:t>
            </a:r>
            <a:endParaRPr lang="en-US" sz="32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8CF62DC-2565-4CDD-8971-3BFAA157CC98}"/>
              </a:ext>
            </a:extLst>
          </p:cNvPr>
          <p:cNvPicPr>
            <a:picLocks noChangeAspect="1"/>
          </p:cNvPicPr>
          <p:nvPr/>
        </p:nvPicPr>
        <p:blipFill>
          <a:blip r:embed="rId2"/>
          <a:stretch>
            <a:fillRect/>
          </a:stretch>
        </p:blipFill>
        <p:spPr>
          <a:xfrm>
            <a:off x="785165" y="1101690"/>
            <a:ext cx="6689833" cy="3601661"/>
          </a:xfrm>
          <a:prstGeom prst="rect">
            <a:avLst/>
          </a:prstGeom>
        </p:spPr>
      </p:pic>
      <p:pic>
        <p:nvPicPr>
          <p:cNvPr id="5" name="Picture 4">
            <a:extLst>
              <a:ext uri="{FF2B5EF4-FFF2-40B4-BE49-F238E27FC236}">
                <a16:creationId xmlns:a16="http://schemas.microsoft.com/office/drawing/2014/main" id="{05F0B0B3-0B8D-494E-B7E7-B84C772B7231}"/>
              </a:ext>
            </a:extLst>
          </p:cNvPr>
          <p:cNvPicPr>
            <a:picLocks noChangeAspect="1"/>
          </p:cNvPicPr>
          <p:nvPr/>
        </p:nvPicPr>
        <p:blipFill>
          <a:blip r:embed="rId3"/>
          <a:stretch>
            <a:fillRect/>
          </a:stretch>
        </p:blipFill>
        <p:spPr>
          <a:xfrm>
            <a:off x="7904316" y="3669088"/>
            <a:ext cx="3024096" cy="1034263"/>
          </a:xfrm>
          <a:prstGeom prst="rect">
            <a:avLst/>
          </a:prstGeom>
        </p:spPr>
      </p:pic>
      <p:sp>
        <p:nvSpPr>
          <p:cNvPr id="8" name="Rectangle 7">
            <a:extLst>
              <a:ext uri="{FF2B5EF4-FFF2-40B4-BE49-F238E27FC236}">
                <a16:creationId xmlns:a16="http://schemas.microsoft.com/office/drawing/2014/main" id="{42068E09-23C0-43C5-AD2B-1A53695CF0E0}"/>
              </a:ext>
            </a:extLst>
          </p:cNvPr>
          <p:cNvSpPr/>
          <p:nvPr/>
        </p:nvSpPr>
        <p:spPr>
          <a:xfrm>
            <a:off x="6884770" y="1604213"/>
            <a:ext cx="5108962" cy="707886"/>
          </a:xfrm>
          <a:prstGeom prst="rect">
            <a:avLst/>
          </a:prstGeom>
          <a:noFill/>
        </p:spPr>
        <p:txBody>
          <a:bodyPr wrap="squar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Stroke</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2" name="Slide Number Placeholder 1">
            <a:extLst>
              <a:ext uri="{FF2B5EF4-FFF2-40B4-BE49-F238E27FC236}">
                <a16:creationId xmlns:a16="http://schemas.microsoft.com/office/drawing/2014/main" id="{AC11A52F-DC61-44BF-BBFE-EF5560E27043}"/>
              </a:ext>
            </a:extLst>
          </p:cNvPr>
          <p:cNvSpPr>
            <a:spLocks noGrp="1"/>
          </p:cNvSpPr>
          <p:nvPr>
            <p:ph type="sldNum" sz="quarter" idx="12"/>
          </p:nvPr>
        </p:nvSpPr>
        <p:spPr/>
        <p:txBody>
          <a:bodyPr/>
          <a:lstStyle/>
          <a:p>
            <a:fld id="{34B7E4EF-A1BD-40F4-AB7B-04F084DD991D}" type="slidenum">
              <a:rPr lang="en-US" smtClean="0"/>
              <a:t>12</a:t>
            </a:fld>
            <a:endParaRPr lang="en-US"/>
          </a:p>
        </p:txBody>
      </p:sp>
    </p:spTree>
    <p:extLst>
      <p:ext uri="{BB962C8B-B14F-4D97-AF65-F5344CB8AC3E}">
        <p14:creationId xmlns:p14="http://schemas.microsoft.com/office/powerpoint/2010/main" val="804501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639192" y="4806674"/>
            <a:ext cx="10946256" cy="1587469"/>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Based on the chart shown above, it shows a </a:t>
            </a:r>
            <a:r>
              <a:rPr lang="en-US" b="1" dirty="0">
                <a:latin typeface="Arial" panose="020B0604020202020204" pitchFamily="34" charset="0"/>
                <a:cs typeface="Arial" panose="020B0604020202020204" pitchFamily="34" charset="0"/>
              </a:rPr>
              <a:t>negative downward trend </a:t>
            </a:r>
            <a:r>
              <a:rPr lang="en-US" dirty="0">
                <a:latin typeface="Arial" panose="020B0604020202020204" pitchFamily="34" charset="0"/>
                <a:cs typeface="Arial" panose="020B0604020202020204" pitchFamily="34" charset="0"/>
              </a:rPr>
              <a:t>which also shows that less people are suffering from Cancer over the years, which probably due to the </a:t>
            </a:r>
            <a:r>
              <a:rPr lang="en-US" b="1" dirty="0">
                <a:latin typeface="Arial" panose="020B0604020202020204" pitchFamily="34" charset="0"/>
                <a:cs typeface="Arial" panose="020B0604020202020204" pitchFamily="34" charset="0"/>
              </a:rPr>
              <a:t>advancement in the medicine and healthcare.</a:t>
            </a:r>
          </a:p>
          <a:p>
            <a:pPr algn="just"/>
            <a:r>
              <a:rPr lang="en-US" dirty="0">
                <a:latin typeface="Arial" panose="020B0604020202020204" pitchFamily="34" charset="0"/>
                <a:cs typeface="Arial" panose="020B0604020202020204" pitchFamily="34" charset="0"/>
              </a:rPr>
              <a:t>The relationship between two variables can be proven by the correlation coefficient, </a:t>
            </a:r>
            <a:r>
              <a:rPr lang="en-US" b="1" dirty="0">
                <a:latin typeface="Arial" panose="020B0604020202020204" pitchFamily="34" charset="0"/>
                <a:cs typeface="Arial" panose="020B0604020202020204" pitchFamily="34" charset="0"/>
              </a:rPr>
              <a:t>r = -0951277</a:t>
            </a:r>
            <a:r>
              <a:rPr lang="en-US" dirty="0">
                <a:latin typeface="Arial" panose="020B0604020202020204" pitchFamily="34" charset="0"/>
                <a:cs typeface="Arial" panose="020B0604020202020204" pitchFamily="34" charset="0"/>
              </a:rPr>
              <a:t>, which means that there is a </a:t>
            </a:r>
            <a:r>
              <a:rPr lang="en-US" b="1" dirty="0">
                <a:latin typeface="Arial" panose="020B0604020202020204" pitchFamily="34" charset="0"/>
                <a:cs typeface="Arial" panose="020B0604020202020204" pitchFamily="34" charset="0"/>
              </a:rPr>
              <a:t>very strong negative linear relationship </a:t>
            </a:r>
            <a:r>
              <a:rPr lang="en-US" dirty="0">
                <a:latin typeface="Arial" panose="020B0604020202020204" pitchFamily="34" charset="0"/>
                <a:cs typeface="Arial" panose="020B0604020202020204" pitchFamily="34" charset="0"/>
              </a:rPr>
              <a:t>between the year and Death Per 100,000 Population. </a:t>
            </a:r>
          </a:p>
        </p:txBody>
      </p:sp>
      <p:sp>
        <p:nvSpPr>
          <p:cNvPr id="6" name="Rectangle 5">
            <a:extLst>
              <a:ext uri="{FF2B5EF4-FFF2-40B4-BE49-F238E27FC236}">
                <a16:creationId xmlns:a16="http://schemas.microsoft.com/office/drawing/2014/main" id="{C04C4708-4624-4E6C-A0B7-2F5A748CBE47}"/>
              </a:ext>
            </a:extLst>
          </p:cNvPr>
          <p:cNvSpPr/>
          <p:nvPr/>
        </p:nvSpPr>
        <p:spPr>
          <a:xfrm>
            <a:off x="639192" y="463857"/>
            <a:ext cx="11234400" cy="584775"/>
          </a:xfrm>
          <a:prstGeom prst="rect">
            <a:avLst/>
          </a:prstGeom>
          <a:noFill/>
        </p:spPr>
        <p:txBody>
          <a:bodyPr wrap="square" lIns="91440" tIns="45720" rIns="91440" bIns="45720">
            <a:spAutoFit/>
          </a:bodyPr>
          <a:lstStyle/>
          <a:p>
            <a:r>
              <a:rPr lang="en-US" sz="3200" b="1" dirty="0">
                <a:ln w="22225">
                  <a:solidFill>
                    <a:srgbClr val="002060"/>
                  </a:solidFill>
                  <a:prstDash val="solid"/>
                </a:ln>
                <a:solidFill>
                  <a:srgbClr val="0070C0"/>
                </a:solidFill>
                <a:latin typeface="Arial" panose="020B0604020202020204" pitchFamily="34" charset="0"/>
                <a:cs typeface="Arial" panose="020B0604020202020204" pitchFamily="34" charset="0"/>
              </a:rPr>
              <a:t>4) Mortality Rates due to Chronic Diseases</a:t>
            </a:r>
            <a:endParaRPr lang="en-US" sz="32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320418F1-3F8C-45B4-BE5A-B2F8AAD2FBA1}"/>
              </a:ext>
            </a:extLst>
          </p:cNvPr>
          <p:cNvPicPr>
            <a:picLocks noChangeAspect="1"/>
          </p:cNvPicPr>
          <p:nvPr/>
        </p:nvPicPr>
        <p:blipFill>
          <a:blip r:embed="rId2"/>
          <a:stretch>
            <a:fillRect/>
          </a:stretch>
        </p:blipFill>
        <p:spPr>
          <a:xfrm>
            <a:off x="639192" y="1123664"/>
            <a:ext cx="7002419" cy="3607976"/>
          </a:xfrm>
          <a:prstGeom prst="rect">
            <a:avLst/>
          </a:prstGeom>
        </p:spPr>
      </p:pic>
      <p:pic>
        <p:nvPicPr>
          <p:cNvPr id="7" name="Picture 6">
            <a:extLst>
              <a:ext uri="{FF2B5EF4-FFF2-40B4-BE49-F238E27FC236}">
                <a16:creationId xmlns:a16="http://schemas.microsoft.com/office/drawing/2014/main" id="{E2310DE4-BC59-4D97-B795-B5610890B8D5}"/>
              </a:ext>
            </a:extLst>
          </p:cNvPr>
          <p:cNvPicPr>
            <a:picLocks noChangeAspect="1"/>
          </p:cNvPicPr>
          <p:nvPr/>
        </p:nvPicPr>
        <p:blipFill>
          <a:blip r:embed="rId3"/>
          <a:stretch>
            <a:fillRect/>
          </a:stretch>
        </p:blipFill>
        <p:spPr>
          <a:xfrm>
            <a:off x="7952171" y="3663202"/>
            <a:ext cx="3091649" cy="1068438"/>
          </a:xfrm>
          <a:prstGeom prst="rect">
            <a:avLst/>
          </a:prstGeom>
        </p:spPr>
      </p:pic>
      <p:sp>
        <p:nvSpPr>
          <p:cNvPr id="8" name="Rectangle 7">
            <a:extLst>
              <a:ext uri="{FF2B5EF4-FFF2-40B4-BE49-F238E27FC236}">
                <a16:creationId xmlns:a16="http://schemas.microsoft.com/office/drawing/2014/main" id="{D9FB4D39-8073-4076-A8A5-582D0C7B4FA1}"/>
              </a:ext>
            </a:extLst>
          </p:cNvPr>
          <p:cNvSpPr/>
          <p:nvPr/>
        </p:nvSpPr>
        <p:spPr>
          <a:xfrm>
            <a:off x="6884770" y="1604213"/>
            <a:ext cx="5108962" cy="707886"/>
          </a:xfrm>
          <a:prstGeom prst="rect">
            <a:avLst/>
          </a:prstGeom>
          <a:noFill/>
        </p:spPr>
        <p:txBody>
          <a:bodyPr wrap="squar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Cancer</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4" name="Slide Number Placeholder 3">
            <a:extLst>
              <a:ext uri="{FF2B5EF4-FFF2-40B4-BE49-F238E27FC236}">
                <a16:creationId xmlns:a16="http://schemas.microsoft.com/office/drawing/2014/main" id="{E90A198F-B142-4E8E-ADE3-3658D6606FCA}"/>
              </a:ext>
            </a:extLst>
          </p:cNvPr>
          <p:cNvSpPr>
            <a:spLocks noGrp="1"/>
          </p:cNvSpPr>
          <p:nvPr>
            <p:ph type="sldNum" sz="quarter" idx="12"/>
          </p:nvPr>
        </p:nvSpPr>
        <p:spPr/>
        <p:txBody>
          <a:bodyPr/>
          <a:lstStyle/>
          <a:p>
            <a:fld id="{34B7E4EF-A1BD-40F4-AB7B-04F084DD991D}" type="slidenum">
              <a:rPr lang="en-US" smtClean="0"/>
              <a:t>13</a:t>
            </a:fld>
            <a:endParaRPr lang="en-US"/>
          </a:p>
        </p:txBody>
      </p:sp>
    </p:spTree>
    <p:extLst>
      <p:ext uri="{BB962C8B-B14F-4D97-AF65-F5344CB8AC3E}">
        <p14:creationId xmlns:p14="http://schemas.microsoft.com/office/powerpoint/2010/main" val="85376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523783" y="4998128"/>
            <a:ext cx="10946256" cy="1396016"/>
          </a:xfrm>
        </p:spPr>
        <p:txBody>
          <a:bodyPr>
            <a:normAutofit/>
          </a:bodyPr>
          <a:lstStyle/>
          <a:p>
            <a:pPr algn="just"/>
            <a:r>
              <a:rPr lang="en-US" dirty="0">
                <a:latin typeface="Arial" panose="020B0604020202020204" pitchFamily="34" charset="0"/>
                <a:cs typeface="Arial" panose="020B0604020202020204" pitchFamily="34" charset="0"/>
              </a:rPr>
              <a:t>In this study, we shall further analyze the trend of the </a:t>
            </a:r>
            <a:r>
              <a:rPr lang="en-US" b="1" dirty="0">
                <a:latin typeface="Arial" panose="020B0604020202020204" pitchFamily="34" charset="0"/>
                <a:cs typeface="Arial" panose="020B0604020202020204" pitchFamily="34" charset="0"/>
              </a:rPr>
              <a:t>top 5 deadliest cancer </a:t>
            </a:r>
            <a:r>
              <a:rPr lang="en-US" dirty="0">
                <a:latin typeface="Arial" panose="020B0604020202020204" pitchFamily="34" charset="0"/>
                <a:cs typeface="Arial" panose="020B0604020202020204" pitchFamily="34" charset="0"/>
              </a:rPr>
              <a:t>in Singapore by genders.</a:t>
            </a:r>
          </a:p>
          <a:p>
            <a:pPr algn="just"/>
            <a:r>
              <a:rPr lang="en-US" dirty="0">
                <a:latin typeface="Arial" panose="020B0604020202020204" pitchFamily="34" charset="0"/>
                <a:cs typeface="Arial" panose="020B0604020202020204" pitchFamily="34" charset="0"/>
              </a:rPr>
              <a:t>In this dataset, it provides the incidence rate of the top 5 cancers by gender in year 2015. </a:t>
            </a:r>
          </a:p>
        </p:txBody>
      </p:sp>
      <p:sp>
        <p:nvSpPr>
          <p:cNvPr id="6" name="Rectangle 5">
            <a:extLst>
              <a:ext uri="{FF2B5EF4-FFF2-40B4-BE49-F238E27FC236}">
                <a16:creationId xmlns:a16="http://schemas.microsoft.com/office/drawing/2014/main" id="{C04C4708-4624-4E6C-A0B7-2F5A748CBE47}"/>
              </a:ext>
            </a:extLst>
          </p:cNvPr>
          <p:cNvSpPr/>
          <p:nvPr/>
        </p:nvSpPr>
        <p:spPr>
          <a:xfrm>
            <a:off x="351048" y="463856"/>
            <a:ext cx="11234400" cy="584775"/>
          </a:xfrm>
          <a:prstGeom prst="rect">
            <a:avLst/>
          </a:prstGeom>
          <a:noFill/>
        </p:spPr>
        <p:txBody>
          <a:bodyPr wrap="square" lIns="91440" tIns="45720" rIns="91440" bIns="45720">
            <a:spAutoFit/>
          </a:bodyPr>
          <a:lstStyle/>
          <a:p>
            <a:r>
              <a:rPr lang="en-US" sz="3200" b="1" dirty="0">
                <a:ln w="22225">
                  <a:solidFill>
                    <a:srgbClr val="002060"/>
                  </a:solidFill>
                  <a:prstDash val="solid"/>
                </a:ln>
                <a:solidFill>
                  <a:srgbClr val="0070C0"/>
                </a:solidFill>
                <a:latin typeface="Arial" panose="020B0604020202020204" pitchFamily="34" charset="0"/>
                <a:cs typeface="Arial" panose="020B0604020202020204" pitchFamily="34" charset="0"/>
              </a:rPr>
              <a:t>5) Top 5 Leading Cancers by Genders</a:t>
            </a:r>
            <a:endParaRPr lang="en-US" sz="32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CB35646-C881-4236-9293-F2396B688A78}"/>
              </a:ext>
            </a:extLst>
          </p:cNvPr>
          <p:cNvPicPr>
            <a:picLocks noChangeAspect="1"/>
          </p:cNvPicPr>
          <p:nvPr/>
        </p:nvPicPr>
        <p:blipFill>
          <a:blip r:embed="rId2"/>
          <a:stretch>
            <a:fillRect/>
          </a:stretch>
        </p:blipFill>
        <p:spPr>
          <a:xfrm>
            <a:off x="1032769" y="1439209"/>
            <a:ext cx="4964824" cy="3150545"/>
          </a:xfrm>
          <a:prstGeom prst="rect">
            <a:avLst/>
          </a:prstGeom>
        </p:spPr>
      </p:pic>
      <p:pic>
        <p:nvPicPr>
          <p:cNvPr id="8" name="Picture 7">
            <a:extLst>
              <a:ext uri="{FF2B5EF4-FFF2-40B4-BE49-F238E27FC236}">
                <a16:creationId xmlns:a16="http://schemas.microsoft.com/office/drawing/2014/main" id="{A4861FB6-514F-43FD-9755-AED705C2A3BE}"/>
              </a:ext>
            </a:extLst>
          </p:cNvPr>
          <p:cNvPicPr>
            <a:picLocks noChangeAspect="1"/>
          </p:cNvPicPr>
          <p:nvPr/>
        </p:nvPicPr>
        <p:blipFill>
          <a:blip r:embed="rId3"/>
          <a:stretch>
            <a:fillRect/>
          </a:stretch>
        </p:blipFill>
        <p:spPr>
          <a:xfrm>
            <a:off x="6194409" y="1457005"/>
            <a:ext cx="5053599" cy="3142020"/>
          </a:xfrm>
          <a:prstGeom prst="rect">
            <a:avLst/>
          </a:prstGeom>
        </p:spPr>
      </p:pic>
      <p:sp>
        <p:nvSpPr>
          <p:cNvPr id="2" name="Slide Number Placeholder 1">
            <a:extLst>
              <a:ext uri="{FF2B5EF4-FFF2-40B4-BE49-F238E27FC236}">
                <a16:creationId xmlns:a16="http://schemas.microsoft.com/office/drawing/2014/main" id="{AF069E25-CE44-41EE-8EBA-1069F5D861D8}"/>
              </a:ext>
            </a:extLst>
          </p:cNvPr>
          <p:cNvSpPr>
            <a:spLocks noGrp="1"/>
          </p:cNvSpPr>
          <p:nvPr>
            <p:ph type="sldNum" sz="quarter" idx="12"/>
          </p:nvPr>
        </p:nvSpPr>
        <p:spPr/>
        <p:txBody>
          <a:bodyPr/>
          <a:lstStyle/>
          <a:p>
            <a:fld id="{34B7E4EF-A1BD-40F4-AB7B-04F084DD991D}" type="slidenum">
              <a:rPr lang="en-US" smtClean="0"/>
              <a:t>14</a:t>
            </a:fld>
            <a:endParaRPr lang="en-US"/>
          </a:p>
        </p:txBody>
      </p:sp>
    </p:spTree>
    <p:extLst>
      <p:ext uri="{BB962C8B-B14F-4D97-AF65-F5344CB8AC3E}">
        <p14:creationId xmlns:p14="http://schemas.microsoft.com/office/powerpoint/2010/main" val="2292599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523783" y="4529706"/>
            <a:ext cx="10946256" cy="1864438"/>
          </a:xfrm>
        </p:spPr>
        <p:txBody>
          <a:bodyPr>
            <a:normAutofit lnSpcReduction="10000"/>
          </a:bodyPr>
          <a:lstStyle/>
          <a:p>
            <a:pPr algn="just"/>
            <a:r>
              <a:rPr lang="en-US" dirty="0">
                <a:latin typeface="Arial" panose="020B0604020202020204" pitchFamily="34" charset="0"/>
                <a:cs typeface="Arial" panose="020B0604020202020204" pitchFamily="34" charset="0"/>
              </a:rPr>
              <a:t>From the chart above, colorectal, lung, and prostate were the top ranked cancers among the male resident population. The majority of cancer cases are sporadic, i.e. the disease is not inherited. </a:t>
            </a:r>
          </a:p>
          <a:p>
            <a:pPr algn="just"/>
            <a:r>
              <a:rPr lang="en-US" dirty="0">
                <a:latin typeface="Arial" panose="020B0604020202020204" pitchFamily="34" charset="0"/>
                <a:cs typeface="Arial" panose="020B0604020202020204" pitchFamily="34" charset="0"/>
              </a:rPr>
              <a:t>By pure chance, many cases of “common” cancers such as colon and lung cancers can appear to run in a family. </a:t>
            </a:r>
          </a:p>
          <a:p>
            <a:pPr algn="just"/>
            <a:r>
              <a:rPr lang="en-US" dirty="0">
                <a:latin typeface="Arial" panose="020B0604020202020204" pitchFamily="34" charset="0"/>
                <a:cs typeface="Arial" panose="020B0604020202020204" pitchFamily="34" charset="0"/>
              </a:rPr>
              <a:t>Personal risk depends on factors such as your age, family history of cancer and your tendency to inherit cancer genes. These are beyond your cancer. </a:t>
            </a:r>
          </a:p>
        </p:txBody>
      </p:sp>
      <p:sp>
        <p:nvSpPr>
          <p:cNvPr id="6" name="Rectangle 5">
            <a:extLst>
              <a:ext uri="{FF2B5EF4-FFF2-40B4-BE49-F238E27FC236}">
                <a16:creationId xmlns:a16="http://schemas.microsoft.com/office/drawing/2014/main" id="{C04C4708-4624-4E6C-A0B7-2F5A748CBE47}"/>
              </a:ext>
            </a:extLst>
          </p:cNvPr>
          <p:cNvSpPr/>
          <p:nvPr/>
        </p:nvSpPr>
        <p:spPr>
          <a:xfrm>
            <a:off x="351048" y="463856"/>
            <a:ext cx="11234400" cy="584775"/>
          </a:xfrm>
          <a:prstGeom prst="rect">
            <a:avLst/>
          </a:prstGeom>
          <a:noFill/>
        </p:spPr>
        <p:txBody>
          <a:bodyPr wrap="square" lIns="91440" tIns="45720" rIns="91440" bIns="45720">
            <a:spAutoFit/>
          </a:bodyPr>
          <a:lstStyle/>
          <a:p>
            <a:r>
              <a:rPr lang="en-US" sz="3200" b="1" dirty="0">
                <a:ln w="22225">
                  <a:solidFill>
                    <a:srgbClr val="002060"/>
                  </a:solidFill>
                  <a:prstDash val="solid"/>
                </a:ln>
                <a:solidFill>
                  <a:srgbClr val="0070C0"/>
                </a:solidFill>
                <a:latin typeface="Arial" panose="020B0604020202020204" pitchFamily="34" charset="0"/>
                <a:cs typeface="Arial" panose="020B0604020202020204" pitchFamily="34" charset="0"/>
              </a:rPr>
              <a:t>5) Top 5 Leading Cancers by Genders</a:t>
            </a:r>
            <a:endParaRPr lang="en-US" sz="32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CB35646-C881-4236-9293-F2396B688A78}"/>
              </a:ext>
            </a:extLst>
          </p:cNvPr>
          <p:cNvPicPr>
            <a:picLocks noChangeAspect="1"/>
          </p:cNvPicPr>
          <p:nvPr/>
        </p:nvPicPr>
        <p:blipFill>
          <a:blip r:embed="rId2"/>
          <a:stretch>
            <a:fillRect/>
          </a:stretch>
        </p:blipFill>
        <p:spPr>
          <a:xfrm>
            <a:off x="1097061" y="1156578"/>
            <a:ext cx="5145474" cy="3265181"/>
          </a:xfrm>
          <a:prstGeom prst="rect">
            <a:avLst/>
          </a:prstGeom>
        </p:spPr>
      </p:pic>
      <p:pic>
        <p:nvPicPr>
          <p:cNvPr id="7" name="Picture 6">
            <a:extLst>
              <a:ext uri="{FF2B5EF4-FFF2-40B4-BE49-F238E27FC236}">
                <a16:creationId xmlns:a16="http://schemas.microsoft.com/office/drawing/2014/main" id="{E9A27F6B-AC71-443D-A985-F1F78814D2D7}"/>
              </a:ext>
            </a:extLst>
          </p:cNvPr>
          <p:cNvPicPr>
            <a:picLocks noChangeAspect="1"/>
          </p:cNvPicPr>
          <p:nvPr/>
        </p:nvPicPr>
        <p:blipFill>
          <a:blip r:embed="rId3"/>
          <a:stretch>
            <a:fillRect/>
          </a:stretch>
        </p:blipFill>
        <p:spPr>
          <a:xfrm>
            <a:off x="6249199" y="1156578"/>
            <a:ext cx="5158872" cy="3265181"/>
          </a:xfrm>
          <a:prstGeom prst="rect">
            <a:avLst/>
          </a:prstGeom>
        </p:spPr>
      </p:pic>
      <p:sp>
        <p:nvSpPr>
          <p:cNvPr id="2" name="Slide Number Placeholder 1">
            <a:extLst>
              <a:ext uri="{FF2B5EF4-FFF2-40B4-BE49-F238E27FC236}">
                <a16:creationId xmlns:a16="http://schemas.microsoft.com/office/drawing/2014/main" id="{215DC539-F07B-49B4-A539-EFB2B52DB1FD}"/>
              </a:ext>
            </a:extLst>
          </p:cNvPr>
          <p:cNvSpPr>
            <a:spLocks noGrp="1"/>
          </p:cNvSpPr>
          <p:nvPr>
            <p:ph type="sldNum" sz="quarter" idx="12"/>
          </p:nvPr>
        </p:nvSpPr>
        <p:spPr/>
        <p:txBody>
          <a:bodyPr/>
          <a:lstStyle/>
          <a:p>
            <a:fld id="{34B7E4EF-A1BD-40F4-AB7B-04F084DD991D}" type="slidenum">
              <a:rPr lang="en-US" smtClean="0"/>
              <a:t>15</a:t>
            </a:fld>
            <a:endParaRPr lang="en-US"/>
          </a:p>
        </p:txBody>
      </p:sp>
    </p:spTree>
    <p:extLst>
      <p:ext uri="{BB962C8B-B14F-4D97-AF65-F5344CB8AC3E}">
        <p14:creationId xmlns:p14="http://schemas.microsoft.com/office/powerpoint/2010/main" val="322608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523783" y="5592932"/>
            <a:ext cx="10946256" cy="801212"/>
          </a:xfrm>
        </p:spPr>
        <p:txBody>
          <a:bodyPr>
            <a:normAutofit fontScale="70000" lnSpcReduction="20000"/>
          </a:bodyPr>
          <a:lstStyle/>
          <a:p>
            <a:pPr algn="just"/>
            <a:r>
              <a:rPr lang="en-US" dirty="0">
                <a:latin typeface="Arial" panose="020B0604020202020204" pitchFamily="34" charset="0"/>
                <a:cs typeface="Arial" panose="020B0604020202020204" pitchFamily="34" charset="0"/>
              </a:rPr>
              <a:t>Other risk factors that are within our control are not genetic. These include our lifestyle, diet, smoking and environmental exposure. </a:t>
            </a:r>
          </a:p>
          <a:p>
            <a:pPr algn="just"/>
            <a:r>
              <a:rPr lang="en-US" dirty="0">
                <a:latin typeface="Arial" panose="020B0604020202020204" pitchFamily="34" charset="0"/>
                <a:cs typeface="Arial" panose="020B0604020202020204" pitchFamily="34" charset="0"/>
              </a:rPr>
              <a:t>I believe Singapore healthcare government has been working hard by introducing campaigns activities on improving our healthy lifestyle on regular basis. Aside from government, it is also part of our job as a patient to reduce or prevent these risk factors </a:t>
            </a:r>
            <a:r>
              <a:rPr lang="en-US">
                <a:latin typeface="Arial" panose="020B0604020202020204" pitchFamily="34" charset="0"/>
                <a:cs typeface="Arial" panose="020B0604020202020204" pitchFamily="34" charset="0"/>
              </a:rPr>
              <a:t>at minimal </a:t>
            </a:r>
            <a:r>
              <a:rPr lang="en-US" dirty="0">
                <a:latin typeface="Arial" panose="020B0604020202020204" pitchFamily="34" charset="0"/>
                <a:cs typeface="Arial" panose="020B0604020202020204" pitchFamily="34" charset="0"/>
              </a:rPr>
              <a:t>level. </a:t>
            </a:r>
          </a:p>
        </p:txBody>
      </p:sp>
      <p:sp>
        <p:nvSpPr>
          <p:cNvPr id="6" name="Rectangle 5">
            <a:extLst>
              <a:ext uri="{FF2B5EF4-FFF2-40B4-BE49-F238E27FC236}">
                <a16:creationId xmlns:a16="http://schemas.microsoft.com/office/drawing/2014/main" id="{C04C4708-4624-4E6C-A0B7-2F5A748CBE47}"/>
              </a:ext>
            </a:extLst>
          </p:cNvPr>
          <p:cNvSpPr/>
          <p:nvPr/>
        </p:nvSpPr>
        <p:spPr>
          <a:xfrm>
            <a:off x="633782" y="478507"/>
            <a:ext cx="11234400" cy="584775"/>
          </a:xfrm>
          <a:prstGeom prst="rect">
            <a:avLst/>
          </a:prstGeom>
          <a:noFill/>
        </p:spPr>
        <p:txBody>
          <a:bodyPr wrap="square" lIns="91440" tIns="45720" rIns="91440" bIns="45720">
            <a:spAutoFit/>
          </a:bodyPr>
          <a:lstStyle/>
          <a:p>
            <a:r>
              <a:rPr lang="en-US" sz="3200" b="1" dirty="0">
                <a:ln w="22225">
                  <a:solidFill>
                    <a:srgbClr val="002060"/>
                  </a:solidFill>
                  <a:prstDash val="solid"/>
                </a:ln>
                <a:solidFill>
                  <a:srgbClr val="0070C0"/>
                </a:solidFill>
                <a:latin typeface="Arial" panose="020B0604020202020204" pitchFamily="34" charset="0"/>
                <a:cs typeface="Arial" panose="020B0604020202020204" pitchFamily="34" charset="0"/>
              </a:rPr>
              <a:t>5) Top 5 Leading Cancers by Genders</a:t>
            </a:r>
            <a:endParaRPr lang="en-US" sz="32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41DB964-AF7D-4D0C-BD4E-3C77C25728FB}"/>
              </a:ext>
            </a:extLst>
          </p:cNvPr>
          <p:cNvPicPr>
            <a:picLocks noChangeAspect="1"/>
          </p:cNvPicPr>
          <p:nvPr/>
        </p:nvPicPr>
        <p:blipFill>
          <a:blip r:embed="rId2"/>
          <a:stretch>
            <a:fillRect/>
          </a:stretch>
        </p:blipFill>
        <p:spPr>
          <a:xfrm>
            <a:off x="6640897" y="1068050"/>
            <a:ext cx="3808120" cy="3279214"/>
          </a:xfrm>
          <a:prstGeom prst="rect">
            <a:avLst/>
          </a:prstGeom>
        </p:spPr>
      </p:pic>
      <p:pic>
        <p:nvPicPr>
          <p:cNvPr id="9" name="Picture 8">
            <a:extLst>
              <a:ext uri="{FF2B5EF4-FFF2-40B4-BE49-F238E27FC236}">
                <a16:creationId xmlns:a16="http://schemas.microsoft.com/office/drawing/2014/main" id="{E762F2BA-1D8C-4316-A947-039BB4B18CC4}"/>
              </a:ext>
            </a:extLst>
          </p:cNvPr>
          <p:cNvPicPr>
            <a:picLocks noChangeAspect="1"/>
          </p:cNvPicPr>
          <p:nvPr/>
        </p:nvPicPr>
        <p:blipFill>
          <a:blip r:embed="rId3"/>
          <a:stretch>
            <a:fillRect/>
          </a:stretch>
        </p:blipFill>
        <p:spPr>
          <a:xfrm>
            <a:off x="6640897" y="4347264"/>
            <a:ext cx="4127716" cy="1125166"/>
          </a:xfrm>
          <a:prstGeom prst="rect">
            <a:avLst/>
          </a:prstGeom>
        </p:spPr>
      </p:pic>
      <p:pic>
        <p:nvPicPr>
          <p:cNvPr id="10" name="Picture 9">
            <a:extLst>
              <a:ext uri="{FF2B5EF4-FFF2-40B4-BE49-F238E27FC236}">
                <a16:creationId xmlns:a16="http://schemas.microsoft.com/office/drawing/2014/main" id="{C8758495-D271-4F59-8712-D31BEE843B5E}"/>
              </a:ext>
            </a:extLst>
          </p:cNvPr>
          <p:cNvPicPr>
            <a:picLocks noChangeAspect="1"/>
          </p:cNvPicPr>
          <p:nvPr/>
        </p:nvPicPr>
        <p:blipFill>
          <a:blip r:embed="rId4"/>
          <a:stretch>
            <a:fillRect/>
          </a:stretch>
        </p:blipFill>
        <p:spPr>
          <a:xfrm>
            <a:off x="1456516" y="4309005"/>
            <a:ext cx="4417130" cy="1139073"/>
          </a:xfrm>
          <a:prstGeom prst="rect">
            <a:avLst/>
          </a:prstGeom>
        </p:spPr>
      </p:pic>
      <p:pic>
        <p:nvPicPr>
          <p:cNvPr id="11" name="Picture 10">
            <a:extLst>
              <a:ext uri="{FF2B5EF4-FFF2-40B4-BE49-F238E27FC236}">
                <a16:creationId xmlns:a16="http://schemas.microsoft.com/office/drawing/2014/main" id="{776089D8-C092-441A-A510-AA9AEAEF24F2}"/>
              </a:ext>
            </a:extLst>
          </p:cNvPr>
          <p:cNvPicPr>
            <a:picLocks noChangeAspect="1"/>
          </p:cNvPicPr>
          <p:nvPr/>
        </p:nvPicPr>
        <p:blipFill>
          <a:blip r:embed="rId5"/>
          <a:stretch>
            <a:fillRect/>
          </a:stretch>
        </p:blipFill>
        <p:spPr>
          <a:xfrm>
            <a:off x="1456516" y="1068050"/>
            <a:ext cx="3808120" cy="3240955"/>
          </a:xfrm>
          <a:prstGeom prst="rect">
            <a:avLst/>
          </a:prstGeom>
        </p:spPr>
      </p:pic>
      <p:sp>
        <p:nvSpPr>
          <p:cNvPr id="2" name="Slide Number Placeholder 1">
            <a:extLst>
              <a:ext uri="{FF2B5EF4-FFF2-40B4-BE49-F238E27FC236}">
                <a16:creationId xmlns:a16="http://schemas.microsoft.com/office/drawing/2014/main" id="{B539BE5F-0686-4FF7-8634-305C44B8B3B1}"/>
              </a:ext>
            </a:extLst>
          </p:cNvPr>
          <p:cNvSpPr>
            <a:spLocks noGrp="1"/>
          </p:cNvSpPr>
          <p:nvPr>
            <p:ph type="sldNum" sz="quarter" idx="12"/>
          </p:nvPr>
        </p:nvSpPr>
        <p:spPr/>
        <p:txBody>
          <a:bodyPr/>
          <a:lstStyle/>
          <a:p>
            <a:fld id="{34B7E4EF-A1BD-40F4-AB7B-04F084DD991D}" type="slidenum">
              <a:rPr lang="en-US" smtClean="0"/>
              <a:t>16</a:t>
            </a:fld>
            <a:endParaRPr lang="en-US"/>
          </a:p>
        </p:txBody>
      </p:sp>
    </p:spTree>
    <p:extLst>
      <p:ext uri="{BB962C8B-B14F-4D97-AF65-F5344CB8AC3E}">
        <p14:creationId xmlns:p14="http://schemas.microsoft.com/office/powerpoint/2010/main" val="2420111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04C4708-4624-4E6C-A0B7-2F5A748CBE47}"/>
              </a:ext>
            </a:extLst>
          </p:cNvPr>
          <p:cNvSpPr/>
          <p:nvPr/>
        </p:nvSpPr>
        <p:spPr>
          <a:xfrm>
            <a:off x="351048" y="463856"/>
            <a:ext cx="11234400" cy="954107"/>
          </a:xfrm>
          <a:prstGeom prst="rect">
            <a:avLst/>
          </a:prstGeom>
          <a:noFill/>
        </p:spPr>
        <p:txBody>
          <a:bodyPr wrap="square" lIns="91440" tIns="45720" rIns="91440" bIns="45720">
            <a:spAutoFit/>
          </a:bodyPr>
          <a:lstStyle/>
          <a:p>
            <a:pPr algn="ctr"/>
            <a:r>
              <a:rPr lang="en-US" sz="2800" b="1" dirty="0">
                <a:ln w="22225">
                  <a:solidFill>
                    <a:srgbClr val="002060"/>
                  </a:solidFill>
                  <a:prstDash val="solid"/>
                </a:ln>
                <a:solidFill>
                  <a:srgbClr val="0070C0"/>
                </a:solidFill>
                <a:latin typeface="Arial" panose="020B0604020202020204" pitchFamily="34" charset="0"/>
                <a:cs typeface="Arial" panose="020B0604020202020204" pitchFamily="34" charset="0"/>
              </a:rPr>
              <a:t>6) Prevalence of Hypertension, Diabetes, High Total Cholesterol, Obesity &amp; Daily Smoking</a:t>
            </a:r>
            <a:endParaRPr lang="en-US" sz="28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C46797F5-1D56-48D0-AA8F-2C7B6CA8AF7C}"/>
              </a:ext>
            </a:extLst>
          </p:cNvPr>
          <p:cNvSpPr>
            <a:spLocks noGrp="1"/>
          </p:cNvSpPr>
          <p:nvPr>
            <p:ph idx="1"/>
          </p:nvPr>
        </p:nvSpPr>
        <p:spPr>
          <a:xfrm>
            <a:off x="828674" y="4403324"/>
            <a:ext cx="10756773" cy="1990820"/>
          </a:xfrm>
        </p:spPr>
        <p:txBody>
          <a:bodyPr>
            <a:normAutofit lnSpcReduction="10000"/>
          </a:bodyPr>
          <a:lstStyle/>
          <a:p>
            <a:pPr algn="just"/>
            <a:r>
              <a:rPr lang="en-US" dirty="0">
                <a:latin typeface="Arial" panose="020B0604020202020204" pitchFamily="34" charset="0"/>
                <a:cs typeface="Arial" panose="020B0604020202020204" pitchFamily="34" charset="0"/>
              </a:rPr>
              <a:t>In general, we can observe a fall in the prevalence of the hypertension, high total cholesterol and daily smoking over the years. However, we can also observe a rise in the prevalence of obesity and diabetes, which is interrelated with each other. </a:t>
            </a:r>
          </a:p>
          <a:p>
            <a:pPr algn="just"/>
            <a:r>
              <a:rPr lang="en-US" dirty="0">
                <a:latin typeface="Arial" panose="020B0604020202020204" pitchFamily="34" charset="0"/>
                <a:cs typeface="Arial" panose="020B0604020202020204" pitchFamily="34" charset="0"/>
              </a:rPr>
              <a:t>We can make the following inferences that campaigns and measures to discourage smoking (I quit campaign, tobacco taxes) have been effective in fulling its purpose; future campaigns to encourage healthy lifestyle to bring down diabetes and obesity rates can draw inspiration from the anti-smoking campaigns to try and recreate the success it enjoyed. </a:t>
            </a:r>
          </a:p>
        </p:txBody>
      </p:sp>
      <p:pic>
        <p:nvPicPr>
          <p:cNvPr id="5" name="Picture 4">
            <a:extLst>
              <a:ext uri="{FF2B5EF4-FFF2-40B4-BE49-F238E27FC236}">
                <a16:creationId xmlns:a16="http://schemas.microsoft.com/office/drawing/2014/main" id="{7FEF109B-C47D-4E6D-863D-96B37D3F1C98}"/>
              </a:ext>
            </a:extLst>
          </p:cNvPr>
          <p:cNvPicPr>
            <a:picLocks noChangeAspect="1"/>
          </p:cNvPicPr>
          <p:nvPr/>
        </p:nvPicPr>
        <p:blipFill>
          <a:blip r:embed="rId2"/>
          <a:stretch>
            <a:fillRect/>
          </a:stretch>
        </p:blipFill>
        <p:spPr>
          <a:xfrm>
            <a:off x="2593529" y="1417963"/>
            <a:ext cx="6632221" cy="2914340"/>
          </a:xfrm>
          <a:prstGeom prst="rect">
            <a:avLst/>
          </a:prstGeom>
        </p:spPr>
      </p:pic>
      <p:sp>
        <p:nvSpPr>
          <p:cNvPr id="2" name="Slide Number Placeholder 1">
            <a:extLst>
              <a:ext uri="{FF2B5EF4-FFF2-40B4-BE49-F238E27FC236}">
                <a16:creationId xmlns:a16="http://schemas.microsoft.com/office/drawing/2014/main" id="{52344801-27FC-433D-9BF3-1DC5A3F6E234}"/>
              </a:ext>
            </a:extLst>
          </p:cNvPr>
          <p:cNvSpPr>
            <a:spLocks noGrp="1"/>
          </p:cNvSpPr>
          <p:nvPr>
            <p:ph type="sldNum" sz="quarter" idx="12"/>
          </p:nvPr>
        </p:nvSpPr>
        <p:spPr/>
        <p:txBody>
          <a:bodyPr/>
          <a:lstStyle/>
          <a:p>
            <a:fld id="{34B7E4EF-A1BD-40F4-AB7B-04F084DD991D}" type="slidenum">
              <a:rPr lang="en-US" smtClean="0"/>
              <a:t>17</a:t>
            </a:fld>
            <a:endParaRPr lang="en-US"/>
          </a:p>
        </p:txBody>
      </p:sp>
    </p:spTree>
    <p:extLst>
      <p:ext uri="{BB962C8B-B14F-4D97-AF65-F5344CB8AC3E}">
        <p14:creationId xmlns:p14="http://schemas.microsoft.com/office/powerpoint/2010/main" val="12239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04C4708-4624-4E6C-A0B7-2F5A748CBE47}"/>
              </a:ext>
            </a:extLst>
          </p:cNvPr>
          <p:cNvSpPr/>
          <p:nvPr/>
        </p:nvSpPr>
        <p:spPr>
          <a:xfrm>
            <a:off x="599623" y="463856"/>
            <a:ext cx="11234400" cy="523220"/>
          </a:xfrm>
          <a:prstGeom prst="rect">
            <a:avLst/>
          </a:prstGeom>
          <a:noFill/>
        </p:spPr>
        <p:txBody>
          <a:bodyPr wrap="square" lIns="91440" tIns="45720" rIns="91440" bIns="45720">
            <a:spAutoFit/>
          </a:bodyPr>
          <a:lstStyle/>
          <a:p>
            <a:r>
              <a:rPr lang="en-US" sz="2800" b="1" dirty="0">
                <a:ln w="22225">
                  <a:solidFill>
                    <a:srgbClr val="002060"/>
                  </a:solidFill>
                  <a:prstDash val="solid"/>
                </a:ln>
                <a:solidFill>
                  <a:srgbClr val="0070C0"/>
                </a:solidFill>
                <a:latin typeface="Arial" panose="020B0604020202020204" pitchFamily="34" charset="0"/>
                <a:cs typeface="Arial" panose="020B0604020202020204" pitchFamily="34" charset="0"/>
              </a:rPr>
              <a:t>7) CPF Contribution with Medisave &amp; Wages</a:t>
            </a:r>
            <a:endParaRPr lang="en-US" sz="28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C46797F5-1D56-48D0-AA8F-2C7B6CA8AF7C}"/>
              </a:ext>
            </a:extLst>
          </p:cNvPr>
          <p:cNvSpPr>
            <a:spLocks noGrp="1"/>
          </p:cNvSpPr>
          <p:nvPr>
            <p:ph idx="1"/>
          </p:nvPr>
        </p:nvSpPr>
        <p:spPr>
          <a:xfrm>
            <a:off x="828674" y="4330214"/>
            <a:ext cx="10623519" cy="2063930"/>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In this study, we will be try to find out how employee wages contribute to their own CPF contributions and further contribute to their own Medisave account. </a:t>
            </a:r>
          </a:p>
          <a:p>
            <a:pPr algn="just"/>
            <a:r>
              <a:rPr lang="en-US" dirty="0">
                <a:latin typeface="Arial" panose="020B0604020202020204" pitchFamily="34" charset="0"/>
                <a:cs typeface="Arial" panose="020B0604020202020204" pitchFamily="34" charset="0"/>
              </a:rPr>
              <a:t>As 8% of the wage of the employees is credited to Medisave, so I will be use that toe valuate the amount that is contributed to Medisave CPF Board.</a:t>
            </a:r>
          </a:p>
          <a:p>
            <a:pPr algn="just"/>
            <a:r>
              <a:rPr lang="en-US" dirty="0">
                <a:latin typeface="Arial" panose="020B0604020202020204" pitchFamily="34" charset="0"/>
                <a:cs typeface="Arial" panose="020B0604020202020204" pitchFamily="34" charset="0"/>
              </a:rPr>
              <a:t>Noted that the current CPF contribution for both employer and employees combined is 37% of the total wage. The breakdown of the CPF contribution is 21% of the total wage will go to the Ordinary Account OA), 7% of the total wage will go to the Special Account (SA) and the remaining 8% of the total wage will be credited into the Medisave Account. </a:t>
            </a:r>
          </a:p>
          <a:p>
            <a:pPr algn="just"/>
            <a:endParaRPr lang="en-SG"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EFFED75-03FE-473F-B102-3C278D4CEC82}"/>
              </a:ext>
            </a:extLst>
          </p:cNvPr>
          <p:cNvPicPr>
            <a:picLocks noChangeAspect="1"/>
          </p:cNvPicPr>
          <p:nvPr/>
        </p:nvPicPr>
        <p:blipFill>
          <a:blip r:embed="rId2"/>
          <a:stretch>
            <a:fillRect/>
          </a:stretch>
        </p:blipFill>
        <p:spPr>
          <a:xfrm>
            <a:off x="828676" y="1108885"/>
            <a:ext cx="6779487" cy="3221329"/>
          </a:xfrm>
          <a:prstGeom prst="rect">
            <a:avLst/>
          </a:prstGeom>
        </p:spPr>
      </p:pic>
      <p:pic>
        <p:nvPicPr>
          <p:cNvPr id="3" name="Picture 2">
            <a:extLst>
              <a:ext uri="{FF2B5EF4-FFF2-40B4-BE49-F238E27FC236}">
                <a16:creationId xmlns:a16="http://schemas.microsoft.com/office/drawing/2014/main" id="{D695A9D3-30B1-4889-8BDF-22534983ED2F}"/>
              </a:ext>
            </a:extLst>
          </p:cNvPr>
          <p:cNvPicPr>
            <a:picLocks noChangeAspect="1"/>
          </p:cNvPicPr>
          <p:nvPr/>
        </p:nvPicPr>
        <p:blipFill>
          <a:blip r:embed="rId3"/>
          <a:stretch>
            <a:fillRect/>
          </a:stretch>
        </p:blipFill>
        <p:spPr>
          <a:xfrm>
            <a:off x="8156193" y="1544337"/>
            <a:ext cx="3109659" cy="2785877"/>
          </a:xfrm>
          <a:prstGeom prst="rect">
            <a:avLst/>
          </a:prstGeom>
        </p:spPr>
      </p:pic>
      <p:sp>
        <p:nvSpPr>
          <p:cNvPr id="5" name="Slide Number Placeholder 4">
            <a:extLst>
              <a:ext uri="{FF2B5EF4-FFF2-40B4-BE49-F238E27FC236}">
                <a16:creationId xmlns:a16="http://schemas.microsoft.com/office/drawing/2014/main" id="{1CB4F662-DBDB-4833-B20B-C2E220F96834}"/>
              </a:ext>
            </a:extLst>
          </p:cNvPr>
          <p:cNvSpPr>
            <a:spLocks noGrp="1"/>
          </p:cNvSpPr>
          <p:nvPr>
            <p:ph type="sldNum" sz="quarter" idx="12"/>
          </p:nvPr>
        </p:nvSpPr>
        <p:spPr/>
        <p:txBody>
          <a:bodyPr/>
          <a:lstStyle/>
          <a:p>
            <a:fld id="{34B7E4EF-A1BD-40F4-AB7B-04F084DD991D}" type="slidenum">
              <a:rPr lang="en-US" smtClean="0"/>
              <a:t>18</a:t>
            </a:fld>
            <a:endParaRPr lang="en-US"/>
          </a:p>
        </p:txBody>
      </p:sp>
    </p:spTree>
    <p:extLst>
      <p:ext uri="{BB962C8B-B14F-4D97-AF65-F5344CB8AC3E}">
        <p14:creationId xmlns:p14="http://schemas.microsoft.com/office/powerpoint/2010/main" val="1096641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04C4708-4624-4E6C-A0B7-2F5A748CBE47}"/>
              </a:ext>
            </a:extLst>
          </p:cNvPr>
          <p:cNvSpPr/>
          <p:nvPr/>
        </p:nvSpPr>
        <p:spPr>
          <a:xfrm>
            <a:off x="626256" y="463856"/>
            <a:ext cx="11234400" cy="523220"/>
          </a:xfrm>
          <a:prstGeom prst="rect">
            <a:avLst/>
          </a:prstGeom>
          <a:noFill/>
        </p:spPr>
        <p:txBody>
          <a:bodyPr wrap="square" lIns="91440" tIns="45720" rIns="91440" bIns="45720">
            <a:spAutoFit/>
          </a:bodyPr>
          <a:lstStyle/>
          <a:p>
            <a:r>
              <a:rPr lang="en-US" sz="2800" b="1" dirty="0">
                <a:ln w="22225">
                  <a:solidFill>
                    <a:srgbClr val="002060"/>
                  </a:solidFill>
                  <a:prstDash val="solid"/>
                </a:ln>
                <a:solidFill>
                  <a:srgbClr val="0070C0"/>
                </a:solidFill>
                <a:latin typeface="Arial" panose="020B0604020202020204" pitchFamily="34" charset="0"/>
                <a:cs typeface="Arial" panose="020B0604020202020204" pitchFamily="34" charset="0"/>
              </a:rPr>
              <a:t>7) CPF Contribution with Medisave &amp; Wages</a:t>
            </a:r>
            <a:endParaRPr lang="en-US" sz="28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C46797F5-1D56-48D0-AA8F-2C7B6CA8AF7C}"/>
              </a:ext>
            </a:extLst>
          </p:cNvPr>
          <p:cNvSpPr>
            <a:spLocks noGrp="1"/>
          </p:cNvSpPr>
          <p:nvPr>
            <p:ph idx="1"/>
          </p:nvPr>
        </p:nvSpPr>
        <p:spPr>
          <a:xfrm>
            <a:off x="828674" y="4330213"/>
            <a:ext cx="10623519" cy="2212629"/>
          </a:xfrm>
        </p:spPr>
        <p:txBody>
          <a:bodyPr>
            <a:normAutofit fontScale="85000" lnSpcReduction="10000"/>
          </a:bodyPr>
          <a:lstStyle/>
          <a:p>
            <a:pPr algn="just"/>
            <a:r>
              <a:rPr lang="en-US" dirty="0">
                <a:latin typeface="Arial" panose="020B0604020202020204" pitchFamily="34" charset="0"/>
                <a:cs typeface="Arial" panose="020B0604020202020204" pitchFamily="34" charset="0"/>
              </a:rPr>
              <a:t>From the chart above, the increase in wages in Singapore has caused the CPF contribution to increase throughout the years, which ultimately caused an increase in the contribution towards the Medisave. </a:t>
            </a:r>
          </a:p>
          <a:p>
            <a:pPr algn="just"/>
            <a:r>
              <a:rPr lang="en-US" dirty="0">
                <a:latin typeface="Arial" panose="020B0604020202020204" pitchFamily="34" charset="0"/>
                <a:cs typeface="Arial" panose="020B0604020202020204" pitchFamily="34" charset="0"/>
              </a:rPr>
              <a:t>As </a:t>
            </a:r>
            <a:r>
              <a:rPr lang="en-US" dirty="0" err="1">
                <a:latin typeface="Arial" panose="020B0604020202020204" pitchFamily="34" charset="0"/>
                <a:cs typeface="Arial" panose="020B0604020202020204" pitchFamily="34" charset="0"/>
              </a:rPr>
              <a:t>medisave</a:t>
            </a:r>
            <a:r>
              <a:rPr lang="en-US" dirty="0">
                <a:latin typeface="Arial" panose="020B0604020202020204" pitchFamily="34" charset="0"/>
                <a:cs typeface="Arial" panose="020B0604020202020204" pitchFamily="34" charset="0"/>
              </a:rPr>
              <a:t> can be used to fund the monthly premiums for </a:t>
            </a:r>
            <a:r>
              <a:rPr lang="en-US" dirty="0" err="1">
                <a:latin typeface="Arial" panose="020B0604020202020204" pitchFamily="34" charset="0"/>
                <a:cs typeface="Arial" panose="020B0604020202020204" pitchFamily="34" charset="0"/>
              </a:rPr>
              <a:t>Medishield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Medishield</a:t>
            </a:r>
            <a:r>
              <a:rPr lang="en-US" dirty="0">
                <a:latin typeface="Arial" panose="020B0604020202020204" pitchFamily="34" charset="0"/>
                <a:cs typeface="Arial" panose="020B0604020202020204" pitchFamily="34" charset="0"/>
              </a:rPr>
              <a:t> life, most Singaporeans will use their </a:t>
            </a:r>
            <a:r>
              <a:rPr lang="en-US" dirty="0" err="1">
                <a:latin typeface="Arial" panose="020B0604020202020204" pitchFamily="34" charset="0"/>
                <a:cs typeface="Arial" panose="020B0604020202020204" pitchFamily="34" charset="0"/>
              </a:rPr>
              <a:t>medisave</a:t>
            </a:r>
            <a:r>
              <a:rPr lang="en-US" dirty="0">
                <a:latin typeface="Arial" panose="020B0604020202020204" pitchFamily="34" charset="0"/>
                <a:cs typeface="Arial" panose="020B0604020202020204" pitchFamily="34" charset="0"/>
              </a:rPr>
              <a:t> to sustain their </a:t>
            </a:r>
            <a:r>
              <a:rPr lang="en-US" dirty="0" err="1">
                <a:latin typeface="Arial" panose="020B0604020202020204" pitchFamily="34" charset="0"/>
                <a:cs typeface="Arial" panose="020B0604020202020204" pitchFamily="34" charset="0"/>
              </a:rPr>
              <a:t>Medishield</a:t>
            </a:r>
            <a:r>
              <a:rPr lang="en-US" dirty="0">
                <a:latin typeface="Arial" panose="020B0604020202020204" pitchFamily="34" charset="0"/>
                <a:cs typeface="Arial" panose="020B0604020202020204" pitchFamily="34" charset="0"/>
              </a:rPr>
              <a:t> plans as well as to pay their medical fees on chronic diseases such as Diabetes, Hypertension and Cancer. </a:t>
            </a:r>
          </a:p>
          <a:p>
            <a:pPr algn="just"/>
            <a:r>
              <a:rPr lang="en-US" dirty="0">
                <a:latin typeface="Arial" panose="020B0604020202020204" pitchFamily="34" charset="0"/>
                <a:cs typeface="Arial" panose="020B0604020202020204" pitchFamily="34" charset="0"/>
              </a:rPr>
              <a:t>In addition, the Singapore government provided various subsidies to lower the cost for the </a:t>
            </a:r>
            <a:r>
              <a:rPr lang="en-US" dirty="0" err="1">
                <a:latin typeface="Arial" panose="020B0604020202020204" pitchFamily="34" charset="0"/>
                <a:cs typeface="Arial" panose="020B0604020202020204" pitchFamily="34" charset="0"/>
              </a:rPr>
              <a:t>Medishield</a:t>
            </a:r>
            <a:r>
              <a:rPr lang="en-US" dirty="0">
                <a:latin typeface="Arial" panose="020B0604020202020204" pitchFamily="34" charset="0"/>
                <a:cs typeface="Arial" panose="020B0604020202020204" pitchFamily="34" charset="0"/>
              </a:rPr>
              <a:t> plans. </a:t>
            </a:r>
          </a:p>
          <a:p>
            <a:pPr algn="just"/>
            <a:r>
              <a:rPr lang="en-US" dirty="0">
                <a:latin typeface="Arial" panose="020B0604020202020204" pitchFamily="34" charset="0"/>
                <a:cs typeface="Arial" panose="020B0604020202020204" pitchFamily="34" charset="0"/>
              </a:rPr>
              <a:t>Hence, it can be inferred that most Singaporeans do not need to pay out of their pocket (in cash) to support their </a:t>
            </a:r>
            <a:r>
              <a:rPr lang="en-US" dirty="0" err="1">
                <a:latin typeface="Arial" panose="020B0604020202020204" pitchFamily="34" charset="0"/>
                <a:cs typeface="Arial" panose="020B0604020202020204" pitchFamily="34" charset="0"/>
              </a:rPr>
              <a:t>medishield</a:t>
            </a:r>
            <a:r>
              <a:rPr lang="en-US" dirty="0">
                <a:latin typeface="Arial" panose="020B0604020202020204" pitchFamily="34" charset="0"/>
                <a:cs typeface="Arial" panose="020B0604020202020204" pitchFamily="34" charset="0"/>
              </a:rPr>
              <a:t> plans.</a:t>
            </a:r>
          </a:p>
          <a:p>
            <a:pPr algn="just"/>
            <a:endParaRPr lang="en-SG"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BEFFED75-03FE-473F-B102-3C278D4CEC82}"/>
              </a:ext>
            </a:extLst>
          </p:cNvPr>
          <p:cNvPicPr>
            <a:picLocks noChangeAspect="1"/>
          </p:cNvPicPr>
          <p:nvPr/>
        </p:nvPicPr>
        <p:blipFill>
          <a:blip r:embed="rId2"/>
          <a:stretch>
            <a:fillRect/>
          </a:stretch>
        </p:blipFill>
        <p:spPr>
          <a:xfrm>
            <a:off x="828676" y="1108885"/>
            <a:ext cx="6779487" cy="3221329"/>
          </a:xfrm>
          <a:prstGeom prst="rect">
            <a:avLst/>
          </a:prstGeom>
        </p:spPr>
      </p:pic>
      <p:pic>
        <p:nvPicPr>
          <p:cNvPr id="3" name="Picture 2">
            <a:extLst>
              <a:ext uri="{FF2B5EF4-FFF2-40B4-BE49-F238E27FC236}">
                <a16:creationId xmlns:a16="http://schemas.microsoft.com/office/drawing/2014/main" id="{D695A9D3-30B1-4889-8BDF-22534983ED2F}"/>
              </a:ext>
            </a:extLst>
          </p:cNvPr>
          <p:cNvPicPr>
            <a:picLocks noChangeAspect="1"/>
          </p:cNvPicPr>
          <p:nvPr/>
        </p:nvPicPr>
        <p:blipFill>
          <a:blip r:embed="rId3"/>
          <a:stretch>
            <a:fillRect/>
          </a:stretch>
        </p:blipFill>
        <p:spPr>
          <a:xfrm>
            <a:off x="8156193" y="1544337"/>
            <a:ext cx="3109659" cy="2785877"/>
          </a:xfrm>
          <a:prstGeom prst="rect">
            <a:avLst/>
          </a:prstGeom>
        </p:spPr>
      </p:pic>
      <p:sp>
        <p:nvSpPr>
          <p:cNvPr id="5" name="Slide Number Placeholder 4">
            <a:extLst>
              <a:ext uri="{FF2B5EF4-FFF2-40B4-BE49-F238E27FC236}">
                <a16:creationId xmlns:a16="http://schemas.microsoft.com/office/drawing/2014/main" id="{44F4C681-3D45-4ABB-8592-706FDC665BD8}"/>
              </a:ext>
            </a:extLst>
          </p:cNvPr>
          <p:cNvSpPr>
            <a:spLocks noGrp="1"/>
          </p:cNvSpPr>
          <p:nvPr>
            <p:ph type="sldNum" sz="quarter" idx="12"/>
          </p:nvPr>
        </p:nvSpPr>
        <p:spPr/>
        <p:txBody>
          <a:bodyPr/>
          <a:lstStyle/>
          <a:p>
            <a:fld id="{34B7E4EF-A1BD-40F4-AB7B-04F084DD991D}" type="slidenum">
              <a:rPr lang="en-US" smtClean="0"/>
              <a:t>19</a:t>
            </a:fld>
            <a:endParaRPr lang="en-US"/>
          </a:p>
        </p:txBody>
      </p:sp>
    </p:spTree>
    <p:extLst>
      <p:ext uri="{BB962C8B-B14F-4D97-AF65-F5344CB8AC3E}">
        <p14:creationId xmlns:p14="http://schemas.microsoft.com/office/powerpoint/2010/main" val="278146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635E-CF4D-4BD2-82B7-1EC77695973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Overview</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705F39C-7B47-42E6-98E4-E4D6564645DD}"/>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We will be exploring if Singapore’s healthcare is indeed getting better quantitatively. </a:t>
            </a:r>
          </a:p>
          <a:p>
            <a:pPr algn="just"/>
            <a:r>
              <a:rPr lang="en-US" dirty="0">
                <a:latin typeface="Arial" panose="020B0604020202020204" pitchFamily="34" charset="0"/>
                <a:cs typeface="Arial" panose="020B0604020202020204" pitchFamily="34" charset="0"/>
              </a:rPr>
              <a:t>We will be using a few datasets obtained from Singapore’s open data portal, and open data sources from the World Bank to obtain data of other countries’ healthcare performance. </a:t>
            </a:r>
          </a:p>
          <a:p>
            <a:pPr algn="just"/>
            <a:r>
              <a:rPr lang="en-US" dirty="0">
                <a:latin typeface="Arial" panose="020B0604020202020204" pitchFamily="34" charset="0"/>
                <a:cs typeface="Arial" panose="020B0604020202020204" pitchFamily="34" charset="0"/>
              </a:rPr>
              <a:t>A set of data analysis tools from the </a:t>
            </a:r>
            <a:r>
              <a:rPr lang="en-US" b="1" dirty="0">
                <a:latin typeface="Arial" panose="020B0604020202020204" pitchFamily="34" charset="0"/>
                <a:cs typeface="Arial" panose="020B0604020202020204" pitchFamily="34" charset="0"/>
              </a:rPr>
              <a:t>Pandas</a:t>
            </a:r>
            <a:r>
              <a:rPr lang="en-US" dirty="0">
                <a:latin typeface="Arial" panose="020B0604020202020204" pitchFamily="34" charset="0"/>
                <a:cs typeface="Arial" panose="020B0604020202020204" pitchFamily="34" charset="0"/>
              </a:rPr>
              <a:t>, the </a:t>
            </a:r>
            <a:r>
              <a:rPr lang="en-US" b="1" dirty="0">
                <a:latin typeface="Arial" panose="020B0604020202020204" pitchFamily="34" charset="0"/>
                <a:cs typeface="Arial" panose="020B0604020202020204" pitchFamily="34" charset="0"/>
              </a:rPr>
              <a:t>Matplotlib Library </a:t>
            </a:r>
            <a:r>
              <a:rPr lang="en-US" dirty="0">
                <a:latin typeface="Arial" panose="020B0604020202020204" pitchFamily="34" charset="0"/>
                <a:cs typeface="Arial" panose="020B0604020202020204" pitchFamily="34" charset="0"/>
              </a:rPr>
              <a:t>as well as </a:t>
            </a:r>
            <a:r>
              <a:rPr lang="en-US" b="1" dirty="0">
                <a:latin typeface="Arial" panose="020B0604020202020204" pitchFamily="34" charset="0"/>
                <a:cs typeface="Arial" panose="020B0604020202020204" pitchFamily="34" charset="0"/>
              </a:rPr>
              <a:t>Seaborn library </a:t>
            </a:r>
            <a:r>
              <a:rPr lang="en-US" dirty="0">
                <a:latin typeface="Arial" panose="020B0604020202020204" pitchFamily="34" charset="0"/>
                <a:cs typeface="Arial" panose="020B0604020202020204" pitchFamily="34" charset="0"/>
              </a:rPr>
              <a:t>will be used to visualize our given data and to show the time series changes in our data. </a:t>
            </a:r>
            <a:endParaRPr lang="en-SG" dirty="0">
              <a:latin typeface="Arial" panose="020B0604020202020204" pitchFamily="34" charset="0"/>
              <a:cs typeface="Arial" panose="020B0604020202020204" pitchFamily="34" charset="0"/>
            </a:endParaRPr>
          </a:p>
          <a:p>
            <a:pPr algn="just"/>
            <a:r>
              <a:rPr lang="en-SG" dirty="0">
                <a:latin typeface="Arial" panose="020B0604020202020204" pitchFamily="34" charset="0"/>
                <a:cs typeface="Arial" panose="020B0604020202020204" pitchFamily="34" charset="0"/>
              </a:rPr>
              <a:t>The outcome from this research will show that there are indeed some extend of positive improvements in healthcare over the years in Singapore and will be explained further on next few slides. </a:t>
            </a:r>
            <a:endParaRPr lang="en-US"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A85734F4-8710-4DD9-AC14-DDD8DED825F4}"/>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1933269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04C4708-4624-4E6C-A0B7-2F5A748CBE47}"/>
              </a:ext>
            </a:extLst>
          </p:cNvPr>
          <p:cNvSpPr/>
          <p:nvPr/>
        </p:nvSpPr>
        <p:spPr>
          <a:xfrm>
            <a:off x="535711" y="463856"/>
            <a:ext cx="11234400" cy="523220"/>
          </a:xfrm>
          <a:prstGeom prst="rect">
            <a:avLst/>
          </a:prstGeom>
          <a:noFill/>
        </p:spPr>
        <p:txBody>
          <a:bodyPr wrap="square" lIns="91440" tIns="45720" rIns="91440" bIns="45720">
            <a:spAutoFit/>
          </a:bodyPr>
          <a:lstStyle/>
          <a:p>
            <a:r>
              <a:rPr lang="en-US" sz="2800" b="1" dirty="0">
                <a:ln w="22225">
                  <a:solidFill>
                    <a:srgbClr val="002060"/>
                  </a:solidFill>
                  <a:prstDash val="solid"/>
                </a:ln>
                <a:solidFill>
                  <a:srgbClr val="0070C0"/>
                </a:solidFill>
                <a:latin typeface="Arial" panose="020B0604020202020204" pitchFamily="34" charset="0"/>
                <a:cs typeface="Arial" panose="020B0604020202020204" pitchFamily="34" charset="0"/>
              </a:rPr>
              <a:t>8) Number of Claims and Amount of Claims for </a:t>
            </a:r>
            <a:r>
              <a:rPr lang="en-US" sz="2800" b="1" dirty="0" err="1">
                <a:ln w="22225">
                  <a:solidFill>
                    <a:srgbClr val="002060"/>
                  </a:solidFill>
                  <a:prstDash val="solid"/>
                </a:ln>
                <a:solidFill>
                  <a:srgbClr val="0070C0"/>
                </a:solidFill>
                <a:latin typeface="Arial" panose="020B0604020202020204" pitchFamily="34" charset="0"/>
                <a:cs typeface="Arial" panose="020B0604020202020204" pitchFamily="34" charset="0"/>
              </a:rPr>
              <a:t>Medishield</a:t>
            </a:r>
            <a:endParaRPr lang="en-US" sz="28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C46797F5-1D56-48D0-AA8F-2C7B6CA8AF7C}"/>
              </a:ext>
            </a:extLst>
          </p:cNvPr>
          <p:cNvSpPr>
            <a:spLocks noGrp="1"/>
          </p:cNvSpPr>
          <p:nvPr>
            <p:ph idx="1"/>
          </p:nvPr>
        </p:nvSpPr>
        <p:spPr>
          <a:xfrm>
            <a:off x="535712" y="4563122"/>
            <a:ext cx="11094036" cy="1831022"/>
          </a:xfrm>
        </p:spPr>
        <p:txBody>
          <a:bodyPr>
            <a:normAutofit fontScale="85000" lnSpcReduction="10000"/>
          </a:bodyPr>
          <a:lstStyle/>
          <a:p>
            <a:pPr algn="just"/>
            <a:r>
              <a:rPr lang="en-US" dirty="0">
                <a:latin typeface="Arial" panose="020B0604020202020204" pitchFamily="34" charset="0"/>
                <a:cs typeface="Arial" panose="020B0604020202020204" pitchFamily="34" charset="0"/>
              </a:rPr>
              <a:t>From the chart above, the number of claims and amount of claims made to </a:t>
            </a:r>
            <a:r>
              <a:rPr lang="en-US" dirty="0" err="1">
                <a:latin typeface="Arial" panose="020B0604020202020204" pitchFamily="34" charset="0"/>
                <a:cs typeface="Arial" panose="020B0604020202020204" pitchFamily="34" charset="0"/>
              </a:rPr>
              <a:t>medishield</a:t>
            </a:r>
            <a:r>
              <a:rPr lang="en-US" dirty="0">
                <a:latin typeface="Arial" panose="020B0604020202020204" pitchFamily="34" charset="0"/>
                <a:cs typeface="Arial" panose="020B0604020202020204" pitchFamily="34" charset="0"/>
              </a:rPr>
              <a:t> plans increase from 2010 to 2016. </a:t>
            </a:r>
          </a:p>
          <a:p>
            <a:pPr algn="just"/>
            <a:r>
              <a:rPr lang="en-US" dirty="0">
                <a:latin typeface="Arial" panose="020B0604020202020204" pitchFamily="34" charset="0"/>
                <a:cs typeface="Arial" panose="020B0604020202020204" pitchFamily="34" charset="0"/>
              </a:rPr>
              <a:t>The increase in the number of claims made may be due to the fact that Singapore is facing in an ageing population and there are more people from the baby boomer generation (Born between 1946 and 1964) that requires healthcare and medical services. </a:t>
            </a:r>
          </a:p>
          <a:p>
            <a:pPr algn="just"/>
            <a:r>
              <a:rPr lang="en-US" dirty="0">
                <a:latin typeface="Arial" panose="020B0604020202020204" pitchFamily="34" charset="0"/>
                <a:cs typeface="Arial" panose="020B0604020202020204" pitchFamily="34" charset="0"/>
              </a:rPr>
              <a:t>Another explanation could be the government has made it easier for the people to make claims under the </a:t>
            </a:r>
            <a:r>
              <a:rPr lang="en-US" dirty="0" err="1">
                <a:latin typeface="Arial" panose="020B0604020202020204" pitchFamily="34" charset="0"/>
                <a:cs typeface="Arial" panose="020B0604020202020204" pitchFamily="34" charset="0"/>
              </a:rPr>
              <a:t>medishield</a:t>
            </a:r>
            <a:r>
              <a:rPr lang="en-US" dirty="0">
                <a:latin typeface="Arial" panose="020B0604020202020204" pitchFamily="34" charset="0"/>
                <a:cs typeface="Arial" panose="020B0604020202020204" pitchFamily="34" charset="0"/>
              </a:rPr>
              <a:t> plans and this encourages the people to use their </a:t>
            </a:r>
            <a:r>
              <a:rPr lang="en-US" dirty="0" err="1">
                <a:latin typeface="Arial" panose="020B0604020202020204" pitchFamily="34" charset="0"/>
                <a:cs typeface="Arial" panose="020B0604020202020204" pitchFamily="34" charset="0"/>
              </a:rPr>
              <a:t>medishield</a:t>
            </a:r>
            <a:r>
              <a:rPr lang="en-US" dirty="0">
                <a:latin typeface="Arial" panose="020B0604020202020204" pitchFamily="34" charset="0"/>
                <a:cs typeface="Arial" panose="020B0604020202020204" pitchFamily="34" charset="0"/>
              </a:rPr>
              <a:t> benefits to cover their healthcare cost, which makes the overall healthcare more affordable. </a:t>
            </a:r>
            <a:endParaRPr lang="en-SG"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91034D2-33C8-44D7-AA98-D80CB4AF8D91}"/>
              </a:ext>
            </a:extLst>
          </p:cNvPr>
          <p:cNvPicPr>
            <a:picLocks noChangeAspect="1"/>
          </p:cNvPicPr>
          <p:nvPr/>
        </p:nvPicPr>
        <p:blipFill>
          <a:blip r:embed="rId2"/>
          <a:stretch>
            <a:fillRect/>
          </a:stretch>
        </p:blipFill>
        <p:spPr>
          <a:xfrm>
            <a:off x="7337499" y="3160450"/>
            <a:ext cx="4292249" cy="1290086"/>
          </a:xfrm>
          <a:prstGeom prst="rect">
            <a:avLst/>
          </a:prstGeom>
        </p:spPr>
      </p:pic>
      <p:pic>
        <p:nvPicPr>
          <p:cNvPr id="2" name="Picture 1">
            <a:extLst>
              <a:ext uri="{FF2B5EF4-FFF2-40B4-BE49-F238E27FC236}">
                <a16:creationId xmlns:a16="http://schemas.microsoft.com/office/drawing/2014/main" id="{9F4D4CB3-B1A4-48BA-B5C3-318054CAD78F}"/>
              </a:ext>
            </a:extLst>
          </p:cNvPr>
          <p:cNvPicPr>
            <a:picLocks noChangeAspect="1"/>
          </p:cNvPicPr>
          <p:nvPr/>
        </p:nvPicPr>
        <p:blipFill>
          <a:blip r:embed="rId3"/>
          <a:stretch>
            <a:fillRect/>
          </a:stretch>
        </p:blipFill>
        <p:spPr>
          <a:xfrm>
            <a:off x="807636" y="1219407"/>
            <a:ext cx="6541363" cy="3231129"/>
          </a:xfrm>
          <a:prstGeom prst="rect">
            <a:avLst/>
          </a:prstGeom>
        </p:spPr>
      </p:pic>
      <p:sp>
        <p:nvSpPr>
          <p:cNvPr id="3" name="Slide Number Placeholder 2">
            <a:extLst>
              <a:ext uri="{FF2B5EF4-FFF2-40B4-BE49-F238E27FC236}">
                <a16:creationId xmlns:a16="http://schemas.microsoft.com/office/drawing/2014/main" id="{F3BB74FF-E61E-4C24-B1A3-961475827E71}"/>
              </a:ext>
            </a:extLst>
          </p:cNvPr>
          <p:cNvSpPr>
            <a:spLocks noGrp="1"/>
          </p:cNvSpPr>
          <p:nvPr>
            <p:ph type="sldNum" sz="quarter" idx="12"/>
          </p:nvPr>
        </p:nvSpPr>
        <p:spPr/>
        <p:txBody>
          <a:bodyPr/>
          <a:lstStyle/>
          <a:p>
            <a:fld id="{34B7E4EF-A1BD-40F4-AB7B-04F084DD991D}" type="slidenum">
              <a:rPr lang="en-US" smtClean="0"/>
              <a:t>20</a:t>
            </a:fld>
            <a:endParaRPr lang="en-US"/>
          </a:p>
        </p:txBody>
      </p:sp>
    </p:spTree>
    <p:extLst>
      <p:ext uri="{BB962C8B-B14F-4D97-AF65-F5344CB8AC3E}">
        <p14:creationId xmlns:p14="http://schemas.microsoft.com/office/powerpoint/2010/main" val="87144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04C4708-4624-4E6C-A0B7-2F5A748CBE47}"/>
              </a:ext>
            </a:extLst>
          </p:cNvPr>
          <p:cNvSpPr/>
          <p:nvPr/>
        </p:nvSpPr>
        <p:spPr>
          <a:xfrm>
            <a:off x="523233" y="611668"/>
            <a:ext cx="11234400" cy="523220"/>
          </a:xfrm>
          <a:prstGeom prst="rect">
            <a:avLst/>
          </a:prstGeom>
          <a:noFill/>
        </p:spPr>
        <p:txBody>
          <a:bodyPr wrap="square" lIns="91440" tIns="45720" rIns="91440" bIns="45720">
            <a:spAutoFit/>
          </a:bodyPr>
          <a:lstStyle/>
          <a:p>
            <a:r>
              <a:rPr lang="en-US" sz="2800" b="1" dirty="0">
                <a:ln w="22225">
                  <a:solidFill>
                    <a:srgbClr val="002060"/>
                  </a:solidFill>
                  <a:prstDash val="solid"/>
                </a:ln>
                <a:solidFill>
                  <a:srgbClr val="0070C0"/>
                </a:solidFill>
                <a:latin typeface="Arial" panose="020B0604020202020204" pitchFamily="34" charset="0"/>
                <a:cs typeface="Arial" panose="020B0604020202020204" pitchFamily="34" charset="0"/>
              </a:rPr>
              <a:t>9) Household Expenditure on Healthcare</a:t>
            </a:r>
            <a:endParaRPr lang="en-US" sz="28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C46797F5-1D56-48D0-AA8F-2C7B6CA8AF7C}"/>
              </a:ext>
            </a:extLst>
          </p:cNvPr>
          <p:cNvSpPr>
            <a:spLocks noGrp="1"/>
          </p:cNvSpPr>
          <p:nvPr>
            <p:ph idx="1"/>
          </p:nvPr>
        </p:nvSpPr>
        <p:spPr>
          <a:xfrm>
            <a:off x="606732" y="4345217"/>
            <a:ext cx="10845461" cy="2048927"/>
          </a:xfrm>
        </p:spPr>
        <p:txBody>
          <a:bodyPr>
            <a:normAutofit fontScale="85000" lnSpcReduction="10000"/>
          </a:bodyPr>
          <a:lstStyle/>
          <a:p>
            <a:pPr algn="just"/>
            <a:r>
              <a:rPr lang="en-US" dirty="0">
                <a:latin typeface="Arial" panose="020B0604020202020204" pitchFamily="34" charset="0"/>
                <a:cs typeface="Arial" panose="020B0604020202020204" pitchFamily="34" charset="0"/>
              </a:rPr>
              <a:t>From the chart above, we can see the different percentages of healthcare expenditure by households of different levels. </a:t>
            </a:r>
          </a:p>
          <a:p>
            <a:pPr algn="just"/>
            <a:r>
              <a:rPr lang="en-US" dirty="0">
                <a:latin typeface="Arial" panose="020B0604020202020204" pitchFamily="34" charset="0"/>
                <a:cs typeface="Arial" panose="020B0604020202020204" pitchFamily="34" charset="0"/>
              </a:rPr>
              <a:t>Overall, the household expenditure on healthcare in Singapore has decreased from 2008 to 2012 (blue graph).</a:t>
            </a:r>
          </a:p>
          <a:p>
            <a:pPr algn="just"/>
            <a:r>
              <a:rPr lang="en-US" dirty="0">
                <a:latin typeface="Arial" panose="020B0604020202020204" pitchFamily="34" charset="0"/>
                <a:cs typeface="Arial" panose="020B0604020202020204" pitchFamily="34" charset="0"/>
              </a:rPr>
              <a:t>However, upon close inspection, we can see that the households in the 1</a:t>
            </a:r>
            <a:r>
              <a:rPr lang="en-US" baseline="30000" dirty="0">
                <a:latin typeface="Arial" panose="020B0604020202020204" pitchFamily="34" charset="0"/>
                <a:cs typeface="Arial" panose="020B0604020202020204" pitchFamily="34" charset="0"/>
              </a:rPr>
              <a:t>st</a:t>
            </a:r>
            <a:r>
              <a:rPr lang="en-US" dirty="0">
                <a:latin typeface="Arial" panose="020B0604020202020204" pitchFamily="34" charset="0"/>
                <a:cs typeface="Arial" panose="020B0604020202020204" pitchFamily="34" charset="0"/>
              </a:rPr>
              <a:t> quintile have an higher expenditure one healthcare compared to the other quintiles. </a:t>
            </a:r>
          </a:p>
          <a:p>
            <a:pPr algn="just"/>
            <a:r>
              <a:rPr lang="en-SG" dirty="0">
                <a:latin typeface="Arial" panose="020B0604020202020204" pitchFamily="34" charset="0"/>
                <a:cs typeface="Arial" panose="020B0604020202020204" pitchFamily="34" charset="0"/>
              </a:rPr>
              <a:t>One explanation of this could be that these households are in a lower income level and hence, they have a lower take home after CPF contribution. </a:t>
            </a:r>
          </a:p>
          <a:p>
            <a:pPr algn="just"/>
            <a:r>
              <a:rPr lang="en-SG" dirty="0">
                <a:latin typeface="Arial" panose="020B0604020202020204" pitchFamily="34" charset="0"/>
                <a:cs typeface="Arial" panose="020B0604020202020204" pitchFamily="34" charset="0"/>
              </a:rPr>
              <a:t>As such, the lower level of income will contribute to a higher percentage of spending in healthcare.</a:t>
            </a:r>
          </a:p>
          <a:p>
            <a:pPr algn="just"/>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67391DB-33E0-4D3C-B48C-331394C97A72}"/>
              </a:ext>
            </a:extLst>
          </p:cNvPr>
          <p:cNvPicPr>
            <a:picLocks noChangeAspect="1"/>
          </p:cNvPicPr>
          <p:nvPr/>
        </p:nvPicPr>
        <p:blipFill>
          <a:blip r:embed="rId2"/>
          <a:stretch>
            <a:fillRect/>
          </a:stretch>
        </p:blipFill>
        <p:spPr>
          <a:xfrm>
            <a:off x="606732" y="1272090"/>
            <a:ext cx="6455462" cy="2935925"/>
          </a:xfrm>
          <a:prstGeom prst="rect">
            <a:avLst/>
          </a:prstGeom>
        </p:spPr>
      </p:pic>
      <p:pic>
        <p:nvPicPr>
          <p:cNvPr id="2" name="Picture 1">
            <a:extLst>
              <a:ext uri="{FF2B5EF4-FFF2-40B4-BE49-F238E27FC236}">
                <a16:creationId xmlns:a16="http://schemas.microsoft.com/office/drawing/2014/main" id="{DC01C9BB-8A77-442A-8436-79A67A2F1082}"/>
              </a:ext>
            </a:extLst>
          </p:cNvPr>
          <p:cNvPicPr>
            <a:picLocks noChangeAspect="1"/>
          </p:cNvPicPr>
          <p:nvPr/>
        </p:nvPicPr>
        <p:blipFill>
          <a:blip r:embed="rId3"/>
          <a:stretch>
            <a:fillRect/>
          </a:stretch>
        </p:blipFill>
        <p:spPr>
          <a:xfrm>
            <a:off x="7186799" y="2213122"/>
            <a:ext cx="2290765" cy="1994893"/>
          </a:xfrm>
          <a:prstGeom prst="rect">
            <a:avLst/>
          </a:prstGeom>
        </p:spPr>
      </p:pic>
      <p:pic>
        <p:nvPicPr>
          <p:cNvPr id="3" name="Picture 2">
            <a:extLst>
              <a:ext uri="{FF2B5EF4-FFF2-40B4-BE49-F238E27FC236}">
                <a16:creationId xmlns:a16="http://schemas.microsoft.com/office/drawing/2014/main" id="{2A8013A3-5A1C-42D7-B770-961A646E0AD2}"/>
              </a:ext>
            </a:extLst>
          </p:cNvPr>
          <p:cNvPicPr>
            <a:picLocks noChangeAspect="1"/>
          </p:cNvPicPr>
          <p:nvPr/>
        </p:nvPicPr>
        <p:blipFill>
          <a:blip r:embed="rId4"/>
          <a:stretch>
            <a:fillRect/>
          </a:stretch>
        </p:blipFill>
        <p:spPr>
          <a:xfrm>
            <a:off x="9610639" y="2223824"/>
            <a:ext cx="1974629" cy="1984191"/>
          </a:xfrm>
          <a:prstGeom prst="rect">
            <a:avLst/>
          </a:prstGeom>
        </p:spPr>
      </p:pic>
      <p:sp>
        <p:nvSpPr>
          <p:cNvPr id="7" name="Slide Number Placeholder 6">
            <a:extLst>
              <a:ext uri="{FF2B5EF4-FFF2-40B4-BE49-F238E27FC236}">
                <a16:creationId xmlns:a16="http://schemas.microsoft.com/office/drawing/2014/main" id="{58E1CDB8-62C0-481D-9892-4A1D6DF52309}"/>
              </a:ext>
            </a:extLst>
          </p:cNvPr>
          <p:cNvSpPr>
            <a:spLocks noGrp="1"/>
          </p:cNvSpPr>
          <p:nvPr>
            <p:ph type="sldNum" sz="quarter" idx="12"/>
          </p:nvPr>
        </p:nvSpPr>
        <p:spPr/>
        <p:txBody>
          <a:bodyPr/>
          <a:lstStyle/>
          <a:p>
            <a:fld id="{34B7E4EF-A1BD-40F4-AB7B-04F084DD991D}" type="slidenum">
              <a:rPr lang="en-US" smtClean="0"/>
              <a:t>21</a:t>
            </a:fld>
            <a:endParaRPr lang="en-US"/>
          </a:p>
        </p:txBody>
      </p:sp>
    </p:spTree>
    <p:extLst>
      <p:ext uri="{BB962C8B-B14F-4D97-AF65-F5344CB8AC3E}">
        <p14:creationId xmlns:p14="http://schemas.microsoft.com/office/powerpoint/2010/main" val="3241448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04C4708-4624-4E6C-A0B7-2F5A748CBE47}"/>
              </a:ext>
            </a:extLst>
          </p:cNvPr>
          <p:cNvSpPr/>
          <p:nvPr/>
        </p:nvSpPr>
        <p:spPr>
          <a:xfrm>
            <a:off x="523233" y="611668"/>
            <a:ext cx="11234400" cy="523220"/>
          </a:xfrm>
          <a:prstGeom prst="rect">
            <a:avLst/>
          </a:prstGeom>
          <a:noFill/>
        </p:spPr>
        <p:txBody>
          <a:bodyPr wrap="square" lIns="91440" tIns="45720" rIns="91440" bIns="45720">
            <a:spAutoFit/>
          </a:bodyPr>
          <a:lstStyle/>
          <a:p>
            <a:r>
              <a:rPr lang="en-US" sz="2800" b="1" dirty="0">
                <a:ln w="22225">
                  <a:solidFill>
                    <a:srgbClr val="002060"/>
                  </a:solidFill>
                  <a:prstDash val="solid"/>
                </a:ln>
                <a:solidFill>
                  <a:srgbClr val="0070C0"/>
                </a:solidFill>
                <a:latin typeface="Arial" panose="020B0604020202020204" pitchFamily="34" charset="0"/>
                <a:cs typeface="Arial" panose="020B0604020202020204" pitchFamily="34" charset="0"/>
              </a:rPr>
              <a:t>9) Household Expenditure on Healthcare</a:t>
            </a:r>
            <a:endParaRPr lang="en-US" sz="28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C46797F5-1D56-48D0-AA8F-2C7B6CA8AF7C}"/>
              </a:ext>
            </a:extLst>
          </p:cNvPr>
          <p:cNvSpPr>
            <a:spLocks noGrp="1"/>
          </p:cNvSpPr>
          <p:nvPr>
            <p:ph idx="1"/>
          </p:nvPr>
        </p:nvSpPr>
        <p:spPr>
          <a:xfrm>
            <a:off x="606732" y="4345217"/>
            <a:ext cx="10845461" cy="2048927"/>
          </a:xfrm>
        </p:spPr>
        <p:txBody>
          <a:bodyPr>
            <a:normAutofit/>
          </a:bodyPr>
          <a:lstStyle/>
          <a:p>
            <a:pPr algn="just"/>
            <a:r>
              <a:rPr lang="en-US" dirty="0">
                <a:latin typeface="Arial" panose="020B0604020202020204" pitchFamily="34" charset="0"/>
                <a:cs typeface="Arial" panose="020B0604020202020204" pitchFamily="34" charset="0"/>
              </a:rPr>
              <a:t>On the other hand, the households on the 5</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quintile has the smallest expenditure. </a:t>
            </a:r>
          </a:p>
          <a:p>
            <a:pPr algn="just"/>
            <a:r>
              <a:rPr lang="en-US" dirty="0">
                <a:latin typeface="Arial" panose="020B0604020202020204" pitchFamily="34" charset="0"/>
                <a:cs typeface="Arial" panose="020B0604020202020204" pitchFamily="34" charset="0"/>
              </a:rPr>
              <a:t>The CPF contributions of these household are capped at the first SGD6000 of the wages (Only the first 6k is subjected to the CPF contribution –e.g. if your salary is SGD6700 per month, only the first SGD6000 contributes to the CPF).</a:t>
            </a:r>
          </a:p>
          <a:p>
            <a:pPr algn="just"/>
            <a:r>
              <a:rPr lang="en-US" dirty="0">
                <a:latin typeface="Arial" panose="020B0604020202020204" pitchFamily="34" charset="0"/>
                <a:cs typeface="Arial" panose="020B0604020202020204" pitchFamily="34" charset="0"/>
              </a:rPr>
              <a:t>This will result in a higher take home income in the households of the 5</a:t>
            </a:r>
            <a:r>
              <a:rPr lang="en-US" baseline="30000" dirty="0">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quintile and it creates a small percentage of the healthcare expenditure (in brown graph)</a:t>
            </a:r>
            <a:endParaRPr lang="en-SG"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67391DB-33E0-4D3C-B48C-331394C97A72}"/>
              </a:ext>
            </a:extLst>
          </p:cNvPr>
          <p:cNvPicPr>
            <a:picLocks noChangeAspect="1"/>
          </p:cNvPicPr>
          <p:nvPr/>
        </p:nvPicPr>
        <p:blipFill>
          <a:blip r:embed="rId2"/>
          <a:stretch>
            <a:fillRect/>
          </a:stretch>
        </p:blipFill>
        <p:spPr>
          <a:xfrm>
            <a:off x="606732" y="1272090"/>
            <a:ext cx="6455462" cy="2935925"/>
          </a:xfrm>
          <a:prstGeom prst="rect">
            <a:avLst/>
          </a:prstGeom>
        </p:spPr>
      </p:pic>
      <p:pic>
        <p:nvPicPr>
          <p:cNvPr id="2" name="Picture 1">
            <a:extLst>
              <a:ext uri="{FF2B5EF4-FFF2-40B4-BE49-F238E27FC236}">
                <a16:creationId xmlns:a16="http://schemas.microsoft.com/office/drawing/2014/main" id="{DC01C9BB-8A77-442A-8436-79A67A2F1082}"/>
              </a:ext>
            </a:extLst>
          </p:cNvPr>
          <p:cNvPicPr>
            <a:picLocks noChangeAspect="1"/>
          </p:cNvPicPr>
          <p:nvPr/>
        </p:nvPicPr>
        <p:blipFill>
          <a:blip r:embed="rId3"/>
          <a:stretch>
            <a:fillRect/>
          </a:stretch>
        </p:blipFill>
        <p:spPr>
          <a:xfrm>
            <a:off x="7102828" y="2024109"/>
            <a:ext cx="2507811" cy="2183906"/>
          </a:xfrm>
          <a:prstGeom prst="rect">
            <a:avLst/>
          </a:prstGeom>
        </p:spPr>
      </p:pic>
      <p:pic>
        <p:nvPicPr>
          <p:cNvPr id="3" name="Picture 2">
            <a:extLst>
              <a:ext uri="{FF2B5EF4-FFF2-40B4-BE49-F238E27FC236}">
                <a16:creationId xmlns:a16="http://schemas.microsoft.com/office/drawing/2014/main" id="{2A8013A3-5A1C-42D7-B770-961A646E0AD2}"/>
              </a:ext>
            </a:extLst>
          </p:cNvPr>
          <p:cNvPicPr>
            <a:picLocks noChangeAspect="1"/>
          </p:cNvPicPr>
          <p:nvPr/>
        </p:nvPicPr>
        <p:blipFill>
          <a:blip r:embed="rId4"/>
          <a:stretch>
            <a:fillRect/>
          </a:stretch>
        </p:blipFill>
        <p:spPr>
          <a:xfrm>
            <a:off x="9637273" y="2024110"/>
            <a:ext cx="2173382" cy="2183906"/>
          </a:xfrm>
          <a:prstGeom prst="rect">
            <a:avLst/>
          </a:prstGeom>
        </p:spPr>
      </p:pic>
      <p:sp>
        <p:nvSpPr>
          <p:cNvPr id="7" name="Slide Number Placeholder 6">
            <a:extLst>
              <a:ext uri="{FF2B5EF4-FFF2-40B4-BE49-F238E27FC236}">
                <a16:creationId xmlns:a16="http://schemas.microsoft.com/office/drawing/2014/main" id="{11D16398-FDFE-4ED7-B87E-A030CB3571B2}"/>
              </a:ext>
            </a:extLst>
          </p:cNvPr>
          <p:cNvSpPr>
            <a:spLocks noGrp="1"/>
          </p:cNvSpPr>
          <p:nvPr>
            <p:ph type="sldNum" sz="quarter" idx="12"/>
          </p:nvPr>
        </p:nvSpPr>
        <p:spPr/>
        <p:txBody>
          <a:bodyPr/>
          <a:lstStyle/>
          <a:p>
            <a:fld id="{34B7E4EF-A1BD-40F4-AB7B-04F084DD991D}" type="slidenum">
              <a:rPr lang="en-US" smtClean="0"/>
              <a:t>22</a:t>
            </a:fld>
            <a:endParaRPr lang="en-US"/>
          </a:p>
        </p:txBody>
      </p:sp>
    </p:spTree>
    <p:extLst>
      <p:ext uri="{BB962C8B-B14F-4D97-AF65-F5344CB8AC3E}">
        <p14:creationId xmlns:p14="http://schemas.microsoft.com/office/powerpoint/2010/main" val="3610741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20C6-EAF1-41E1-8ED5-ADCC917F6B6C}"/>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Limitations </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3B56F93-9BD1-4542-98D1-B2103A66CD68}"/>
              </a:ext>
            </a:extLst>
          </p:cNvPr>
          <p:cNvSpPr>
            <a:spLocks noGrp="1"/>
          </p:cNvSpPr>
          <p:nvPr>
            <p:ph idx="1"/>
          </p:nvPr>
        </p:nvSpPr>
        <p:spPr>
          <a:xfrm>
            <a:off x="1066800" y="1775534"/>
            <a:ext cx="10058400" cy="4177210"/>
          </a:xfrm>
        </p:spPr>
        <p:txBody>
          <a:bodyPr>
            <a:normAutofit fontScale="92500" lnSpcReduction="10000"/>
          </a:bodyPr>
          <a:lstStyle/>
          <a:p>
            <a:r>
              <a:rPr lang="en-US" b="1" dirty="0">
                <a:latin typeface="Arial" panose="020B0604020202020204" pitchFamily="34" charset="0"/>
                <a:cs typeface="Arial" panose="020B0604020202020204" pitchFamily="34" charset="0"/>
              </a:rPr>
              <a:t>Age of the Population</a:t>
            </a:r>
          </a:p>
          <a:p>
            <a:pPr lvl="1"/>
            <a:r>
              <a:rPr lang="en-US" dirty="0">
                <a:latin typeface="Arial" panose="020B0604020202020204" pitchFamily="34" charset="0"/>
                <a:cs typeface="Arial" panose="020B0604020202020204" pitchFamily="34" charset="0"/>
              </a:rPr>
              <a:t>As the premiums of the </a:t>
            </a:r>
            <a:r>
              <a:rPr lang="en-US" dirty="0" err="1">
                <a:latin typeface="Arial" panose="020B0604020202020204" pitchFamily="34" charset="0"/>
                <a:cs typeface="Arial" panose="020B0604020202020204" pitchFamily="34" charset="0"/>
              </a:rPr>
              <a:t>medishield</a:t>
            </a:r>
            <a:r>
              <a:rPr lang="en-US" dirty="0">
                <a:latin typeface="Arial" panose="020B0604020202020204" pitchFamily="34" charset="0"/>
                <a:cs typeface="Arial" panose="020B0604020202020204" pitchFamily="34" charset="0"/>
              </a:rPr>
              <a:t> plan increases with age (the older the person is, the more likely he or she will fall sick, and the insurer will have to bearer more risk).</a:t>
            </a:r>
          </a:p>
          <a:p>
            <a:pPr lvl="1"/>
            <a:r>
              <a:rPr lang="en-US" dirty="0">
                <a:latin typeface="Arial" panose="020B0604020202020204" pitchFamily="34" charset="0"/>
                <a:cs typeface="Arial" panose="020B0604020202020204" pitchFamily="34" charset="0"/>
              </a:rPr>
              <a:t>It might increase the healthcare expenditure for the people who do not have enough money in their </a:t>
            </a:r>
            <a:r>
              <a:rPr lang="en-US" dirty="0" err="1">
                <a:latin typeface="Arial" panose="020B0604020202020204" pitchFamily="34" charset="0"/>
                <a:cs typeface="Arial" panose="020B0604020202020204" pitchFamily="34" charset="0"/>
              </a:rPr>
              <a:t>medisave</a:t>
            </a:r>
            <a:r>
              <a:rPr lang="en-US" dirty="0">
                <a:latin typeface="Arial" panose="020B0604020202020204" pitchFamily="34" charset="0"/>
                <a:cs typeface="Arial" panose="020B0604020202020204" pitchFamily="34" charset="0"/>
              </a:rPr>
              <a:t> account as they are required to pay the outstanding balance out of the pocket.</a:t>
            </a:r>
          </a:p>
          <a:p>
            <a:r>
              <a:rPr lang="en-US" b="1" dirty="0">
                <a:latin typeface="Arial" panose="020B0604020202020204" pitchFamily="34" charset="0"/>
                <a:cs typeface="Arial" panose="020B0604020202020204" pitchFamily="34" charset="0"/>
              </a:rPr>
              <a:t>Insufficient data points from healthcare dataset</a:t>
            </a:r>
          </a:p>
          <a:p>
            <a:pPr lvl="1"/>
            <a:r>
              <a:rPr lang="en-US" dirty="0">
                <a:latin typeface="Arial" panose="020B0604020202020204" pitchFamily="34" charset="0"/>
                <a:cs typeface="Arial" panose="020B0604020202020204" pitchFamily="34" charset="0"/>
              </a:rPr>
              <a:t>As the data points of the most dataset ends at year 2012, it is very difficult to argument the trends of healthcare in the recent years (From 2013 to 2019). As such, using the trendline that is being shown might not be completely accurate because there will be distortion that could change the way the data looks.</a:t>
            </a:r>
          </a:p>
          <a:p>
            <a:r>
              <a:rPr lang="en-US" b="1" dirty="0">
                <a:latin typeface="Arial" panose="020B0604020202020204" pitchFamily="34" charset="0"/>
                <a:cs typeface="Arial" panose="020B0604020202020204" pitchFamily="34" charset="0"/>
              </a:rPr>
              <a:t>Outpatient Treatment</a:t>
            </a:r>
          </a:p>
          <a:p>
            <a:pPr lvl="1"/>
            <a:r>
              <a:rPr lang="en-US" dirty="0">
                <a:latin typeface="Arial" panose="020B0604020202020204" pitchFamily="34" charset="0"/>
                <a:cs typeface="Arial" panose="020B0604020202020204" pitchFamily="34" charset="0"/>
              </a:rPr>
              <a:t>As outpatient treatments at a general practitioner or </a:t>
            </a:r>
            <a:r>
              <a:rPr lang="en-US" dirty="0" err="1">
                <a:latin typeface="Arial" panose="020B0604020202020204" pitchFamily="34" charset="0"/>
                <a:cs typeface="Arial" panose="020B0604020202020204" pitchFamily="34" charset="0"/>
              </a:rPr>
              <a:t>SingHealth</a:t>
            </a:r>
            <a:r>
              <a:rPr lang="en-US" dirty="0">
                <a:latin typeface="Arial" panose="020B0604020202020204" pitchFamily="34" charset="0"/>
                <a:cs typeface="Arial" panose="020B0604020202020204" pitchFamily="34" charset="0"/>
              </a:rPr>
              <a:t> Polyclinic are not taken into consideration in this research, introducing this factor might change the healthcare spending of the household.</a:t>
            </a:r>
          </a:p>
          <a:p>
            <a:r>
              <a:rPr lang="en-US" b="1" dirty="0">
                <a:latin typeface="Arial" panose="020B0604020202020204" pitchFamily="34" charset="0"/>
                <a:cs typeface="Arial" panose="020B0604020202020204" pitchFamily="34" charset="0"/>
              </a:rPr>
              <a:t>Preference of Healthcare Providers</a:t>
            </a:r>
          </a:p>
          <a:p>
            <a:pPr lvl="1"/>
            <a:r>
              <a:rPr lang="en-US" dirty="0">
                <a:latin typeface="Arial" panose="020B0604020202020204" pitchFamily="34" charset="0"/>
                <a:cs typeface="Arial" panose="020B0604020202020204" pitchFamily="34" charset="0"/>
              </a:rPr>
              <a:t>This research did not take into account the preference of healthcare of the households. As some household might prefer private healthcare providers compared to government restructured hospitals. This preference will also affect the healthcare spending on the different </a:t>
            </a:r>
            <a:r>
              <a:rPr lang="en-US" dirty="0" err="1">
                <a:latin typeface="Arial" panose="020B0604020202020204" pitchFamily="34" charset="0"/>
                <a:cs typeface="Arial" panose="020B0604020202020204" pitchFamily="34" charset="0"/>
              </a:rPr>
              <a:t>housheolds</a:t>
            </a:r>
            <a:r>
              <a:rPr lang="en-US" dirty="0">
                <a:latin typeface="Arial" panose="020B0604020202020204" pitchFamily="34" charset="0"/>
                <a:cs typeface="Arial" panose="020B0604020202020204" pitchFamily="34" charset="0"/>
              </a:rPr>
              <a:t>.</a:t>
            </a:r>
            <a:endParaRPr lang="en-SG"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9BDCE48-18AB-484B-9078-2D58AE9B2A56}"/>
              </a:ext>
            </a:extLst>
          </p:cNvPr>
          <p:cNvSpPr>
            <a:spLocks noGrp="1"/>
          </p:cNvSpPr>
          <p:nvPr>
            <p:ph type="sldNum" sz="quarter" idx="12"/>
          </p:nvPr>
        </p:nvSpPr>
        <p:spPr/>
        <p:txBody>
          <a:bodyPr/>
          <a:lstStyle/>
          <a:p>
            <a:fld id="{34B7E4EF-A1BD-40F4-AB7B-04F084DD991D}" type="slidenum">
              <a:rPr lang="en-US" smtClean="0"/>
              <a:t>23</a:t>
            </a:fld>
            <a:endParaRPr lang="en-US"/>
          </a:p>
        </p:txBody>
      </p:sp>
    </p:spTree>
    <p:extLst>
      <p:ext uri="{BB962C8B-B14F-4D97-AF65-F5344CB8AC3E}">
        <p14:creationId xmlns:p14="http://schemas.microsoft.com/office/powerpoint/2010/main" val="284264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FC6C-5D7F-473E-8512-2D1B1E68B23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Conclusion</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EF89977-7B68-4722-BC7A-D12FBC4FD124}"/>
              </a:ext>
            </a:extLst>
          </p:cNvPr>
          <p:cNvSpPr>
            <a:spLocks noGrp="1"/>
          </p:cNvSpPr>
          <p:nvPr>
            <p:ph idx="1"/>
          </p:nvPr>
        </p:nvSpPr>
        <p:spPr>
          <a:xfrm>
            <a:off x="1056443" y="2104008"/>
            <a:ext cx="10068757" cy="3848736"/>
          </a:xfrm>
        </p:spPr>
        <p:txBody>
          <a:bodyPr/>
          <a:lstStyle/>
          <a:p>
            <a:r>
              <a:rPr lang="en-US" dirty="0">
                <a:latin typeface="Arial" panose="020B0604020202020204" pitchFamily="34" charset="0"/>
                <a:cs typeface="Arial" panose="020B0604020202020204" pitchFamily="34" charset="0"/>
              </a:rPr>
              <a:t>From the data analysis shown from Part 1) to 9), we can make the following conclusions about Singapore healthcare system:</a:t>
            </a:r>
          </a:p>
          <a:p>
            <a:pPr lvl="1"/>
            <a:r>
              <a:rPr lang="en-US" dirty="0">
                <a:latin typeface="Arial" panose="020B0604020202020204" pitchFamily="34" charset="0"/>
                <a:cs typeface="Arial" panose="020B0604020202020204" pitchFamily="34" charset="0"/>
              </a:rPr>
              <a:t>Singapore’s healthcare scene is improving overall as compared to the past, with better cost management from the government, greater emphasis placed on healthcare, and possible better quality of case which translates to less frequent chronic diseases.</a:t>
            </a:r>
          </a:p>
          <a:p>
            <a:pPr lvl="1"/>
            <a:r>
              <a:rPr lang="en-US" dirty="0">
                <a:latin typeface="Arial" panose="020B0604020202020204" pitchFamily="34" charset="0"/>
                <a:cs typeface="Arial" panose="020B0604020202020204" pitchFamily="34" charset="0"/>
              </a:rPr>
              <a:t>Nonetheless, there is still room for improvement as Singapore is still behind some countries like Japan in metrics like life expectancy.</a:t>
            </a:r>
          </a:p>
          <a:p>
            <a:endParaRPr lang="en-SG"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90FEFE0B-B3A9-4B57-B870-9763DC4B766C}"/>
              </a:ext>
            </a:extLst>
          </p:cNvPr>
          <p:cNvSpPr>
            <a:spLocks noGrp="1"/>
          </p:cNvSpPr>
          <p:nvPr>
            <p:ph type="sldNum" sz="quarter" idx="12"/>
          </p:nvPr>
        </p:nvSpPr>
        <p:spPr/>
        <p:txBody>
          <a:bodyPr/>
          <a:lstStyle/>
          <a:p>
            <a:fld id="{34B7E4EF-A1BD-40F4-AB7B-04F084DD991D}" type="slidenum">
              <a:rPr lang="en-US" smtClean="0"/>
              <a:t>24</a:t>
            </a:fld>
            <a:endParaRPr lang="en-US"/>
          </a:p>
        </p:txBody>
      </p:sp>
    </p:spTree>
    <p:extLst>
      <p:ext uri="{BB962C8B-B14F-4D97-AF65-F5344CB8AC3E}">
        <p14:creationId xmlns:p14="http://schemas.microsoft.com/office/powerpoint/2010/main" val="2910503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AE180-0882-4D6C-B90B-180F55CDB4C2}"/>
              </a:ext>
            </a:extLst>
          </p:cNvPr>
          <p:cNvSpPr>
            <a:spLocks noGrp="1"/>
          </p:cNvSpPr>
          <p:nvPr>
            <p:ph type="title"/>
          </p:nvPr>
        </p:nvSpPr>
        <p:spPr>
          <a:xfrm>
            <a:off x="1065320" y="621437"/>
            <a:ext cx="10059880" cy="1392757"/>
          </a:xfrm>
        </p:spPr>
        <p:txBody>
          <a:bodyPr/>
          <a:lstStyle/>
          <a:p>
            <a:r>
              <a:rPr lang="en-US" dirty="0">
                <a:latin typeface="Arial" panose="020B0604020202020204" pitchFamily="34" charset="0"/>
                <a:cs typeface="Arial" panose="020B0604020202020204" pitchFamily="34" charset="0"/>
              </a:rPr>
              <a:t>Checklist on Chart Type &amp; SQL</a:t>
            </a:r>
            <a:endParaRPr lang="en-SG"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0C4FAC2D-0707-412A-86F4-DE9FEBAD0C9D}"/>
              </a:ext>
            </a:extLst>
          </p:cNvPr>
          <p:cNvGraphicFramePr>
            <a:graphicFrameLocks noGrp="1"/>
          </p:cNvGraphicFramePr>
          <p:nvPr>
            <p:ph idx="1"/>
            <p:extLst>
              <p:ext uri="{D42A27DB-BD31-4B8C-83A1-F6EECF244321}">
                <p14:modId xmlns:p14="http://schemas.microsoft.com/office/powerpoint/2010/main" val="189761985"/>
              </p:ext>
            </p:extLst>
          </p:nvPr>
        </p:nvGraphicFramePr>
        <p:xfrm>
          <a:off x="1066800" y="1873497"/>
          <a:ext cx="10058400" cy="4079240"/>
        </p:xfrm>
        <a:graphic>
          <a:graphicData uri="http://schemas.openxmlformats.org/drawingml/2006/table">
            <a:tbl>
              <a:tblPr firstRow="1" bandRow="1">
                <a:tableStyleId>{21E4AEA4-8DFA-4A89-87EB-49C32662AFE0}</a:tableStyleId>
              </a:tblPr>
              <a:tblGrid>
                <a:gridCol w="673223">
                  <a:extLst>
                    <a:ext uri="{9D8B030D-6E8A-4147-A177-3AD203B41FA5}">
                      <a16:colId xmlns:a16="http://schemas.microsoft.com/office/drawing/2014/main" val="1885204293"/>
                    </a:ext>
                  </a:extLst>
                </a:gridCol>
                <a:gridCol w="1841377">
                  <a:extLst>
                    <a:ext uri="{9D8B030D-6E8A-4147-A177-3AD203B41FA5}">
                      <a16:colId xmlns:a16="http://schemas.microsoft.com/office/drawing/2014/main" val="3391396185"/>
                    </a:ext>
                  </a:extLst>
                </a:gridCol>
                <a:gridCol w="1257300">
                  <a:extLst>
                    <a:ext uri="{9D8B030D-6E8A-4147-A177-3AD203B41FA5}">
                      <a16:colId xmlns:a16="http://schemas.microsoft.com/office/drawing/2014/main" val="2217205183"/>
                    </a:ext>
                  </a:extLst>
                </a:gridCol>
                <a:gridCol w="1257300">
                  <a:extLst>
                    <a:ext uri="{9D8B030D-6E8A-4147-A177-3AD203B41FA5}">
                      <a16:colId xmlns:a16="http://schemas.microsoft.com/office/drawing/2014/main" val="2227660392"/>
                    </a:ext>
                  </a:extLst>
                </a:gridCol>
                <a:gridCol w="1257300">
                  <a:extLst>
                    <a:ext uri="{9D8B030D-6E8A-4147-A177-3AD203B41FA5}">
                      <a16:colId xmlns:a16="http://schemas.microsoft.com/office/drawing/2014/main" val="657561565"/>
                    </a:ext>
                  </a:extLst>
                </a:gridCol>
                <a:gridCol w="1257300">
                  <a:extLst>
                    <a:ext uri="{9D8B030D-6E8A-4147-A177-3AD203B41FA5}">
                      <a16:colId xmlns:a16="http://schemas.microsoft.com/office/drawing/2014/main" val="478170966"/>
                    </a:ext>
                  </a:extLst>
                </a:gridCol>
                <a:gridCol w="1257300">
                  <a:extLst>
                    <a:ext uri="{9D8B030D-6E8A-4147-A177-3AD203B41FA5}">
                      <a16:colId xmlns:a16="http://schemas.microsoft.com/office/drawing/2014/main" val="688660964"/>
                    </a:ext>
                  </a:extLst>
                </a:gridCol>
                <a:gridCol w="1257300">
                  <a:extLst>
                    <a:ext uri="{9D8B030D-6E8A-4147-A177-3AD203B41FA5}">
                      <a16:colId xmlns:a16="http://schemas.microsoft.com/office/drawing/2014/main" val="1424929048"/>
                    </a:ext>
                  </a:extLst>
                </a:gridCol>
              </a:tblGrid>
              <a:tr h="370840">
                <a:tc rowSpan="2">
                  <a:txBody>
                    <a:bodyPr/>
                    <a:lstStyle/>
                    <a:p>
                      <a:pPr algn="ctr"/>
                      <a:r>
                        <a:rPr lang="en-US" dirty="0"/>
                        <a:t>Part </a:t>
                      </a:r>
                      <a:endParaRPr lang="en-SG" dirty="0"/>
                    </a:p>
                  </a:txBody>
                  <a:tcPr anchor="ctr"/>
                </a:tc>
                <a:tc rowSpan="2">
                  <a:txBody>
                    <a:bodyPr/>
                    <a:lstStyle/>
                    <a:p>
                      <a:pPr algn="ctr"/>
                      <a:r>
                        <a:rPr lang="en-US" dirty="0"/>
                        <a:t>SQL</a:t>
                      </a:r>
                      <a:endParaRPr lang="en-SG" dirty="0"/>
                    </a:p>
                  </a:txBody>
                  <a:tcPr anchor="ctr"/>
                </a:tc>
                <a:tc gridSpan="6">
                  <a:txBody>
                    <a:bodyPr/>
                    <a:lstStyle/>
                    <a:p>
                      <a:pPr algn="ctr"/>
                      <a:r>
                        <a:rPr lang="en-US" dirty="0"/>
                        <a:t>Matplotlib &amp; Seaborn </a:t>
                      </a:r>
                      <a:endParaRPr lang="en-SG" dirty="0"/>
                    </a:p>
                  </a:txBody>
                  <a:tcPr anchor="ct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tc hMerge="1">
                  <a:txBody>
                    <a:bodyPr/>
                    <a:lstStyle/>
                    <a:p>
                      <a:endParaRPr lang="en-SG" dirty="0"/>
                    </a:p>
                  </a:txBody>
                  <a:tcPr/>
                </a:tc>
                <a:extLst>
                  <a:ext uri="{0D108BD9-81ED-4DB2-BD59-A6C34878D82A}">
                    <a16:rowId xmlns:a16="http://schemas.microsoft.com/office/drawing/2014/main" val="3064669993"/>
                  </a:ext>
                </a:extLst>
              </a:tr>
              <a:tr h="370840">
                <a:tc vMerge="1">
                  <a:txBody>
                    <a:bodyPr/>
                    <a:lstStyle/>
                    <a:p>
                      <a:endParaRPr lang="en-SG" dirty="0"/>
                    </a:p>
                  </a:txBody>
                  <a:tcPr/>
                </a:tc>
                <a:tc vMerge="1">
                  <a:txBody>
                    <a:bodyPr/>
                    <a:lstStyle/>
                    <a:p>
                      <a:endParaRPr lang="en-SG" dirty="0"/>
                    </a:p>
                  </a:txBody>
                  <a:tcPr/>
                </a:tc>
                <a:tc>
                  <a:txBody>
                    <a:bodyPr/>
                    <a:lstStyle/>
                    <a:p>
                      <a:pPr algn="ctr"/>
                      <a:r>
                        <a:rPr lang="en-US" dirty="0"/>
                        <a:t>Line Graph</a:t>
                      </a:r>
                      <a:endParaRPr lang="en-SG" dirty="0"/>
                    </a:p>
                  </a:txBody>
                  <a:tcPr anchor="ctr"/>
                </a:tc>
                <a:tc>
                  <a:txBody>
                    <a:bodyPr/>
                    <a:lstStyle/>
                    <a:p>
                      <a:pPr algn="ctr"/>
                      <a:r>
                        <a:rPr lang="en-US" dirty="0"/>
                        <a:t>Bar Chart</a:t>
                      </a:r>
                      <a:endParaRPr lang="en-SG" dirty="0"/>
                    </a:p>
                  </a:txBody>
                  <a:tcPr anchor="ctr"/>
                </a:tc>
                <a:tc>
                  <a:txBody>
                    <a:bodyPr/>
                    <a:lstStyle/>
                    <a:p>
                      <a:pPr algn="ctr"/>
                      <a:r>
                        <a:rPr lang="en-US" dirty="0"/>
                        <a:t>Scatter Plot</a:t>
                      </a:r>
                      <a:endParaRPr lang="en-SG" dirty="0"/>
                    </a:p>
                  </a:txBody>
                  <a:tcPr anchor="ctr"/>
                </a:tc>
                <a:tc>
                  <a:txBody>
                    <a:bodyPr/>
                    <a:lstStyle/>
                    <a:p>
                      <a:pPr algn="ctr"/>
                      <a:r>
                        <a:rPr lang="en-US" dirty="0"/>
                        <a:t>Pie Chart</a:t>
                      </a:r>
                      <a:endParaRPr lang="en-SG" dirty="0"/>
                    </a:p>
                  </a:txBody>
                  <a:tcPr anchor="ctr"/>
                </a:tc>
                <a:tc>
                  <a:txBody>
                    <a:bodyPr/>
                    <a:lstStyle/>
                    <a:p>
                      <a:pPr algn="ctr"/>
                      <a:r>
                        <a:rPr lang="en-US" dirty="0"/>
                        <a:t>Histogram</a:t>
                      </a:r>
                      <a:endParaRPr lang="en-SG" dirty="0"/>
                    </a:p>
                  </a:txBody>
                  <a:tcPr anchor="ctr"/>
                </a:tc>
                <a:tc>
                  <a:txBody>
                    <a:bodyPr/>
                    <a:lstStyle/>
                    <a:p>
                      <a:pPr algn="ctr"/>
                      <a:r>
                        <a:rPr lang="en-US" dirty="0" err="1"/>
                        <a:t>BoxPlot</a:t>
                      </a:r>
                      <a:endParaRPr lang="en-SG" dirty="0"/>
                    </a:p>
                  </a:txBody>
                  <a:tcPr anchor="ctr"/>
                </a:tc>
                <a:extLst>
                  <a:ext uri="{0D108BD9-81ED-4DB2-BD59-A6C34878D82A}">
                    <a16:rowId xmlns:a16="http://schemas.microsoft.com/office/drawing/2014/main" val="3839803595"/>
                  </a:ext>
                </a:extLst>
              </a:tr>
              <a:tr h="370840">
                <a:tc>
                  <a:txBody>
                    <a:bodyPr/>
                    <a:lstStyle/>
                    <a:p>
                      <a:pPr algn="ctr"/>
                      <a:r>
                        <a:rPr lang="en-US" dirty="0"/>
                        <a:t>1</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extLst>
                  <a:ext uri="{0D108BD9-81ED-4DB2-BD59-A6C34878D82A}">
                    <a16:rowId xmlns:a16="http://schemas.microsoft.com/office/drawing/2014/main" val="3303418852"/>
                  </a:ext>
                </a:extLst>
              </a:tr>
              <a:tr h="370840">
                <a:tc>
                  <a:txBody>
                    <a:bodyPr/>
                    <a:lstStyle/>
                    <a:p>
                      <a:pPr algn="ctr"/>
                      <a:r>
                        <a:rPr lang="en-US" dirty="0"/>
                        <a:t>2</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extLst>
                  <a:ext uri="{0D108BD9-81ED-4DB2-BD59-A6C34878D82A}">
                    <a16:rowId xmlns:a16="http://schemas.microsoft.com/office/drawing/2014/main" val="1883666132"/>
                  </a:ext>
                </a:extLst>
              </a:tr>
              <a:tr h="370840">
                <a:tc>
                  <a:txBody>
                    <a:bodyPr/>
                    <a:lstStyle/>
                    <a:p>
                      <a:pPr algn="ctr"/>
                      <a:r>
                        <a:rPr lang="en-US" dirty="0"/>
                        <a:t>3</a:t>
                      </a:r>
                      <a:endParaRPr lang="en-SG" dirty="0"/>
                    </a:p>
                  </a:txBody>
                  <a:tcPr anchor="ctr"/>
                </a:tc>
                <a:tc>
                  <a:txBody>
                    <a:bodyPr/>
                    <a:lstStyle/>
                    <a:p>
                      <a:pPr algn="ctr"/>
                      <a:r>
                        <a:rPr lang="en-US" dirty="0"/>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extLst>
                  <a:ext uri="{0D108BD9-81ED-4DB2-BD59-A6C34878D82A}">
                    <a16:rowId xmlns:a16="http://schemas.microsoft.com/office/drawing/2014/main" val="3066104966"/>
                  </a:ext>
                </a:extLst>
              </a:tr>
              <a:tr h="370840">
                <a:tc>
                  <a:txBody>
                    <a:bodyPr/>
                    <a:lstStyle/>
                    <a:p>
                      <a:pPr algn="ctr"/>
                      <a:r>
                        <a:rPr lang="en-US" dirty="0"/>
                        <a:t>4</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Symbol" panose="05050102010706020507" pitchFamily="18" charset="2"/>
                        </a:rPr>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extLst>
                  <a:ext uri="{0D108BD9-81ED-4DB2-BD59-A6C34878D82A}">
                    <a16:rowId xmlns:a16="http://schemas.microsoft.com/office/drawing/2014/main" val="427947932"/>
                  </a:ext>
                </a:extLst>
              </a:tr>
              <a:tr h="370840">
                <a:tc>
                  <a:txBody>
                    <a:bodyPr/>
                    <a:lstStyle/>
                    <a:p>
                      <a:pPr algn="ctr"/>
                      <a:r>
                        <a:rPr lang="en-US" dirty="0"/>
                        <a:t>5</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ym typeface="Symbol" panose="05050102010706020507" pitchFamily="18" charset="2"/>
                        </a:rPr>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extLst>
                  <a:ext uri="{0D108BD9-81ED-4DB2-BD59-A6C34878D82A}">
                    <a16:rowId xmlns:a16="http://schemas.microsoft.com/office/drawing/2014/main" val="2557777618"/>
                  </a:ext>
                </a:extLst>
              </a:tr>
              <a:tr h="370840">
                <a:tc>
                  <a:txBody>
                    <a:bodyPr/>
                    <a:lstStyle/>
                    <a:p>
                      <a:pPr algn="ctr"/>
                      <a:r>
                        <a:rPr lang="en-US" dirty="0"/>
                        <a:t>6</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extLst>
                  <a:ext uri="{0D108BD9-81ED-4DB2-BD59-A6C34878D82A}">
                    <a16:rowId xmlns:a16="http://schemas.microsoft.com/office/drawing/2014/main" val="601933922"/>
                  </a:ext>
                </a:extLst>
              </a:tr>
              <a:tr h="370840">
                <a:tc>
                  <a:txBody>
                    <a:bodyPr/>
                    <a:lstStyle/>
                    <a:p>
                      <a:pPr algn="ctr"/>
                      <a:r>
                        <a:rPr lang="en-US" dirty="0"/>
                        <a:t>7</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extLst>
                  <a:ext uri="{0D108BD9-81ED-4DB2-BD59-A6C34878D82A}">
                    <a16:rowId xmlns:a16="http://schemas.microsoft.com/office/drawing/2014/main" val="673548235"/>
                  </a:ext>
                </a:extLst>
              </a:tr>
              <a:tr h="370840">
                <a:tc>
                  <a:txBody>
                    <a:bodyPr/>
                    <a:lstStyle/>
                    <a:p>
                      <a:pPr algn="ctr"/>
                      <a:r>
                        <a:rPr lang="en-US" dirty="0"/>
                        <a:t>8</a:t>
                      </a:r>
                      <a:endParaRPr lang="en-SG" dirty="0"/>
                    </a:p>
                  </a:txBody>
                  <a:tcPr anchor="ctr"/>
                </a:tc>
                <a:tc>
                  <a:txBody>
                    <a:bodyPr/>
                    <a:lstStyle/>
                    <a:p>
                      <a:pPr algn="ctr"/>
                      <a:r>
                        <a:rPr lang="en-US" dirty="0"/>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extLst>
                  <a:ext uri="{0D108BD9-81ED-4DB2-BD59-A6C34878D82A}">
                    <a16:rowId xmlns:a16="http://schemas.microsoft.com/office/drawing/2014/main" val="69661610"/>
                  </a:ext>
                </a:extLst>
              </a:tr>
              <a:tr h="370840">
                <a:tc>
                  <a:txBody>
                    <a:bodyPr/>
                    <a:lstStyle/>
                    <a:p>
                      <a:pPr algn="ctr"/>
                      <a:r>
                        <a:rPr lang="en-US" dirty="0"/>
                        <a:t>9</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dirty="0">
                          <a:sym typeface="Symbol" panose="05050102010706020507" pitchFamily="18" charset="2"/>
                        </a:rPr>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tc>
                  <a:txBody>
                    <a:bodyPr/>
                    <a:lstStyle/>
                    <a:p>
                      <a:pPr algn="ctr"/>
                      <a:r>
                        <a:rPr lang="en-US" dirty="0"/>
                        <a:t>-</a:t>
                      </a:r>
                      <a:endParaRPr lang="en-SG" dirty="0"/>
                    </a:p>
                  </a:txBody>
                  <a:tcPr anchor="ctr"/>
                </a:tc>
                <a:extLst>
                  <a:ext uri="{0D108BD9-81ED-4DB2-BD59-A6C34878D82A}">
                    <a16:rowId xmlns:a16="http://schemas.microsoft.com/office/drawing/2014/main" val="3497316892"/>
                  </a:ext>
                </a:extLst>
              </a:tr>
            </a:tbl>
          </a:graphicData>
        </a:graphic>
      </p:graphicFrame>
      <p:sp>
        <p:nvSpPr>
          <p:cNvPr id="5" name="TextBox 4">
            <a:extLst>
              <a:ext uri="{FF2B5EF4-FFF2-40B4-BE49-F238E27FC236}">
                <a16:creationId xmlns:a16="http://schemas.microsoft.com/office/drawing/2014/main" id="{37EFE774-43BA-4647-B7DA-1B2939718673}"/>
              </a:ext>
            </a:extLst>
          </p:cNvPr>
          <p:cNvSpPr txBox="1"/>
          <p:nvPr/>
        </p:nvSpPr>
        <p:spPr>
          <a:xfrm>
            <a:off x="1065320" y="5992427"/>
            <a:ext cx="10484529" cy="261610"/>
          </a:xfrm>
          <a:prstGeom prst="rect">
            <a:avLst/>
          </a:prstGeom>
          <a:noFill/>
        </p:spPr>
        <p:txBody>
          <a:bodyPr wrap="square" rtlCol="0">
            <a:spAutoFit/>
          </a:bodyPr>
          <a:lstStyle/>
          <a:p>
            <a:r>
              <a:rPr lang="en-US" sz="1100" b="1" i="1" dirty="0">
                <a:latin typeface="Arial" panose="020B0604020202020204" pitchFamily="34" charset="0"/>
                <a:cs typeface="Arial" panose="020B0604020202020204" pitchFamily="34" charset="0"/>
              </a:rPr>
              <a:t>Histogram &amp; Boxplot are not used in this analysis due to the limitation on data points provided by Data.gov.sg</a:t>
            </a:r>
            <a:endParaRPr lang="en-SG" sz="1100" b="1" i="1"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FD72719-2E7E-4F94-A972-D7A1F33EFC2C}"/>
              </a:ext>
            </a:extLst>
          </p:cNvPr>
          <p:cNvSpPr>
            <a:spLocks noGrp="1"/>
          </p:cNvSpPr>
          <p:nvPr>
            <p:ph type="sldNum" sz="quarter" idx="12"/>
          </p:nvPr>
        </p:nvSpPr>
        <p:spPr/>
        <p:txBody>
          <a:bodyPr/>
          <a:lstStyle/>
          <a:p>
            <a:fld id="{34B7E4EF-A1BD-40F4-AB7B-04F084DD991D}" type="slidenum">
              <a:rPr lang="en-US" smtClean="0"/>
              <a:t>25</a:t>
            </a:fld>
            <a:endParaRPr lang="en-US"/>
          </a:p>
        </p:txBody>
      </p:sp>
    </p:spTree>
    <p:extLst>
      <p:ext uri="{BB962C8B-B14F-4D97-AF65-F5344CB8AC3E}">
        <p14:creationId xmlns:p14="http://schemas.microsoft.com/office/powerpoint/2010/main" val="2664786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9D320-55DC-4643-BE08-69F8119100A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 Links</a:t>
            </a:r>
            <a:endParaRPr lang="en-SG"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8449F004-6709-46EE-82E8-73A1968737F4}"/>
              </a:ext>
            </a:extLst>
          </p:cNvPr>
          <p:cNvGraphicFramePr>
            <a:graphicFrameLocks noGrp="1"/>
          </p:cNvGraphicFramePr>
          <p:nvPr>
            <p:ph idx="1"/>
            <p:extLst>
              <p:ext uri="{D42A27DB-BD31-4B8C-83A1-F6EECF244321}">
                <p14:modId xmlns:p14="http://schemas.microsoft.com/office/powerpoint/2010/main" val="883908926"/>
              </p:ext>
            </p:extLst>
          </p:nvPr>
        </p:nvGraphicFramePr>
        <p:xfrm>
          <a:off x="1066800" y="1699286"/>
          <a:ext cx="10058400" cy="4003040"/>
        </p:xfrm>
        <a:graphic>
          <a:graphicData uri="http://schemas.openxmlformats.org/drawingml/2006/table">
            <a:tbl>
              <a:tblPr firstRow="1" bandRow="1">
                <a:tableStyleId>{5C22544A-7EE6-4342-B048-85BDC9FD1C3A}</a:tableStyleId>
              </a:tblPr>
              <a:tblGrid>
                <a:gridCol w="1019452">
                  <a:extLst>
                    <a:ext uri="{9D8B030D-6E8A-4147-A177-3AD203B41FA5}">
                      <a16:colId xmlns:a16="http://schemas.microsoft.com/office/drawing/2014/main" val="375986484"/>
                    </a:ext>
                  </a:extLst>
                </a:gridCol>
                <a:gridCol w="9038948">
                  <a:extLst>
                    <a:ext uri="{9D8B030D-6E8A-4147-A177-3AD203B41FA5}">
                      <a16:colId xmlns:a16="http://schemas.microsoft.com/office/drawing/2014/main" val="2838636825"/>
                    </a:ext>
                  </a:extLst>
                </a:gridCol>
              </a:tblGrid>
              <a:tr h="370840">
                <a:tc>
                  <a:txBody>
                    <a:bodyPr/>
                    <a:lstStyle/>
                    <a:p>
                      <a:r>
                        <a:rPr lang="en-US" sz="1400" dirty="0">
                          <a:latin typeface="Arial" panose="020B0604020202020204" pitchFamily="34" charset="0"/>
                          <a:cs typeface="Arial" panose="020B0604020202020204" pitchFamily="34" charset="0"/>
                        </a:rPr>
                        <a:t>Part </a:t>
                      </a:r>
                      <a:endParaRPr lang="en-SG" sz="1400" dirty="0">
                        <a:latin typeface="Arial" panose="020B0604020202020204" pitchFamily="34" charset="0"/>
                        <a:cs typeface="Arial" panose="020B0604020202020204" pitchFamily="34" charset="0"/>
                      </a:endParaRPr>
                    </a:p>
                  </a:txBody>
                  <a:tcPr/>
                </a:tc>
                <a:tc>
                  <a:txBody>
                    <a:bodyPr/>
                    <a:lstStyle/>
                    <a:p>
                      <a:r>
                        <a:rPr lang="en-US" sz="1400" dirty="0">
                          <a:latin typeface="Arial" panose="020B0604020202020204" pitchFamily="34" charset="0"/>
                          <a:cs typeface="Arial" panose="020B0604020202020204" pitchFamily="34" charset="0"/>
                        </a:rPr>
                        <a:t>Reference Links</a:t>
                      </a:r>
                      <a:endParaRPr lang="en-SG"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45899105"/>
                  </a:ext>
                </a:extLst>
              </a:tr>
              <a:tr h="370840">
                <a:tc>
                  <a:txBody>
                    <a:bodyPr/>
                    <a:lstStyle/>
                    <a:p>
                      <a:r>
                        <a:rPr lang="en-US" sz="1400" dirty="0">
                          <a:latin typeface="Arial" panose="020B0604020202020204" pitchFamily="34" charset="0"/>
                          <a:cs typeface="Arial" panose="020B0604020202020204" pitchFamily="34" charset="0"/>
                        </a:rPr>
                        <a:t>1</a:t>
                      </a:r>
                      <a:endParaRPr lang="en-SG" sz="1400" dirty="0">
                        <a:latin typeface="Arial" panose="020B0604020202020204" pitchFamily="34" charset="0"/>
                        <a:cs typeface="Arial" panose="020B0604020202020204" pitchFamily="34" charset="0"/>
                      </a:endParaRPr>
                    </a:p>
                  </a:txBody>
                  <a:tcPr/>
                </a:tc>
                <a:tc>
                  <a:txBody>
                    <a:bodyPr/>
                    <a:lstStyle/>
                    <a:p>
                      <a:r>
                        <a:rPr lang="en-SG" sz="1400" dirty="0">
                          <a:latin typeface="Arial" panose="020B0604020202020204" pitchFamily="34" charset="0"/>
                          <a:cs typeface="Arial" panose="020B0604020202020204" pitchFamily="34" charset="0"/>
                          <a:hlinkClick r:id="rId2"/>
                        </a:rPr>
                        <a:t>https://data.gov.sg/dataset/consumer-price-indices-general-and-healthcare</a:t>
                      </a:r>
                      <a:endParaRPr lang="en-SG"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38009137"/>
                  </a:ext>
                </a:extLst>
              </a:tr>
              <a:tr h="370840">
                <a:tc>
                  <a:txBody>
                    <a:bodyPr/>
                    <a:lstStyle/>
                    <a:p>
                      <a:r>
                        <a:rPr lang="en-US" sz="1400" dirty="0">
                          <a:latin typeface="Arial" panose="020B0604020202020204" pitchFamily="34" charset="0"/>
                          <a:cs typeface="Arial" panose="020B0604020202020204" pitchFamily="34" charset="0"/>
                        </a:rPr>
                        <a:t>2</a:t>
                      </a:r>
                      <a:endParaRPr lang="en-SG" sz="1400" dirty="0">
                        <a:latin typeface="Arial" panose="020B0604020202020204" pitchFamily="34" charset="0"/>
                        <a:cs typeface="Arial" panose="020B0604020202020204" pitchFamily="34" charset="0"/>
                      </a:endParaRPr>
                    </a:p>
                  </a:txBody>
                  <a:tcPr/>
                </a:tc>
                <a:tc>
                  <a:txBody>
                    <a:bodyPr/>
                    <a:lstStyle/>
                    <a:p>
                      <a:r>
                        <a:rPr lang="en-SG" sz="1400" dirty="0">
                          <a:latin typeface="Arial" panose="020B0604020202020204" pitchFamily="34" charset="0"/>
                          <a:cs typeface="Arial" panose="020B0604020202020204" pitchFamily="34" charset="0"/>
                          <a:hlinkClick r:id="rId3"/>
                        </a:rPr>
                        <a:t>https://data.gov.sg/dataset/government-health-expenditure</a:t>
                      </a:r>
                      <a:endParaRPr lang="en-SG"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38374528"/>
                  </a:ext>
                </a:extLst>
              </a:tr>
              <a:tr h="370840">
                <a:tc>
                  <a:txBody>
                    <a:bodyPr/>
                    <a:lstStyle/>
                    <a:p>
                      <a:r>
                        <a:rPr lang="en-US" sz="1400" dirty="0">
                          <a:latin typeface="Arial" panose="020B0604020202020204" pitchFamily="34" charset="0"/>
                          <a:cs typeface="Arial" panose="020B0604020202020204" pitchFamily="34" charset="0"/>
                        </a:rPr>
                        <a:t>3</a:t>
                      </a:r>
                      <a:endParaRPr lang="en-SG" sz="14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Arial" panose="020B0604020202020204" pitchFamily="34" charset="0"/>
                          <a:ea typeface="+mn-ea"/>
                          <a:cs typeface="Arial" panose="020B0604020202020204" pitchFamily="34" charset="0"/>
                          <a:hlinkClick r:id="rId4"/>
                        </a:rPr>
                        <a:t>https://data.worldbank.org/indicator/SP.DYN.LE00.IN?locations=SG</a:t>
                      </a:r>
                      <a:endParaRPr lang="en-US" sz="1400" kern="1200" dirty="0">
                        <a:solidFill>
                          <a:schemeClr val="dk1"/>
                        </a:solidFill>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968400787"/>
                  </a:ext>
                </a:extLst>
              </a:tr>
              <a:tr h="370840">
                <a:tc>
                  <a:txBody>
                    <a:bodyPr/>
                    <a:lstStyle/>
                    <a:p>
                      <a:r>
                        <a:rPr lang="en-US" sz="1400" dirty="0">
                          <a:latin typeface="Arial" panose="020B0604020202020204" pitchFamily="34" charset="0"/>
                          <a:cs typeface="Arial" panose="020B0604020202020204" pitchFamily="34" charset="0"/>
                        </a:rPr>
                        <a:t>4</a:t>
                      </a:r>
                      <a:endParaRPr lang="en-SG" sz="1400" dirty="0">
                        <a:latin typeface="Arial" panose="020B0604020202020204" pitchFamily="34" charset="0"/>
                        <a:cs typeface="Arial" panose="020B0604020202020204" pitchFamily="34" charset="0"/>
                      </a:endParaRPr>
                    </a:p>
                  </a:txBody>
                  <a:tcPr/>
                </a:tc>
                <a:tc>
                  <a:txBody>
                    <a:bodyPr/>
                    <a:lstStyle/>
                    <a:p>
                      <a:r>
                        <a:rPr lang="en-SG" sz="1400" dirty="0">
                          <a:latin typeface="Arial" panose="020B0604020202020204" pitchFamily="34" charset="0"/>
                          <a:cs typeface="Arial" panose="020B0604020202020204" pitchFamily="34" charset="0"/>
                          <a:hlinkClick r:id="rId5"/>
                        </a:rPr>
                        <a:t>https://data.gov.sg/dataset/age-standardised-mortality-rate-for-ischaemic-heart-disease-stroke-and-cancer</a:t>
                      </a:r>
                      <a:endParaRPr lang="en-SG"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5177911"/>
                  </a:ext>
                </a:extLst>
              </a:tr>
              <a:tr h="370840">
                <a:tc>
                  <a:txBody>
                    <a:bodyPr/>
                    <a:lstStyle/>
                    <a:p>
                      <a:r>
                        <a:rPr lang="en-US" sz="1400" dirty="0">
                          <a:latin typeface="Arial" panose="020B0604020202020204" pitchFamily="34" charset="0"/>
                          <a:cs typeface="Arial" panose="020B0604020202020204" pitchFamily="34" charset="0"/>
                        </a:rPr>
                        <a:t>5</a:t>
                      </a:r>
                      <a:endParaRPr lang="en-SG" sz="1400" dirty="0">
                        <a:latin typeface="Arial" panose="020B0604020202020204" pitchFamily="34" charset="0"/>
                        <a:cs typeface="Arial" panose="020B0604020202020204" pitchFamily="34" charset="0"/>
                      </a:endParaRPr>
                    </a:p>
                  </a:txBody>
                  <a:tcPr/>
                </a:tc>
                <a:tc>
                  <a:txBody>
                    <a:bodyPr/>
                    <a:lstStyle/>
                    <a:p>
                      <a:r>
                        <a:rPr lang="en-SG" sz="1400" dirty="0">
                          <a:latin typeface="Arial" panose="020B0604020202020204" pitchFamily="34" charset="0"/>
                          <a:cs typeface="Arial" panose="020B0604020202020204" pitchFamily="34" charset="0"/>
                          <a:hlinkClick r:id="rId6"/>
                        </a:rPr>
                        <a:t>https://data.gov.sg/dataset/top-5-leading-cancers</a:t>
                      </a:r>
                      <a:endParaRPr lang="en-SG"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70707516"/>
                  </a:ext>
                </a:extLst>
              </a:tr>
              <a:tr h="370840">
                <a:tc>
                  <a:txBody>
                    <a:bodyPr/>
                    <a:lstStyle/>
                    <a:p>
                      <a:r>
                        <a:rPr lang="en-US" sz="1400" dirty="0">
                          <a:latin typeface="Arial" panose="020B0604020202020204" pitchFamily="34" charset="0"/>
                          <a:cs typeface="Arial" panose="020B0604020202020204" pitchFamily="34" charset="0"/>
                        </a:rPr>
                        <a:t>6</a:t>
                      </a:r>
                      <a:endParaRPr lang="en-SG" sz="1400" dirty="0">
                        <a:latin typeface="Arial" panose="020B0604020202020204" pitchFamily="34" charset="0"/>
                        <a:cs typeface="Arial" panose="020B0604020202020204" pitchFamily="34" charset="0"/>
                      </a:endParaRPr>
                    </a:p>
                  </a:txBody>
                  <a:tcPr/>
                </a:tc>
                <a:tc>
                  <a:txBody>
                    <a:bodyPr/>
                    <a:lstStyle/>
                    <a:p>
                      <a:r>
                        <a:rPr lang="en-SG" sz="1400" dirty="0">
                          <a:latin typeface="Arial" panose="020B0604020202020204" pitchFamily="34" charset="0"/>
                          <a:cs typeface="Arial" panose="020B0604020202020204" pitchFamily="34" charset="0"/>
                          <a:hlinkClick r:id="rId7"/>
                        </a:rPr>
                        <a:t>https://data.gov.sg/dataset/prevalence-of-hypertension-diabetes-high-total-cholesterol-obesity-and-daily-smoking</a:t>
                      </a:r>
                      <a:endParaRPr lang="en-SG"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42596097"/>
                  </a:ext>
                </a:extLst>
              </a:tr>
              <a:tr h="370840">
                <a:tc>
                  <a:txBody>
                    <a:bodyPr/>
                    <a:lstStyle/>
                    <a:p>
                      <a:r>
                        <a:rPr lang="en-US" sz="1400" dirty="0">
                          <a:latin typeface="Arial" panose="020B0604020202020204" pitchFamily="34" charset="0"/>
                          <a:cs typeface="Arial" panose="020B0604020202020204" pitchFamily="34" charset="0"/>
                        </a:rPr>
                        <a:t>7</a:t>
                      </a:r>
                      <a:endParaRPr lang="en-SG" sz="1400" dirty="0">
                        <a:latin typeface="Arial" panose="020B0604020202020204" pitchFamily="34" charset="0"/>
                        <a:cs typeface="Arial" panose="020B0604020202020204" pitchFamily="34" charset="0"/>
                      </a:endParaRPr>
                    </a:p>
                  </a:txBody>
                  <a:tcPr/>
                </a:tc>
                <a:tc>
                  <a:txBody>
                    <a:bodyPr/>
                    <a:lstStyle/>
                    <a:p>
                      <a:r>
                        <a:rPr lang="en-SG" sz="1400" dirty="0">
                          <a:latin typeface="Arial" panose="020B0604020202020204" pitchFamily="34" charset="0"/>
                          <a:cs typeface="Arial" panose="020B0604020202020204" pitchFamily="34" charset="0"/>
                          <a:hlinkClick r:id="rId8"/>
                        </a:rPr>
                        <a:t>https://data.gov.sg/dataset/cpf-contributions-received-net-amount-withdrawn-annual</a:t>
                      </a:r>
                      <a:endParaRPr lang="en-SG"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128445228"/>
                  </a:ext>
                </a:extLst>
              </a:tr>
              <a:tr h="370840">
                <a:tc>
                  <a:txBody>
                    <a:bodyPr/>
                    <a:lstStyle/>
                    <a:p>
                      <a:r>
                        <a:rPr lang="en-US" sz="1400" dirty="0">
                          <a:latin typeface="Arial" panose="020B0604020202020204" pitchFamily="34" charset="0"/>
                          <a:cs typeface="Arial" panose="020B0604020202020204" pitchFamily="34" charset="0"/>
                        </a:rPr>
                        <a:t>8</a:t>
                      </a:r>
                      <a:endParaRPr lang="en-SG" sz="1400" dirty="0">
                        <a:latin typeface="Arial" panose="020B0604020202020204" pitchFamily="34" charset="0"/>
                        <a:cs typeface="Arial" panose="020B0604020202020204" pitchFamily="34" charset="0"/>
                      </a:endParaRPr>
                    </a:p>
                  </a:txBody>
                  <a:tcPr/>
                </a:tc>
                <a:tc>
                  <a:txBody>
                    <a:bodyPr/>
                    <a:lstStyle/>
                    <a:p>
                      <a:r>
                        <a:rPr lang="en-SG" sz="1400" dirty="0">
                          <a:latin typeface="Arial" panose="020B0604020202020204" pitchFamily="34" charset="0"/>
                          <a:cs typeface="Arial" panose="020B0604020202020204" pitchFamily="34" charset="0"/>
                          <a:hlinkClick r:id="rId9"/>
                        </a:rPr>
                        <a:t>https://data.gov.sg/dataset/amount-of-claims-made-under-medishield-medishield-life-annual</a:t>
                      </a:r>
                      <a:endParaRPr lang="en-SG"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44322357"/>
                  </a:ext>
                </a:extLst>
              </a:tr>
              <a:tr h="370840">
                <a:tc>
                  <a:txBody>
                    <a:bodyPr/>
                    <a:lstStyle/>
                    <a:p>
                      <a:r>
                        <a:rPr lang="en-US" sz="1400" dirty="0">
                          <a:latin typeface="Arial" panose="020B0604020202020204" pitchFamily="34" charset="0"/>
                          <a:cs typeface="Arial" panose="020B0604020202020204" pitchFamily="34" charset="0"/>
                        </a:rPr>
                        <a:t>9</a:t>
                      </a:r>
                      <a:endParaRPr lang="en-SG" sz="1400" dirty="0">
                        <a:latin typeface="Arial" panose="020B0604020202020204" pitchFamily="34" charset="0"/>
                        <a:cs typeface="Arial" panose="020B0604020202020204" pitchFamily="34" charset="0"/>
                      </a:endParaRPr>
                    </a:p>
                  </a:txBody>
                  <a:tcPr/>
                </a:tc>
                <a:tc>
                  <a:txBody>
                    <a:bodyPr/>
                    <a:lstStyle/>
                    <a:p>
                      <a:r>
                        <a:rPr lang="en-SG" sz="1400" dirty="0">
                          <a:latin typeface="Arial" panose="020B0604020202020204" pitchFamily="34" charset="0"/>
                          <a:cs typeface="Arial" panose="020B0604020202020204" pitchFamily="34" charset="0"/>
                          <a:hlinkClick r:id="rId10"/>
                        </a:rPr>
                        <a:t>https://data.gov.sg/dataset/amount-of-claims-made-under-medishield-medishield-life-annual?resource_id=c2835545-c8b8-4624-ba39-6f1dcbb8f28e</a:t>
                      </a:r>
                      <a:endParaRPr lang="en-SG"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21138489"/>
                  </a:ext>
                </a:extLst>
              </a:tr>
            </a:tbl>
          </a:graphicData>
        </a:graphic>
      </p:graphicFrame>
      <p:sp>
        <p:nvSpPr>
          <p:cNvPr id="3" name="Slide Number Placeholder 2">
            <a:extLst>
              <a:ext uri="{FF2B5EF4-FFF2-40B4-BE49-F238E27FC236}">
                <a16:creationId xmlns:a16="http://schemas.microsoft.com/office/drawing/2014/main" id="{0E4403CC-FEDA-426E-B79F-C76E2A79DE3E}"/>
              </a:ext>
            </a:extLst>
          </p:cNvPr>
          <p:cNvSpPr>
            <a:spLocks noGrp="1"/>
          </p:cNvSpPr>
          <p:nvPr>
            <p:ph type="sldNum" sz="quarter" idx="12"/>
          </p:nvPr>
        </p:nvSpPr>
        <p:spPr/>
        <p:txBody>
          <a:bodyPr/>
          <a:lstStyle/>
          <a:p>
            <a:fld id="{34B7E4EF-A1BD-40F4-AB7B-04F084DD991D}" type="slidenum">
              <a:rPr lang="en-US" smtClean="0"/>
              <a:t>26</a:t>
            </a:fld>
            <a:endParaRPr lang="en-US"/>
          </a:p>
        </p:txBody>
      </p:sp>
    </p:spTree>
    <p:extLst>
      <p:ext uri="{BB962C8B-B14F-4D97-AF65-F5344CB8AC3E}">
        <p14:creationId xmlns:p14="http://schemas.microsoft.com/office/powerpoint/2010/main" val="2021648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B952B-6EDD-445F-BD6B-4FC54E43BBA6}"/>
              </a:ext>
            </a:extLst>
          </p:cNvPr>
          <p:cNvSpPr>
            <a:spLocks noGrp="1"/>
          </p:cNvSpPr>
          <p:nvPr>
            <p:ph idx="1"/>
          </p:nvPr>
        </p:nvSpPr>
        <p:spPr/>
        <p:txBody>
          <a:bodyPr/>
          <a:lstStyle/>
          <a:p>
            <a:r>
              <a:rPr lang="en-SG" dirty="0">
                <a:latin typeface="Arial" panose="020B0604020202020204" pitchFamily="34" charset="0"/>
                <a:cs typeface="Arial" panose="020B0604020202020204" pitchFamily="34" charset="0"/>
                <a:hlinkClick r:id="rId2"/>
              </a:rPr>
              <a:t>https://www.bloomberg.com/news/articles/2018-09-19/u-s-near-bottom-of-health-index-hong-kong-and-singapore-at-top</a:t>
            </a:r>
            <a:endParaRPr lang="en-SG" dirty="0">
              <a:latin typeface="Arial" panose="020B0604020202020204" pitchFamily="34" charset="0"/>
              <a:cs typeface="Arial" panose="020B0604020202020204" pitchFamily="34" charset="0"/>
            </a:endParaRPr>
          </a:p>
          <a:p>
            <a:r>
              <a:rPr lang="en-SG" dirty="0">
                <a:latin typeface="Arial" panose="020B0604020202020204" pitchFamily="34" charset="0"/>
                <a:cs typeface="Arial" panose="020B0604020202020204" pitchFamily="34" charset="0"/>
                <a:hlinkClick r:id="rId3"/>
              </a:rPr>
              <a:t>https://en.wikipedia.org/wiki/World_Health_Organization_ranking_of_health_systems_in_2000</a:t>
            </a:r>
            <a:endParaRPr lang="en-SG" dirty="0">
              <a:latin typeface="Arial" panose="020B0604020202020204" pitchFamily="34" charset="0"/>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37DB851-B6BD-402E-8330-828F54EE05CC}"/>
              </a:ext>
            </a:extLst>
          </p:cNvPr>
          <p:cNvSpPr>
            <a:spLocks noGrp="1"/>
          </p:cNvSpPr>
          <p:nvPr>
            <p:ph type="sldNum" sz="quarter" idx="12"/>
          </p:nvPr>
        </p:nvSpPr>
        <p:spPr/>
        <p:txBody>
          <a:bodyPr/>
          <a:lstStyle/>
          <a:p>
            <a:fld id="{34B7E4EF-A1BD-40F4-AB7B-04F084DD991D}" type="slidenum">
              <a:rPr lang="en-US" smtClean="0"/>
              <a:t>27</a:t>
            </a:fld>
            <a:endParaRPr lang="en-US"/>
          </a:p>
        </p:txBody>
      </p:sp>
      <p:sp>
        <p:nvSpPr>
          <p:cNvPr id="5" name="Title 1">
            <a:extLst>
              <a:ext uri="{FF2B5EF4-FFF2-40B4-BE49-F238E27FC236}">
                <a16:creationId xmlns:a16="http://schemas.microsoft.com/office/drawing/2014/main" id="{5CFAD734-2811-4E4E-9216-82BC498E6269}"/>
              </a:ext>
            </a:extLst>
          </p:cNvPr>
          <p:cNvSpPr>
            <a:spLocks noGrp="1"/>
          </p:cNvSpPr>
          <p:nvPr>
            <p:ph type="title"/>
          </p:nvPr>
        </p:nvSpPr>
        <p:spPr>
          <a:xfrm>
            <a:off x="1066800" y="642938"/>
            <a:ext cx="10058400" cy="1371600"/>
          </a:xfrm>
        </p:spPr>
        <p:txBody>
          <a:bodyPr/>
          <a:lstStyle/>
          <a:p>
            <a:r>
              <a:rPr lang="en-US" dirty="0">
                <a:latin typeface="Arial" panose="020B0604020202020204" pitchFamily="34" charset="0"/>
                <a:cs typeface="Arial" panose="020B0604020202020204" pitchFamily="34" charset="0"/>
              </a:rPr>
              <a:t>Reference Links</a:t>
            </a: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502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D2174-3ABE-4216-ADF3-FD304E09D53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Introduction </a:t>
            </a:r>
            <a:endParaRPr lang="en-S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85EB959-1DF8-47D8-A83B-78AD8C4B71AA}"/>
              </a:ext>
            </a:extLst>
          </p:cNvPr>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Singapore prides herself to have one of the best healthcare system in the world. Our healthcare system is currently ranked 2</a:t>
            </a:r>
            <a:r>
              <a:rPr lang="en-US" baseline="30000" dirty="0">
                <a:latin typeface="Arial" panose="020B0604020202020204" pitchFamily="34" charset="0"/>
                <a:cs typeface="Arial" panose="020B0604020202020204" pitchFamily="34" charset="0"/>
              </a:rPr>
              <a:t>nd</a:t>
            </a:r>
            <a:r>
              <a:rPr lang="en-US" dirty="0">
                <a:latin typeface="Arial" panose="020B0604020202020204" pitchFamily="34" charset="0"/>
                <a:cs typeface="Arial" panose="020B0604020202020204" pitchFamily="34" charset="0"/>
              </a:rPr>
              <a:t> in the world in </a:t>
            </a:r>
            <a:r>
              <a:rPr lang="en-US" b="1" dirty="0">
                <a:latin typeface="Arial" panose="020B0604020202020204" pitchFamily="34" charset="0"/>
                <a:cs typeface="Arial" panose="020B0604020202020204" pitchFamily="34" charset="0"/>
              </a:rPr>
              <a:t>Bloomberg’s Healthcare Efficiency report 2018 </a:t>
            </a:r>
            <a:r>
              <a:rPr lang="en-US" dirty="0">
                <a:latin typeface="Arial" panose="020B0604020202020204" pitchFamily="34" charset="0"/>
                <a:cs typeface="Arial" panose="020B0604020202020204" pitchFamily="34" charset="0"/>
              </a:rPr>
              <a:t>and </a:t>
            </a:r>
            <a:r>
              <a:rPr lang="en-US" b="1" dirty="0">
                <a:latin typeface="Arial" panose="020B0604020202020204" pitchFamily="34" charset="0"/>
                <a:cs typeface="Arial" panose="020B0604020202020204" pitchFamily="34" charset="0"/>
              </a:rPr>
              <a:t>6</a:t>
            </a:r>
            <a:r>
              <a:rPr lang="en-US" b="1" baseline="30000" dirty="0">
                <a:latin typeface="Arial" panose="020B0604020202020204" pitchFamily="34" charset="0"/>
                <a:cs typeface="Arial" panose="020B0604020202020204" pitchFamily="34" charset="0"/>
              </a:rPr>
              <a:t>th</a:t>
            </a:r>
            <a:r>
              <a:rPr lang="en-US" b="1" dirty="0">
                <a:latin typeface="Arial" panose="020B0604020202020204" pitchFamily="34" charset="0"/>
                <a:cs typeface="Arial" panose="020B0604020202020204" pitchFamily="34" charset="0"/>
              </a:rPr>
              <a:t> for Overall Healthcare System Performance by WHO</a:t>
            </a:r>
            <a:r>
              <a:rPr lang="en-US"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Such comparisons and rankings are based on relative metrics among different countries. </a:t>
            </a:r>
          </a:p>
          <a:p>
            <a:pPr algn="just"/>
            <a:r>
              <a:rPr lang="en-US" b="1" dirty="0">
                <a:latin typeface="Arial" panose="020B0604020202020204" pitchFamily="34" charset="0"/>
                <a:cs typeface="Arial" panose="020B0604020202020204" pitchFamily="34" charset="0"/>
              </a:rPr>
              <a:t>In this study, we will analyses if Singapore’s healthcare system is getting better on absolute terms, and determine areas for improvement and also if Singapore’s healthcare is getting more affordable than in the past. </a:t>
            </a:r>
            <a:endParaRPr lang="en-SG"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5380028C-EE78-42CD-A865-13F526EDFA66}"/>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369331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62149C-DFFB-4AF1-BAEC-C1856A485844}"/>
              </a:ext>
            </a:extLst>
          </p:cNvPr>
          <p:cNvSpPr>
            <a:spLocks noGrp="1"/>
          </p:cNvSpPr>
          <p:nvPr>
            <p:ph idx="1"/>
          </p:nvPr>
        </p:nvSpPr>
        <p:spPr>
          <a:xfrm>
            <a:off x="545592" y="4436376"/>
            <a:ext cx="11100816" cy="3997833"/>
          </a:xfrm>
        </p:spPr>
        <p:txBody>
          <a:bodyPr/>
          <a:lstStyle/>
          <a:p>
            <a:pPr algn="just"/>
            <a:r>
              <a:rPr lang="en-US" dirty="0">
                <a:latin typeface="Arial" panose="020B0604020202020204" pitchFamily="34" charset="0"/>
                <a:cs typeface="Arial" panose="020B0604020202020204" pitchFamily="34" charset="0"/>
              </a:rPr>
              <a:t>Based on the chart shown above, the Consumer Price Index has risen by about 15% from 2006 to 2014. </a:t>
            </a:r>
          </a:p>
          <a:p>
            <a:pPr algn="just"/>
            <a:r>
              <a:rPr lang="en-US" dirty="0">
                <a:latin typeface="Arial" panose="020B0604020202020204" pitchFamily="34" charset="0"/>
                <a:cs typeface="Arial" panose="020B0604020202020204" pitchFamily="34" charset="0"/>
              </a:rPr>
              <a:t>The rise in prices were rapidly initially from 2006 to 2008 and from 2011 to 2014 as seen in the steep rise in the graph during these periods.</a:t>
            </a:r>
          </a:p>
          <a:p>
            <a:pPr algn="just"/>
            <a:r>
              <a:rPr lang="en-US" dirty="0">
                <a:latin typeface="Arial" panose="020B0604020202020204" pitchFamily="34" charset="0"/>
                <a:cs typeface="Arial" panose="020B0604020202020204" pitchFamily="34" charset="0"/>
              </a:rPr>
              <a:t>However, there are optimistic signs that the healthcare costs are still under control by the government as the Consumer Price Index fell in 2015 from 2014.</a:t>
            </a:r>
            <a:endParaRPr lang="en-SG"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5065597B-0391-4C92-8F58-B35121337230}"/>
              </a:ext>
            </a:extLst>
          </p:cNvPr>
          <p:cNvSpPr/>
          <p:nvPr/>
        </p:nvSpPr>
        <p:spPr>
          <a:xfrm>
            <a:off x="545592" y="463856"/>
            <a:ext cx="10283424" cy="707886"/>
          </a:xfrm>
          <a:prstGeom prst="rect">
            <a:avLst/>
          </a:prstGeom>
          <a:noFill/>
        </p:spPr>
        <p:txBody>
          <a:bodyPr wrap="square" lIns="91440" tIns="45720" rIns="91440" bIns="45720">
            <a:spAutoFit/>
          </a:bodyPr>
          <a:lstStyle/>
          <a:p>
            <a:r>
              <a:rPr lang="en-US" sz="40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rPr>
              <a:t>1) Cost of SG Healthcare</a:t>
            </a:r>
          </a:p>
        </p:txBody>
      </p:sp>
      <p:pic>
        <p:nvPicPr>
          <p:cNvPr id="7" name="Picture 6">
            <a:extLst>
              <a:ext uri="{FF2B5EF4-FFF2-40B4-BE49-F238E27FC236}">
                <a16:creationId xmlns:a16="http://schemas.microsoft.com/office/drawing/2014/main" id="{C1C44672-68DB-49E8-A396-7AAF0E083ED7}"/>
              </a:ext>
            </a:extLst>
          </p:cNvPr>
          <p:cNvPicPr>
            <a:picLocks noChangeAspect="1"/>
          </p:cNvPicPr>
          <p:nvPr/>
        </p:nvPicPr>
        <p:blipFill>
          <a:blip r:embed="rId2"/>
          <a:stretch>
            <a:fillRect/>
          </a:stretch>
        </p:blipFill>
        <p:spPr>
          <a:xfrm>
            <a:off x="1117975" y="1171742"/>
            <a:ext cx="4978025" cy="3058490"/>
          </a:xfrm>
          <a:prstGeom prst="rect">
            <a:avLst/>
          </a:prstGeom>
        </p:spPr>
      </p:pic>
      <p:pic>
        <p:nvPicPr>
          <p:cNvPr id="9" name="Picture 8">
            <a:extLst>
              <a:ext uri="{FF2B5EF4-FFF2-40B4-BE49-F238E27FC236}">
                <a16:creationId xmlns:a16="http://schemas.microsoft.com/office/drawing/2014/main" id="{71E72F56-B831-4E2F-ACE7-F7D4E9644491}"/>
              </a:ext>
            </a:extLst>
          </p:cNvPr>
          <p:cNvPicPr>
            <a:picLocks noChangeAspect="1"/>
          </p:cNvPicPr>
          <p:nvPr/>
        </p:nvPicPr>
        <p:blipFill>
          <a:blip r:embed="rId3"/>
          <a:stretch>
            <a:fillRect/>
          </a:stretch>
        </p:blipFill>
        <p:spPr>
          <a:xfrm>
            <a:off x="6274848" y="1171741"/>
            <a:ext cx="5314019" cy="3058489"/>
          </a:xfrm>
          <a:prstGeom prst="rect">
            <a:avLst/>
          </a:prstGeom>
        </p:spPr>
      </p:pic>
      <p:sp>
        <p:nvSpPr>
          <p:cNvPr id="2" name="Slide Number Placeholder 1">
            <a:extLst>
              <a:ext uri="{FF2B5EF4-FFF2-40B4-BE49-F238E27FC236}">
                <a16:creationId xmlns:a16="http://schemas.microsoft.com/office/drawing/2014/main" id="{C599CDFF-BF7F-404E-8F3E-1FDD4F75A1D7}"/>
              </a:ext>
            </a:extLst>
          </p:cNvPr>
          <p:cNvSpPr>
            <a:spLocks noGrp="1"/>
          </p:cNvSpPr>
          <p:nvPr>
            <p:ph type="sldNum" sz="quarter" idx="12"/>
          </p:nvPr>
        </p:nvSpPr>
        <p:spPr/>
        <p:txBody>
          <a:bodyPr/>
          <a:lstStyle/>
          <a:p>
            <a:fld id="{34B7E4EF-A1BD-40F4-AB7B-04F084DD991D}" type="slidenum">
              <a:rPr lang="en-US" smtClean="0"/>
              <a:t>4</a:t>
            </a:fld>
            <a:endParaRPr lang="en-US"/>
          </a:p>
        </p:txBody>
      </p:sp>
    </p:spTree>
    <p:extLst>
      <p:ext uri="{BB962C8B-B14F-4D97-AF65-F5344CB8AC3E}">
        <p14:creationId xmlns:p14="http://schemas.microsoft.com/office/powerpoint/2010/main" val="927074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664464" y="4325112"/>
            <a:ext cx="10920984" cy="1883664"/>
          </a:xfrm>
        </p:spPr>
        <p:txBody>
          <a:bodyPr>
            <a:normAutofit fontScale="85000" lnSpcReduction="10000"/>
          </a:bodyPr>
          <a:lstStyle/>
          <a:p>
            <a:r>
              <a:rPr lang="en-US" dirty="0">
                <a:latin typeface="Arial" panose="020B0604020202020204" pitchFamily="34" charset="0"/>
                <a:cs typeface="Arial" panose="020B0604020202020204" pitchFamily="34" charset="0"/>
              </a:rPr>
              <a:t>As a measure of the level of importance the government places on healthcare, we shall study the amount of resources (i.e. money) the government spends on healthcare.</a:t>
            </a:r>
          </a:p>
          <a:p>
            <a:r>
              <a:rPr lang="en-SG" dirty="0">
                <a:latin typeface="Arial" panose="020B0604020202020204" pitchFamily="34" charset="0"/>
                <a:cs typeface="Arial" panose="020B0604020202020204" pitchFamily="34" charset="0"/>
              </a:rPr>
              <a:t>As shown in the chart above (left), the government is spending more resources on healthcare., and the figures are rising exponentially in recent years. </a:t>
            </a:r>
          </a:p>
          <a:p>
            <a:r>
              <a:rPr lang="en-SG" dirty="0">
                <a:latin typeface="Arial" panose="020B0604020202020204" pitchFamily="34" charset="0"/>
                <a:cs typeface="Arial" panose="020B0604020202020204" pitchFamily="34" charset="0"/>
              </a:rPr>
              <a:t>This reflects the effort the government puts in on improving healthcare for Singaporeans. </a:t>
            </a:r>
          </a:p>
          <a:p>
            <a:r>
              <a:rPr lang="en-SG" dirty="0">
                <a:latin typeface="Arial" panose="020B0604020202020204" pitchFamily="34" charset="0"/>
                <a:cs typeface="Arial" panose="020B0604020202020204" pitchFamily="34" charset="0"/>
              </a:rPr>
              <a:t>Since the government has been put in great concern on Singapore’s healthcare, we will determine if the government health expenditure correlates with increasing Singapore Population over the years. </a:t>
            </a:r>
          </a:p>
        </p:txBody>
      </p:sp>
      <p:sp>
        <p:nvSpPr>
          <p:cNvPr id="4" name="Rectangle 3">
            <a:extLst>
              <a:ext uri="{FF2B5EF4-FFF2-40B4-BE49-F238E27FC236}">
                <a16:creationId xmlns:a16="http://schemas.microsoft.com/office/drawing/2014/main" id="{D1F4C0F3-57FD-4FB6-BD7F-00156553B101}"/>
              </a:ext>
            </a:extLst>
          </p:cNvPr>
          <p:cNvSpPr/>
          <p:nvPr/>
        </p:nvSpPr>
        <p:spPr>
          <a:xfrm>
            <a:off x="351048" y="463856"/>
            <a:ext cx="11234400" cy="707886"/>
          </a:xfrm>
          <a:prstGeom prst="rect">
            <a:avLst/>
          </a:prstGeom>
          <a:noFill/>
        </p:spPr>
        <p:txBody>
          <a:bodyPr wrap="square" lIns="91440" tIns="45720" rIns="91440" bIns="45720">
            <a:spAutoFit/>
          </a:bodyPr>
          <a:lstStyle/>
          <a:p>
            <a:r>
              <a:rPr lang="en-US" sz="4000" b="1" dirty="0">
                <a:ln w="22225">
                  <a:solidFill>
                    <a:srgbClr val="002060"/>
                  </a:solidFill>
                  <a:prstDash val="solid"/>
                </a:ln>
                <a:solidFill>
                  <a:srgbClr val="0070C0"/>
                </a:solidFill>
                <a:latin typeface="Arial" panose="020B0604020202020204" pitchFamily="34" charset="0"/>
                <a:cs typeface="Arial" panose="020B0604020202020204" pitchFamily="34" charset="0"/>
              </a:rPr>
              <a:t>2) Government Expenditure</a:t>
            </a:r>
            <a:endParaRPr lang="en-US" sz="40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E4FA7BC-C361-4C5C-B9AF-99D9092C6BEC}"/>
              </a:ext>
            </a:extLst>
          </p:cNvPr>
          <p:cNvPicPr>
            <a:picLocks noChangeAspect="1"/>
          </p:cNvPicPr>
          <p:nvPr/>
        </p:nvPicPr>
        <p:blipFill>
          <a:blip r:embed="rId2"/>
          <a:stretch>
            <a:fillRect/>
          </a:stretch>
        </p:blipFill>
        <p:spPr>
          <a:xfrm>
            <a:off x="1072896" y="1225588"/>
            <a:ext cx="4776978" cy="3045677"/>
          </a:xfrm>
          <a:prstGeom prst="rect">
            <a:avLst/>
          </a:prstGeom>
        </p:spPr>
      </p:pic>
      <p:pic>
        <p:nvPicPr>
          <p:cNvPr id="6" name="Picture 5">
            <a:extLst>
              <a:ext uri="{FF2B5EF4-FFF2-40B4-BE49-F238E27FC236}">
                <a16:creationId xmlns:a16="http://schemas.microsoft.com/office/drawing/2014/main" id="{15F9F061-9295-468A-968F-C102F1BDB4EB}"/>
              </a:ext>
            </a:extLst>
          </p:cNvPr>
          <p:cNvPicPr>
            <a:picLocks noChangeAspect="1"/>
          </p:cNvPicPr>
          <p:nvPr/>
        </p:nvPicPr>
        <p:blipFill>
          <a:blip r:embed="rId3"/>
          <a:stretch>
            <a:fillRect/>
          </a:stretch>
        </p:blipFill>
        <p:spPr>
          <a:xfrm>
            <a:off x="6166866" y="1217147"/>
            <a:ext cx="4952238" cy="3054118"/>
          </a:xfrm>
          <a:prstGeom prst="rect">
            <a:avLst/>
          </a:prstGeom>
        </p:spPr>
      </p:pic>
      <p:sp>
        <p:nvSpPr>
          <p:cNvPr id="2" name="Slide Number Placeholder 1">
            <a:extLst>
              <a:ext uri="{FF2B5EF4-FFF2-40B4-BE49-F238E27FC236}">
                <a16:creationId xmlns:a16="http://schemas.microsoft.com/office/drawing/2014/main" id="{B7C48754-93BE-4D7B-899E-0B262E505413}"/>
              </a:ext>
            </a:extLst>
          </p:cNvPr>
          <p:cNvSpPr>
            <a:spLocks noGrp="1"/>
          </p:cNvSpPr>
          <p:nvPr>
            <p:ph type="sldNum" sz="quarter" idx="12"/>
          </p:nvPr>
        </p:nvSpPr>
        <p:spPr/>
        <p:txBody>
          <a:bodyPr/>
          <a:lstStyle/>
          <a:p>
            <a:fld id="{34B7E4EF-A1BD-40F4-AB7B-04F084DD991D}" type="slidenum">
              <a:rPr lang="en-US" smtClean="0"/>
              <a:t>5</a:t>
            </a:fld>
            <a:endParaRPr lang="en-US"/>
          </a:p>
        </p:txBody>
      </p:sp>
    </p:spTree>
    <p:extLst>
      <p:ext uri="{BB962C8B-B14F-4D97-AF65-F5344CB8AC3E}">
        <p14:creationId xmlns:p14="http://schemas.microsoft.com/office/powerpoint/2010/main" val="412632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664464" y="4325112"/>
            <a:ext cx="10920984" cy="1883664"/>
          </a:xfrm>
        </p:spPr>
        <p:txBody>
          <a:bodyPr>
            <a:normAutofit lnSpcReduction="10000"/>
          </a:bodyPr>
          <a:lstStyle/>
          <a:p>
            <a:pPr algn="just"/>
            <a:r>
              <a:rPr lang="en-US" dirty="0">
                <a:latin typeface="Arial" panose="020B0604020202020204" pitchFamily="34" charset="0"/>
                <a:cs typeface="Arial" panose="020B0604020202020204" pitchFamily="34" charset="0"/>
              </a:rPr>
              <a:t>As shown in the chart above (right), we can see that there is a strong positive association between Singapore Population (in million) and Government Health Expenditure (in million SGD).</a:t>
            </a:r>
          </a:p>
          <a:p>
            <a:pPr algn="just"/>
            <a:r>
              <a:rPr lang="en-US" dirty="0">
                <a:latin typeface="Arial" panose="020B0604020202020204" pitchFamily="34" charset="0"/>
                <a:cs typeface="Arial" panose="020B0604020202020204" pitchFamily="34" charset="0"/>
              </a:rPr>
              <a:t>In additionally, we can also be proven that there is a strong positive linear correlation between Singapore Population (in million) and Government Health Expenditure(in million SGD) as r = 0.909170.</a:t>
            </a:r>
          </a:p>
          <a:p>
            <a:pPr algn="just"/>
            <a:r>
              <a:rPr lang="en-US" dirty="0">
                <a:latin typeface="Arial" panose="020B0604020202020204" pitchFamily="34" charset="0"/>
                <a:cs typeface="Arial" panose="020B0604020202020204" pitchFamily="34" charset="0"/>
              </a:rPr>
              <a:t>Next, we will determine if the greater emphasis placed on good healthcare indeed correlates with better health for Singaporeans.</a:t>
            </a:r>
          </a:p>
        </p:txBody>
      </p:sp>
      <p:sp>
        <p:nvSpPr>
          <p:cNvPr id="4" name="Rectangle 3">
            <a:extLst>
              <a:ext uri="{FF2B5EF4-FFF2-40B4-BE49-F238E27FC236}">
                <a16:creationId xmlns:a16="http://schemas.microsoft.com/office/drawing/2014/main" id="{D1F4C0F3-57FD-4FB6-BD7F-00156553B101}"/>
              </a:ext>
            </a:extLst>
          </p:cNvPr>
          <p:cNvSpPr/>
          <p:nvPr/>
        </p:nvSpPr>
        <p:spPr>
          <a:xfrm>
            <a:off x="507756" y="463855"/>
            <a:ext cx="11234400" cy="707886"/>
          </a:xfrm>
          <a:prstGeom prst="rect">
            <a:avLst/>
          </a:prstGeom>
          <a:noFill/>
        </p:spPr>
        <p:txBody>
          <a:bodyPr wrap="square" lIns="91440" tIns="45720" rIns="91440" bIns="45720">
            <a:spAutoFit/>
          </a:bodyPr>
          <a:lstStyle/>
          <a:p>
            <a:r>
              <a:rPr lang="en-US" sz="4000" b="1" dirty="0">
                <a:ln w="22225">
                  <a:solidFill>
                    <a:srgbClr val="002060"/>
                  </a:solidFill>
                  <a:prstDash val="solid"/>
                </a:ln>
                <a:solidFill>
                  <a:srgbClr val="0070C0"/>
                </a:solidFill>
                <a:latin typeface="Arial" panose="020B0604020202020204" pitchFamily="34" charset="0"/>
                <a:cs typeface="Arial" panose="020B0604020202020204" pitchFamily="34" charset="0"/>
              </a:rPr>
              <a:t>2) Government Expenditure</a:t>
            </a:r>
            <a:endParaRPr lang="en-US" sz="40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E4FA7BC-C361-4C5C-B9AF-99D9092C6BEC}"/>
              </a:ext>
            </a:extLst>
          </p:cNvPr>
          <p:cNvPicPr>
            <a:picLocks noChangeAspect="1"/>
          </p:cNvPicPr>
          <p:nvPr/>
        </p:nvPicPr>
        <p:blipFill>
          <a:blip r:embed="rId2"/>
          <a:stretch>
            <a:fillRect/>
          </a:stretch>
        </p:blipFill>
        <p:spPr>
          <a:xfrm>
            <a:off x="1072896" y="1225588"/>
            <a:ext cx="4776978" cy="3045677"/>
          </a:xfrm>
          <a:prstGeom prst="rect">
            <a:avLst/>
          </a:prstGeom>
        </p:spPr>
      </p:pic>
      <p:pic>
        <p:nvPicPr>
          <p:cNvPr id="6" name="Picture 5">
            <a:extLst>
              <a:ext uri="{FF2B5EF4-FFF2-40B4-BE49-F238E27FC236}">
                <a16:creationId xmlns:a16="http://schemas.microsoft.com/office/drawing/2014/main" id="{15F9F061-9295-468A-968F-C102F1BDB4EB}"/>
              </a:ext>
            </a:extLst>
          </p:cNvPr>
          <p:cNvPicPr>
            <a:picLocks noChangeAspect="1"/>
          </p:cNvPicPr>
          <p:nvPr/>
        </p:nvPicPr>
        <p:blipFill>
          <a:blip r:embed="rId3"/>
          <a:stretch>
            <a:fillRect/>
          </a:stretch>
        </p:blipFill>
        <p:spPr>
          <a:xfrm>
            <a:off x="6166866" y="1217147"/>
            <a:ext cx="4952238" cy="3054118"/>
          </a:xfrm>
          <a:prstGeom prst="rect">
            <a:avLst/>
          </a:prstGeom>
        </p:spPr>
      </p:pic>
      <p:sp>
        <p:nvSpPr>
          <p:cNvPr id="2" name="Slide Number Placeholder 1">
            <a:extLst>
              <a:ext uri="{FF2B5EF4-FFF2-40B4-BE49-F238E27FC236}">
                <a16:creationId xmlns:a16="http://schemas.microsoft.com/office/drawing/2014/main" id="{57742D2F-C809-48C3-BAF1-61F319871F9A}"/>
              </a:ext>
            </a:extLst>
          </p:cNvPr>
          <p:cNvSpPr>
            <a:spLocks noGrp="1"/>
          </p:cNvSpPr>
          <p:nvPr>
            <p:ph type="sldNum" sz="quarter" idx="12"/>
          </p:nvPr>
        </p:nvSpPr>
        <p:spPr/>
        <p:txBody>
          <a:bodyPr/>
          <a:lstStyle/>
          <a:p>
            <a:fld id="{34B7E4EF-A1BD-40F4-AB7B-04F084DD991D}" type="slidenum">
              <a:rPr lang="en-US" smtClean="0"/>
              <a:t>6</a:t>
            </a:fld>
            <a:endParaRPr lang="en-US"/>
          </a:p>
        </p:txBody>
      </p:sp>
    </p:spTree>
    <p:extLst>
      <p:ext uri="{BB962C8B-B14F-4D97-AF65-F5344CB8AC3E}">
        <p14:creationId xmlns:p14="http://schemas.microsoft.com/office/powerpoint/2010/main" val="2451907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664464" y="4722920"/>
            <a:ext cx="10920984" cy="1485855"/>
          </a:xfrm>
        </p:spPr>
        <p:txBody>
          <a:bodyPr>
            <a:normAutofit/>
          </a:bodyPr>
          <a:lstStyle/>
          <a:p>
            <a:pPr algn="just"/>
            <a:r>
              <a:rPr lang="en-US" dirty="0">
                <a:latin typeface="Arial" panose="020B0604020202020204" pitchFamily="34" charset="0"/>
                <a:cs typeface="Arial" panose="020B0604020202020204" pitchFamily="34" charset="0"/>
              </a:rPr>
              <a:t>To find out if healthcare is improving to help people in Singapore live a longer and better life, we will study the life expectancy rates and the mortality rates of people with different common chronic diseases.</a:t>
            </a:r>
          </a:p>
          <a:p>
            <a:pPr algn="just"/>
            <a:r>
              <a:rPr lang="en-US" dirty="0">
                <a:latin typeface="Arial" panose="020B0604020202020204" pitchFamily="34" charset="0"/>
                <a:cs typeface="Arial" panose="020B0604020202020204" pitchFamily="34" charset="0"/>
              </a:rPr>
              <a:t>We will also be comparing the life expectancy rates with common developed countries. </a:t>
            </a:r>
          </a:p>
        </p:txBody>
      </p:sp>
      <p:sp>
        <p:nvSpPr>
          <p:cNvPr id="4" name="Rectangle 3">
            <a:extLst>
              <a:ext uri="{FF2B5EF4-FFF2-40B4-BE49-F238E27FC236}">
                <a16:creationId xmlns:a16="http://schemas.microsoft.com/office/drawing/2014/main" id="{D1F4C0F3-57FD-4FB6-BD7F-00156553B101}"/>
              </a:ext>
            </a:extLst>
          </p:cNvPr>
          <p:cNvSpPr/>
          <p:nvPr/>
        </p:nvSpPr>
        <p:spPr>
          <a:xfrm>
            <a:off x="507756" y="411243"/>
            <a:ext cx="11234400" cy="707886"/>
          </a:xfrm>
          <a:prstGeom prst="rect">
            <a:avLst/>
          </a:prstGeom>
          <a:noFill/>
        </p:spPr>
        <p:txBody>
          <a:bodyPr wrap="square" lIns="91440" tIns="45720" rIns="91440" bIns="45720">
            <a:spAutoFit/>
          </a:bodyPr>
          <a:lstStyle/>
          <a:p>
            <a:r>
              <a:rPr lang="en-US" sz="4000" b="1" dirty="0">
                <a:ln w="22225">
                  <a:solidFill>
                    <a:srgbClr val="002060"/>
                  </a:solidFill>
                  <a:prstDash val="solid"/>
                </a:ln>
                <a:solidFill>
                  <a:srgbClr val="0070C0"/>
                </a:solidFill>
                <a:latin typeface="Arial" panose="020B0604020202020204" pitchFamily="34" charset="0"/>
                <a:cs typeface="Arial" panose="020B0604020202020204" pitchFamily="34" charset="0"/>
              </a:rPr>
              <a:t>3) Quality of Health</a:t>
            </a:r>
            <a:endParaRPr lang="en-US" sz="40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09E69BD-E80C-4BEE-B0D1-5244A4630000}"/>
              </a:ext>
            </a:extLst>
          </p:cNvPr>
          <p:cNvPicPr>
            <a:picLocks noChangeAspect="1"/>
          </p:cNvPicPr>
          <p:nvPr/>
        </p:nvPicPr>
        <p:blipFill>
          <a:blip r:embed="rId2"/>
          <a:stretch>
            <a:fillRect/>
          </a:stretch>
        </p:blipFill>
        <p:spPr>
          <a:xfrm>
            <a:off x="495790" y="1396535"/>
            <a:ext cx="6668490" cy="3048979"/>
          </a:xfrm>
          <a:prstGeom prst="rect">
            <a:avLst/>
          </a:prstGeom>
        </p:spPr>
      </p:pic>
      <p:pic>
        <p:nvPicPr>
          <p:cNvPr id="7" name="Picture 6">
            <a:extLst>
              <a:ext uri="{FF2B5EF4-FFF2-40B4-BE49-F238E27FC236}">
                <a16:creationId xmlns:a16="http://schemas.microsoft.com/office/drawing/2014/main" id="{444A5905-BA6A-418D-9607-514B5105B4F7}"/>
              </a:ext>
            </a:extLst>
          </p:cNvPr>
          <p:cNvPicPr>
            <a:picLocks noChangeAspect="1"/>
          </p:cNvPicPr>
          <p:nvPr/>
        </p:nvPicPr>
        <p:blipFill>
          <a:blip r:embed="rId3"/>
          <a:stretch>
            <a:fillRect/>
          </a:stretch>
        </p:blipFill>
        <p:spPr>
          <a:xfrm>
            <a:off x="7332298" y="1351312"/>
            <a:ext cx="4363912" cy="3094202"/>
          </a:xfrm>
          <a:prstGeom prst="rect">
            <a:avLst/>
          </a:prstGeom>
        </p:spPr>
      </p:pic>
      <p:sp>
        <p:nvSpPr>
          <p:cNvPr id="5" name="Slide Number Placeholder 4">
            <a:extLst>
              <a:ext uri="{FF2B5EF4-FFF2-40B4-BE49-F238E27FC236}">
                <a16:creationId xmlns:a16="http://schemas.microsoft.com/office/drawing/2014/main" id="{2EBBE6E3-90DC-404C-A621-5E54DB8825AC}"/>
              </a:ext>
            </a:extLst>
          </p:cNvPr>
          <p:cNvSpPr>
            <a:spLocks noGrp="1"/>
          </p:cNvSpPr>
          <p:nvPr>
            <p:ph type="sldNum" sz="quarter" idx="12"/>
          </p:nvPr>
        </p:nvSpPr>
        <p:spPr/>
        <p:txBody>
          <a:bodyPr/>
          <a:lstStyle/>
          <a:p>
            <a:fld id="{34B7E4EF-A1BD-40F4-AB7B-04F084DD991D}" type="slidenum">
              <a:rPr lang="en-US" smtClean="0"/>
              <a:t>7</a:t>
            </a:fld>
            <a:endParaRPr lang="en-US"/>
          </a:p>
        </p:txBody>
      </p:sp>
    </p:spTree>
    <p:extLst>
      <p:ext uri="{BB962C8B-B14F-4D97-AF65-F5344CB8AC3E}">
        <p14:creationId xmlns:p14="http://schemas.microsoft.com/office/powerpoint/2010/main" val="371546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664464" y="4332956"/>
            <a:ext cx="10920984" cy="2061188"/>
          </a:xfrm>
        </p:spPr>
        <p:txBody>
          <a:bodyPr>
            <a:normAutofit fontScale="92500" lnSpcReduction="20000"/>
          </a:bodyPr>
          <a:lstStyle/>
          <a:p>
            <a:pPr algn="just"/>
            <a:r>
              <a:rPr lang="en-US" dirty="0">
                <a:latin typeface="Arial" panose="020B0604020202020204" pitchFamily="34" charset="0"/>
                <a:cs typeface="Arial" panose="020B0604020202020204" pitchFamily="34" charset="0"/>
              </a:rPr>
              <a:t>From the graph above, an average Singapore evidently living longer than an average person around the world. </a:t>
            </a:r>
          </a:p>
          <a:p>
            <a:pPr algn="just"/>
            <a:r>
              <a:rPr lang="en-US" dirty="0">
                <a:latin typeface="Arial" panose="020B0604020202020204" pitchFamily="34" charset="0"/>
                <a:cs typeface="Arial" panose="020B0604020202020204" pitchFamily="34" charset="0"/>
              </a:rPr>
              <a:t>Singaporeans also have a comparable life, if not better, life expectancy than some developed countries.</a:t>
            </a:r>
          </a:p>
          <a:p>
            <a:pPr algn="just"/>
            <a:r>
              <a:rPr lang="en-US" dirty="0">
                <a:latin typeface="Arial" panose="020B0604020202020204" pitchFamily="34" charset="0"/>
                <a:cs typeface="Arial" panose="020B0604020202020204" pitchFamily="34" charset="0"/>
              </a:rPr>
              <a:t>However, living longer cannot be a definite statement for good quality of life and health. A person may be living longer, but plagued with chronic diseases. </a:t>
            </a:r>
          </a:p>
          <a:p>
            <a:pPr algn="just"/>
            <a:r>
              <a:rPr lang="en-US" dirty="0">
                <a:latin typeface="Arial" panose="020B0604020202020204" pitchFamily="34" charset="0"/>
                <a:cs typeface="Arial" panose="020B0604020202020204" pitchFamily="34" charset="0"/>
              </a:rPr>
              <a:t>On the other hand, it may be hint that there are advanced in modern medicine to increase the lives of these patients, hence allowing life expectancy to be a measure of better over healthcare.</a:t>
            </a:r>
          </a:p>
        </p:txBody>
      </p:sp>
      <p:sp>
        <p:nvSpPr>
          <p:cNvPr id="4" name="Rectangle 3">
            <a:extLst>
              <a:ext uri="{FF2B5EF4-FFF2-40B4-BE49-F238E27FC236}">
                <a16:creationId xmlns:a16="http://schemas.microsoft.com/office/drawing/2014/main" id="{D1F4C0F3-57FD-4FB6-BD7F-00156553B101}"/>
              </a:ext>
            </a:extLst>
          </p:cNvPr>
          <p:cNvSpPr/>
          <p:nvPr/>
        </p:nvSpPr>
        <p:spPr>
          <a:xfrm>
            <a:off x="461810" y="474750"/>
            <a:ext cx="11234400" cy="707886"/>
          </a:xfrm>
          <a:prstGeom prst="rect">
            <a:avLst/>
          </a:prstGeom>
          <a:noFill/>
        </p:spPr>
        <p:txBody>
          <a:bodyPr wrap="square" lIns="91440" tIns="45720" rIns="91440" bIns="45720">
            <a:spAutoFit/>
          </a:bodyPr>
          <a:lstStyle/>
          <a:p>
            <a:r>
              <a:rPr lang="en-US" sz="4000" b="1" dirty="0">
                <a:ln w="22225">
                  <a:solidFill>
                    <a:srgbClr val="002060"/>
                  </a:solidFill>
                  <a:prstDash val="solid"/>
                </a:ln>
                <a:solidFill>
                  <a:srgbClr val="0070C0"/>
                </a:solidFill>
                <a:latin typeface="Arial" panose="020B0604020202020204" pitchFamily="34" charset="0"/>
                <a:cs typeface="Arial" panose="020B0604020202020204" pitchFamily="34" charset="0"/>
              </a:rPr>
              <a:t>3) Quality of Health</a:t>
            </a:r>
            <a:endParaRPr lang="en-US" sz="40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209E69BD-E80C-4BEE-B0D1-5244A4630000}"/>
              </a:ext>
            </a:extLst>
          </p:cNvPr>
          <p:cNvPicPr>
            <a:picLocks noChangeAspect="1"/>
          </p:cNvPicPr>
          <p:nvPr/>
        </p:nvPicPr>
        <p:blipFill>
          <a:blip r:embed="rId2"/>
          <a:stretch>
            <a:fillRect/>
          </a:stretch>
        </p:blipFill>
        <p:spPr>
          <a:xfrm>
            <a:off x="495790" y="1227859"/>
            <a:ext cx="6668490" cy="3048979"/>
          </a:xfrm>
          <a:prstGeom prst="rect">
            <a:avLst/>
          </a:prstGeom>
        </p:spPr>
      </p:pic>
      <p:pic>
        <p:nvPicPr>
          <p:cNvPr id="7" name="Picture 6">
            <a:extLst>
              <a:ext uri="{FF2B5EF4-FFF2-40B4-BE49-F238E27FC236}">
                <a16:creationId xmlns:a16="http://schemas.microsoft.com/office/drawing/2014/main" id="{444A5905-BA6A-418D-9607-514B5105B4F7}"/>
              </a:ext>
            </a:extLst>
          </p:cNvPr>
          <p:cNvPicPr>
            <a:picLocks noChangeAspect="1"/>
          </p:cNvPicPr>
          <p:nvPr/>
        </p:nvPicPr>
        <p:blipFill>
          <a:blip r:embed="rId3"/>
          <a:stretch>
            <a:fillRect/>
          </a:stretch>
        </p:blipFill>
        <p:spPr>
          <a:xfrm>
            <a:off x="7332298" y="1182636"/>
            <a:ext cx="4363912" cy="3094202"/>
          </a:xfrm>
          <a:prstGeom prst="rect">
            <a:avLst/>
          </a:prstGeom>
        </p:spPr>
      </p:pic>
      <p:sp>
        <p:nvSpPr>
          <p:cNvPr id="5" name="Slide Number Placeholder 4">
            <a:extLst>
              <a:ext uri="{FF2B5EF4-FFF2-40B4-BE49-F238E27FC236}">
                <a16:creationId xmlns:a16="http://schemas.microsoft.com/office/drawing/2014/main" id="{25C76083-4CA3-470D-8414-754AB4329DDE}"/>
              </a:ext>
            </a:extLst>
          </p:cNvPr>
          <p:cNvSpPr>
            <a:spLocks noGrp="1"/>
          </p:cNvSpPr>
          <p:nvPr>
            <p:ph type="sldNum" sz="quarter" idx="12"/>
          </p:nvPr>
        </p:nvSpPr>
        <p:spPr/>
        <p:txBody>
          <a:bodyPr/>
          <a:lstStyle/>
          <a:p>
            <a:fld id="{34B7E4EF-A1BD-40F4-AB7B-04F084DD991D}" type="slidenum">
              <a:rPr lang="en-US" smtClean="0"/>
              <a:t>8</a:t>
            </a:fld>
            <a:endParaRPr lang="en-US"/>
          </a:p>
        </p:txBody>
      </p:sp>
    </p:spTree>
    <p:extLst>
      <p:ext uri="{BB962C8B-B14F-4D97-AF65-F5344CB8AC3E}">
        <p14:creationId xmlns:p14="http://schemas.microsoft.com/office/powerpoint/2010/main" val="3998696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22AD9E-D62A-4A2C-BB28-D35352206100}"/>
              </a:ext>
            </a:extLst>
          </p:cNvPr>
          <p:cNvSpPr>
            <a:spLocks noGrp="1"/>
          </p:cNvSpPr>
          <p:nvPr>
            <p:ph idx="1"/>
          </p:nvPr>
        </p:nvSpPr>
        <p:spPr>
          <a:xfrm>
            <a:off x="639192" y="5202642"/>
            <a:ext cx="10946256" cy="1191501"/>
          </a:xfrm>
        </p:spPr>
        <p:txBody>
          <a:bodyPr>
            <a:normAutofit/>
          </a:bodyPr>
          <a:lstStyle/>
          <a:p>
            <a:pPr algn="just"/>
            <a:r>
              <a:rPr lang="en-US" dirty="0">
                <a:latin typeface="Arial" panose="020B0604020202020204" pitchFamily="34" charset="0"/>
                <a:cs typeface="Arial" panose="020B0604020202020204" pitchFamily="34" charset="0"/>
              </a:rPr>
              <a:t>We shall now analyze the frequency of death caused by some common chronic diseases, as an indicator if there are better healthcare system in place to reduce the chances of people developing such diseases.</a:t>
            </a:r>
          </a:p>
        </p:txBody>
      </p:sp>
      <p:sp>
        <p:nvSpPr>
          <p:cNvPr id="4" name="Rectangle 3">
            <a:extLst>
              <a:ext uri="{FF2B5EF4-FFF2-40B4-BE49-F238E27FC236}">
                <a16:creationId xmlns:a16="http://schemas.microsoft.com/office/drawing/2014/main" id="{D1F4C0F3-57FD-4FB6-BD7F-00156553B101}"/>
              </a:ext>
            </a:extLst>
          </p:cNvPr>
          <p:cNvSpPr/>
          <p:nvPr/>
        </p:nvSpPr>
        <p:spPr>
          <a:xfrm>
            <a:off x="478800" y="463857"/>
            <a:ext cx="11234400" cy="584775"/>
          </a:xfrm>
          <a:prstGeom prst="rect">
            <a:avLst/>
          </a:prstGeom>
          <a:noFill/>
        </p:spPr>
        <p:txBody>
          <a:bodyPr wrap="square" lIns="91440" tIns="45720" rIns="91440" bIns="45720">
            <a:spAutoFit/>
          </a:bodyPr>
          <a:lstStyle/>
          <a:p>
            <a:r>
              <a:rPr lang="en-US" sz="3200" b="1" dirty="0">
                <a:ln w="22225">
                  <a:solidFill>
                    <a:srgbClr val="002060"/>
                  </a:solidFill>
                  <a:prstDash val="solid"/>
                </a:ln>
                <a:solidFill>
                  <a:srgbClr val="0070C0"/>
                </a:solidFill>
                <a:latin typeface="Arial" panose="020B0604020202020204" pitchFamily="34" charset="0"/>
                <a:cs typeface="Arial" panose="020B0604020202020204" pitchFamily="34" charset="0"/>
              </a:rPr>
              <a:t>4) Mortality Rates due to Chronic Diseases</a:t>
            </a:r>
            <a:endParaRPr lang="en-US" sz="3200" b="1" cap="none" spc="0" dirty="0">
              <a:ln w="22225">
                <a:solidFill>
                  <a:srgbClr val="002060"/>
                </a:solidFill>
                <a:prstDash val="solid"/>
              </a:ln>
              <a:solidFill>
                <a:srgbClr val="0070C0"/>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84749CC-125E-4A65-ABCC-CC9FBCE42A2B}"/>
              </a:ext>
            </a:extLst>
          </p:cNvPr>
          <p:cNvPicPr>
            <a:picLocks noChangeAspect="1"/>
          </p:cNvPicPr>
          <p:nvPr/>
        </p:nvPicPr>
        <p:blipFill>
          <a:blip r:embed="rId2"/>
          <a:stretch>
            <a:fillRect/>
          </a:stretch>
        </p:blipFill>
        <p:spPr>
          <a:xfrm>
            <a:off x="2499435" y="1346124"/>
            <a:ext cx="6937528" cy="3683709"/>
          </a:xfrm>
          <a:prstGeom prst="rect">
            <a:avLst/>
          </a:prstGeom>
        </p:spPr>
      </p:pic>
      <p:sp>
        <p:nvSpPr>
          <p:cNvPr id="2" name="Slide Number Placeholder 1">
            <a:extLst>
              <a:ext uri="{FF2B5EF4-FFF2-40B4-BE49-F238E27FC236}">
                <a16:creationId xmlns:a16="http://schemas.microsoft.com/office/drawing/2014/main" id="{FF93382A-B30B-47FD-80AC-822D3B774613}"/>
              </a:ext>
            </a:extLst>
          </p:cNvPr>
          <p:cNvSpPr>
            <a:spLocks noGrp="1"/>
          </p:cNvSpPr>
          <p:nvPr>
            <p:ph type="sldNum" sz="quarter" idx="12"/>
          </p:nvPr>
        </p:nvSpPr>
        <p:spPr/>
        <p:txBody>
          <a:bodyPr/>
          <a:lstStyle/>
          <a:p>
            <a:fld id="{34B7E4EF-A1BD-40F4-AB7B-04F084DD991D}" type="slidenum">
              <a:rPr lang="en-US" smtClean="0"/>
              <a:t>9</a:t>
            </a:fld>
            <a:endParaRPr lang="en-US"/>
          </a:p>
        </p:txBody>
      </p:sp>
    </p:spTree>
    <p:extLst>
      <p:ext uri="{BB962C8B-B14F-4D97-AF65-F5344CB8AC3E}">
        <p14:creationId xmlns:p14="http://schemas.microsoft.com/office/powerpoint/2010/main" val="11261827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D24"/>
      </a:dk2>
      <a:lt2>
        <a:srgbClr val="E2E8E4"/>
      </a:lt2>
      <a:accent1>
        <a:srgbClr val="E17BC3"/>
      </a:accent1>
      <a:accent2>
        <a:srgbClr val="DB5E82"/>
      </a:accent2>
      <a:accent3>
        <a:srgbClr val="E1887B"/>
      </a:accent3>
      <a:accent4>
        <a:srgbClr val="D69648"/>
      </a:accent4>
      <a:accent5>
        <a:srgbClr val="AAA75D"/>
      </a:accent5>
      <a:accent6>
        <a:srgbClr val="89AF4B"/>
      </a:accent6>
      <a:hlink>
        <a:srgbClr val="568E66"/>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2679</Words>
  <Application>Microsoft Office PowerPoint</Application>
  <PresentationFormat>Widescreen</PresentationFormat>
  <Paragraphs>236</Paragraphs>
  <Slides>27</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Garamond</vt:lpstr>
      <vt:lpstr>Symbol</vt:lpstr>
      <vt:lpstr>SavonVTI</vt:lpstr>
      <vt:lpstr>is Singapore healthcare getting better over the years?</vt:lpstr>
      <vt:lpstr>Overview</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vt:lpstr>
      <vt:lpstr>Conclusion</vt:lpstr>
      <vt:lpstr>Checklist on Chart Type &amp; SQL</vt:lpstr>
      <vt:lpstr>Reference Links</vt:lpstr>
      <vt:lpstr>Reference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Singapore healthcare getting better and affordable?</dc:title>
  <dc:creator>Jeffrey Wong Qi Yuan</dc:creator>
  <cp:lastModifiedBy>Jeffrey Wong Qi Yuan</cp:lastModifiedBy>
  <cp:revision>39</cp:revision>
  <dcterms:created xsi:type="dcterms:W3CDTF">2019-08-03T05:35:59Z</dcterms:created>
  <dcterms:modified xsi:type="dcterms:W3CDTF">2023-12-21T16:20:03Z</dcterms:modified>
</cp:coreProperties>
</file>