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2"/>
    <p:sldMasterId id="2147483660" r:id="rId3"/>
    <p:sldMasterId id="2147483662" r:id="rId4"/>
    <p:sldMasterId id="2147483667" r:id="rId5"/>
    <p:sldMasterId id="2147483669" r:id="rId6"/>
    <p:sldMasterId id="2147483675" r:id="rId7"/>
  </p:sldMasterIdLst>
  <p:notesMasterIdLst>
    <p:notesMasterId r:id="rId21"/>
  </p:notesMasterIdLst>
  <p:handoutMasterIdLst>
    <p:handoutMasterId r:id="rId22"/>
  </p:handoutMasterIdLst>
  <p:sldIdLst>
    <p:sldId id="256" r:id="rId8"/>
    <p:sldId id="287" r:id="rId9"/>
    <p:sldId id="288" r:id="rId10"/>
    <p:sldId id="294" r:id="rId11"/>
    <p:sldId id="289" r:id="rId12"/>
    <p:sldId id="297" r:id="rId13"/>
    <p:sldId id="290" r:id="rId14"/>
    <p:sldId id="295" r:id="rId15"/>
    <p:sldId id="296" r:id="rId16"/>
    <p:sldId id="291" r:id="rId17"/>
    <p:sldId id="298" r:id="rId18"/>
    <p:sldId id="293" r:id="rId19"/>
    <p:sldId id="25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6" orient="horz" pos="2935" userDrawn="1">
          <p15:clr>
            <a:srgbClr val="A4A3A4"/>
          </p15:clr>
        </p15:guide>
        <p15:guide id="7" orient="horz" pos="577" userDrawn="1">
          <p15:clr>
            <a:srgbClr val="A4A3A4"/>
          </p15:clr>
        </p15:guide>
        <p15:guide id="8" orient="horz" pos="169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pos="249" userDrawn="1">
          <p15:clr>
            <a:srgbClr val="A4A3A4"/>
          </p15:clr>
        </p15:guide>
        <p15:guide id="11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142"/>
    <a:srgbClr val="EDF2F5"/>
    <a:srgbClr val="4D5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1252" autoAdjust="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>
        <p:guide orient="horz" pos="1620"/>
        <p:guide pos="2880"/>
        <p:guide orient="horz" pos="2935"/>
        <p:guide orient="horz" pos="577"/>
        <p:guide orient="horz" pos="169"/>
        <p:guide orient="horz" pos="667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3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9465-CE0D-4B39-B8B5-5B40FD41020B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7820-9C07-4A23-A314-1D46E104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590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6B7A-D931-4D98-BBAC-7D170C3BA55E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E8580-4ED0-43D7-A417-589F97953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7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baseline="0" dirty="0"/>
          </a:p>
          <a:p>
            <a:pPr marL="0" indent="0">
              <a:buNone/>
            </a:pPr>
            <a:r>
              <a:rPr lang="en-US" altLang="zh-CN" baseline="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9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0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Pr.then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(()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Promise.resolve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(1)).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finally(function() {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}).then(function(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{console.log(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});   1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2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baseline="0" dirty="0"/>
              <a:t> p1 = </a:t>
            </a:r>
            <a:r>
              <a:rPr lang="en-US" altLang="zh-CN" baseline="0" dirty="0" err="1"/>
              <a:t>Promise.resolve</a:t>
            </a:r>
            <a:r>
              <a:rPr lang="en-US" altLang="zh-CN" baseline="0" dirty="0"/>
              <a:t>(1);</a:t>
            </a:r>
          </a:p>
          <a:p>
            <a:r>
              <a:rPr lang="en-US" altLang="zh-CN" baseline="0" dirty="0" err="1"/>
              <a:t>Promise.reject</a:t>
            </a:r>
            <a:r>
              <a:rPr lang="en-US" altLang="zh-CN" baseline="0" dirty="0"/>
              <a:t>(p1).catch(err =&gt; ;</a:t>
            </a:r>
          </a:p>
          <a:p>
            <a:r>
              <a:rPr lang="en-US" altLang="zh-CN" baseline="0" dirty="0" err="1"/>
              <a:t>Promise.resolve</a:t>
            </a:r>
            <a:r>
              <a:rPr lang="en-US" altLang="zh-CN" baseline="0" dirty="0"/>
              <a:t>(p1);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91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New Array(1,2,3) // [1,2,3]</a:t>
            </a:r>
          </a:p>
          <a:p>
            <a:r>
              <a:rPr lang="en-US" altLang="zh-CN" dirty="0" err="1"/>
              <a:t>Array.of</a:t>
            </a:r>
            <a:r>
              <a:rPr lang="en-US" altLang="zh-CN" dirty="0"/>
              <a:t>(1,2,3);</a:t>
            </a:r>
          </a:p>
          <a:p>
            <a:endParaRPr lang="en-US" altLang="zh-CN" dirty="0"/>
          </a:p>
          <a:p>
            <a:r>
              <a:rPr lang="en-US" altLang="zh-CN" dirty="0" err="1"/>
              <a:t>Array.of</a:t>
            </a:r>
            <a:r>
              <a:rPr lang="en-US" altLang="zh-CN" dirty="0"/>
              <a:t>(1) ; //[1]</a:t>
            </a:r>
          </a:p>
          <a:p>
            <a:endParaRPr lang="en-US" altLang="zh-CN" dirty="0"/>
          </a:p>
          <a:p>
            <a:r>
              <a:rPr lang="en-US" altLang="zh-CN" dirty="0" err="1"/>
              <a:t>Obj</a:t>
            </a:r>
            <a:r>
              <a:rPr lang="en-US" altLang="zh-CN" dirty="0"/>
              <a:t> </a:t>
            </a:r>
            <a:r>
              <a:rPr lang="en-US" altLang="zh-CN" dirty="0" err="1"/>
              <a:t>instanceof</a:t>
            </a:r>
            <a:r>
              <a:rPr lang="en-US" altLang="zh-CN" baseline="0" dirty="0"/>
              <a:t> Array</a:t>
            </a:r>
          </a:p>
          <a:p>
            <a:endParaRPr lang="en-US" altLang="zh-CN" baseline="0" dirty="0"/>
          </a:p>
          <a:p>
            <a:r>
              <a:rPr lang="en-US" altLang="zh-CN" dirty="0"/>
              <a:t>Var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arr</a:t>
            </a:r>
            <a:r>
              <a:rPr lang="en-US" altLang="zh-CN" baseline="0" dirty="0"/>
              <a:t> = [];</a:t>
            </a:r>
          </a:p>
          <a:p>
            <a:r>
              <a:rPr lang="en-US" altLang="zh-CN" baseline="0" dirty="0" err="1"/>
              <a:t>arr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instanceof</a:t>
            </a:r>
            <a:r>
              <a:rPr lang="en-US" altLang="zh-CN" baseline="0" dirty="0"/>
              <a:t> Array // true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Frame, </a:t>
            </a:r>
            <a:r>
              <a:rPr lang="en-US" altLang="zh-CN" baseline="0" dirty="0" err="1"/>
              <a:t>iframe</a:t>
            </a:r>
            <a:r>
              <a:rPr lang="en-US" altLang="zh-CN" baseline="0" dirty="0"/>
              <a:t>. </a:t>
            </a:r>
          </a:p>
          <a:p>
            <a:r>
              <a:rPr lang="en-US" altLang="zh-CN" baseline="0" dirty="0"/>
              <a:t>Window in </a:t>
            </a:r>
            <a:r>
              <a:rPr lang="en-US" altLang="zh-CN" baseline="0" dirty="0" err="1"/>
              <a:t>iframe</a:t>
            </a:r>
            <a:r>
              <a:rPr lang="en-US" altLang="zh-CN" baseline="0" dirty="0"/>
              <a:t> A</a:t>
            </a:r>
          </a:p>
          <a:p>
            <a:r>
              <a:rPr lang="en-US" altLang="zh-CN" baseline="0" dirty="0"/>
              <a:t>Window in </a:t>
            </a:r>
            <a:r>
              <a:rPr lang="en-US" altLang="zh-CN" baseline="0" dirty="0" err="1"/>
              <a:t>iframe</a:t>
            </a:r>
            <a:r>
              <a:rPr lang="en-US" altLang="zh-CN" baseline="0" dirty="0"/>
              <a:t> B</a:t>
            </a:r>
          </a:p>
          <a:p>
            <a:r>
              <a:rPr lang="en-US" altLang="zh-CN" baseline="0" dirty="0"/>
              <a:t>Array</a:t>
            </a:r>
          </a:p>
          <a:p>
            <a:endParaRPr lang="en-US" altLang="zh-CN" baseline="0" dirty="0"/>
          </a:p>
          <a:p>
            <a:r>
              <a:rPr lang="en-US" altLang="zh-CN" baseline="0" dirty="0" err="1"/>
              <a:t>Arr</a:t>
            </a:r>
            <a:r>
              <a:rPr lang="en-US" altLang="zh-CN" baseline="0" dirty="0"/>
              <a:t> in </a:t>
            </a:r>
            <a:r>
              <a:rPr lang="en-US" altLang="zh-CN" baseline="0" dirty="0" err="1"/>
              <a:t>iframe</a:t>
            </a:r>
            <a:r>
              <a:rPr lang="en-US" altLang="zh-CN" baseline="0" dirty="0"/>
              <a:t>!  Array </a:t>
            </a:r>
            <a:r>
              <a:rPr lang="en-US" altLang="zh-CN" baseline="0" dirty="0" err="1"/>
              <a:t>instanceof</a:t>
            </a:r>
            <a:r>
              <a:rPr lang="en-US" altLang="zh-CN" baseline="0" dirty="0"/>
              <a:t> Array(from </a:t>
            </a:r>
            <a:r>
              <a:rPr lang="en-US" altLang="zh-CN" baseline="0" dirty="0" err="1"/>
              <a:t>iframeB</a:t>
            </a:r>
            <a:r>
              <a:rPr lang="en-US" altLang="zh-CN" baseline="0" dirty="0"/>
              <a:t>) // false;</a:t>
            </a:r>
          </a:p>
          <a:p>
            <a:r>
              <a:rPr lang="en-US" altLang="zh-CN" baseline="0" dirty="0" err="1"/>
              <a:t>Array.isArray</a:t>
            </a:r>
            <a:r>
              <a:rPr lang="en-US" altLang="zh-CN" baseline="0" dirty="0"/>
              <a:t>();</a:t>
            </a:r>
          </a:p>
          <a:p>
            <a:endParaRPr lang="en-US" altLang="zh-CN" baseline="0" dirty="0"/>
          </a:p>
          <a:p>
            <a:r>
              <a:rPr lang="en-US" altLang="zh-CN" baseline="0" dirty="0" err="1"/>
              <a:t>Arr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typeof</a:t>
            </a:r>
            <a:r>
              <a:rPr lang="en-US" altLang="zh-CN" baseline="0" dirty="0"/>
              <a:t> //  [object Array];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18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9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6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 White - IN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 Blue - 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34045"/>
            <a:ext cx="1589956" cy="66928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1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 Blue - one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3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 Nokia Blue EX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2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1 Nokia White IN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58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1 Nokia Divider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6347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10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zh-CN"/>
              <a:t>Click icon to add table</a:t>
            </a:r>
            <a:endParaRPr lang="en-US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SmartArt Placeholder 2"/>
          <p:cNvSpPr>
            <a:spLocks noGrp="1"/>
          </p:cNvSpPr>
          <p:nvPr>
            <p:ph type="dgm" sz="quarter" idx="14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icon to add SmartArt graphic</a:t>
            </a:r>
            <a:endParaRPr lang="en-US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2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0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zh-CN" noProof="0"/>
              <a:t>Click icon to add table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417312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  <p:sp>
        <p:nvSpPr>
          <p:cNvPr id="14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6132423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  <p:sp>
        <p:nvSpPr>
          <p:cNvPr id="15" name="Table Placeholder 2"/>
          <p:cNvSpPr>
            <a:spLocks noGrp="1"/>
          </p:cNvSpPr>
          <p:nvPr>
            <p:ph type="tbl" sz="quarter" idx="17"/>
          </p:nvPr>
        </p:nvSpPr>
        <p:spPr>
          <a:xfrm>
            <a:off x="3273879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5 White - four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</a:t>
            </a:r>
            <a:r>
              <a:rPr lang="en-US" dirty="0"/>
              <a:t> to edit Master title slide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26" y="4651000"/>
            <a:ext cx="1008112" cy="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80" r:id="rId3"/>
    <p:sldLayoutId id="2147483681" r:id="rId4"/>
    <p:sldLayoutId id="2147483654" r:id="rId5"/>
    <p:sldLayoutId id="2147483678" r:id="rId6"/>
    <p:sldLayoutId id="2147483673" r:id="rId7"/>
    <p:sldLayoutId id="2147483679" r:id="rId8"/>
    <p:sldLayoutId id="2147483674" r:id="rId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2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uebirdjs.com/docs/api/promise.each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uebirdjs.com/docs/api/map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archibald.com/2015/tasks-microtasks-queues-and-schedule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izs.me/post/59142742143/designing-apis-for-asynchron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yto.net/~joepie91/blog/2016/05/11/what-is-promise-try-and-why-does-it-matt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/>
          <p:cNvSpPr>
            <a:spLocks noGrp="1"/>
          </p:cNvSpPr>
          <p:nvPr>
            <p:ph type="body" sz="quarter" idx="11"/>
          </p:nvPr>
        </p:nvSpPr>
        <p:spPr>
          <a:xfrm>
            <a:off x="367200" y="900000"/>
            <a:ext cx="8359200" cy="1980000"/>
          </a:xfrm>
        </p:spPr>
        <p:txBody>
          <a:bodyPr/>
          <a:lstStyle/>
          <a:p>
            <a:r>
              <a:rPr lang="en-US" sz="5400" dirty="0"/>
              <a:t>You Must Know JavaScript </a:t>
            </a:r>
          </a:p>
          <a:p>
            <a:r>
              <a:rPr lang="en-US" sz="5400" dirty="0"/>
              <a:t>  - Promise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2"/>
          </p:nvPr>
        </p:nvSpPr>
        <p:spPr>
          <a:xfrm>
            <a:off x="417600" y="2944906"/>
            <a:ext cx="8308800" cy="1691894"/>
          </a:xfrm>
          <a:prstGeom prst="rect">
            <a:avLst/>
          </a:prstGeom>
        </p:spPr>
        <p:txBody>
          <a:bodyPr/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By Jonathan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26-04-2017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</p:spPr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&lt;Document ID: change ID in footer or remove&gt; 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1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Libraries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Bluebird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Advantages: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Acts as a thin compatibility layer and abstracts away differences in implementation. 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Better performance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Additional useful features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Promise.each</a:t>
            </a:r>
            <a:endParaRPr lang="en-US" altLang="zh-CN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http://bluebirdjs.com/docs/api/promise.each.html</a:t>
            </a:r>
            <a:r>
              <a:rPr lang="en-US" altLang="zh-CN" dirty="0"/>
              <a:t>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Promise.map</a:t>
            </a:r>
            <a:endParaRPr lang="en-US" altLang="zh-CN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4"/>
              </a:rPr>
              <a:t>http://bluebirdjs.com/docs/api/map.html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5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More about asynchronous programming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Don’t release </a:t>
            </a:r>
            <a:r>
              <a:rPr lang="en-US" altLang="zh-CN" dirty="0" err="1"/>
              <a:t>Zalgo</a:t>
            </a:r>
            <a:r>
              <a:rPr lang="en-US" altLang="zh-CN" dirty="0"/>
              <a:t> (mix with sync and </a:t>
            </a:r>
            <a:r>
              <a:rPr lang="en-US" altLang="zh-CN" dirty="0" err="1"/>
              <a:t>async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Macro tasks: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Main script, </a:t>
            </a:r>
            <a:r>
              <a:rPr lang="en-US" altLang="zh-CN" dirty="0" err="1"/>
              <a:t>setTimeout</a:t>
            </a:r>
            <a:r>
              <a:rPr lang="en-US" altLang="zh-CN" dirty="0"/>
              <a:t>, </a:t>
            </a:r>
            <a:r>
              <a:rPr lang="en-US" altLang="zh-CN" dirty="0" err="1"/>
              <a:t>setInterval</a:t>
            </a:r>
            <a:r>
              <a:rPr lang="en-US" altLang="zh-CN" dirty="0"/>
              <a:t>, </a:t>
            </a:r>
            <a:r>
              <a:rPr lang="en-US" altLang="zh-CN" dirty="0" err="1"/>
              <a:t>setImmediate</a:t>
            </a:r>
            <a:r>
              <a:rPr lang="en-US" altLang="zh-CN" dirty="0"/>
              <a:t>, I/O, UI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Micro</a:t>
            </a:r>
            <a:r>
              <a:rPr lang="en-US" altLang="zh-CN" b="1" dirty="0"/>
              <a:t> </a:t>
            </a:r>
            <a:r>
              <a:rPr lang="en-US" altLang="zh-CN" dirty="0"/>
              <a:t>tasks</a:t>
            </a:r>
            <a:r>
              <a:rPr lang="en-US" altLang="zh-CN" b="1" dirty="0"/>
              <a:t>: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process.nextTick</a:t>
            </a:r>
            <a:r>
              <a:rPr lang="en-US" altLang="zh-CN" dirty="0"/>
              <a:t>, Promises, </a:t>
            </a:r>
            <a:r>
              <a:rPr lang="en-US" altLang="zh-CN" dirty="0" err="1"/>
              <a:t>Object.observe</a:t>
            </a:r>
            <a:r>
              <a:rPr lang="en-US" altLang="zh-CN" dirty="0"/>
              <a:t>, </a:t>
            </a:r>
            <a:r>
              <a:rPr lang="en-US" altLang="zh-CN" dirty="0" err="1"/>
              <a:t>MutationObserver</a:t>
            </a:r>
            <a:endParaRPr lang="en-US" altLang="zh-CN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References: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https://jakearchibald.com/2015/tasks-microtasks-queues-and-schedules/</a:t>
            </a:r>
            <a:r>
              <a:rPr lang="en-US" altLang="zh-CN" dirty="0"/>
              <a:t>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4"/>
              </a:rPr>
              <a:t>http://blog.izs.me/post/59142742143/designing-apis-for-asynchrony</a:t>
            </a:r>
            <a:r>
              <a:rPr lang="en-US" altLang="zh-CN" dirty="0"/>
              <a:t>  </a:t>
            </a:r>
            <a:endParaRPr lang="en-US" altLang="zh-CN" dirty="0">
              <a:hlinkClick r:id="rId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2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600" y="1717040"/>
            <a:ext cx="8308800" cy="97640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 defTabSz="360000">
              <a:spcAft>
                <a:spcPts val="600"/>
              </a:spcAft>
              <a:tabLst>
                <a:tab pos="360000" algn="l"/>
              </a:tabLst>
            </a:pPr>
            <a:r>
              <a:rPr lang="en-US" altLang="zh-CN" sz="54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Thank You</a:t>
            </a:r>
            <a:endParaRPr lang="zh-CN" altLang="en-US" sz="5400" dirty="0">
              <a:solidFill>
                <a:schemeClr val="tx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2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What is 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API of 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pattern of 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 about asynchronous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What is Promise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Future Value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Time independent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Indicate either a success or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Completion Event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Flow-control mechanism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This-then-that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Two or more steps in asynchronous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Two characteristics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Cannot be changed from outside.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Once the Promise instance is resolved, it stays that way forever. – immutable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Three states: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Pending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Fulfilled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Rejected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9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What is Promise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Drawback of promise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Cannot be cancelled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Uncaught error if not specified catch handler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 able to know the progress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1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The API of Promise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new Promise(function(resolve, reject))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NOTE</a:t>
            </a:r>
            <a:r>
              <a:rPr lang="en-US" altLang="zh-CN" dirty="0"/>
              <a:t>: the creation of Promise instance is called immediately – </a:t>
            </a:r>
            <a:r>
              <a:rPr lang="en-US" altLang="zh-CN" dirty="0" err="1"/>
              <a:t>synchroniously</a:t>
            </a:r>
            <a:r>
              <a:rPr lang="en-US" altLang="zh-C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Promise.prototype.then</a:t>
            </a:r>
            <a:r>
              <a:rPr lang="en-US" altLang="zh-CN" dirty="0"/>
              <a:t>(</a:t>
            </a:r>
            <a:r>
              <a:rPr lang="en-US" altLang="zh-CN" dirty="0" err="1"/>
              <a:t>fulfilledCallback</a:t>
            </a:r>
            <a:r>
              <a:rPr lang="en-US" altLang="zh-CN" dirty="0"/>
              <a:t>, </a:t>
            </a:r>
            <a:r>
              <a:rPr lang="en-US" altLang="zh-CN" dirty="0" err="1"/>
              <a:t>rejectedCallback</a:t>
            </a:r>
            <a:r>
              <a:rPr lang="en-US" altLang="zh-CN" dirty="0"/>
              <a:t>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returns another Promise instance(not the original promise), so that it is chainable.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second argument is for rejection handler, but do not use it, but use .catch instead.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former ‘then’ returns a Promise instance, the next ‘then’ will not be called until the former one is resolved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Promise.prototype.catch</a:t>
            </a:r>
            <a:r>
              <a:rPr lang="en-US" altLang="zh-CN" dirty="0"/>
              <a:t>(</a:t>
            </a:r>
            <a:r>
              <a:rPr lang="en-US" altLang="zh-CN" dirty="0" err="1"/>
              <a:t>rejectedCallback</a:t>
            </a:r>
            <a:r>
              <a:rPr lang="en-US" altLang="zh-CN" dirty="0"/>
              <a:t>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 alias for ‘.then’ but is used to specify error handler.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error can bubble, it will not stop bubbling until it is caught by next ‘.catch’ statement.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error will not be caught if there is no .catch specified. 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NOTE</a:t>
            </a:r>
            <a:r>
              <a:rPr lang="en-US" altLang="zh-CN" dirty="0"/>
              <a:t>: Chrome doesn’t follow this rule, it will throw “</a:t>
            </a:r>
            <a:r>
              <a:rPr lang="en-US" altLang="zh-CN" dirty="0" err="1"/>
              <a:t>ReferenceError</a:t>
            </a:r>
            <a:r>
              <a:rPr lang="en-US" altLang="zh-CN" dirty="0"/>
              <a:t>: x is not defined”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4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The API of Promise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Promise.prototype.finally</a:t>
            </a:r>
            <a:endParaRPr lang="en-US" altLang="zh-CN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Not in scope of ES6, but ES7+.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callback in finally will be called no matter what the state of Promise instance is.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Returns a new Promise instance to keep the chain.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Special semantic: the final value cannot be modified from the finally handler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9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The pattern of Promise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Promise.resolve</a:t>
            </a:r>
            <a:r>
              <a:rPr lang="en-US" altLang="zh-CN" dirty="0"/>
              <a:t> when the first argument is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promise instance – return the promise instance directly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en-US" altLang="zh-CN" dirty="0" err="1"/>
              <a:t>thenable</a:t>
            </a:r>
            <a:r>
              <a:rPr lang="en-US" altLang="zh-CN" dirty="0"/>
              <a:t> object – convert it to a Promise instance and then call the then immediately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non-</a:t>
            </a:r>
            <a:r>
              <a:rPr lang="en-US" altLang="zh-CN" dirty="0" err="1"/>
              <a:t>thenable</a:t>
            </a:r>
            <a:r>
              <a:rPr lang="en-US" altLang="zh-CN" dirty="0"/>
              <a:t> object or primitive value – return a new Promise instance with state ‘resolved’ and the value will be passed to the next ‘then’.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 argument – returns a Promise instance with state ‘resolved’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Promise.reject</a:t>
            </a:r>
            <a:r>
              <a:rPr lang="en-US" altLang="zh-CN" dirty="0"/>
              <a:t>(reason)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returns another Promise instance with state ‘rejected’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unlike ‘</a:t>
            </a:r>
            <a:r>
              <a:rPr lang="en-US" altLang="zh-CN" dirty="0" err="1"/>
              <a:t>Promise.resolve</a:t>
            </a:r>
            <a:r>
              <a:rPr lang="en-US" altLang="zh-CN" dirty="0"/>
              <a:t>’, it returns the reason directly no matter what is it to next error handler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The pattern of Promise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Promise.all</a:t>
            </a:r>
            <a:endParaRPr lang="en-US" altLang="zh-CN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When all passed promises resolved, it will be resolved and the returned value is an array of all resolved value.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Any one of passed promised rejected, it will be rejected.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Promise.all</a:t>
            </a:r>
            <a:r>
              <a:rPr lang="en-US" altLang="zh-CN" dirty="0"/>
              <a:t>([]) will return a resolved promise immediately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Promise.race</a:t>
            </a:r>
            <a:endParaRPr lang="en-US" altLang="zh-CN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Promise.race</a:t>
            </a:r>
            <a:r>
              <a:rPr lang="en-US" altLang="zh-CN" dirty="0"/>
              <a:t>([]) will never be resolved.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Its state is determined by the first changed Promise instance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8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The pattern of Promise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Promise.try</a:t>
            </a:r>
            <a:endParaRPr lang="en-US" altLang="zh-CN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 is to simulate the ‘try…catch…’ block.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Can capture both synchronous and asynchronous errors.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Advantages: 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Better error handling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Better interoperability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Easier to ‘scan’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Reference: </a:t>
            </a:r>
            <a:r>
              <a:rPr lang="en-US" altLang="zh-CN" dirty="0">
                <a:hlinkClick r:id="rId3"/>
              </a:rPr>
              <a:t>http://cryto.net/~joepie91/blog/2016/05/11/what-is-promise-try-and-why-does-it-matter/</a:t>
            </a:r>
            <a:r>
              <a:rPr lang="en-US" altLang="zh-CN" dirty="0"/>
              <a:t> </a:t>
            </a:r>
            <a:endParaRPr lang="en-US" altLang="zh-CN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Promisification</a:t>
            </a:r>
            <a:r>
              <a:rPr lang="en-US" altLang="zh-CN" dirty="0"/>
              <a:t>/Lifting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Change callback-based function to promise-aware function. 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81139"/>
      </p:ext>
    </p:extLst>
  </p:cSld>
  <p:clrMapOvr>
    <a:masterClrMapping/>
  </p:clrMapOvr>
</p:sld>
</file>

<file path=ppt/theme/theme1.xml><?xml version="1.0" encoding="utf-8"?>
<a:theme xmlns:a="http://schemas.openxmlformats.org/drawingml/2006/main" name="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  <a:prstDash val="solid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bg1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defTabSz="360000">
          <a:spcAft>
            <a:spcPts val="600"/>
          </a:spcAft>
          <a:tabLst>
            <a:tab pos="360000" algn="l"/>
          </a:tabLst>
          <a:defRPr sz="1200" dirty="0" smtClean="0">
            <a:solidFill>
              <a:schemeClr val="tx2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" id="{EBFA465A-F99A-440C-9EAF-9E2AFF539F79}" vid="{74E9AEE0-7FE0-4E86-A209-704C6EA35B36}"/>
    </a:ext>
  </a:extLst>
</a:theme>
</file>

<file path=ppt/theme/theme2.xml><?xml version="1.0" encoding="utf-8"?>
<a:theme xmlns:a="http://schemas.openxmlformats.org/drawingml/2006/main" name="2 Nokia INTERNAL Whit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_Pure_PPT_Corp_V3" id="{EBFA465A-F99A-440C-9EAF-9E2AFF539F79}" vid="{EF96A764-DD67-4439-8BD0-91AD32E03C73}"/>
    </a:ext>
  </a:extLst>
</a:theme>
</file>

<file path=ppt/theme/theme3.xml><?xml version="1.0" encoding="utf-8"?>
<a:theme xmlns:a="http://schemas.openxmlformats.org/drawingml/2006/main" name="3 Nokia Blu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5BD2CFCB-9E62-4476-9210-EFA2FE0307DA}"/>
    </a:ext>
  </a:extLst>
</a:theme>
</file>

<file path=ppt/theme/theme4.xml><?xml version="1.0" encoding="utf-8"?>
<a:theme xmlns:a="http://schemas.openxmlformats.org/drawingml/2006/main" name="4 Nokia Blue EX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BFE34C65-9FE2-43C2-902F-78A546ABCB0F}"/>
    </a:ext>
  </a:extLst>
</a:theme>
</file>

<file path=ppt/theme/theme5.xml><?xml version="1.0" encoding="utf-8"?>
<a:theme xmlns:a="http://schemas.openxmlformats.org/drawingml/2006/main" name="5 Nokia White IN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41F6F3AF-B431-4FA5-ADA8-DB4FA13316FE}"/>
    </a:ext>
  </a:extLst>
</a:theme>
</file>

<file path=ppt/theme/theme6.xml><?xml version="1.0" encoding="utf-8"?>
<a:theme xmlns:a="http://schemas.openxmlformats.org/drawingml/2006/main" name="6 Nokia Divider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D57EE24C-CEB0-4D68-B45F-8B71933AF2C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A r r a y O f O b j e c t L i n k   x m l n s : x s i = " h t t p : / / w w w . w 3 . o r g / 2 0 0 1 / X M L S c h e m a - i n s t a n c e "   x m l n s : x s d = " h t t p : / / w w w . w 3 . o r g / 2 0 0 1 / X M L S c h e m a " / > 
</file>

<file path=customXml/itemProps1.xml><?xml version="1.0" encoding="utf-8"?>
<ds:datastoreItem xmlns:ds="http://schemas.openxmlformats.org/officeDocument/2006/customXml" ds:itemID="{826FA07C-A199-43B1-A30A-67E7BC569876}">
  <ds:schemaRefs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Nokia_Pure_PPT_Nokia_V3</Template>
  <TotalTime>0</TotalTime>
  <Words>1070</Words>
  <Application>Microsoft Office PowerPoint</Application>
  <PresentationFormat>On-screen Show (16:9)</PresentationFormat>
  <Paragraphs>145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宋体</vt:lpstr>
      <vt:lpstr>Arial</vt:lpstr>
      <vt:lpstr>Calibri</vt:lpstr>
      <vt:lpstr>Nokia Pure Headline Light</vt:lpstr>
      <vt:lpstr>Nokia Pure Headline Ultra Light</vt:lpstr>
      <vt:lpstr>Nokia Pure Text</vt:lpstr>
      <vt:lpstr>Nokia Pure Text Light</vt:lpstr>
      <vt:lpstr>Nokia White Master with headline</vt:lpstr>
      <vt:lpstr>2 Nokia INTERNAL White Master plain</vt:lpstr>
      <vt:lpstr>3 Nokia Blue Master plain</vt:lpstr>
      <vt:lpstr>4 Nokia Blue EXTERNAL Master end slide</vt:lpstr>
      <vt:lpstr>5 Nokia White INTERNAL Master end slide</vt:lpstr>
      <vt:lpstr>6 Nokia Divider Master plain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2017-04-17T05:00:39Z</dcterms:created>
  <dcterms:modified xsi:type="dcterms:W3CDTF">2017-04-27T08:19:06Z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Links">
    <vt:lpwstr>{826FA07C-A199-43B1-A30A-67E7BC569876}</vt:lpwstr>
  </property>
</Properties>
</file>