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5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F442-90D5-AC4B-890F-6CE699665AD4}" type="datetimeFigureOut">
              <a:rPr lang="en-US" smtClean="0"/>
              <a:t>12/1/14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DF634-C582-5849-BB4A-67F4CA92B11C}" type="slidenum">
              <a:rPr lang="en-US" smtClean="0"/>
              <a:t>‹#›</a:t>
            </a:fld>
            <a:endParaRPr lang="en-US"/>
          </a:p>
        </p:txBody>
      </p:sp>
    </p:spTree>
    <p:extLst>
      <p:ext uri="{BB962C8B-B14F-4D97-AF65-F5344CB8AC3E}">
        <p14:creationId xmlns:p14="http://schemas.microsoft.com/office/powerpoint/2010/main" val="24935877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11</a:t>
            </a:fld>
            <a:endParaRPr lang="en-US"/>
          </a:p>
        </p:txBody>
      </p:sp>
    </p:spTree>
    <p:extLst>
      <p:ext uri="{BB962C8B-B14F-4D97-AF65-F5344CB8AC3E}">
        <p14:creationId xmlns:p14="http://schemas.microsoft.com/office/powerpoint/2010/main" val="314092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Language must support first-class functions </a:t>
            </a:r>
            <a:r>
              <a:rPr lang="en-US" dirty="0" err="1" smtClean="0"/>
              <a:t>ie</a:t>
            </a:r>
            <a:r>
              <a:rPr lang="en-US" dirty="0" smtClean="0"/>
              <a:t> a function can be treated like an object.  </a:t>
            </a:r>
          </a:p>
          <a:p>
            <a:r>
              <a:rPr lang="en-US" dirty="0" smtClean="0"/>
              <a:t>* The closure will create a copy of all the variables that it needs when it is defined. The copies of the variables will therefore come along for the ride as the closure gets passed around.  </a:t>
            </a:r>
          </a:p>
          <a:p>
            <a:r>
              <a:rPr lang="en-US" dirty="0" smtClean="0"/>
              <a:t>* The closure will actually extend the lifetime of all the variables that it needs. It will not copy them, but will retain a reference to them and the variables themselves will not be eligible for garbage collection (if the language has garbage collection) while the closure is around.</a:t>
            </a:r>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13</a:t>
            </a:fld>
            <a:endParaRPr lang="en-US"/>
          </a:p>
        </p:txBody>
      </p:sp>
    </p:spTree>
    <p:extLst>
      <p:ext uri="{BB962C8B-B14F-4D97-AF65-F5344CB8AC3E}">
        <p14:creationId xmlns:p14="http://schemas.microsoft.com/office/powerpoint/2010/main" val="314092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14</a:t>
            </a:fld>
            <a:endParaRPr lang="en-US"/>
          </a:p>
        </p:txBody>
      </p:sp>
    </p:spTree>
    <p:extLst>
      <p:ext uri="{BB962C8B-B14F-4D97-AF65-F5344CB8AC3E}">
        <p14:creationId xmlns:p14="http://schemas.microsoft.com/office/powerpoint/2010/main" val="314092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Language must support first-class functions </a:t>
            </a:r>
            <a:r>
              <a:rPr lang="en-US" dirty="0" err="1" smtClean="0"/>
              <a:t>ie</a:t>
            </a:r>
            <a:r>
              <a:rPr lang="en-US" dirty="0" smtClean="0"/>
              <a:t> a function can be treated like an object.  </a:t>
            </a:r>
          </a:p>
          <a:p>
            <a:r>
              <a:rPr lang="en-US" dirty="0" smtClean="0"/>
              <a:t>* The closure will create a copy of all the variables that it needs when it is defined. The copies of the variables will therefore come along for the ride as the closure gets passed around.  </a:t>
            </a:r>
          </a:p>
          <a:p>
            <a:r>
              <a:rPr lang="en-US" dirty="0" smtClean="0"/>
              <a:t>* The closure will actually extend the lifetime of all the variables that it needs. It will not copy them, but will retain a reference to them and the variables themselves will not be eligible for garbage collection (if the language has garbage collection) while the closure is around.</a:t>
            </a:r>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15</a:t>
            </a:fld>
            <a:endParaRPr lang="en-US"/>
          </a:p>
        </p:txBody>
      </p:sp>
    </p:spTree>
    <p:extLst>
      <p:ext uri="{BB962C8B-B14F-4D97-AF65-F5344CB8AC3E}">
        <p14:creationId xmlns:p14="http://schemas.microsoft.com/office/powerpoint/2010/main" val="3140928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16</a:t>
            </a:fld>
            <a:endParaRPr lang="en-US"/>
          </a:p>
        </p:txBody>
      </p:sp>
    </p:spTree>
    <p:extLst>
      <p:ext uri="{BB962C8B-B14F-4D97-AF65-F5344CB8AC3E}">
        <p14:creationId xmlns:p14="http://schemas.microsoft.com/office/powerpoint/2010/main" val="314092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is this better?</a:t>
            </a:r>
          </a:p>
          <a:p>
            <a:r>
              <a:rPr lang="en-US" dirty="0" smtClean="0"/>
              <a:t>	* If we use global state we need to keep tracking all these variables</a:t>
            </a:r>
          </a:p>
          <a:p>
            <a:r>
              <a:rPr lang="en-US" dirty="0" smtClean="0"/>
              <a:t>	* Becomes obvious when we animate more than one element </a:t>
            </a:r>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17</a:t>
            </a:fld>
            <a:endParaRPr lang="en-US"/>
          </a:p>
        </p:txBody>
      </p:sp>
    </p:spTree>
    <p:extLst>
      <p:ext uri="{BB962C8B-B14F-4D97-AF65-F5344CB8AC3E}">
        <p14:creationId xmlns:p14="http://schemas.microsoft.com/office/powerpoint/2010/main" val="374937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effect, partially applying a function returns a new function with predefined arguments, which we can later call.</a:t>
            </a:r>
            <a:endParaRPr lang="en-US" dirty="0"/>
          </a:p>
        </p:txBody>
      </p:sp>
      <p:sp>
        <p:nvSpPr>
          <p:cNvPr id="4" name="Slide Number Placeholder 3"/>
          <p:cNvSpPr>
            <a:spLocks noGrp="1"/>
          </p:cNvSpPr>
          <p:nvPr>
            <p:ph type="sldNum" sz="quarter" idx="10"/>
          </p:nvPr>
        </p:nvSpPr>
        <p:spPr/>
        <p:txBody>
          <a:bodyPr/>
          <a:lstStyle/>
          <a:p>
            <a:fld id="{2FEDF634-C582-5849-BB4A-67F4CA92B11C}" type="slidenum">
              <a:rPr lang="en-US" smtClean="0"/>
              <a:t>20</a:t>
            </a:fld>
            <a:endParaRPr lang="en-US"/>
          </a:p>
        </p:txBody>
      </p:sp>
    </p:spTree>
    <p:extLst>
      <p:ext uri="{BB962C8B-B14F-4D97-AF65-F5344CB8AC3E}">
        <p14:creationId xmlns:p14="http://schemas.microsoft.com/office/powerpoint/2010/main" val="385473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12/1/14</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12/1/14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12/1/14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12/1/14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12/1/14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12/1/14</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jsfiddle.net/jeffxor/fpo5f1g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jsfiddle.net/jeffxor/fpo5f1g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jsfiddle.net/jeffxor/ncyazn0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jeffxor/01qj010q/"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jeffxor/fsw099ts/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Functions</a:t>
            </a:r>
            <a:endParaRPr lang="en-US" dirty="0"/>
          </a:p>
        </p:txBody>
      </p:sp>
      <p:sp>
        <p:nvSpPr>
          <p:cNvPr id="3" name="Subtitle 2"/>
          <p:cNvSpPr>
            <a:spLocks noGrp="1"/>
          </p:cNvSpPr>
          <p:nvPr>
            <p:ph type="subTitle" idx="1"/>
          </p:nvPr>
        </p:nvSpPr>
        <p:spPr/>
        <p:txBody>
          <a:bodyPr/>
          <a:lstStyle/>
          <a:p>
            <a:r>
              <a:rPr lang="en-US" dirty="0" err="1" smtClean="0"/>
              <a:t>Jeffrey.williams@cdk.com</a:t>
            </a:r>
            <a:endParaRPr lang="en-US" dirty="0"/>
          </a:p>
        </p:txBody>
      </p:sp>
    </p:spTree>
    <p:extLst>
      <p:ext uri="{BB962C8B-B14F-4D97-AF65-F5344CB8AC3E}">
        <p14:creationId xmlns:p14="http://schemas.microsoft.com/office/powerpoint/2010/main" val="24171361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pPr marL="45720" indent="0">
              <a:buNone/>
            </a:pPr>
            <a:r>
              <a:rPr lang="en-US" sz="3200" dirty="0"/>
              <a:t>“A closure is a function that is said to be "closed over" it’s free variables.”</a:t>
            </a:r>
          </a:p>
        </p:txBody>
      </p:sp>
    </p:spTree>
    <p:extLst>
      <p:ext uri="{BB962C8B-B14F-4D97-AF65-F5344CB8AC3E}">
        <p14:creationId xmlns:p14="http://schemas.microsoft.com/office/powerpoint/2010/main" val="39989640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Simple Definition</a:t>
            </a:r>
            <a:endParaRPr lang="en-US" dirty="0"/>
          </a:p>
        </p:txBody>
      </p:sp>
      <p:sp>
        <p:nvSpPr>
          <p:cNvPr id="3" name="Content Placeholder 2"/>
          <p:cNvSpPr>
            <a:spLocks noGrp="1"/>
          </p:cNvSpPr>
          <p:nvPr>
            <p:ph idx="1"/>
          </p:nvPr>
        </p:nvSpPr>
        <p:spPr/>
        <p:txBody>
          <a:bodyPr/>
          <a:lstStyle/>
          <a:p>
            <a:pPr marL="45720" indent="0">
              <a:buNone/>
            </a:pPr>
            <a:r>
              <a:rPr lang="en-US" dirty="0"/>
              <a:t>A closure is basically a function/method that has the following two properties</a:t>
            </a:r>
            <a:r>
              <a:rPr lang="en-US" dirty="0" smtClean="0"/>
              <a:t>:</a:t>
            </a:r>
          </a:p>
          <a:p>
            <a:pPr marL="45720" indent="0">
              <a:buNone/>
            </a:pPr>
            <a:endParaRPr lang="en-US" dirty="0" smtClean="0"/>
          </a:p>
          <a:p>
            <a:pPr lvl="1"/>
            <a:r>
              <a:rPr lang="en-US" dirty="0"/>
              <a:t>You can pass it around like an object (to be called later</a:t>
            </a:r>
            <a:r>
              <a:rPr lang="en-US" dirty="0" smtClean="0"/>
              <a:t>)</a:t>
            </a:r>
          </a:p>
          <a:p>
            <a:pPr lvl="1"/>
            <a:endParaRPr lang="en-US" dirty="0" smtClean="0"/>
          </a:p>
          <a:p>
            <a:pPr lvl="1"/>
            <a:r>
              <a:rPr lang="en-US" dirty="0"/>
              <a:t>It remembers the values of all the variables that were in scope when the function was created. </a:t>
            </a:r>
            <a:r>
              <a:rPr lang="en-US" dirty="0" smtClean="0"/>
              <a:t>It </a:t>
            </a:r>
            <a:r>
              <a:rPr lang="en-US" dirty="0"/>
              <a:t>is then able to access those variables when it is called even though they may no longer be in scope.</a:t>
            </a:r>
          </a:p>
          <a:p>
            <a:pPr marL="45720" indent="0">
              <a:buNone/>
            </a:pPr>
            <a:endParaRPr lang="en-US" dirty="0"/>
          </a:p>
        </p:txBody>
      </p:sp>
    </p:spTree>
    <p:extLst>
      <p:ext uri="{BB962C8B-B14F-4D97-AF65-F5344CB8AC3E}">
        <p14:creationId xmlns:p14="http://schemas.microsoft.com/office/powerpoint/2010/main" val="3253123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Examples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14146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Closures: How are they Supported</a:t>
            </a:r>
            <a:endParaRPr lang="en-US" dirty="0"/>
          </a:p>
        </p:txBody>
      </p:sp>
      <p:sp>
        <p:nvSpPr>
          <p:cNvPr id="3" name="Content Placeholder 2"/>
          <p:cNvSpPr>
            <a:spLocks noGrp="1"/>
          </p:cNvSpPr>
          <p:nvPr>
            <p:ph idx="1"/>
          </p:nvPr>
        </p:nvSpPr>
        <p:spPr/>
        <p:txBody>
          <a:bodyPr/>
          <a:lstStyle/>
          <a:p>
            <a:r>
              <a:rPr lang="en-US" dirty="0" smtClean="0"/>
              <a:t>Language </a:t>
            </a:r>
            <a:r>
              <a:rPr lang="en-US" dirty="0"/>
              <a:t>must support first-class functions </a:t>
            </a:r>
            <a:endParaRPr lang="en-US" dirty="0" smtClean="0"/>
          </a:p>
          <a:p>
            <a:r>
              <a:rPr lang="en-US" dirty="0" smtClean="0"/>
              <a:t>Two way variables are supported:-</a:t>
            </a:r>
          </a:p>
          <a:p>
            <a:pPr marL="45720" indent="0">
              <a:buNone/>
            </a:pPr>
            <a:endParaRPr lang="en-US" dirty="0" smtClean="0"/>
          </a:p>
          <a:p>
            <a:pPr lvl="1"/>
            <a:r>
              <a:rPr lang="en-US" dirty="0" smtClean="0"/>
              <a:t>The closure will create a copy of all the variables that it needs when it is defined.</a:t>
            </a:r>
          </a:p>
          <a:p>
            <a:pPr lvl="1"/>
            <a:endParaRPr lang="en-US" dirty="0" smtClean="0"/>
          </a:p>
          <a:p>
            <a:pPr lvl="1"/>
            <a:r>
              <a:rPr lang="en-US" dirty="0"/>
              <a:t>The closure will actually extend the lifetime of all the variables that it </a:t>
            </a:r>
            <a:r>
              <a:rPr lang="en-US" dirty="0" smtClean="0"/>
              <a:t>needs.</a:t>
            </a:r>
          </a:p>
          <a:p>
            <a:endParaRPr lang="en-US" dirty="0"/>
          </a:p>
        </p:txBody>
      </p:sp>
    </p:spTree>
    <p:extLst>
      <p:ext uri="{BB962C8B-B14F-4D97-AF65-F5344CB8AC3E}">
        <p14:creationId xmlns:p14="http://schemas.microsoft.com/office/powerpoint/2010/main" val="1005195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 Other Languages</a:t>
            </a:r>
            <a:endParaRPr lang="en-US" dirty="0"/>
          </a:p>
        </p:txBody>
      </p:sp>
      <p:sp>
        <p:nvSpPr>
          <p:cNvPr id="3" name="Content Placeholder 2"/>
          <p:cNvSpPr>
            <a:spLocks noGrp="1"/>
          </p:cNvSpPr>
          <p:nvPr>
            <p:ph idx="1"/>
          </p:nvPr>
        </p:nvSpPr>
        <p:spPr/>
        <p:txBody>
          <a:bodyPr/>
          <a:lstStyle/>
          <a:p>
            <a:r>
              <a:rPr lang="en-US" dirty="0" err="1" smtClean="0"/>
              <a:t>Scala</a:t>
            </a:r>
            <a:endParaRPr lang="en-US" dirty="0" smtClean="0"/>
          </a:p>
          <a:p>
            <a:r>
              <a:rPr lang="en-US" dirty="0" smtClean="0"/>
              <a:t>C#</a:t>
            </a:r>
          </a:p>
          <a:p>
            <a:r>
              <a:rPr lang="en-US" dirty="0" err="1" smtClean="0"/>
              <a:t>Clojure</a:t>
            </a:r>
            <a:endParaRPr lang="en-US" dirty="0" smtClean="0"/>
          </a:p>
          <a:p>
            <a:r>
              <a:rPr lang="en-US" dirty="0" smtClean="0"/>
              <a:t>Ruby</a:t>
            </a:r>
          </a:p>
          <a:p>
            <a:r>
              <a:rPr lang="en-US" dirty="0" smtClean="0"/>
              <a:t>Haskell</a:t>
            </a:r>
          </a:p>
          <a:p>
            <a:endParaRPr lang="en-US" dirty="0"/>
          </a:p>
          <a:p>
            <a:r>
              <a:rPr lang="en-US" dirty="0" smtClean="0"/>
              <a:t>Java 8 </a:t>
            </a:r>
            <a:r>
              <a:rPr lang="en-US" dirty="0" smtClean="0">
                <a:sym typeface="Wingdings"/>
              </a:rPr>
              <a:t></a:t>
            </a:r>
            <a:endParaRPr lang="en-US" dirty="0" smtClean="0"/>
          </a:p>
        </p:txBody>
      </p:sp>
    </p:spTree>
    <p:extLst>
      <p:ext uri="{BB962C8B-B14F-4D97-AF65-F5344CB8AC3E}">
        <p14:creationId xmlns:p14="http://schemas.microsoft.com/office/powerpoint/2010/main" val="1898010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 Modules/Objects</a:t>
            </a:r>
            <a:endParaRPr lang="en-US" dirty="0"/>
          </a:p>
        </p:txBody>
      </p:sp>
      <p:sp>
        <p:nvSpPr>
          <p:cNvPr id="3" name="Content Placeholder 2"/>
          <p:cNvSpPr>
            <a:spLocks noGrp="1"/>
          </p:cNvSpPr>
          <p:nvPr>
            <p:ph idx="1"/>
          </p:nvPr>
        </p:nvSpPr>
        <p:spPr/>
        <p:txBody>
          <a:bodyPr/>
          <a:lstStyle/>
          <a:p>
            <a:r>
              <a:rPr lang="en-US" dirty="0"/>
              <a:t>JavaScript is unable to use traditional private </a:t>
            </a:r>
            <a:r>
              <a:rPr lang="en-US" dirty="0" smtClean="0"/>
              <a:t>variables.</a:t>
            </a:r>
          </a:p>
          <a:p>
            <a:r>
              <a:rPr lang="en-US" dirty="0" smtClean="0"/>
              <a:t>Concept </a:t>
            </a:r>
            <a:r>
              <a:rPr lang="en-US" dirty="0"/>
              <a:t>of a closure, </a:t>
            </a:r>
            <a:r>
              <a:rPr lang="en-US" dirty="0" smtClean="0"/>
              <a:t>can </a:t>
            </a:r>
            <a:r>
              <a:rPr lang="en-US" dirty="0"/>
              <a:t>achieve an acceptable </a:t>
            </a:r>
            <a:r>
              <a:rPr lang="en-US" dirty="0" smtClean="0"/>
              <a:t>approximation.</a:t>
            </a:r>
          </a:p>
          <a:p>
            <a:endParaRPr lang="en-US" dirty="0"/>
          </a:p>
          <a:p>
            <a:pPr lvl="1"/>
            <a:r>
              <a:rPr lang="en-US" dirty="0" smtClean="0">
                <a:hlinkClick r:id="rId3"/>
              </a:rPr>
              <a:t>http://jsfiddle.net/jeffxor/fpo5f1go/</a:t>
            </a:r>
            <a:endParaRPr lang="en-US" dirty="0" smtClean="0"/>
          </a:p>
          <a:p>
            <a:endParaRPr lang="en-US" dirty="0" smtClean="0"/>
          </a:p>
          <a:p>
            <a:endParaRPr lang="en-US" dirty="0"/>
          </a:p>
        </p:txBody>
      </p:sp>
    </p:spTree>
    <p:extLst>
      <p:ext uri="{BB962C8B-B14F-4D97-AF65-F5344CB8AC3E}">
        <p14:creationId xmlns:p14="http://schemas.microsoft.com/office/powerpoint/2010/main" val="1303055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Closures: Callbacks</a:t>
            </a:r>
            <a:endParaRPr lang="en-US" dirty="0"/>
          </a:p>
        </p:txBody>
      </p:sp>
      <p:sp>
        <p:nvSpPr>
          <p:cNvPr id="3" name="Content Placeholder 2"/>
          <p:cNvSpPr>
            <a:spLocks noGrp="1"/>
          </p:cNvSpPr>
          <p:nvPr>
            <p:ph idx="1"/>
          </p:nvPr>
        </p:nvSpPr>
        <p:spPr/>
        <p:txBody>
          <a:bodyPr/>
          <a:lstStyle/>
          <a:p>
            <a:pPr marL="45720" indent="0">
              <a:buNone/>
            </a:pPr>
            <a:r>
              <a:rPr lang="en-US" dirty="0"/>
              <a:t>“</a:t>
            </a:r>
            <a:r>
              <a:rPr lang="en-US" i="1" dirty="0"/>
              <a:t>function is being asynchronously called at an unspecified later time, and within such functions we frequently need to access outside data.</a:t>
            </a:r>
            <a:r>
              <a:rPr lang="en-US" dirty="0" smtClean="0"/>
              <a:t>”</a:t>
            </a:r>
          </a:p>
          <a:p>
            <a:endParaRPr lang="en-US" dirty="0"/>
          </a:p>
          <a:p>
            <a:endParaRPr lang="en-US" dirty="0"/>
          </a:p>
          <a:p>
            <a:pPr lvl="1"/>
            <a:r>
              <a:rPr lang="en-US" dirty="0" smtClean="0">
                <a:hlinkClick r:id="rId3"/>
              </a:rPr>
              <a:t>http://jsfiddle.net/jeffxor/fpo5f1go/</a:t>
            </a:r>
            <a:endParaRPr lang="en-US" dirty="0" smtClean="0"/>
          </a:p>
          <a:p>
            <a:endParaRPr lang="en-US" dirty="0" smtClean="0"/>
          </a:p>
          <a:p>
            <a:endParaRPr lang="en-US" dirty="0"/>
          </a:p>
        </p:txBody>
      </p:sp>
    </p:spTree>
    <p:extLst>
      <p:ext uri="{BB962C8B-B14F-4D97-AF65-F5344CB8AC3E}">
        <p14:creationId xmlns:p14="http://schemas.microsoft.com/office/powerpoint/2010/main" val="27118020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Timers</a:t>
            </a:r>
            <a:endParaRPr lang="en-US" dirty="0"/>
          </a:p>
        </p:txBody>
      </p:sp>
      <p:sp>
        <p:nvSpPr>
          <p:cNvPr id="3" name="Content Placeholder 2"/>
          <p:cNvSpPr>
            <a:spLocks noGrp="1"/>
          </p:cNvSpPr>
          <p:nvPr>
            <p:ph idx="1"/>
          </p:nvPr>
        </p:nvSpPr>
        <p:spPr/>
        <p:txBody>
          <a:bodyPr/>
          <a:lstStyle/>
          <a:p>
            <a:r>
              <a:rPr lang="en-US" dirty="0" smtClean="0">
                <a:hlinkClick r:id="rId3"/>
              </a:rPr>
              <a:t>http://jsfiddle.net/jeffxor/ncyazn0y/</a:t>
            </a:r>
            <a:endParaRPr lang="en-US" dirty="0" smtClean="0"/>
          </a:p>
          <a:p>
            <a:endParaRPr lang="en-US" dirty="0"/>
          </a:p>
          <a:p>
            <a:r>
              <a:rPr lang="en-US" dirty="0" smtClean="0"/>
              <a:t>Uses </a:t>
            </a:r>
            <a:r>
              <a:rPr lang="en-US" dirty="0"/>
              <a:t>a single anonymous function to accomplish the </a:t>
            </a:r>
            <a:r>
              <a:rPr lang="en-US" dirty="0" smtClean="0"/>
              <a:t>animation</a:t>
            </a:r>
          </a:p>
          <a:p>
            <a:r>
              <a:rPr lang="en-US" dirty="0" smtClean="0"/>
              <a:t>Encapsulates </a:t>
            </a:r>
            <a:r>
              <a:rPr lang="en-US" dirty="0"/>
              <a:t>all variables needed, via a </a:t>
            </a:r>
            <a:r>
              <a:rPr lang="en-US" dirty="0" smtClean="0"/>
              <a:t>closure</a:t>
            </a:r>
          </a:p>
          <a:p>
            <a:pPr lvl="1"/>
            <a:r>
              <a:rPr lang="en-US" dirty="0" smtClean="0"/>
              <a:t>Element</a:t>
            </a:r>
          </a:p>
          <a:p>
            <a:pPr lvl="1"/>
            <a:r>
              <a:rPr lang="en-US" dirty="0" smtClean="0"/>
              <a:t>Level</a:t>
            </a:r>
          </a:p>
          <a:p>
            <a:pPr lvl="1"/>
            <a:r>
              <a:rPr lang="en-US" dirty="0" smtClean="0"/>
              <a:t>Timer</a:t>
            </a:r>
          </a:p>
          <a:p>
            <a:endParaRPr lang="en-US" dirty="0" smtClean="0"/>
          </a:p>
          <a:p>
            <a:endParaRPr lang="en-US" dirty="0"/>
          </a:p>
          <a:p>
            <a:endParaRPr lang="en-US" dirty="0"/>
          </a:p>
        </p:txBody>
      </p:sp>
    </p:spTree>
    <p:extLst>
      <p:ext uri="{BB962C8B-B14F-4D97-AF65-F5344CB8AC3E}">
        <p14:creationId xmlns:p14="http://schemas.microsoft.com/office/powerpoint/2010/main" val="13473152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26256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3" name="Content Placeholder 2"/>
          <p:cNvSpPr>
            <a:spLocks noGrp="1"/>
          </p:cNvSpPr>
          <p:nvPr>
            <p:ph idx="1"/>
          </p:nvPr>
        </p:nvSpPr>
        <p:spPr/>
        <p:txBody>
          <a:bodyPr/>
          <a:lstStyle/>
          <a:p>
            <a:pPr marL="45720" indent="0">
              <a:buNone/>
            </a:pPr>
            <a:r>
              <a:rPr lang="en-US" dirty="0"/>
              <a:t>"</a:t>
            </a:r>
            <a:r>
              <a:rPr lang="en-US" i="1" dirty="0"/>
              <a:t>Currying is the technique of translating the evaluation of a function that takes multiple arguments into evaluating a sequence of functions, each with a single </a:t>
            </a:r>
            <a:r>
              <a:rPr lang="en-US" i="1" dirty="0" smtClean="0"/>
              <a:t>argument</a:t>
            </a:r>
            <a:r>
              <a:rPr lang="en-US" dirty="0" smtClean="0"/>
              <a:t>” -- Wikipedia</a:t>
            </a:r>
          </a:p>
        </p:txBody>
      </p:sp>
    </p:spTree>
    <p:extLst>
      <p:ext uri="{BB962C8B-B14F-4D97-AF65-F5344CB8AC3E}">
        <p14:creationId xmlns:p14="http://schemas.microsoft.com/office/powerpoint/2010/main" val="33813224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16261"/>
            <a:ext cx="7315200" cy="1154097"/>
          </a:xfrm>
        </p:spPr>
        <p:txBody>
          <a:bodyPr/>
          <a:lstStyle/>
          <a:p>
            <a:r>
              <a:rPr lang="en-US" dirty="0" smtClean="0"/>
              <a:t>JavaScript Functions</a:t>
            </a:r>
            <a:endParaRPr lang="en-US" dirty="0"/>
          </a:p>
        </p:txBody>
      </p:sp>
      <p:sp>
        <p:nvSpPr>
          <p:cNvPr id="3" name="Content Placeholder 2"/>
          <p:cNvSpPr>
            <a:spLocks noGrp="1"/>
          </p:cNvSpPr>
          <p:nvPr>
            <p:ph idx="1"/>
          </p:nvPr>
        </p:nvSpPr>
        <p:spPr>
          <a:xfrm>
            <a:off x="914400" y="2016559"/>
            <a:ext cx="7315200" cy="3539527"/>
          </a:xfrm>
        </p:spPr>
        <p:txBody>
          <a:bodyPr/>
          <a:lstStyle/>
          <a:p>
            <a:r>
              <a:rPr lang="en-US" dirty="0" smtClean="0"/>
              <a:t>Return</a:t>
            </a:r>
          </a:p>
          <a:p>
            <a:r>
              <a:rPr lang="en-US" dirty="0" smtClean="0"/>
              <a:t>Scope</a:t>
            </a:r>
          </a:p>
          <a:p>
            <a:r>
              <a:rPr lang="en-US" dirty="0" smtClean="0"/>
              <a:t>Closures</a:t>
            </a:r>
          </a:p>
          <a:p>
            <a:pPr lvl="1"/>
            <a:r>
              <a:rPr lang="en-US" dirty="0" smtClean="0"/>
              <a:t>Definition</a:t>
            </a:r>
          </a:p>
          <a:p>
            <a:pPr lvl="1"/>
            <a:r>
              <a:rPr lang="en-US" dirty="0" smtClean="0"/>
              <a:t>Modules/Objects</a:t>
            </a:r>
          </a:p>
          <a:p>
            <a:pPr lvl="1"/>
            <a:r>
              <a:rPr lang="en-US" dirty="0" smtClean="0"/>
              <a:t>Callbacks/Timers</a:t>
            </a:r>
          </a:p>
          <a:p>
            <a:r>
              <a:rPr lang="en-US" dirty="0" smtClean="0"/>
              <a:t>Currying</a:t>
            </a:r>
          </a:p>
          <a:p>
            <a:r>
              <a:rPr lang="en-US" dirty="0" smtClean="0"/>
              <a:t>Memoization</a:t>
            </a:r>
          </a:p>
          <a:p>
            <a:pPr lvl="1"/>
            <a:endParaRPr lang="en-US" dirty="0"/>
          </a:p>
        </p:txBody>
      </p:sp>
    </p:spTree>
    <p:extLst>
      <p:ext uri="{BB962C8B-B14F-4D97-AF65-F5344CB8AC3E}">
        <p14:creationId xmlns:p14="http://schemas.microsoft.com/office/powerpoint/2010/main" val="18343077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Simple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45720" indent="0">
              <a:buNone/>
            </a:pPr>
            <a:endParaRPr lang="en-US" dirty="0"/>
          </a:p>
          <a:p>
            <a:r>
              <a:rPr lang="en-US" dirty="0" smtClean="0"/>
              <a:t>Currying allows for the “partial application of functions”</a:t>
            </a:r>
            <a:endParaRPr lang="en-US" dirty="0"/>
          </a:p>
        </p:txBody>
      </p:sp>
      <p:sp>
        <p:nvSpPr>
          <p:cNvPr id="4" name="Rectangle 2"/>
          <p:cNvSpPr>
            <a:spLocks noChangeArrowheads="1"/>
          </p:cNvSpPr>
          <p:nvPr/>
        </p:nvSpPr>
        <p:spPr bwMode="auto">
          <a:xfrm>
            <a:off x="677334" y="2879094"/>
            <a:ext cx="73368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Consolas" panose="020B0609020204030204" pitchFamily="49" charset="0"/>
                <a:cs typeface="Consolas" panose="020B0609020204030204" pitchFamily="49" charset="0"/>
              </a:rPr>
              <a:t>f :: a -&gt; b -&gt;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Is the curried form of</a:t>
            </a:r>
            <a:endParaRPr kumimoji="0" lang="en-US" altLang="en-US"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Consolas" panose="020B0609020204030204" pitchFamily="49" charset="0"/>
                <a:cs typeface="Consolas" panose="020B0609020204030204" pitchFamily="49" charset="0"/>
              </a:rPr>
              <a:t>g :: (a, b) -&gt; c </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5" name="Rectangle 2"/>
          <p:cNvSpPr>
            <a:spLocks noChangeArrowheads="1"/>
          </p:cNvSpPr>
          <p:nvPr/>
        </p:nvSpPr>
        <p:spPr bwMode="auto">
          <a:xfrm>
            <a:off x="677334" y="4511669"/>
            <a:ext cx="73368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err="1">
                <a:latin typeface="Consolas" panose="020B0609020204030204" pitchFamily="49" charset="0"/>
                <a:cs typeface="Consolas" panose="020B0609020204030204" pitchFamily="49" charset="0"/>
              </a:rPr>
              <a:t>String.prototype.csv</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String.prototype.split.partial</a:t>
            </a:r>
            <a:r>
              <a:rPr lang="en-US" altLang="en-US" sz="1600" dirty="0">
                <a:latin typeface="Consolas" panose="020B0609020204030204" pitchFamily="49" charset="0"/>
                <a:cs typeface="Consolas" panose="020B0609020204030204" pitchFamily="49" charset="0"/>
              </a:rPr>
              <a:t>(/,\s*/);</a:t>
            </a:r>
          </a:p>
          <a:p>
            <a:pPr lvl="0" eaLnBrk="0" fontAlgn="base" hangingPunct="0">
              <a:spcBef>
                <a:spcPct val="0"/>
              </a:spcBef>
              <a:spcAft>
                <a:spcPct val="0"/>
              </a:spcAft>
            </a:pPr>
            <a:r>
              <a:rPr lang="en-US" altLang="en-US" sz="1600" dirty="0">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600" dirty="0" err="1" smtClean="0">
                <a:latin typeface="Consolas" panose="020B0609020204030204" pitchFamily="49" charset="0"/>
                <a:cs typeface="Consolas" panose="020B0609020204030204" pitchFamily="49" charset="0"/>
              </a:rPr>
              <a:t>var</a:t>
            </a:r>
            <a:r>
              <a:rPr lang="en-US" altLang="en-US" sz="1600" dirty="0" smtClean="0">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results = "Mary, John, Charles".</a:t>
            </a:r>
            <a:r>
              <a:rPr lang="en-US" altLang="en-US" sz="1600" dirty="0" err="1">
                <a:latin typeface="Consolas" panose="020B0609020204030204" pitchFamily="49" charset="0"/>
                <a:cs typeface="Consolas" panose="020B0609020204030204" pitchFamily="49" charset="0"/>
              </a:rPr>
              <a:t>csv</a:t>
            </a:r>
            <a:r>
              <a:rPr lang="en-US" altLang="en-US" sz="1600" dirty="0">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6117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Example</a:t>
            </a:r>
            <a:endParaRPr lang="en-US" dirty="0"/>
          </a:p>
        </p:txBody>
      </p:sp>
      <p:sp>
        <p:nvSpPr>
          <p:cNvPr id="3" name="Content Placeholder 2"/>
          <p:cNvSpPr>
            <a:spLocks noGrp="1"/>
          </p:cNvSpPr>
          <p:nvPr>
            <p:ph idx="1"/>
          </p:nvPr>
        </p:nvSpPr>
        <p:spPr/>
        <p:txBody>
          <a:bodyPr/>
          <a:lstStyle/>
          <a:p>
            <a:r>
              <a:rPr lang="en-US" dirty="0" smtClean="0">
                <a:hlinkClick r:id="rId2"/>
              </a:rPr>
              <a:t>http://jsfiddle.net/jeffxor/01qj010q/</a:t>
            </a:r>
            <a:endParaRPr lang="en-US" dirty="0"/>
          </a:p>
        </p:txBody>
      </p:sp>
    </p:spTree>
    <p:extLst>
      <p:ext uri="{BB962C8B-B14F-4D97-AF65-F5344CB8AC3E}">
        <p14:creationId xmlns:p14="http://schemas.microsoft.com/office/powerpoint/2010/main" val="41006332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Memoization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72631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Memoization</a:t>
            </a:r>
          </a:p>
        </p:txBody>
      </p:sp>
      <p:sp>
        <p:nvSpPr>
          <p:cNvPr id="3" name="Content Placeholder 2"/>
          <p:cNvSpPr>
            <a:spLocks noGrp="1"/>
          </p:cNvSpPr>
          <p:nvPr>
            <p:ph idx="1"/>
          </p:nvPr>
        </p:nvSpPr>
        <p:spPr/>
        <p:txBody>
          <a:bodyPr/>
          <a:lstStyle/>
          <a:p>
            <a:pPr marL="45720" indent="0">
              <a:buNone/>
            </a:pPr>
            <a:r>
              <a:rPr lang="en-US" dirty="0" smtClean="0"/>
              <a:t>"</a:t>
            </a:r>
            <a:r>
              <a:rPr lang="en-US" i="1" dirty="0"/>
              <a:t>Memoization is an optimization technique used primarily to speed up computer programs by storing the results of expensive function calls and returning the cached result when the same inputs occur again.</a:t>
            </a:r>
            <a:r>
              <a:rPr lang="en-US" dirty="0" smtClean="0"/>
              <a:t>” -- Wikipedia</a:t>
            </a:r>
          </a:p>
        </p:txBody>
      </p:sp>
    </p:spTree>
    <p:extLst>
      <p:ext uri="{BB962C8B-B14F-4D97-AF65-F5344CB8AC3E}">
        <p14:creationId xmlns:p14="http://schemas.microsoft.com/office/powerpoint/2010/main" val="35733105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Memoization</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hlinkClick r:id="rId2"/>
              </a:rPr>
              <a:t>http://jsfiddle.net/jeffxor/fsw099ts/1/</a:t>
            </a:r>
            <a:endParaRPr lang="en-US" dirty="0"/>
          </a:p>
        </p:txBody>
      </p:sp>
    </p:spTree>
    <p:extLst>
      <p:ext uri="{BB962C8B-B14F-4D97-AF65-F5344CB8AC3E}">
        <p14:creationId xmlns:p14="http://schemas.microsoft.com/office/powerpoint/2010/main" val="21836270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17675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99912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JavaScript </a:t>
            </a:r>
            <a:r>
              <a:rPr lang="en-US" dirty="0"/>
              <a:t>does not have block scope</a:t>
            </a:r>
            <a:r>
              <a:rPr lang="en-US" dirty="0" smtClean="0"/>
              <a:t>.</a:t>
            </a:r>
          </a:p>
          <a:p>
            <a:r>
              <a:rPr lang="en-US" dirty="0" smtClean="0"/>
              <a:t>JavaScript </a:t>
            </a:r>
            <a:r>
              <a:rPr lang="en-US" dirty="0"/>
              <a:t>does have function scope</a:t>
            </a:r>
            <a:r>
              <a:rPr lang="en-US" dirty="0" smtClean="0"/>
              <a:t>.</a:t>
            </a:r>
          </a:p>
          <a:p>
            <a:r>
              <a:rPr lang="en-US" dirty="0"/>
              <a:t>Parameters and variables defined within a function are not visible outside of the function</a:t>
            </a:r>
            <a:r>
              <a:rPr lang="en-US" dirty="0" smtClean="0"/>
              <a:t>.</a:t>
            </a:r>
          </a:p>
          <a:p>
            <a:r>
              <a:rPr lang="en-US" dirty="0"/>
              <a:t>Variables defined within a function is visible everywhere within the function.</a:t>
            </a:r>
          </a:p>
        </p:txBody>
      </p:sp>
    </p:spTree>
    <p:extLst>
      <p:ext uri="{BB962C8B-B14F-4D97-AF65-F5344CB8AC3E}">
        <p14:creationId xmlns:p14="http://schemas.microsoft.com/office/powerpoint/2010/main" val="1111238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96443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pPr marL="45720" indent="0">
              <a:buNone/>
            </a:pPr>
            <a:r>
              <a:rPr lang="en-US" sz="3200" dirty="0"/>
              <a:t>“Closures are functions that refer to independent (free) </a:t>
            </a:r>
            <a:r>
              <a:rPr lang="en-US" sz="3200" dirty="0" smtClean="0"/>
              <a:t>variables.”</a:t>
            </a:r>
            <a:endParaRPr lang="en-US" sz="3200" dirty="0"/>
          </a:p>
        </p:txBody>
      </p:sp>
    </p:spTree>
    <p:extLst>
      <p:ext uri="{BB962C8B-B14F-4D97-AF65-F5344CB8AC3E}">
        <p14:creationId xmlns:p14="http://schemas.microsoft.com/office/powerpoint/2010/main" val="13537466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pPr marL="45720" indent="0">
              <a:buNone/>
            </a:pPr>
            <a:r>
              <a:rPr lang="en-US" sz="3200" dirty="0"/>
              <a:t>“The function defined in the closure 'remembers' the environment in which it was </a:t>
            </a:r>
            <a:r>
              <a:rPr lang="en-US" sz="3200" dirty="0" smtClean="0"/>
              <a:t>created.”</a:t>
            </a:r>
            <a:endParaRPr lang="en-US" sz="3200" dirty="0"/>
          </a:p>
        </p:txBody>
      </p:sp>
    </p:spTree>
    <p:extLst>
      <p:ext uri="{BB962C8B-B14F-4D97-AF65-F5344CB8AC3E}">
        <p14:creationId xmlns:p14="http://schemas.microsoft.com/office/powerpoint/2010/main" val="33209875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pPr marL="45720" indent="0">
              <a:buNone/>
            </a:pPr>
            <a:r>
              <a:rPr lang="en-US" sz="3200" dirty="0"/>
              <a:t>“In computer science, a closure is a first-class function with free variables that are bound in the lexical environment.”</a:t>
            </a:r>
          </a:p>
        </p:txBody>
      </p:sp>
    </p:spTree>
    <p:extLst>
      <p:ext uri="{BB962C8B-B14F-4D97-AF65-F5344CB8AC3E}">
        <p14:creationId xmlns:p14="http://schemas.microsoft.com/office/powerpoint/2010/main" val="349572348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109</TotalTime>
  <Words>784</Words>
  <Application>Microsoft Macintosh PowerPoint</Application>
  <PresentationFormat>On-screen Show (4:3)</PresentationFormat>
  <Paragraphs>107</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Perspective</vt:lpstr>
      <vt:lpstr>JavaScript Functions</vt:lpstr>
      <vt:lpstr>JavaScript Functions</vt:lpstr>
      <vt:lpstr>Return</vt:lpstr>
      <vt:lpstr>Scope</vt:lpstr>
      <vt:lpstr>Scope</vt:lpstr>
      <vt:lpstr>Closures</vt:lpstr>
      <vt:lpstr>Closures</vt:lpstr>
      <vt:lpstr>Closures</vt:lpstr>
      <vt:lpstr>Closures</vt:lpstr>
      <vt:lpstr>Closures</vt:lpstr>
      <vt:lpstr>Closures: Simple Definition</vt:lpstr>
      <vt:lpstr>Closure Examples</vt:lpstr>
      <vt:lpstr>Closures: How are they Supported</vt:lpstr>
      <vt:lpstr>Closures: Other Languages</vt:lpstr>
      <vt:lpstr>Closures: Modules/Objects</vt:lpstr>
      <vt:lpstr>Closures: Callbacks</vt:lpstr>
      <vt:lpstr>Closure: Timers</vt:lpstr>
      <vt:lpstr>Currying</vt:lpstr>
      <vt:lpstr>Currying</vt:lpstr>
      <vt:lpstr>Currying: Simple</vt:lpstr>
      <vt:lpstr>Currying: Example</vt:lpstr>
      <vt:lpstr>Memoization</vt:lpstr>
      <vt:lpstr>Memoization</vt:lpstr>
      <vt:lpstr>Memoization: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Functions</dc:title>
  <dc:creator>Jeffrey Williams</dc:creator>
  <cp:lastModifiedBy>Jeffrey Williams</cp:lastModifiedBy>
  <cp:revision>14</cp:revision>
  <dcterms:created xsi:type="dcterms:W3CDTF">2014-12-02T00:24:11Z</dcterms:created>
  <dcterms:modified xsi:type="dcterms:W3CDTF">2014-12-02T02:13:17Z</dcterms:modified>
</cp:coreProperties>
</file>