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3" r:id="rId28"/>
    <p:sldId id="284" r:id="rId29"/>
    <p:sldId id="285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566" autoAdjust="0"/>
  </p:normalViewPr>
  <p:slideViewPr>
    <p:cSldViewPr snapToGrid="0">
      <p:cViewPr varScale="1">
        <p:scale>
          <a:sx n="151" d="100"/>
          <a:sy n="151" d="100"/>
        </p:scale>
        <p:origin x="-3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65F9-EC04-9F48-8636-200133029C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884A4-3B1C-EC4D-B630-58F81EA8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5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884A4-3B1C-EC4D-B630-58F81EA831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884A4-3B1C-EC4D-B630-58F81EA831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5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840" y="-612750"/>
            <a:ext cx="5142149" cy="3492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840" y="85725"/>
            <a:ext cx="1533525" cy="1047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issexy.com/javascript-prototype-in-plain-detailed-language/" TargetMode="External"/><Relationship Id="rId4" Type="http://schemas.openxmlformats.org/officeDocument/2006/relationships/hyperlink" Target="http://thecodeship.com/web-development/methods-within-constructor-vs-prototype-in-javascript/" TargetMode="External"/><Relationship Id="rId5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JavaScript-Good-Parts-Douglas-Crockford/dp/059651774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Jeffrey.williams@cdk.com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6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Data Type:</a:t>
            </a:r>
            <a:br>
              <a:rPr lang="en-US" dirty="0" smtClean="0"/>
            </a:br>
            <a:r>
              <a:rPr lang="en-US" dirty="0" smtClean="0"/>
              <a:t>What are 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/>
          <a:lstStyle/>
          <a:p>
            <a:r>
              <a:rPr lang="en-US" dirty="0"/>
              <a:t>Unordered list of primitive and reference data </a:t>
            </a:r>
            <a:r>
              <a:rPr lang="en-US" dirty="0" smtClean="0"/>
              <a:t>types</a:t>
            </a:r>
          </a:p>
          <a:p>
            <a:r>
              <a:rPr lang="en-US" dirty="0"/>
              <a:t>Stored as a series of name-value </a:t>
            </a:r>
            <a:r>
              <a:rPr lang="en-US" dirty="0" smtClean="0"/>
              <a:t>pairs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Property names can be a string or a </a:t>
            </a:r>
            <a:r>
              <a:rPr lang="en-US" dirty="0" smtClean="0"/>
              <a:t>number</a:t>
            </a:r>
          </a:p>
          <a:p>
            <a:r>
              <a:rPr lang="en-US" dirty="0"/>
              <a:t>Number must be accessed using bracket notation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800" y="3111888"/>
            <a:ext cx="970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myFirstObject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"Richard",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favoriteAuthor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"Conrad"};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7600" y="5116999"/>
            <a:ext cx="9702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ageGroup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{30: "Children", 100:"Very Old"};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(ageGroup.30) // This will throw an error​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ageGroup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["30"]); // Children​</a:t>
            </a:r>
          </a:p>
        </p:txBody>
      </p:sp>
    </p:spTree>
    <p:extLst>
      <p:ext uri="{BB962C8B-B14F-4D97-AF65-F5344CB8AC3E}">
        <p14:creationId xmlns:p14="http://schemas.microsoft.com/office/powerpoint/2010/main" val="20559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Data Type:</a:t>
            </a:r>
            <a:br>
              <a:rPr lang="en-US" dirty="0" smtClean="0"/>
            </a:br>
            <a:r>
              <a:rPr lang="en-US" dirty="0" smtClean="0"/>
              <a:t>Reference Vs. 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Primitve</a:t>
            </a:r>
            <a:r>
              <a:rPr lang="en-US" dirty="0" smtClean="0"/>
              <a:t> data type is stored directly on the variable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data type’s values is stored as a reference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800" y="2027923"/>
            <a:ext cx="9702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person = "Kobe";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anotherPerson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person;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"Bryant"; 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anotherPerson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Kobe​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(person); // Bryant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6500" y="4098023"/>
            <a:ext cx="9702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person = {name: "Kobe"};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anotherPerson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person;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person.name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"Bryant";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anotherPerson.name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Bryant​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person.name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Bryant​</a:t>
            </a:r>
          </a:p>
        </p:txBody>
      </p:sp>
    </p:spTree>
    <p:extLst>
      <p:ext uri="{BB962C8B-B14F-4D97-AF65-F5344CB8AC3E}">
        <p14:creationId xmlns:p14="http://schemas.microsoft.com/office/powerpoint/2010/main" val="362043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Objects:</a:t>
            </a:r>
            <a:br>
              <a:rPr lang="en-US" dirty="0" smtClean="0"/>
            </a:br>
            <a:r>
              <a:rPr lang="en-US" dirty="0" smtClean="0"/>
              <a:t>Object Literals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800" y="2474705"/>
            <a:ext cx="9702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myBooks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{};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This is an object with 4 items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mango =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color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"yellow",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shape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"round",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sweetness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8,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howSweetAmI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("Hmm Hmm Good");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9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Objects:</a:t>
            </a:r>
            <a:br>
              <a:rPr lang="en-US" dirty="0" smtClean="0"/>
            </a:br>
            <a:r>
              <a:rPr lang="en-US" dirty="0" smtClean="0"/>
              <a:t>Object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 </a:t>
            </a:r>
            <a:r>
              <a:rPr lang="en-US" dirty="0"/>
              <a:t>is a function used for initializing new </a:t>
            </a:r>
            <a:r>
              <a:rPr lang="en-US" dirty="0" smtClean="0"/>
              <a:t>objects</a:t>
            </a:r>
          </a:p>
          <a:p>
            <a:r>
              <a:rPr lang="en-US" dirty="0"/>
              <a:t>You use the new keyword to call the </a:t>
            </a:r>
            <a:r>
              <a:rPr lang="en-US" dirty="0" smtClean="0"/>
              <a:t>constructor</a:t>
            </a:r>
          </a:p>
          <a:p>
            <a:r>
              <a:rPr lang="en-US" dirty="0" smtClean="0"/>
              <a:t>More on this later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7400" y="3483959"/>
            <a:ext cx="9702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mango =  new Object 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mango.color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"yellow";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mango.shape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"round";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mango.sweetness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8;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mango.howSweetAmI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("Hmm Hmm Good");			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0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Objects:</a:t>
            </a:r>
            <a:br>
              <a:rPr lang="en-US" dirty="0" smtClean="0"/>
            </a:br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7400" y="1971219"/>
            <a:ext cx="9702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Fruit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Fruit.prototype.color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"Yellow";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Fruit.prototype.sweetness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7;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Fruit.prototype.fruitName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"Generic Fruit";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Fruit.prototype.nativeToLand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"USA";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Fruit.prototype.showName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("This is a " +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this.fruitName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Fruit.prototype.nativeTo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("Grown in:" +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this.nativeToLand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15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Prototypical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don't need classes to make lots of similar objects....Objects inherit from objects. What could be more object oriented than that?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Prototype-based programming is where </a:t>
            </a:r>
            <a:r>
              <a:rPr lang="en-US" dirty="0" smtClean="0"/>
              <a:t>behavior </a:t>
            </a:r>
            <a:r>
              <a:rPr lang="en-US" dirty="0"/>
              <a:t>reuse is performed via a process of cloning existing objects that serve as prototypes.</a:t>
            </a:r>
          </a:p>
        </p:txBody>
      </p:sp>
    </p:spTree>
    <p:extLst>
      <p:ext uri="{BB962C8B-B14F-4D97-AF65-F5344CB8AC3E}">
        <p14:creationId xmlns:p14="http://schemas.microsoft.com/office/powerpoint/2010/main" val="418749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Prototypical Inheritance:</a:t>
            </a:r>
            <a:br>
              <a:rPr lang="en-US" dirty="0" smtClean="0"/>
            </a:br>
            <a:r>
              <a:rPr lang="en-US" dirty="0" smtClean="0"/>
              <a:t>Prototype Property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/>
              <a:t>Every </a:t>
            </a:r>
            <a:r>
              <a:rPr lang="en-US" dirty="0" smtClean="0"/>
              <a:t>function </a:t>
            </a:r>
            <a:r>
              <a:rPr lang="en-US" dirty="0"/>
              <a:t>has a prototype property (this property is empty by default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Inheritance is achieved when you </a:t>
            </a:r>
            <a:r>
              <a:rPr lang="en-US" dirty="0"/>
              <a:t>attach properties and methods on this prototype </a:t>
            </a:r>
            <a:r>
              <a:rPr lang="en-US" dirty="0" smtClean="0"/>
              <a:t>property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93800" y="4190069"/>
            <a:ext cx="81661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Fruit.prototype.showName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("This is a " +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this.fruitName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Fruit.prototype.nativeTo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function 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("Grown in:" +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this.nativeToLand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0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Prototypical Inheritance:</a:t>
            </a:r>
            <a:br>
              <a:rPr lang="en-US" dirty="0" smtClean="0"/>
            </a:br>
            <a:r>
              <a:rPr lang="en-US" dirty="0" smtClean="0"/>
              <a:t>Prototype Attribute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/>
              <a:t>An object’s prototype attribute points to the object’s “parent</a:t>
            </a:r>
            <a:r>
              <a:rPr lang="en-US" dirty="0" smtClean="0"/>
              <a:t>”</a:t>
            </a:r>
          </a:p>
          <a:p>
            <a:r>
              <a:rPr lang="en-US" dirty="0"/>
              <a:t>It is set automatically when you create a new </a:t>
            </a:r>
            <a:r>
              <a:rPr lang="en-US" dirty="0" smtClean="0"/>
              <a:t>object</a:t>
            </a:r>
          </a:p>
          <a:p>
            <a:r>
              <a:rPr lang="en-US" dirty="0"/>
              <a:t>Every object inherits properties from some other object</a:t>
            </a:r>
            <a:endParaRPr lang="en-US" dirty="0" smtClean="0"/>
          </a:p>
          <a:p>
            <a:r>
              <a:rPr lang="en-US" dirty="0" smtClean="0"/>
              <a:t>__proto__ </a:t>
            </a:r>
            <a:r>
              <a:rPr lang="en-US" dirty="0"/>
              <a:t>“pseudo” property </a:t>
            </a:r>
            <a:r>
              <a:rPr lang="en-US" dirty="0" smtClean="0"/>
              <a:t>that </a:t>
            </a:r>
            <a:r>
              <a:rPr lang="en-US" dirty="0"/>
              <a:t>allows you to access an object’s prototype property</a:t>
            </a:r>
            <a:endParaRPr lang="en-US" dirty="0" smtClean="0"/>
          </a:p>
        </p:txBody>
      </p:sp>
      <p:pic>
        <p:nvPicPr>
          <p:cNvPr id="3" name="Picture 2" descr="car_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4191000"/>
            <a:ext cx="5375462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 data types</a:t>
            </a:r>
          </a:p>
          <a:p>
            <a:r>
              <a:rPr lang="en-US" sz="2800" dirty="0" smtClean="0"/>
              <a:t>Complex data types</a:t>
            </a:r>
          </a:p>
          <a:p>
            <a:r>
              <a:rPr lang="en-US" sz="2800" dirty="0" smtClean="0"/>
              <a:t>Creating Objects</a:t>
            </a:r>
          </a:p>
          <a:p>
            <a:r>
              <a:rPr lang="en-US" sz="2800" dirty="0" smtClean="0"/>
              <a:t>Prototypical Inheritance</a:t>
            </a:r>
          </a:p>
          <a:p>
            <a:r>
              <a:rPr lang="en-US" sz="2800" dirty="0" smtClean="0"/>
              <a:t>Constructor Vs. Prototype Methods</a:t>
            </a:r>
          </a:p>
        </p:txBody>
      </p:sp>
    </p:spTree>
    <p:extLst>
      <p:ext uri="{BB962C8B-B14F-4D97-AF65-F5344CB8AC3E}">
        <p14:creationId xmlns:p14="http://schemas.microsoft.com/office/powerpoint/2010/main" val="100211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Prototypical Inheritance:</a:t>
            </a:r>
            <a:br>
              <a:rPr lang="en-US" dirty="0" smtClean="0"/>
            </a:br>
            <a:r>
              <a:rPr lang="en-US" dirty="0" smtClean="0"/>
              <a:t>Accessing Properties on Objects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/>
              <a:t>Accessing a property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Search the current object for property</a:t>
            </a:r>
          </a:p>
          <a:p>
            <a:pPr lvl="1"/>
            <a:r>
              <a:rPr lang="en-US" dirty="0" smtClean="0"/>
              <a:t>If not found, look for the property on the object’s prototype</a:t>
            </a:r>
          </a:p>
          <a:p>
            <a:pPr lvl="1"/>
            <a:r>
              <a:rPr lang="en-US" dirty="0" smtClean="0"/>
              <a:t>Continue up the chain until property is found or no more property</a:t>
            </a:r>
          </a:p>
          <a:p>
            <a:pPr lvl="1"/>
            <a:r>
              <a:rPr lang="en-US" dirty="0" smtClean="0"/>
              <a:t>If not found return undefined</a:t>
            </a:r>
          </a:p>
          <a:p>
            <a:endParaRPr lang="en-US" dirty="0" smtClean="0"/>
          </a:p>
          <a:p>
            <a:r>
              <a:rPr lang="en-US" dirty="0"/>
              <a:t>This in essence is the prototype chain (inheritance) in </a:t>
            </a:r>
            <a:r>
              <a:rPr lang="en-US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21295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Vs. Prototype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2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Vs. Prototype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7400" y="1855015"/>
            <a:ext cx="9702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Car()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"red";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this.speed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this.accelerate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function (){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this.speed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+= 1;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Car.prototype.accelerate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function (){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this.speed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+= 1;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50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Vs. Prototype 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Constructor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 smtClean="0"/>
              <a:t>Binding with </a:t>
            </a:r>
            <a:r>
              <a:rPr lang="en-US" b="1" dirty="0" smtClean="0"/>
              <a:t>this</a:t>
            </a:r>
            <a:r>
              <a:rPr lang="en-US" dirty="0" smtClean="0"/>
              <a:t> means you are providing that method to that particular instance</a:t>
            </a:r>
          </a:p>
          <a:p>
            <a:r>
              <a:rPr lang="en-US" dirty="0" smtClean="0"/>
              <a:t>This is much like a traditional static method</a:t>
            </a:r>
          </a:p>
          <a:p>
            <a:r>
              <a:rPr lang="en-US" dirty="0"/>
              <a:t>Any method attached via this will get re-declared for every new </a:t>
            </a:r>
            <a:endParaRPr lang="en-US" dirty="0" smtClean="0"/>
          </a:p>
          <a:p>
            <a:r>
              <a:rPr lang="en-US" dirty="0"/>
              <a:t>Access to local / non public </a:t>
            </a:r>
            <a:r>
              <a:rPr lang="en-US" dirty="0" smtClean="0"/>
              <a:t>variables</a:t>
            </a:r>
          </a:p>
          <a:p>
            <a:r>
              <a:rPr lang="en-US" dirty="0"/>
              <a:t>Fast method invocation as method defined on instance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64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Vs. Prototype 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Prototype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/>
          </a:bodyPr>
          <a:lstStyle/>
          <a:p>
            <a:r>
              <a:rPr lang="en-US" dirty="0"/>
              <a:t>Prototype will enable us to easily define methods to all </a:t>
            </a:r>
            <a:r>
              <a:rPr lang="en-US" dirty="0" smtClean="0"/>
              <a:t>instances</a:t>
            </a:r>
          </a:p>
          <a:p>
            <a:r>
              <a:rPr lang="en-US" dirty="0"/>
              <a:t>Objects coming from the same constructor point to one common prototype </a:t>
            </a:r>
            <a:r>
              <a:rPr lang="en-US" dirty="0" smtClean="0"/>
              <a:t>object</a:t>
            </a:r>
          </a:p>
          <a:p>
            <a:r>
              <a:rPr lang="en-US" dirty="0"/>
              <a:t>As all instances point at the same method it is loaded only once</a:t>
            </a:r>
            <a:r>
              <a:rPr lang="en-US" dirty="0" smtClean="0"/>
              <a:t>.</a:t>
            </a:r>
          </a:p>
          <a:p>
            <a:r>
              <a:rPr lang="en-US" dirty="0"/>
              <a:t>Prototype approach is obviously faster in execution when creating new object </a:t>
            </a:r>
            <a:r>
              <a:rPr lang="en-US" dirty="0" smtClean="0"/>
              <a:t>instances</a:t>
            </a:r>
          </a:p>
          <a:p>
            <a:r>
              <a:rPr lang="en-US" dirty="0"/>
              <a:t>Decrease in the speed of invoking a </a:t>
            </a:r>
            <a:r>
              <a:rPr lang="en-US" dirty="0" smtClean="0"/>
              <a:t>method</a:t>
            </a:r>
          </a:p>
          <a:p>
            <a:r>
              <a:rPr lang="en-US" dirty="0"/>
              <a:t>Access to only public variables</a:t>
            </a:r>
          </a:p>
        </p:txBody>
      </p:sp>
    </p:spTree>
    <p:extLst>
      <p:ext uri="{BB962C8B-B14F-4D97-AF65-F5344CB8AC3E}">
        <p14:creationId xmlns:p14="http://schemas.microsoft.com/office/powerpoint/2010/main" val="22120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Vs. Prototype </a:t>
            </a:r>
            <a:r>
              <a:rPr lang="en-US" dirty="0" smtClean="0"/>
              <a:t>Methods:</a:t>
            </a:r>
            <a:br>
              <a:rPr lang="en-US" dirty="0" smtClean="0"/>
            </a:br>
            <a:r>
              <a:rPr lang="en-US" dirty="0" smtClean="0"/>
              <a:t>Hybrid Approach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7400" y="3393897"/>
            <a:ext cx="9702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git</a:t>
            </a:r>
            <a:r>
              <a:rPr lang="en-US" sz="2000" dirty="0"/>
              <a:t> clone </a:t>
            </a:r>
            <a:r>
              <a:rPr lang="en-US" sz="2000" dirty="0" err="1"/>
              <a:t>git@github.com:jeffxor</a:t>
            </a:r>
            <a:r>
              <a:rPr lang="en-US" sz="2000" dirty="0"/>
              <a:t>/</a:t>
            </a:r>
            <a:r>
              <a:rPr lang="en-US" sz="2000" dirty="0" err="1"/>
              <a:t>prototypes.git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339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6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 smtClean="0"/>
              <a:t>es magic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past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Car = function()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variables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Car.prototype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foo: function()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whazzz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up”;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porsche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Car();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foo()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whazzz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up”;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porsche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Car();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95357" y="3907199"/>
            <a:ext cx="293426" cy="389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15603" y="422946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ptional semicolons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403018" y="4107104"/>
            <a:ext cx="492339" cy="131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3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ed</a:t>
            </a:r>
            <a:r>
              <a:rPr lang="en-US" dirty="0" smtClean="0"/>
              <a:t> </a:t>
            </a:r>
            <a:r>
              <a:rPr lang="en-US" dirty="0" err="1" smtClean="0"/>
              <a:t>porsche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4293" y="1356103"/>
            <a:ext cx="8946541" cy="5219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(color)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this._color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color()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this._color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validation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this._color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porsche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Car(“red”);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porsche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porsche.color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“blue”;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porsche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._color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36883" y="6308661"/>
            <a:ext cx="614446" cy="115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8988" y="6336631"/>
            <a:ext cx="689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you can still get to _color as a class is essentially a dictionary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 inherited</a:t>
            </a:r>
            <a:r>
              <a:rPr lang="en-US" dirty="0" smtClean="0"/>
              <a:t> red </a:t>
            </a:r>
            <a:r>
              <a:rPr lang="en-US" dirty="0" err="1" smtClean="0"/>
              <a:t>porsche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749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InheritedCar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previousOwner)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(color);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this._previousOwner = previousOwner;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foo()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add to parent’s behavior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toString()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no call to super, overriding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2150" y="3765701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call foo in the parent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64613" y="3959817"/>
            <a:ext cx="743916" cy="216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2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9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9411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hlinkClick r:id="rId2"/>
              </a:rPr>
              <a:t>JavaScript: The Good </a:t>
            </a:r>
            <a:r>
              <a:rPr lang="en-US" u="sng" dirty="0" smtClean="0">
                <a:hlinkClick r:id="rId2"/>
              </a:rPr>
              <a:t>Parts</a:t>
            </a:r>
          </a:p>
          <a:p>
            <a:pPr lvl="1"/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://www.amazon.com/JavaScript-Good-Parts-Douglas-Crockford/dp/0596517742</a:t>
            </a:r>
            <a:r>
              <a:rPr lang="en-US" u="sng" dirty="0" smtClean="0">
                <a:hlinkClick r:id="rId2"/>
              </a:rPr>
              <a:t> </a:t>
            </a:r>
            <a:endParaRPr lang="en-US" u="sng" dirty="0" smtClean="0"/>
          </a:p>
          <a:p>
            <a:r>
              <a:rPr lang="en-US" u="sng" dirty="0" smtClean="0">
                <a:hlinkClick r:id="rId3"/>
              </a:rPr>
              <a:t>Prototype </a:t>
            </a:r>
            <a:r>
              <a:rPr lang="en-US" u="sng" dirty="0">
                <a:hlinkClick r:id="rId3"/>
              </a:rPr>
              <a:t>In Plain Language </a:t>
            </a:r>
            <a:endParaRPr lang="en-US" u="sng" dirty="0" smtClean="0">
              <a:hlinkClick r:id="rId3"/>
            </a:endParaRPr>
          </a:p>
          <a:p>
            <a:pPr lvl="1"/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://javascriptissexy.com/javascript-prototype-in-plain-detailed-language/</a:t>
            </a:r>
            <a:r>
              <a:rPr lang="en-US" u="sng" dirty="0" smtClean="0">
                <a:hlinkClick r:id="rId3"/>
              </a:rPr>
              <a:t> </a:t>
            </a:r>
            <a:endParaRPr lang="en-US" u="sng" dirty="0" smtClean="0"/>
          </a:p>
          <a:p>
            <a:r>
              <a:rPr lang="en-US" u="sng" dirty="0" smtClean="0">
                <a:hlinkClick r:id="rId4"/>
              </a:rPr>
              <a:t>Methods </a:t>
            </a:r>
            <a:r>
              <a:rPr lang="en-US" u="sng" dirty="0">
                <a:hlinkClick r:id="rId4"/>
              </a:rPr>
              <a:t>Constructor Vs. Prootype </a:t>
            </a:r>
            <a:endParaRPr lang="en-US" u="sng" dirty="0" smtClean="0">
              <a:hlinkClick r:id="rId4"/>
            </a:endParaRPr>
          </a:p>
          <a:p>
            <a:pPr lvl="1"/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://thecodeship.com/web-development/methods-within-constructor-vs-prototype-in-javascript/ </a:t>
            </a:r>
            <a:r>
              <a:rPr lang="en-US" u="sng" dirty="0" smtClean="0"/>
              <a:t> </a:t>
            </a:r>
          </a:p>
          <a:p>
            <a:r>
              <a:rPr lang="en-US" u="sng" dirty="0" smtClean="0">
                <a:hlinkClick r:id="rId5"/>
              </a:rPr>
              <a:t>Mozilla </a:t>
            </a:r>
            <a:r>
              <a:rPr lang="en-US" u="sng" dirty="0">
                <a:hlinkClick r:id="rId5"/>
              </a:rPr>
              <a:t>Developer </a:t>
            </a:r>
            <a:r>
              <a:rPr lang="en-US" u="sng" dirty="0" smtClean="0">
                <a:hlinkClick r:id="rId5"/>
              </a:rPr>
              <a:t>Network  </a:t>
            </a:r>
          </a:p>
          <a:p>
            <a:pPr lvl="1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://developer.mozilla.org/en-US/docs/Web/</a:t>
            </a:r>
            <a:r>
              <a:rPr lang="en-US" u="sng" dirty="0" smtClean="0">
                <a:hlinkClick r:id="rId5"/>
              </a:rPr>
              <a:t>JavaScript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5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en-US" dirty="0" smtClean="0"/>
              <a:t>Simple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Strings</a:t>
            </a:r>
          </a:p>
          <a:p>
            <a:r>
              <a:rPr lang="en-US" sz="2800" dirty="0" smtClean="0"/>
              <a:t>Number</a:t>
            </a:r>
          </a:p>
          <a:p>
            <a:r>
              <a:rPr lang="en-US" sz="2800" dirty="0" smtClean="0"/>
              <a:t>Boolean</a:t>
            </a:r>
          </a:p>
          <a:p>
            <a:r>
              <a:rPr lang="en-US" sz="2800" dirty="0" smtClean="0"/>
              <a:t>Undefined</a:t>
            </a:r>
          </a:p>
          <a:p>
            <a:r>
              <a:rPr lang="en-US" sz="2800" dirty="0" smtClean="0"/>
              <a:t>Null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760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Types : Strings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9134" y="4252369"/>
            <a:ext cx="4707466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name = '</a:t>
            </a:r>
            <a:r>
              <a:rPr lang="en-US" dirty="0" err="1"/>
              <a:t>jeff</a:t>
            </a:r>
            <a:r>
              <a:rPr lang="en-US" dirty="0"/>
              <a:t>\'s';</a:t>
            </a:r>
          </a:p>
          <a:p>
            <a:r>
              <a:rPr lang="en-US" dirty="0" err="1"/>
              <a:t>var</a:t>
            </a:r>
            <a:r>
              <a:rPr lang="en-US" dirty="0"/>
              <a:t> name = "</a:t>
            </a:r>
            <a:r>
              <a:rPr lang="en-US" dirty="0" err="1"/>
              <a:t>jeff's</a:t>
            </a:r>
            <a:r>
              <a:rPr lang="en-US" dirty="0"/>
              <a:t>";</a:t>
            </a:r>
          </a:p>
          <a:p>
            <a:r>
              <a:rPr lang="en-US" dirty="0" err="1"/>
              <a:t>var</a:t>
            </a:r>
            <a:r>
              <a:rPr lang="en-US" dirty="0"/>
              <a:t> name = "</a:t>
            </a:r>
            <a:r>
              <a:rPr lang="en-US" dirty="0" err="1"/>
              <a:t>jeff</a:t>
            </a:r>
            <a:r>
              <a:rPr lang="en-US" dirty="0"/>
              <a:t>\u0027s "</a:t>
            </a:r>
          </a:p>
          <a:p>
            <a:r>
              <a:rPr lang="tr-TR" dirty="0"/>
              <a:t>'</a:t>
            </a:r>
            <a:r>
              <a:rPr lang="tr-TR" dirty="0" err="1"/>
              <a:t>j'+'e'+'f'+'f</a:t>
            </a:r>
            <a:r>
              <a:rPr lang="tr-TR" dirty="0"/>
              <a:t>'+'\''+'s' === '</a:t>
            </a:r>
            <a:r>
              <a:rPr lang="tr-TR" dirty="0" err="1"/>
              <a:t>jeff</a:t>
            </a:r>
            <a:r>
              <a:rPr lang="tr-TR" dirty="0"/>
              <a:t>\'s';</a:t>
            </a:r>
          </a:p>
          <a:p>
            <a:r>
              <a:rPr lang="tr-TR" dirty="0" err="1"/>
              <a:t>name.length</a:t>
            </a:r>
            <a:r>
              <a:rPr lang="tr-TR" dirty="0"/>
              <a:t> == 5;</a:t>
            </a:r>
          </a:p>
          <a:p>
            <a:r>
              <a:rPr lang="tr-TR" dirty="0" err="1"/>
              <a:t>name.toUpperCase</a:t>
            </a:r>
            <a:r>
              <a:rPr lang="tr-TR" dirty="0"/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4634" y="1665289"/>
            <a:ext cx="8596668" cy="458311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Single or Double quotes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Backslash </a:t>
            </a:r>
            <a:r>
              <a:rPr lang="en-US" dirty="0">
                <a:solidFill>
                  <a:schemeClr val="tx1"/>
                </a:solidFill>
              </a:rPr>
              <a:t>is the escape character</a:t>
            </a:r>
          </a:p>
          <a:p>
            <a:r>
              <a:rPr lang="en-US" dirty="0">
                <a:solidFill>
                  <a:schemeClr val="tx1"/>
                </a:solidFill>
              </a:rPr>
              <a:t>There is no character type</a:t>
            </a:r>
          </a:p>
          <a:p>
            <a:r>
              <a:rPr lang="en-US" dirty="0">
                <a:solidFill>
                  <a:schemeClr val="tx1"/>
                </a:solidFill>
              </a:rPr>
              <a:t>Unicode 16 character set (16 bits wide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String's have length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6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Types: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65" y="1697992"/>
            <a:ext cx="8596668" cy="3880773"/>
          </a:xfrm>
        </p:spPr>
        <p:txBody>
          <a:bodyPr/>
          <a:lstStyle/>
          <a:p>
            <a:r>
              <a:rPr lang="en-US" dirty="0" smtClean="0"/>
              <a:t>Single number type</a:t>
            </a:r>
          </a:p>
          <a:p>
            <a:r>
              <a:rPr lang="en-US" dirty="0" smtClean="0"/>
              <a:t>Internally represented as 64-bit floating point</a:t>
            </a:r>
          </a:p>
          <a:p>
            <a:r>
              <a:rPr lang="en-US" dirty="0" smtClean="0"/>
              <a:t>Supports exponents 1e2</a:t>
            </a:r>
          </a:p>
          <a:p>
            <a:r>
              <a:rPr lang="en-US" b="1" dirty="0" err="1" smtClean="0"/>
              <a:t>NaN</a:t>
            </a:r>
            <a:r>
              <a:rPr lang="en-US" b="1" dirty="0" smtClean="0"/>
              <a:t> </a:t>
            </a:r>
            <a:r>
              <a:rPr lang="en-US" dirty="0" smtClean="0"/>
              <a:t>result of operation that can’t produce a normal result</a:t>
            </a:r>
          </a:p>
          <a:p>
            <a:r>
              <a:rPr lang="en-US" b="1" dirty="0" err="1" smtClean="0"/>
              <a:t>NaN</a:t>
            </a:r>
            <a:r>
              <a:rPr lang="en-US" dirty="0" smtClean="0"/>
              <a:t> is not equal to any value, not even itself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76500" y="4420902"/>
            <a:ext cx="49911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== 1.0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 1e2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(1/0)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!==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6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 :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Assigned to variable as a representation of no value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800" y="2906546"/>
            <a:ext cx="81661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 = null;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(name); //shows null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name); //shows object</a:t>
            </a:r>
          </a:p>
        </p:txBody>
      </p:sp>
    </p:spTree>
    <p:extLst>
      <p:ext uri="{BB962C8B-B14F-4D97-AF65-F5344CB8AC3E}">
        <p14:creationId xmlns:p14="http://schemas.microsoft.com/office/powerpoint/2010/main" val="208713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 :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without a value is undefined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800" y="2898135"/>
            <a:ext cx="81661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(name); //shows undefined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name); //shows undefined</a:t>
            </a:r>
          </a:p>
        </p:txBody>
      </p:sp>
    </p:spTree>
    <p:extLst>
      <p:ext uri="{BB962C8B-B14F-4D97-AF65-F5344CB8AC3E}">
        <p14:creationId xmlns:p14="http://schemas.microsoft.com/office/powerpoint/2010/main" val="313993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946</TotalTime>
  <Words>1043</Words>
  <Application>Microsoft Macintosh PowerPoint</Application>
  <PresentationFormat>Custom</PresentationFormat>
  <Paragraphs>202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Javascript Objects</vt:lpstr>
      <vt:lpstr>PowerPoint Presentation</vt:lpstr>
      <vt:lpstr>Simple Data Types</vt:lpstr>
      <vt:lpstr>Simple Data Types</vt:lpstr>
      <vt:lpstr>Simple Data Types : Strings</vt:lpstr>
      <vt:lpstr>Simple Data Types: Number</vt:lpstr>
      <vt:lpstr>Simple Data Type : null</vt:lpstr>
      <vt:lpstr>Simple Data Type : undefined</vt:lpstr>
      <vt:lpstr>Complex Data Types</vt:lpstr>
      <vt:lpstr>Complex Data Type: What are JavaScript Objects</vt:lpstr>
      <vt:lpstr>Complex Data Type: Reference Vs. Primitive Data Types</vt:lpstr>
      <vt:lpstr>Creating Objects</vt:lpstr>
      <vt:lpstr>Creating Objects: Object Literals</vt:lpstr>
      <vt:lpstr>Creating Objects: Object Constructor</vt:lpstr>
      <vt:lpstr>Creating Objects: Prototype Pattern</vt:lpstr>
      <vt:lpstr>Prototypical Inheritance</vt:lpstr>
      <vt:lpstr>We don't need classes to make lots of similar objects....Objects inherit from objects. What could be more object oriented than that?</vt:lpstr>
      <vt:lpstr>Prototypical Inheritance: Prototype Property</vt:lpstr>
      <vt:lpstr>Prototypical Inheritance: Prototype Attribute</vt:lpstr>
      <vt:lpstr>Prototypical Inheritance: Accessing Properties on Objects</vt:lpstr>
      <vt:lpstr>Constructor Vs. Prototype Methods</vt:lpstr>
      <vt:lpstr>Constructor Vs. Prototype Methods</vt:lpstr>
      <vt:lpstr>Constructor Vs. Prototype Methods: Constructor Methods</vt:lpstr>
      <vt:lpstr>Constructor Vs. Prototype Methods: Prototype Methods</vt:lpstr>
      <vt:lpstr>Constructor Vs. Prototype Methods: Hybrid Approach</vt:lpstr>
      <vt:lpstr>ECMAScript 6 Classes</vt:lpstr>
      <vt:lpstr>classes magic</vt:lpstr>
      <vt:lpstr>red porsche</vt:lpstr>
      <vt:lpstr>super inherited red porsche</vt:lpstr>
      <vt:lpstr>Further Reading</vt:lpstr>
    </vt:vector>
  </TitlesOfParts>
  <Company>ADP,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</dc:title>
  <dc:creator>Wieloch, Mateusz</dc:creator>
  <cp:lastModifiedBy>Jeffrey Williams</cp:lastModifiedBy>
  <cp:revision>30</cp:revision>
  <dcterms:created xsi:type="dcterms:W3CDTF">2014-11-17T15:18:05Z</dcterms:created>
  <dcterms:modified xsi:type="dcterms:W3CDTF">2014-11-25T03:39:18Z</dcterms:modified>
</cp:coreProperties>
</file>