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3"/>
  </p:notesMasterIdLst>
  <p:sldIdLst>
    <p:sldId id="256" r:id="rId2"/>
  </p:sldIdLst>
  <p:sldSz cx="21383625" cy="3027521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357">
          <p15:clr>
            <a:srgbClr val="A4A3A4"/>
          </p15:clr>
        </p15:guide>
        <p15:guide id="2" pos="5051">
          <p15:clr>
            <a:srgbClr val="A4A3A4"/>
          </p15:clr>
        </p15:guide>
        <p15:guide id="3" orient="horz" pos="9536">
          <p15:clr>
            <a:srgbClr val="A4A3A4"/>
          </p15:clr>
        </p15:guide>
        <p15:guide id="4" pos="67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6" autoAdjust="0"/>
    <p:restoredTop sz="94674"/>
  </p:normalViewPr>
  <p:slideViewPr>
    <p:cSldViewPr snapToGrid="0">
      <p:cViewPr>
        <p:scale>
          <a:sx n="50" d="100"/>
          <a:sy n="50" d="100"/>
        </p:scale>
        <p:origin x="324" y="-972"/>
      </p:cViewPr>
      <p:guideLst>
        <p:guide orient="horz" pos="6357"/>
        <p:guide pos="5051"/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17738" y="685800"/>
            <a:ext cx="2422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5641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-7761176" y="15225384"/>
            <a:ext cx="9846452" cy="283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19298349" y="15225384"/>
            <a:ext cx="9846452" cy="283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6983" y="30625622"/>
            <a:ext cx="19469660" cy="106874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956983" y="31019828"/>
            <a:ext cx="10691813" cy="87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7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Template ID: assessingslate  Size: 36x48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ED9A949-39E3-D145-B2A1-692E50252ECC}"/>
              </a:ext>
            </a:extLst>
          </p:cNvPr>
          <p:cNvSpPr txBox="1"/>
          <p:nvPr/>
        </p:nvSpPr>
        <p:spPr>
          <a:xfrm>
            <a:off x="13430874" y="4702734"/>
            <a:ext cx="6283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/>
              <a:t>　　　　　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A4EEA7B-426E-EC42-B004-1CB6BC0674CD}"/>
              </a:ext>
            </a:extLst>
          </p:cNvPr>
          <p:cNvSpPr txBox="1"/>
          <p:nvPr/>
        </p:nvSpPr>
        <p:spPr>
          <a:xfrm>
            <a:off x="6367551" y="266007"/>
            <a:ext cx="89050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6000" b="1" dirty="0">
                <a:latin typeface="+mj-lt"/>
                <a:ea typeface="Kaiti SC" panose="02010600040101010101" pitchFamily="2" charset="-122"/>
                <a:cs typeface="Brush Script MT" panose="03060802040406070304" pitchFamily="66" charset="-122"/>
              </a:rPr>
              <a:t>機器學習基本演算法探討</a:t>
            </a:r>
          </a:p>
        </p:txBody>
      </p:sp>
      <p:sp>
        <p:nvSpPr>
          <p:cNvPr id="5" name="向右箭號 4">
            <a:extLst>
              <a:ext uri="{FF2B5EF4-FFF2-40B4-BE49-F238E27FC236}">
                <a16:creationId xmlns:a16="http://schemas.microsoft.com/office/drawing/2014/main" id="{66EFCF64-8C07-A244-AB2B-1416649DB4DF}"/>
              </a:ext>
            </a:extLst>
          </p:cNvPr>
          <p:cNvSpPr/>
          <p:nvPr/>
        </p:nvSpPr>
        <p:spPr>
          <a:xfrm>
            <a:off x="429578" y="2642808"/>
            <a:ext cx="782107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C9AD104-002E-3846-BC7B-47226BDFE7BD}"/>
              </a:ext>
            </a:extLst>
          </p:cNvPr>
          <p:cNvSpPr txBox="1"/>
          <p:nvPr/>
        </p:nvSpPr>
        <p:spPr>
          <a:xfrm>
            <a:off x="1395732" y="2570238"/>
            <a:ext cx="19501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/>
              <a:t>問題： 對初學機器學習之新手而言產生，使用套件建立模型並非難事，但如何處理資料、優化模型性能，減少過擬合、欠擬合等問題卻常常不知如何下手</a:t>
            </a:r>
          </a:p>
        </p:txBody>
      </p:sp>
      <p:sp>
        <p:nvSpPr>
          <p:cNvPr id="14" name="向右箭號 13">
            <a:extLst>
              <a:ext uri="{FF2B5EF4-FFF2-40B4-BE49-F238E27FC236}">
                <a16:creationId xmlns:a16="http://schemas.microsoft.com/office/drawing/2014/main" id="{99A80883-E5F7-A442-895D-F35204DEA4FC}"/>
              </a:ext>
            </a:extLst>
          </p:cNvPr>
          <p:cNvSpPr/>
          <p:nvPr/>
        </p:nvSpPr>
        <p:spPr>
          <a:xfrm>
            <a:off x="456256" y="3438244"/>
            <a:ext cx="500270" cy="33980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向右箭號 15">
            <a:extLst>
              <a:ext uri="{FF2B5EF4-FFF2-40B4-BE49-F238E27FC236}">
                <a16:creationId xmlns:a16="http://schemas.microsoft.com/office/drawing/2014/main" id="{47E03FB7-C967-2842-9161-6300B4990264}"/>
              </a:ext>
            </a:extLst>
          </p:cNvPr>
          <p:cNvSpPr/>
          <p:nvPr/>
        </p:nvSpPr>
        <p:spPr>
          <a:xfrm>
            <a:off x="456256" y="3968291"/>
            <a:ext cx="500270" cy="33980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58A74D7-31AF-FA4F-B985-DAC26D872B82}"/>
              </a:ext>
            </a:extLst>
          </p:cNvPr>
          <p:cNvSpPr txBox="1"/>
          <p:nvPr/>
        </p:nvSpPr>
        <p:spPr>
          <a:xfrm>
            <a:off x="1211685" y="3976818"/>
            <a:ext cx="7339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+mj-lt"/>
              </a:rPr>
              <a:t>使用的工具: </a:t>
            </a:r>
            <a:r>
              <a:rPr lang="en-US" altLang="zh-TW" sz="2000" dirty="0" err="1">
                <a:latin typeface="+mj-lt"/>
              </a:rPr>
              <a:t>jupyter</a:t>
            </a:r>
            <a:r>
              <a:rPr lang="en-US" altLang="zh-TW" sz="2000" dirty="0">
                <a:latin typeface="+mj-lt"/>
              </a:rPr>
              <a:t> notebook. python</a:t>
            </a:r>
            <a:r>
              <a:rPr lang="zh-TW" altLang="en-US" sz="2000" dirty="0">
                <a:latin typeface="+mj-lt"/>
              </a:rPr>
              <a:t>的sklearn, </a:t>
            </a:r>
            <a:r>
              <a:rPr lang="zh-TW" altLang="en-US" sz="2000" dirty="0">
                <a:latin typeface="+mj-lt"/>
                <a:ea typeface="+mj-ea"/>
              </a:rPr>
              <a:t>seaborn套件</a:t>
            </a:r>
            <a:r>
              <a:rPr lang="zh-TW" altLang="en-US" sz="2000" dirty="0">
                <a:latin typeface="+mj-lt"/>
              </a:rPr>
              <a:t>..</a:t>
            </a:r>
            <a:r>
              <a:rPr lang="zh-TW" altLang="en-US" sz="2000" dirty="0"/>
              <a:t>.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3B7A15C-3A7E-3F45-A03C-CC6DE220A376}"/>
              </a:ext>
            </a:extLst>
          </p:cNvPr>
          <p:cNvSpPr txBox="1"/>
          <p:nvPr/>
        </p:nvSpPr>
        <p:spPr>
          <a:xfrm>
            <a:off x="1211685" y="3438244"/>
            <a:ext cx="67372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使用的數據集為</a:t>
            </a:r>
            <a:r>
              <a:rPr lang="en-US" altLang="zh-TW" sz="2000" dirty="0"/>
              <a:t>Kaggle</a:t>
            </a:r>
            <a:r>
              <a:rPr lang="zh-TW" altLang="en-US" sz="2000" dirty="0"/>
              <a:t>入門經典項目</a:t>
            </a:r>
            <a:r>
              <a:rPr lang="en-US" altLang="zh-TW" sz="2000" dirty="0"/>
              <a:t>--</a:t>
            </a:r>
            <a:r>
              <a:rPr lang="zh-TW" altLang="en-US" sz="2000" dirty="0"/>
              <a:t>鐵達尼號生存預測</a:t>
            </a:r>
          </a:p>
        </p:txBody>
      </p:sp>
      <p:sp>
        <p:nvSpPr>
          <p:cNvPr id="21" name="圓角矩形 20">
            <a:extLst>
              <a:ext uri="{FF2B5EF4-FFF2-40B4-BE49-F238E27FC236}">
                <a16:creationId xmlns:a16="http://schemas.microsoft.com/office/drawing/2014/main" id="{2D95ABF7-0804-934D-B2B7-9832DA5CC194}"/>
              </a:ext>
            </a:extLst>
          </p:cNvPr>
          <p:cNvSpPr/>
          <p:nvPr/>
        </p:nvSpPr>
        <p:spPr>
          <a:xfrm>
            <a:off x="10971871" y="5041584"/>
            <a:ext cx="2459003" cy="484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觀察數據、</a:t>
            </a:r>
            <a:r>
              <a:rPr kumimoji="1" lang="zh-TW" altLang="en-US" b="1" dirty="0"/>
              <a:t>特徵工程　</a:t>
            </a:r>
            <a:r>
              <a:rPr kumimoji="1" lang="zh-TW" altLang="en-US" dirty="0"/>
              <a:t>　　　　</a:t>
            </a:r>
          </a:p>
        </p:txBody>
      </p:sp>
      <p:sp>
        <p:nvSpPr>
          <p:cNvPr id="22" name="圓角矩形 21">
            <a:extLst>
              <a:ext uri="{FF2B5EF4-FFF2-40B4-BE49-F238E27FC236}">
                <a16:creationId xmlns:a16="http://schemas.microsoft.com/office/drawing/2014/main" id="{6122B15C-4B96-FD4B-9166-A49C7B19EAE0}"/>
              </a:ext>
            </a:extLst>
          </p:cNvPr>
          <p:cNvSpPr/>
          <p:nvPr/>
        </p:nvSpPr>
        <p:spPr>
          <a:xfrm>
            <a:off x="14142139" y="5041584"/>
            <a:ext cx="1097328" cy="484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/>
              <a:t>選擇算法</a:t>
            </a:r>
          </a:p>
        </p:txBody>
      </p:sp>
      <p:sp>
        <p:nvSpPr>
          <p:cNvPr id="23" name="圓角矩形 22">
            <a:extLst>
              <a:ext uri="{FF2B5EF4-FFF2-40B4-BE49-F238E27FC236}">
                <a16:creationId xmlns:a16="http://schemas.microsoft.com/office/drawing/2014/main" id="{E793437D-FD8B-5549-BF25-180B07635C46}"/>
              </a:ext>
            </a:extLst>
          </p:cNvPr>
          <p:cNvSpPr/>
          <p:nvPr/>
        </p:nvSpPr>
        <p:spPr>
          <a:xfrm>
            <a:off x="15950731" y="5041584"/>
            <a:ext cx="1552789" cy="484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調整模型、參數</a:t>
            </a:r>
          </a:p>
        </p:txBody>
      </p:sp>
      <p:sp>
        <p:nvSpPr>
          <p:cNvPr id="24" name="圓角矩形 23">
            <a:extLst>
              <a:ext uri="{FF2B5EF4-FFF2-40B4-BE49-F238E27FC236}">
                <a16:creationId xmlns:a16="http://schemas.microsoft.com/office/drawing/2014/main" id="{6688A206-5D55-4C4C-AF33-940F2C5F100A}"/>
              </a:ext>
            </a:extLst>
          </p:cNvPr>
          <p:cNvSpPr/>
          <p:nvPr/>
        </p:nvSpPr>
        <p:spPr>
          <a:xfrm>
            <a:off x="18214784" y="5062880"/>
            <a:ext cx="1097328" cy="484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結論</a:t>
            </a:r>
            <a:r>
              <a:rPr kumimoji="1" lang="en-US" altLang="zh-TW" dirty="0"/>
              <a:t>/</a:t>
            </a:r>
            <a:r>
              <a:rPr kumimoji="1" lang="zh-TW" altLang="en-US" dirty="0"/>
              <a:t>報告</a:t>
            </a:r>
          </a:p>
        </p:txBody>
      </p: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97DFDAA7-9329-C546-8030-A66F9E391B2E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13430874" y="5283900"/>
            <a:ext cx="71126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線接點 28">
            <a:extLst>
              <a:ext uri="{FF2B5EF4-FFF2-40B4-BE49-F238E27FC236}">
                <a16:creationId xmlns:a16="http://schemas.microsoft.com/office/drawing/2014/main" id="{7E343EBA-3452-1542-B2B5-D81C6D0F9BD5}"/>
              </a:ext>
            </a:extLst>
          </p:cNvPr>
          <p:cNvCxnSpPr>
            <a:cxnSpLocks/>
            <a:stCxn id="22" idx="2"/>
            <a:endCxn id="23" idx="2"/>
          </p:cNvCxnSpPr>
          <p:nvPr/>
        </p:nvCxnSpPr>
        <p:spPr>
          <a:xfrm rot="16200000" flipH="1">
            <a:off x="15708964" y="4508054"/>
            <a:ext cx="12700" cy="2036323"/>
          </a:xfrm>
          <a:prstGeom prst="curvedConnector3">
            <a:avLst>
              <a:gd name="adj1" fmla="val 462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線接點 31">
            <a:extLst>
              <a:ext uri="{FF2B5EF4-FFF2-40B4-BE49-F238E27FC236}">
                <a16:creationId xmlns:a16="http://schemas.microsoft.com/office/drawing/2014/main" id="{5F82ECB8-57CA-1A48-ADFE-964616E00C72}"/>
              </a:ext>
            </a:extLst>
          </p:cNvPr>
          <p:cNvCxnSpPr>
            <a:cxnSpLocks/>
            <a:stCxn id="23" idx="0"/>
            <a:endCxn id="22" idx="0"/>
          </p:cNvCxnSpPr>
          <p:nvPr/>
        </p:nvCxnSpPr>
        <p:spPr>
          <a:xfrm rot="16200000" flipV="1">
            <a:off x="15708965" y="4023422"/>
            <a:ext cx="12700" cy="2036323"/>
          </a:xfrm>
          <a:prstGeom prst="curvedConnector3">
            <a:avLst>
              <a:gd name="adj1" fmla="val 408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id="{5630CD19-2C03-914A-B43A-57BA9D9A9BF2}"/>
              </a:ext>
            </a:extLst>
          </p:cNvPr>
          <p:cNvCxnSpPr>
            <a:cxnSpLocks/>
          </p:cNvCxnSpPr>
          <p:nvPr/>
        </p:nvCxnSpPr>
        <p:spPr>
          <a:xfrm>
            <a:off x="17503520" y="5301617"/>
            <a:ext cx="71126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1000C4-8545-46D1-B2BF-BBE2010DCC28}"/>
              </a:ext>
            </a:extLst>
          </p:cNvPr>
          <p:cNvSpPr txBox="1"/>
          <p:nvPr/>
        </p:nvSpPr>
        <p:spPr>
          <a:xfrm>
            <a:off x="280059" y="4844978"/>
            <a:ext cx="43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- STEP</a:t>
            </a:r>
            <a:r>
              <a:rPr lang="zh-TW" altLang="en-US" sz="3200" b="1" dirty="0"/>
              <a:t> </a:t>
            </a:r>
            <a:r>
              <a:rPr lang="en-US" sz="3200" b="1" dirty="0"/>
              <a:t>1</a:t>
            </a:r>
            <a:r>
              <a:rPr lang="en-US" altLang="zh-TW" sz="3200" b="1" dirty="0"/>
              <a:t>:</a:t>
            </a:r>
            <a:r>
              <a:rPr lang="zh-TW" altLang="en-US" sz="3200" b="1" dirty="0"/>
              <a:t> 觀察數據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57653A-16CF-4C71-88B3-2451206C3CB8}"/>
              </a:ext>
            </a:extLst>
          </p:cNvPr>
          <p:cNvSpPr txBox="1"/>
          <p:nvPr/>
        </p:nvSpPr>
        <p:spPr>
          <a:xfrm>
            <a:off x="530884" y="5574447"/>
            <a:ext cx="6788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使用</a:t>
            </a:r>
            <a:r>
              <a:rPr lang="en-US" altLang="zh-TW" sz="2400" dirty="0"/>
              <a:t>seaborn</a:t>
            </a:r>
            <a:r>
              <a:rPr lang="zh-TW" altLang="en-US" sz="2400" dirty="0"/>
              <a:t>視覺化資料</a:t>
            </a:r>
            <a:r>
              <a:rPr lang="en-US" altLang="zh-TW" sz="2400" dirty="0"/>
              <a:t>(data visualization)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83EC19-0344-4240-AA1C-440ECC80A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84" y="6188420"/>
            <a:ext cx="6337796" cy="278713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9AE938F5-261E-4F87-BFB0-AB6CDE7AE200}"/>
              </a:ext>
            </a:extLst>
          </p:cNvPr>
          <p:cNvSpPr/>
          <p:nvPr/>
        </p:nvSpPr>
        <p:spPr>
          <a:xfrm rot="10800000" flipV="1">
            <a:off x="8023518" y="17438436"/>
            <a:ext cx="2277702" cy="116249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A9919F-8821-4D95-BD15-38DC1F3ECAB9}"/>
              </a:ext>
            </a:extLst>
          </p:cNvPr>
          <p:cNvSpPr txBox="1"/>
          <p:nvPr/>
        </p:nvSpPr>
        <p:spPr>
          <a:xfrm>
            <a:off x="11067291" y="7833294"/>
            <a:ext cx="43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- STEP</a:t>
            </a:r>
            <a:r>
              <a:rPr lang="zh-TW" altLang="en-US" sz="3200" b="1" dirty="0"/>
              <a:t> </a:t>
            </a:r>
            <a:r>
              <a:rPr lang="en-US" altLang="zh-TW" sz="3200" b="1" dirty="0"/>
              <a:t>2:</a:t>
            </a:r>
            <a:r>
              <a:rPr lang="zh-TW" altLang="en-US" sz="3200" b="1" dirty="0"/>
              <a:t> 選擇算法</a:t>
            </a:r>
            <a:r>
              <a:rPr lang="en-US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BCEA43-137C-4577-990E-AFEBFB8C1EED}"/>
              </a:ext>
            </a:extLst>
          </p:cNvPr>
          <p:cNvSpPr txBox="1"/>
          <p:nvPr/>
        </p:nvSpPr>
        <p:spPr>
          <a:xfrm>
            <a:off x="547274" y="10044035"/>
            <a:ext cx="16273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/>
              <a:t>1. </a:t>
            </a:r>
            <a:r>
              <a:rPr lang="zh-TW" altLang="en-US" sz="2200" dirty="0"/>
              <a:t>資料清理</a:t>
            </a:r>
            <a:endParaRPr lang="en-US" sz="2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EF247C-5068-413C-A5D5-12EA1B564C5C}"/>
              </a:ext>
            </a:extLst>
          </p:cNvPr>
          <p:cNvSpPr txBox="1"/>
          <p:nvPr/>
        </p:nvSpPr>
        <p:spPr>
          <a:xfrm>
            <a:off x="680128" y="10502418"/>
            <a:ext cx="1878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zh-TW" altLang="en-US" sz="1800" dirty="0"/>
              <a:t>填補空值</a:t>
            </a:r>
            <a:endParaRPr lang="en-US" altLang="zh-TW" sz="1800" dirty="0"/>
          </a:p>
          <a:p>
            <a:pPr marL="342900" indent="-342900">
              <a:buFontTx/>
              <a:buChar char="-"/>
            </a:pPr>
            <a:r>
              <a:rPr lang="zh-TW" altLang="en-US" sz="1800" dirty="0"/>
              <a:t>直接去除</a:t>
            </a:r>
            <a:endParaRPr lang="en-US" sz="1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6FD350-9CB7-477F-B4A9-0DF0353B2FC1}"/>
              </a:ext>
            </a:extLst>
          </p:cNvPr>
          <p:cNvSpPr txBox="1"/>
          <p:nvPr/>
        </p:nvSpPr>
        <p:spPr>
          <a:xfrm>
            <a:off x="11279100" y="8705786"/>
            <a:ext cx="44230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TW" altLang="en-US" sz="2200" dirty="0"/>
              <a:t>使用基礎的算法</a:t>
            </a:r>
            <a:endParaRPr lang="en-US" altLang="zh-TW" sz="2200" dirty="0"/>
          </a:p>
          <a:p>
            <a:pPr marL="285750" indent="-285750">
              <a:buFontTx/>
              <a:buChar char="-"/>
            </a:pPr>
            <a:r>
              <a:rPr lang="zh-TW" altLang="en-US" sz="2200" dirty="0"/>
              <a:t>根據觀察出的資料性質選擇算法</a:t>
            </a:r>
            <a:endParaRPr lang="en-US" altLang="zh-TW" sz="2200" dirty="0"/>
          </a:p>
          <a:p>
            <a:pPr marL="285750" indent="-285750">
              <a:buFontTx/>
              <a:buChar char="-"/>
            </a:pPr>
            <a:r>
              <a:rPr lang="zh-TW" altLang="en-US" sz="2200" dirty="0"/>
              <a:t>可以嘗試幾個算法</a:t>
            </a:r>
            <a:endParaRPr lang="en-US" sz="2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575B9A-37DA-40E1-9CAA-569C78B31F8D}"/>
              </a:ext>
            </a:extLst>
          </p:cNvPr>
          <p:cNvSpPr txBox="1"/>
          <p:nvPr/>
        </p:nvSpPr>
        <p:spPr>
          <a:xfrm>
            <a:off x="17879418" y="8199276"/>
            <a:ext cx="254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1. </a:t>
            </a:r>
            <a:r>
              <a:rPr lang="zh-TW" altLang="en-US" sz="2400" b="1" dirty="0"/>
              <a:t>監督式學習</a:t>
            </a:r>
            <a:endParaRPr lang="en-US" altLang="zh-TW" sz="2400" b="1" dirty="0"/>
          </a:p>
          <a:p>
            <a:r>
              <a:rPr lang="en-US" sz="2000" b="1" dirty="0"/>
              <a:t>- </a:t>
            </a:r>
            <a:r>
              <a:rPr lang="zh-TW" altLang="en-US" sz="2000" b="1" dirty="0"/>
              <a:t>資料集經過標籤</a:t>
            </a:r>
            <a:endParaRPr lang="en-US" sz="2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CABF0B-CF8C-4027-AD4C-2BECA66EB140}"/>
              </a:ext>
            </a:extLst>
          </p:cNvPr>
          <p:cNvSpPr txBox="1"/>
          <p:nvPr/>
        </p:nvSpPr>
        <p:spPr>
          <a:xfrm>
            <a:off x="17879418" y="10797308"/>
            <a:ext cx="30497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2. </a:t>
            </a:r>
            <a:r>
              <a:rPr lang="zh-TW" altLang="en-US" sz="2400" b="1" dirty="0"/>
              <a:t>非監督式學習</a:t>
            </a:r>
            <a:endParaRPr lang="en-US" altLang="zh-TW" sz="2400" b="1" dirty="0"/>
          </a:p>
          <a:p>
            <a:r>
              <a:rPr lang="en-US" sz="2000" b="1" dirty="0"/>
              <a:t>- </a:t>
            </a:r>
            <a:r>
              <a:rPr lang="zh-TW" altLang="en-US" sz="2000" b="1" dirty="0"/>
              <a:t>資料集未經過標籤</a:t>
            </a:r>
            <a:endParaRPr lang="en-US" sz="2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E7BE01-A511-42A8-A262-7BADFB250367}"/>
              </a:ext>
            </a:extLst>
          </p:cNvPr>
          <p:cNvSpPr txBox="1"/>
          <p:nvPr/>
        </p:nvSpPr>
        <p:spPr>
          <a:xfrm>
            <a:off x="17879418" y="11792575"/>
            <a:ext cx="2407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3. </a:t>
            </a:r>
            <a:r>
              <a:rPr lang="zh-TW" altLang="en-US" sz="2400" b="1" strike="sngStrike" dirty="0"/>
              <a:t>半監督式學習</a:t>
            </a:r>
            <a:endParaRPr lang="en-US" sz="2400" b="1" strike="sngStrik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F0E255-D01F-4105-B17D-8019846AC349}"/>
              </a:ext>
            </a:extLst>
          </p:cNvPr>
          <p:cNvSpPr txBox="1"/>
          <p:nvPr/>
        </p:nvSpPr>
        <p:spPr>
          <a:xfrm>
            <a:off x="18095142" y="8912795"/>
            <a:ext cx="1927131" cy="1420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000" dirty="0"/>
              <a:t>決策樹</a:t>
            </a:r>
            <a:endParaRPr lang="en-US" altLang="zh-TW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2000" dirty="0"/>
              <a:t>SVM</a:t>
            </a:r>
            <a:r>
              <a:rPr lang="zh-TW" altLang="en-US" sz="2000" dirty="0"/>
              <a:t> 向量機</a:t>
            </a:r>
            <a:endParaRPr lang="en-US" altLang="zh-TW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KNN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D7468C4-2B7C-4740-82DC-22E996FAFFC0}"/>
              </a:ext>
            </a:extLst>
          </p:cNvPr>
          <p:cNvSpPr/>
          <p:nvPr/>
        </p:nvSpPr>
        <p:spPr>
          <a:xfrm>
            <a:off x="16710249" y="7917028"/>
            <a:ext cx="4423006" cy="2510396"/>
          </a:xfrm>
          <a:prstGeom prst="ellipse">
            <a:avLst/>
          </a:prstGeom>
          <a:noFill/>
          <a:ln w="762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DFDECC-D90D-4736-8C35-7B03983AA54D}"/>
              </a:ext>
            </a:extLst>
          </p:cNvPr>
          <p:cNvSpPr txBox="1"/>
          <p:nvPr/>
        </p:nvSpPr>
        <p:spPr>
          <a:xfrm>
            <a:off x="11227161" y="10482582"/>
            <a:ext cx="5590672" cy="1420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2000" b="1" u="sng" dirty="0"/>
              <a:t>由於資料集標記乘客死亡或生存，且目的為預測測試集中乘客生存、死亡結果，故選擇使用監督式學習。</a:t>
            </a:r>
            <a:endParaRPr lang="en-US" sz="2000" b="1" u="sng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28A645-AF62-4184-A3BC-A6F87FE26E1B}"/>
              </a:ext>
            </a:extLst>
          </p:cNvPr>
          <p:cNvSpPr txBox="1"/>
          <p:nvPr/>
        </p:nvSpPr>
        <p:spPr>
          <a:xfrm>
            <a:off x="429578" y="9298926"/>
            <a:ext cx="14670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500" b="1" dirty="0"/>
              <a:t>特徵工程</a:t>
            </a:r>
            <a:endParaRPr lang="en-US" sz="25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ED351E-EF96-41FD-AAFD-063F0697581B}"/>
              </a:ext>
            </a:extLst>
          </p:cNvPr>
          <p:cNvSpPr txBox="1"/>
          <p:nvPr/>
        </p:nvSpPr>
        <p:spPr>
          <a:xfrm>
            <a:off x="581447" y="12019683"/>
            <a:ext cx="16273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/>
              <a:t>2. </a:t>
            </a:r>
            <a:r>
              <a:rPr lang="zh-TW" altLang="en-US" sz="2200" dirty="0"/>
              <a:t>特徵編碼</a:t>
            </a:r>
            <a:endParaRPr lang="en-US" sz="2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C9B08A-5EEB-4830-8F5C-6DA347D29941}"/>
              </a:ext>
            </a:extLst>
          </p:cNvPr>
          <p:cNvSpPr txBox="1"/>
          <p:nvPr/>
        </p:nvSpPr>
        <p:spPr>
          <a:xfrm>
            <a:off x="530883" y="12477319"/>
            <a:ext cx="2046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使用獨熱編標示死亡與生存，使用標籤編碼標示性別</a:t>
            </a:r>
            <a:endParaRPr lang="en-US" altLang="zh-TW" sz="1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EFFBDF-C70D-42A6-AC54-DC7B574614D3}"/>
              </a:ext>
            </a:extLst>
          </p:cNvPr>
          <p:cNvSpPr txBox="1"/>
          <p:nvPr/>
        </p:nvSpPr>
        <p:spPr>
          <a:xfrm>
            <a:off x="3454720" y="12019683"/>
            <a:ext cx="16273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/>
              <a:t>3. </a:t>
            </a:r>
            <a:r>
              <a:rPr lang="zh-TW" altLang="en-US" sz="2200" dirty="0"/>
              <a:t>特徵選擇</a:t>
            </a:r>
            <a:endParaRPr lang="en-US" sz="2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85C7E3-8924-4A9D-88A9-CEB0B7399CE4}"/>
              </a:ext>
            </a:extLst>
          </p:cNvPr>
          <p:cNvSpPr txBox="1"/>
          <p:nvPr/>
        </p:nvSpPr>
        <p:spPr>
          <a:xfrm>
            <a:off x="547273" y="13790167"/>
            <a:ext cx="16273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/>
              <a:t>5. </a:t>
            </a:r>
            <a:r>
              <a:rPr lang="zh-TW" altLang="en-US" sz="2200" strike="sngStrike" dirty="0"/>
              <a:t>資料降維</a:t>
            </a:r>
            <a:endParaRPr lang="en-US" sz="2200" strike="sngStrik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021A570-8C7B-4F65-9413-319574450B6F}"/>
              </a:ext>
            </a:extLst>
          </p:cNvPr>
          <p:cNvSpPr txBox="1"/>
          <p:nvPr/>
        </p:nvSpPr>
        <p:spPr>
          <a:xfrm>
            <a:off x="515807" y="26251823"/>
            <a:ext cx="43978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-</a:t>
            </a:r>
            <a:r>
              <a:rPr lang="zh-TW" altLang="en-US" sz="4400" b="1" dirty="0"/>
              <a:t> 結論與未來</a:t>
            </a:r>
            <a:endParaRPr lang="en-US" altLang="zh-TW" sz="4400" b="1" dirty="0"/>
          </a:p>
          <a:p>
            <a:r>
              <a:rPr lang="en-US" dirty="0"/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D02BAA-9345-4B68-B5D9-2555D3550F86}"/>
              </a:ext>
            </a:extLst>
          </p:cNvPr>
          <p:cNvSpPr txBox="1"/>
          <p:nvPr/>
        </p:nvSpPr>
        <p:spPr>
          <a:xfrm>
            <a:off x="3515726" y="12473543"/>
            <a:ext cx="2324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刪除與結果較無關係的姓名</a:t>
            </a:r>
            <a:endParaRPr lang="en-US" altLang="zh-TW" sz="1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C942F1-2707-45C3-B3CC-9BF86B9FB707}"/>
              </a:ext>
            </a:extLst>
          </p:cNvPr>
          <p:cNvSpPr txBox="1"/>
          <p:nvPr/>
        </p:nvSpPr>
        <p:spPr>
          <a:xfrm>
            <a:off x="6710583" y="12020122"/>
            <a:ext cx="16273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/>
              <a:t>4. </a:t>
            </a:r>
            <a:r>
              <a:rPr lang="zh-TW" altLang="en-US" sz="2200" dirty="0"/>
              <a:t>特徵構造</a:t>
            </a:r>
            <a:endParaRPr lang="en-US" sz="2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6B5F45D-B4A3-4C9A-95CF-639DA754F9DA}"/>
              </a:ext>
            </a:extLst>
          </p:cNvPr>
          <p:cNvSpPr txBox="1"/>
          <p:nvPr/>
        </p:nvSpPr>
        <p:spPr>
          <a:xfrm>
            <a:off x="6684991" y="12478506"/>
            <a:ext cx="3427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由給定配偶和手足數以及父母子女數建構家庭大小特徵</a:t>
            </a:r>
            <a:endParaRPr lang="en-US" altLang="zh-TW" sz="1800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671EB8E-A39F-46DE-A7C2-E6C139904EDD}"/>
              </a:ext>
            </a:extLst>
          </p:cNvPr>
          <p:cNvGrpSpPr/>
          <p:nvPr/>
        </p:nvGrpSpPr>
        <p:grpSpPr>
          <a:xfrm>
            <a:off x="2353256" y="9967803"/>
            <a:ext cx="7812320" cy="1189090"/>
            <a:chOff x="576352" y="12398054"/>
            <a:chExt cx="8568271" cy="1341623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C4850CAD-1B53-47F4-854A-131BAFB4C3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251" r="67155"/>
            <a:stretch/>
          </p:blipFill>
          <p:spPr>
            <a:xfrm>
              <a:off x="576352" y="12398054"/>
              <a:ext cx="3153819" cy="1341623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32344B13-3BD7-4507-8D2D-53E6A6067C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0910"/>
            <a:stretch/>
          </p:blipFill>
          <p:spPr>
            <a:xfrm>
              <a:off x="3730171" y="12398054"/>
              <a:ext cx="5414452" cy="1341623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DDDF6B8-94EB-4811-B69E-DF61F262CDDA}"/>
              </a:ext>
            </a:extLst>
          </p:cNvPr>
          <p:cNvSpPr txBox="1"/>
          <p:nvPr/>
        </p:nvSpPr>
        <p:spPr>
          <a:xfrm>
            <a:off x="530883" y="14766694"/>
            <a:ext cx="7232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/>
              <a:t>6. </a:t>
            </a:r>
            <a:r>
              <a:rPr lang="zh-TW" altLang="en-US" sz="2200" dirty="0"/>
              <a:t>如何使用資料也相當重要，例如在</a:t>
            </a:r>
            <a:r>
              <a:rPr lang="en-US" altLang="zh-TW" sz="2200" dirty="0"/>
              <a:t>Age</a:t>
            </a:r>
            <a:r>
              <a:rPr lang="zh-TW" altLang="en-US" sz="2200" dirty="0"/>
              <a:t>資料分割為</a:t>
            </a:r>
            <a:r>
              <a:rPr lang="en-US" altLang="zh-TW" sz="2200" dirty="0"/>
              <a:t>17</a:t>
            </a:r>
            <a:r>
              <a:rPr lang="zh-TW" altLang="en-US" sz="2200" dirty="0"/>
              <a:t>歲以下、</a:t>
            </a:r>
            <a:r>
              <a:rPr lang="en-US" altLang="zh-TW" sz="2200" dirty="0"/>
              <a:t>17</a:t>
            </a:r>
            <a:r>
              <a:rPr lang="zh-TW" altLang="en-US" sz="2200" dirty="0"/>
              <a:t>到</a:t>
            </a:r>
            <a:r>
              <a:rPr lang="en-US" altLang="zh-TW" sz="2200" dirty="0"/>
              <a:t>33</a:t>
            </a:r>
            <a:r>
              <a:rPr lang="zh-TW" altLang="en-US" sz="2200" dirty="0"/>
              <a:t>歲和</a:t>
            </a:r>
            <a:r>
              <a:rPr lang="en-US" altLang="zh-TW" sz="2200" dirty="0"/>
              <a:t>33</a:t>
            </a:r>
            <a:r>
              <a:rPr lang="zh-TW" altLang="en-US" sz="2200" dirty="0"/>
              <a:t>歲以上三群。若是分隔太細範圍太小則易出現過擬合現象。</a:t>
            </a:r>
            <a:endParaRPr lang="en-US" altLang="zh-TW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4371BC-A69F-4644-B9E4-CD0D91CF8970}"/>
              </a:ext>
            </a:extLst>
          </p:cNvPr>
          <p:cNvSpPr txBox="1"/>
          <p:nvPr/>
        </p:nvSpPr>
        <p:spPr>
          <a:xfrm>
            <a:off x="11249909" y="12977309"/>
            <a:ext cx="155683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1. </a:t>
            </a:r>
            <a:r>
              <a:rPr lang="zh-TW" altLang="en-US" sz="2600" b="1" dirty="0"/>
              <a:t>決策樹</a:t>
            </a:r>
            <a:endParaRPr lang="en-US" sz="26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3E2901-F5B7-48C4-92A8-FDBF9E2A878F}"/>
              </a:ext>
            </a:extLst>
          </p:cNvPr>
          <p:cNvSpPr txBox="1"/>
          <p:nvPr/>
        </p:nvSpPr>
        <p:spPr>
          <a:xfrm>
            <a:off x="11238288" y="16511419"/>
            <a:ext cx="237276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2. </a:t>
            </a:r>
            <a:r>
              <a:rPr lang="en-US" altLang="zh-TW" sz="2600" b="1" dirty="0"/>
              <a:t>SVM</a:t>
            </a:r>
            <a:r>
              <a:rPr lang="zh-TW" altLang="en-US" sz="2600" b="1" dirty="0"/>
              <a:t> 向量機</a:t>
            </a:r>
            <a:endParaRPr lang="en-US" sz="26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E6F213-9A22-420F-826A-B3F2B12BCBA5}"/>
              </a:ext>
            </a:extLst>
          </p:cNvPr>
          <p:cNvSpPr txBox="1"/>
          <p:nvPr/>
        </p:nvSpPr>
        <p:spPr>
          <a:xfrm>
            <a:off x="11249909" y="20702852"/>
            <a:ext cx="12779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3. KNN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7BE2DFA2-970F-4A65-89DE-B0D732F100B1}"/>
              </a:ext>
            </a:extLst>
          </p:cNvPr>
          <p:cNvSpPr/>
          <p:nvPr/>
        </p:nvSpPr>
        <p:spPr>
          <a:xfrm>
            <a:off x="8067823" y="7172239"/>
            <a:ext cx="2277702" cy="116249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CBC61D-4953-413F-A8A7-408417B922A8}"/>
              </a:ext>
            </a:extLst>
          </p:cNvPr>
          <p:cNvSpPr txBox="1"/>
          <p:nvPr/>
        </p:nvSpPr>
        <p:spPr>
          <a:xfrm>
            <a:off x="280059" y="16537178"/>
            <a:ext cx="5309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- STEP</a:t>
            </a:r>
            <a:r>
              <a:rPr lang="zh-TW" altLang="en-US" sz="3200" b="1" dirty="0"/>
              <a:t> </a:t>
            </a:r>
            <a:r>
              <a:rPr lang="en-US" altLang="zh-TW" sz="3200" b="1" dirty="0"/>
              <a:t>3:</a:t>
            </a:r>
            <a:r>
              <a:rPr lang="zh-TW" altLang="en-US" sz="3200" b="1" dirty="0"/>
              <a:t> 調整參數及模型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6669B3-5A64-4422-B554-E3D584DBE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07" y="21239856"/>
            <a:ext cx="4621428" cy="2630261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E073623-B5A7-4031-A49C-03BFF0ECA94F}"/>
              </a:ext>
            </a:extLst>
          </p:cNvPr>
          <p:cNvSpPr txBox="1"/>
          <p:nvPr/>
        </p:nvSpPr>
        <p:spPr>
          <a:xfrm>
            <a:off x="579917" y="17455735"/>
            <a:ext cx="16273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/>
              <a:t>1. </a:t>
            </a:r>
            <a:r>
              <a:rPr lang="zh-TW" altLang="en-US" sz="2200" dirty="0"/>
              <a:t>參數調整</a:t>
            </a:r>
            <a:endParaRPr lang="en-US" sz="2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CBBC36-7D15-4AEB-A372-F2B7ECB7A3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542" y="18911879"/>
            <a:ext cx="4621427" cy="194017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A822282-8D65-4865-8EF1-EC95706CD990}"/>
              </a:ext>
            </a:extLst>
          </p:cNvPr>
          <p:cNvSpPr txBox="1"/>
          <p:nvPr/>
        </p:nvSpPr>
        <p:spPr>
          <a:xfrm>
            <a:off x="712542" y="18016670"/>
            <a:ext cx="6613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以決策樹模型為例，在使用不同最大深度參數時的對測試集的準確度如下。</a:t>
            </a:r>
            <a:endParaRPr lang="en-US" altLang="zh-TW" sz="1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A7AADA-3D7D-4482-82D1-F6C073CBCC12}"/>
              </a:ext>
            </a:extLst>
          </p:cNvPr>
          <p:cNvSpPr txBox="1"/>
          <p:nvPr/>
        </p:nvSpPr>
        <p:spPr>
          <a:xfrm>
            <a:off x="680128" y="24525377"/>
            <a:ext cx="118476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2. </a:t>
            </a:r>
            <a:r>
              <a:rPr lang="zh-TW" altLang="en-US" sz="2200" dirty="0"/>
              <a:t>集成學習方法</a:t>
            </a:r>
            <a:r>
              <a:rPr lang="en-US" altLang="zh-TW" sz="2200" dirty="0"/>
              <a:t>(Assemble Method)</a:t>
            </a:r>
          </a:p>
          <a:p>
            <a:endParaRPr lang="en-US" altLang="zh-TW" sz="2200" dirty="0"/>
          </a:p>
          <a:p>
            <a:r>
              <a:rPr lang="zh-TW" altLang="en-US" sz="2200" dirty="0"/>
              <a:t>集成學習方法是將多個基本的演算法組成起來。例如</a:t>
            </a:r>
            <a:r>
              <a:rPr lang="en-US" altLang="zh-TW" sz="2200" dirty="0"/>
              <a:t>:</a:t>
            </a:r>
            <a:r>
              <a:rPr lang="zh-TW" altLang="en-US" sz="2200" dirty="0"/>
              <a:t> 將多個決策樹組合起來形成隨機森林、</a:t>
            </a:r>
            <a:r>
              <a:rPr lang="en-US" altLang="zh-TW" sz="2200" dirty="0" err="1"/>
              <a:t>adaboost</a:t>
            </a:r>
            <a:r>
              <a:rPr lang="zh-TW" altLang="en-US" sz="2200" dirty="0"/>
              <a:t>算法。</a:t>
            </a:r>
            <a:endParaRPr lang="en-US" altLang="zh-TW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2FB09-7E16-4263-BD06-06CD2FD74C9E}"/>
              </a:ext>
            </a:extLst>
          </p:cNvPr>
          <p:cNvSpPr txBox="1"/>
          <p:nvPr/>
        </p:nvSpPr>
        <p:spPr>
          <a:xfrm>
            <a:off x="863586" y="27258699"/>
            <a:ext cx="2072714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dirty="0"/>
              <a:t>提升機器學習模型性能的方法並無唯一，也沒有最佳解。最能直接影響輸出結果的就是輸入的資料本身，因此資料預處理就顯得相當重要。</a:t>
            </a:r>
            <a:endParaRPr lang="en-US" altLang="zh-TW" sz="2600" dirty="0"/>
          </a:p>
          <a:p>
            <a:r>
              <a:rPr lang="zh-TW" altLang="en-US" sz="2600" dirty="0"/>
              <a:t>然而，在處理資料時考量得越詳細也不全然是好事，可能導致模型的性能僅表現在訓練數據，而不能發揮在真實數據。</a:t>
            </a:r>
            <a:endParaRPr lang="en-US" altLang="zh-TW" sz="2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B2C68E6-38EC-4E10-9B23-7CA9BC98923E}"/>
              </a:ext>
            </a:extLst>
          </p:cNvPr>
          <p:cNvSpPr txBox="1"/>
          <p:nvPr/>
        </p:nvSpPr>
        <p:spPr>
          <a:xfrm>
            <a:off x="581447" y="11467881"/>
            <a:ext cx="987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刪除缺值超過一半的船艙資料，而缺失的年齡資料填補上名稱資料的稱謂年紀中位數</a:t>
            </a:r>
            <a:endParaRPr lang="en-US" altLang="zh-TW" sz="1800" dirty="0"/>
          </a:p>
        </p:txBody>
      </p:sp>
      <p:sp>
        <p:nvSpPr>
          <p:cNvPr id="66" name="文字方塊 2">
            <a:extLst>
              <a:ext uri="{FF2B5EF4-FFF2-40B4-BE49-F238E27FC236}">
                <a16:creationId xmlns:a16="http://schemas.microsoft.com/office/drawing/2014/main" id="{C68B26B9-8FAB-43F5-A269-396CA8FD8EA7}"/>
              </a:ext>
            </a:extLst>
          </p:cNvPr>
          <p:cNvSpPr txBox="1"/>
          <p:nvPr/>
        </p:nvSpPr>
        <p:spPr>
          <a:xfrm>
            <a:off x="7665586" y="1355246"/>
            <a:ext cx="547778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800" b="1" i="1" dirty="0">
                <a:latin typeface="+mj-lt"/>
                <a:ea typeface="Kaiti SC" panose="02010600040101010101" pitchFamily="2" charset="-122"/>
                <a:cs typeface="Brush Script MT" panose="03060802040406070304" pitchFamily="66" charset="-122"/>
              </a:rPr>
              <a:t>− </a:t>
            </a:r>
            <a:r>
              <a:rPr kumimoji="1" lang="zh-TW" altLang="en-US" sz="3800" b="1" i="1" dirty="0">
                <a:latin typeface="+mj-lt"/>
                <a:ea typeface="Kaiti SC" panose="02010600040101010101" pitchFamily="2" charset="-122"/>
                <a:cs typeface="Brush Script MT" panose="03060802040406070304" pitchFamily="66" charset="-122"/>
              </a:rPr>
              <a:t>誰在鐵達尼號上能生存</a:t>
            </a:r>
          </a:p>
        </p:txBody>
      </p:sp>
      <p:pic>
        <p:nvPicPr>
          <p:cNvPr id="1026" name="Picture 2" descr="Introduction To SVM - Support Vector Machine Algorithm in Machine Learning">
            <a:extLst>
              <a:ext uri="{FF2B5EF4-FFF2-40B4-BE49-F238E27FC236}">
                <a16:creationId xmlns:a16="http://schemas.microsoft.com/office/drawing/2014/main" id="{9F0FA2F8-D1E3-44CB-A0B2-7A22A8BB36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" t="24775" b="7669"/>
          <a:stretch/>
        </p:blipFill>
        <p:spPr bwMode="auto">
          <a:xfrm>
            <a:off x="13266205" y="17525837"/>
            <a:ext cx="6613938" cy="247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A68AFF-8D63-4706-8F9C-9C9149EC9001}"/>
              </a:ext>
            </a:extLst>
          </p:cNvPr>
          <p:cNvSpPr txBox="1"/>
          <p:nvPr/>
        </p:nvSpPr>
        <p:spPr>
          <a:xfrm>
            <a:off x="12866116" y="20226571"/>
            <a:ext cx="7903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zh-TW" altLang="en-US" dirty="0"/>
              <a:t>圖片來源</a:t>
            </a:r>
            <a:r>
              <a:rPr lang="en-US" altLang="zh-TW" dirty="0"/>
              <a:t>: </a:t>
            </a:r>
            <a:r>
              <a:rPr lang="en-US" dirty="0"/>
              <a:t>https://www.analytixlabs.co.in/blog/introduction-support-vector-machine-algorithm/)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24BC819-A613-4D2E-9E2F-A127B3645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4331" y="21311853"/>
            <a:ext cx="4621428" cy="345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1089CA79-6488-4FC6-8AEE-B9937F0C9312}"/>
              </a:ext>
            </a:extLst>
          </p:cNvPr>
          <p:cNvSpPr txBox="1"/>
          <p:nvPr/>
        </p:nvSpPr>
        <p:spPr>
          <a:xfrm>
            <a:off x="12736713" y="24940752"/>
            <a:ext cx="7016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zh-TW" altLang="en-US" dirty="0"/>
              <a:t>圖片來源</a:t>
            </a:r>
            <a:r>
              <a:rPr lang="en-US" altLang="zh-TW" dirty="0"/>
              <a:t>: https://towardsdatascience.com/knn-k-nearest-neighbors-1-a4707b24bd1d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EB8E3FE-7544-48CF-90B7-F975A60198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17094" y="13291804"/>
            <a:ext cx="4665917" cy="26074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40F20A5-2932-45BD-8A8C-95520325BF0C}"/>
              </a:ext>
            </a:extLst>
          </p:cNvPr>
          <p:cNvSpPr txBox="1"/>
          <p:nvPr/>
        </p:nvSpPr>
        <p:spPr>
          <a:xfrm>
            <a:off x="4722870" y="29435498"/>
            <a:ext cx="12194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資料 </a:t>
            </a:r>
            <a:r>
              <a:rPr lang="en-US" altLang="zh-TW" sz="2400" b="1" dirty="0"/>
              <a:t>!= </a:t>
            </a:r>
            <a:r>
              <a:rPr lang="zh-TW" altLang="en-US" sz="2400" b="1" dirty="0"/>
              <a:t>資訊 就像石油須要經過提煉才能成為汽油 資料只有經過處理後才是有用的資訊</a:t>
            </a:r>
            <a:endParaRPr lang="en-US" sz="24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5E9B17-094D-48BD-A98B-679ACCF12C84}"/>
              </a:ext>
            </a:extLst>
          </p:cNvPr>
          <p:cNvSpPr txBox="1"/>
          <p:nvPr/>
        </p:nvSpPr>
        <p:spPr>
          <a:xfrm>
            <a:off x="12956755" y="15955665"/>
            <a:ext cx="7232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zh-TW" altLang="en-US" dirty="0"/>
              <a:t>圖片來源</a:t>
            </a:r>
            <a:r>
              <a:rPr lang="en-US" altLang="zh-TW" dirty="0"/>
              <a:t>: https://www.researchgate.net/figure/Schematic-of-a-Decision-Tree-The-figure-shows-an-example-of-a-decision-tree-with-3_fig1_348456545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3190</TotalTime>
  <Words>856</Words>
  <Application>Microsoft Office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奕利 陳</cp:lastModifiedBy>
  <cp:revision>118</cp:revision>
  <dcterms:modified xsi:type="dcterms:W3CDTF">2021-12-28T06:08:41Z</dcterms:modified>
</cp:coreProperties>
</file>