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8"/>
  </p:notesMasterIdLst>
  <p:sldIdLst>
    <p:sldId id="277" r:id="rId3"/>
    <p:sldId id="322" r:id="rId4"/>
    <p:sldId id="323" r:id="rId5"/>
    <p:sldId id="324" r:id="rId6"/>
    <p:sldId id="282" r:id="rId7"/>
  </p:sldIdLst>
  <p:sldSz cx="9144000" cy="6858000" type="screen4x3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현경" initials="김현" lastIdx="1" clrIdx="0">
    <p:extLst>
      <p:ext uri="{19B8F6BF-5375-455C-9EA6-DF929625EA0E}">
        <p15:presenceInfo xmlns:p15="http://schemas.microsoft.com/office/powerpoint/2012/main" userId="02c73373d85a1b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2"/>
    <a:srgbClr val="D3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1" d="100"/>
          <a:sy n="141" d="100"/>
        </p:scale>
        <p:origin x="3342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F19B-8EC2-457D-A79D-2DBDF593D03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C8533-5F3D-40AC-8673-0C3F725F0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3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15A33-8999-47C6-0471-95DA03DC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3BF83-4CA4-E0FF-2965-4E1973ED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C7F6CC-5B8B-B7AB-204C-89B7AE6E0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36F6F-9D44-4185-9C84-FA632516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A966C-16CA-20DD-FD86-EC598D6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3161C-878C-DDFD-6AD0-EC4D149B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4A82-B752-9035-B494-85559B68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F16EB5-DE70-1328-FE28-216075605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4318C-F769-C5BD-DDE1-FB2A68A49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17EF3-7C63-8C23-F037-EFD3D415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07CC4-8E82-7A0D-C555-441B23823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58DC3-BB6E-B0A1-8522-3E6FB73D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4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9FCA8-5263-8FF6-81B5-CFA636F6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017E5E-EC29-9711-F2ED-36E830E5F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396E1-985D-5EB4-2EAE-C182EEF1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83EED-44F0-1D15-2F78-386FDE8B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46EFD-6800-3D67-1C2E-E6E6DF05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9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BE552A-AA99-7DA3-C2D6-54071E19C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4A3923-3349-F317-179A-36BCD1306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0578B-3281-596E-37F2-36931E2A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CD8FE-D7B0-9092-F04F-7B118AD3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1429B-88E7-31A8-8D73-AD32D516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9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5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B2A83-593A-7E04-02BB-7D3C3AE01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7990D5-AEC6-C3F1-C44C-771AEED35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1D1A7-BD43-DA2A-6199-8A3B97D5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FB17F-1962-DA3C-E24F-E062914C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83D19-3BA7-1B64-A5F6-4F3079C5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0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CF3CE-E747-E7EC-6B8D-474BC40C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F8D19-BF82-B3C3-DA8F-B576A724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C3A3D-FF24-AD7B-E4AE-01EFCA24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7E1EB-9F85-4597-9791-FD3EAB77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5C384-4812-7E1E-2DDE-C679440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9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C0571-4A81-3C18-09DE-D9C3FDC3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A48EC-AA78-8C6A-6558-ECC77ED07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57679-2D18-8B61-41FA-0C6B83C3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746C7-DDA8-6E23-895A-EAFAF55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97764-FCDD-ED4F-851C-7A6128ED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8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1E05-0314-27CA-5EF9-BAD48410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AF4AD-1C50-EC81-4036-0C52C389D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C7824-AC3A-052B-08B9-2344C3B7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AA773-B5C7-A8AF-3574-85662095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037A2-E2F6-712A-642D-BFA07C96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F0372-F690-7AA0-CA40-28F23EEE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3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515A1-78DF-1343-C300-42B6253E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BF379-32B5-213C-95D6-944EEC1B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297AF-CD5D-D3F3-073E-46F0F3179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5CFF3B-2AD3-8082-9CCE-0E2085520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214B10-0198-2555-DBF6-EB7F6279D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2D766-BA87-8F6D-68C5-50AC9015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BD9755-E682-3464-A65F-35A7379C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AF7BBD-48EF-EA88-7FA0-2FCF98C5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B4E1D-4C67-F864-19FA-439CB7BA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A26E0-619E-CF86-CEDC-EB7B4B2B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A71BF-375E-E754-B69F-7FEC241D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A1931-A083-76BD-EC71-0BF6D63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6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B5E96-6006-321B-6611-BB3A7740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DC56A8-BF8F-5E13-EC87-89B67264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E6C75A-4E43-061F-A62D-79F335B2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2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65C279-DCC6-1373-D959-7F6BC4AF6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11" b="21297"/>
          <a:stretch/>
        </p:blipFill>
        <p:spPr>
          <a:xfrm>
            <a:off x="0" y="0"/>
            <a:ext cx="9143999" cy="8763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0C50505-8818-1EAD-8361-710476215E14}"/>
              </a:ext>
            </a:extLst>
          </p:cNvPr>
          <p:cNvSpPr/>
          <p:nvPr userDrawn="1"/>
        </p:nvSpPr>
        <p:spPr>
          <a:xfrm>
            <a:off x="0" y="0"/>
            <a:ext cx="9144000" cy="876301"/>
          </a:xfrm>
          <a:prstGeom prst="rect">
            <a:avLst/>
          </a:prstGeom>
          <a:solidFill>
            <a:srgbClr val="0000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D7ECAA7F-F4DA-E986-1F3C-086931FAAA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2240"/>
          <a:stretch>
            <a:fillRect/>
          </a:stretch>
        </p:blipFill>
        <p:spPr>
          <a:xfrm>
            <a:off x="4842344" y="522127"/>
            <a:ext cx="4301656" cy="354174"/>
          </a:xfrm>
          <a:custGeom>
            <a:avLst/>
            <a:gdLst>
              <a:gd name="connsiteX0" fmla="*/ 0 w 4301656"/>
              <a:gd name="connsiteY0" fmla="*/ 0 h 354174"/>
              <a:gd name="connsiteX1" fmla="*/ 4301656 w 4301656"/>
              <a:gd name="connsiteY1" fmla="*/ 0 h 354174"/>
              <a:gd name="connsiteX2" fmla="*/ 4301656 w 4301656"/>
              <a:gd name="connsiteY2" fmla="*/ 354174 h 354174"/>
              <a:gd name="connsiteX3" fmla="*/ 0 w 4301656"/>
              <a:gd name="connsiteY3" fmla="*/ 354174 h 35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1656" h="354174">
                <a:moveTo>
                  <a:pt x="0" y="0"/>
                </a:moveTo>
                <a:lnTo>
                  <a:pt x="4301656" y="0"/>
                </a:lnTo>
                <a:lnTo>
                  <a:pt x="4301656" y="354174"/>
                </a:lnTo>
                <a:lnTo>
                  <a:pt x="0" y="354174"/>
                </a:lnTo>
                <a:close/>
              </a:path>
            </a:pathLst>
          </a:cu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7E509E6B-BE36-D06A-5413-88773D9498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4202" y="6602677"/>
            <a:ext cx="809625" cy="857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21443353-2007-E53D-F568-2E2FB039C38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2159" y="165662"/>
            <a:ext cx="1590834" cy="2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4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3AAB8A-33D1-71E2-A272-429B7821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err="1"/>
              <a:t>첫장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FBD49-458F-D797-BFE1-BE876B9C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D2B59-B634-7316-7FB8-4CE8124F3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F47B-0105-4695-800E-1C4E7DC56DB5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B9D78-E46C-7898-B0D6-C8CB932BD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6B109-831D-DF13-B4A5-FF01C66CB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E335-052F-48FE-B919-1C2F7DD25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07BDD8B-3B77-F6CC-280F-674D599E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0B81C6E9-A79A-BBFE-641A-67934CF43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2159" y="165662"/>
            <a:ext cx="1590834" cy="26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00D9D4-9DC0-96C3-5EAC-BEB9E3233990}"/>
              </a:ext>
            </a:extLst>
          </p:cNvPr>
          <p:cNvSpPr txBox="1"/>
          <p:nvPr/>
        </p:nvSpPr>
        <p:spPr>
          <a:xfrm>
            <a:off x="1558192" y="1800865"/>
            <a:ext cx="57454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㈜소프트버그 </a:t>
            </a:r>
            <a:r>
              <a:rPr lang="en-US" altLang="ko-KR" sz="5000" b="1" dirty="0">
                <a:solidFill>
                  <a:schemeClr val="bg1"/>
                </a:solidFill>
              </a:rPr>
              <a:t>2025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C7360-412A-FE6F-8933-01B1C34B415D}"/>
              </a:ext>
            </a:extLst>
          </p:cNvPr>
          <p:cNvSpPr txBox="1"/>
          <p:nvPr/>
        </p:nvSpPr>
        <p:spPr>
          <a:xfrm>
            <a:off x="3859303" y="3970796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2025.02.03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5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F981-33D9-C4DC-8D3A-32AF3428B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24FF4-EF88-752B-3197-72E0C21CBC44}"/>
              </a:ext>
            </a:extLst>
          </p:cNvPr>
          <p:cNvSpPr txBox="1"/>
          <p:nvPr/>
        </p:nvSpPr>
        <p:spPr>
          <a:xfrm>
            <a:off x="8066" y="183163"/>
            <a:ext cx="9125774" cy="461665"/>
          </a:xfrm>
          <a:prstGeom prst="rect">
            <a:avLst/>
          </a:prstGeom>
          <a:noFill/>
        </p:spPr>
        <p:txBody>
          <a:bodyPr wrap="square" lIns="180000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2025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년 핵심목표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C6B2EF-DDD2-B23A-24AE-79E369B1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7" y="1623140"/>
            <a:ext cx="8108845" cy="3912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2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58CD4-21A6-252D-2AB5-09784E50C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F820A5-C863-FE92-F710-FF1E32D16215}"/>
              </a:ext>
            </a:extLst>
          </p:cNvPr>
          <p:cNvSpPr txBox="1"/>
          <p:nvPr/>
        </p:nvSpPr>
        <p:spPr>
          <a:xfrm>
            <a:off x="8066" y="183163"/>
            <a:ext cx="9125774" cy="461665"/>
          </a:xfrm>
          <a:prstGeom prst="rect">
            <a:avLst/>
          </a:prstGeom>
          <a:noFill/>
        </p:spPr>
        <p:txBody>
          <a:bodyPr wrap="square" lIns="180000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유지보수 체계화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C5A25-F9B3-D192-137B-A83D7E194602}"/>
              </a:ext>
            </a:extLst>
          </p:cNvPr>
          <p:cNvSpPr txBox="1"/>
          <p:nvPr/>
        </p:nvSpPr>
        <p:spPr>
          <a:xfrm>
            <a:off x="301504" y="1062376"/>
            <a:ext cx="8414483" cy="5007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1. </a:t>
            </a:r>
            <a:r>
              <a:rPr lang="ko-KR" altLang="en-US" sz="1100" b="1" dirty="0"/>
              <a:t>목표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안정적인 사이트 점검 등을 위한 체계 시스템 화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효율적인 인력 운영 및 신규 매출을 위한 개발 업무 등에 집중할 수 있도록 정리 추진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현장 장애 대응은 내부 인력이 수행을 해야 하겠지만</a:t>
            </a:r>
            <a:r>
              <a:rPr lang="en-US" altLang="ko-KR" sz="1000" dirty="0"/>
              <a:t>, </a:t>
            </a:r>
            <a:r>
              <a:rPr lang="ko-KR" altLang="en-US" sz="1000" dirty="0"/>
              <a:t>그 외 업무 </a:t>
            </a:r>
            <a:r>
              <a:rPr lang="en-US" altLang="ko-KR" sz="1000" dirty="0"/>
              <a:t>(</a:t>
            </a:r>
            <a:r>
              <a:rPr lang="ko-KR" altLang="en-US" sz="1000" dirty="0"/>
              <a:t>정기점검</a:t>
            </a:r>
            <a:r>
              <a:rPr lang="en-US" altLang="ko-KR" sz="1000" dirty="0"/>
              <a:t>, </a:t>
            </a:r>
            <a:r>
              <a:rPr lang="ko-KR" altLang="en-US" sz="1000" dirty="0"/>
              <a:t>현장 로그 수집 출장</a:t>
            </a:r>
            <a:r>
              <a:rPr lang="en-US" altLang="ko-KR" sz="1000" dirty="0"/>
              <a:t>, </a:t>
            </a:r>
            <a:r>
              <a:rPr lang="ko-KR" altLang="en-US" sz="1000" dirty="0"/>
              <a:t>적용 후</a:t>
            </a:r>
            <a:r>
              <a:rPr lang="en-US" altLang="ko-KR" sz="1000" dirty="0"/>
              <a:t>, </a:t>
            </a:r>
            <a:r>
              <a:rPr lang="ko-KR" altLang="en-US" sz="1000" dirty="0"/>
              <a:t>현장 대기</a:t>
            </a:r>
            <a:r>
              <a:rPr lang="en-US" altLang="ko-KR" sz="1000" dirty="0"/>
              <a:t>, </a:t>
            </a:r>
            <a:r>
              <a:rPr lang="ko-KR" altLang="en-US" sz="1000" dirty="0"/>
              <a:t>서비스 런칭 등 이후 현장 근무</a:t>
            </a:r>
            <a:r>
              <a:rPr lang="en-US" altLang="ko-KR" sz="10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</a:t>
            </a:r>
            <a:r>
              <a:rPr lang="ko-KR" altLang="en-US" sz="1000" dirty="0"/>
              <a:t>테스트 항목에 준한 항목 테스트 등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대해서는 시스템 화하여</a:t>
            </a:r>
            <a:r>
              <a:rPr lang="en-US" altLang="ko-KR" sz="1000" dirty="0"/>
              <a:t>, </a:t>
            </a:r>
            <a:r>
              <a:rPr lang="ko-KR" altLang="en-US" sz="1000" dirty="0"/>
              <a:t>내부 인력 외</a:t>
            </a:r>
            <a:r>
              <a:rPr lang="en-US" altLang="ko-KR" sz="1000" dirty="0"/>
              <a:t>, </a:t>
            </a:r>
            <a:r>
              <a:rPr lang="ko-KR" altLang="en-US" sz="1000" dirty="0"/>
              <a:t>일반적인 자격</a:t>
            </a:r>
            <a:r>
              <a:rPr lang="en-US" altLang="ko-KR" sz="1000" dirty="0"/>
              <a:t>(?)</a:t>
            </a:r>
            <a:r>
              <a:rPr lang="ko-KR" altLang="en-US" sz="1000" dirty="0"/>
              <a:t>을 갖추면 진행할 수 있도록 진행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지방 출장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현지 인원 채용 후</a:t>
            </a:r>
            <a:r>
              <a:rPr lang="en-US" altLang="ko-KR" sz="1000" dirty="0"/>
              <a:t>, </a:t>
            </a:r>
            <a:r>
              <a:rPr lang="ko-KR" altLang="en-US" sz="1000" dirty="0"/>
              <a:t>점검</a:t>
            </a:r>
            <a:r>
              <a:rPr lang="en-US" altLang="ko-KR" sz="1000" dirty="0"/>
              <a:t>/</a:t>
            </a:r>
            <a:r>
              <a:rPr lang="ko-KR" altLang="en-US" sz="1000" dirty="0"/>
              <a:t>상주 테스트 등 진행 등 </a:t>
            </a:r>
            <a:r>
              <a:rPr lang="en-US" altLang="ko-KR" sz="1000" dirty="0"/>
              <a:t>(</a:t>
            </a:r>
            <a:r>
              <a:rPr lang="ko-KR" altLang="en-US" sz="1000" dirty="0"/>
              <a:t>대전</a:t>
            </a:r>
            <a:r>
              <a:rPr lang="en-US" altLang="ko-KR" sz="1000" dirty="0"/>
              <a:t>, </a:t>
            </a:r>
            <a:r>
              <a:rPr lang="ko-KR" altLang="en-US" sz="1000" dirty="0"/>
              <a:t>세종 등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2. </a:t>
            </a:r>
            <a:r>
              <a:rPr lang="ko-KR" altLang="en-US" sz="1100" b="1" dirty="0"/>
              <a:t>대상 과제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: </a:t>
            </a:r>
            <a:r>
              <a:rPr lang="ko-KR" altLang="en-US" sz="1000" dirty="0"/>
              <a:t>무상 및 유상 유지보수 대상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1) LGU+ : 070 TAS, SCP, VCS, LBS (</a:t>
            </a:r>
            <a:r>
              <a:rPr lang="ko-KR" altLang="en-US" sz="1000" dirty="0"/>
              <a:t>안양</a:t>
            </a:r>
            <a:r>
              <a:rPr lang="en-US" altLang="ko-KR" sz="1000" dirty="0"/>
              <a:t>, </a:t>
            </a:r>
            <a:r>
              <a:rPr lang="ko-KR" altLang="en-US" sz="1000" dirty="0"/>
              <a:t>대전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2) SKB: PTAS, IMG (</a:t>
            </a:r>
            <a:r>
              <a:rPr lang="ko-KR" altLang="en-US" sz="1000" dirty="0"/>
              <a:t>동작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3) KCT: VPBS, </a:t>
            </a:r>
            <a:r>
              <a:rPr lang="ko-KR" altLang="en-US" sz="1000" dirty="0"/>
              <a:t>이미지링</a:t>
            </a:r>
            <a:r>
              <a:rPr lang="en-US" altLang="ko-KR" sz="1000" dirty="0"/>
              <a:t>, NGCP (</a:t>
            </a:r>
            <a:r>
              <a:rPr lang="ko-KR" altLang="en-US" sz="1000" dirty="0"/>
              <a:t>구로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4) </a:t>
            </a:r>
            <a:r>
              <a:rPr lang="ko-KR" altLang="en-US" sz="1000" dirty="0" err="1"/>
              <a:t>해수부</a:t>
            </a:r>
            <a:r>
              <a:rPr lang="en-US" altLang="ko-KR" sz="1000" dirty="0"/>
              <a:t>: UC (</a:t>
            </a:r>
            <a:r>
              <a:rPr lang="ko-KR" altLang="en-US" sz="1000" dirty="0"/>
              <a:t>세종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5) </a:t>
            </a:r>
            <a:r>
              <a:rPr lang="ko-KR" altLang="en-US" sz="1000" dirty="0"/>
              <a:t>아이페이지온</a:t>
            </a:r>
            <a:r>
              <a:rPr lang="en-US" altLang="ko-KR" sz="1000" dirty="0"/>
              <a:t>: BDAS (</a:t>
            </a:r>
            <a:r>
              <a:rPr lang="ko-KR" altLang="en-US" sz="1000" dirty="0"/>
              <a:t>우면</a:t>
            </a:r>
            <a:r>
              <a:rPr lang="en-US" altLang="ko-KR" sz="1000" dirty="0"/>
              <a:t>, </a:t>
            </a:r>
            <a:r>
              <a:rPr lang="ko-KR" altLang="en-US" sz="1000" dirty="0"/>
              <a:t>구로 등 전화국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6) </a:t>
            </a:r>
            <a:r>
              <a:rPr lang="ko-KR" altLang="en-US" sz="1000" dirty="0"/>
              <a:t>아이티언</a:t>
            </a:r>
            <a:r>
              <a:rPr lang="en-US" altLang="ko-KR" sz="1000" dirty="0"/>
              <a:t>: DSC8K Monitory, VT- (</a:t>
            </a:r>
            <a:r>
              <a:rPr lang="ko-KR" altLang="en-US" sz="1000" dirty="0"/>
              <a:t>안양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3. </a:t>
            </a:r>
            <a:r>
              <a:rPr lang="ko-KR" altLang="en-US" sz="1100" b="1" dirty="0"/>
              <a:t>추진 방법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상반기</a:t>
            </a:r>
            <a:r>
              <a:rPr lang="en-US" altLang="ko-KR" sz="1000" dirty="0"/>
              <a:t>(2025/2 ~ 2025/6 ) </a:t>
            </a:r>
            <a:r>
              <a:rPr lang="ko-KR" altLang="en-US" sz="1000" dirty="0"/>
              <a:t>체계 구축 진행</a:t>
            </a:r>
            <a:r>
              <a:rPr lang="en-US" altLang="ko-KR" sz="1000" dirty="0"/>
              <a:t> (</a:t>
            </a:r>
            <a:r>
              <a:rPr lang="ko-KR" altLang="en-US" sz="1000" dirty="0"/>
              <a:t>외주 인력 협업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- </a:t>
            </a:r>
            <a:r>
              <a:rPr lang="ko-KR" altLang="en-US" sz="1000" dirty="0"/>
              <a:t>담당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강다연</a:t>
            </a:r>
            <a:r>
              <a:rPr lang="ko-KR" altLang="en-US" sz="1000" dirty="0"/>
              <a:t> </a:t>
            </a:r>
            <a:r>
              <a:rPr lang="en-US" altLang="ko-KR" sz="1000" dirty="0"/>
              <a:t>D) </a:t>
            </a:r>
            <a:r>
              <a:rPr lang="en-US" altLang="ko-KR" sz="1000" dirty="0">
                <a:sym typeface="Wingdings" panose="05000000000000000000" pitchFamily="2" charset="2"/>
              </a:rPr>
              <a:t> + </a:t>
            </a:r>
            <a:r>
              <a:rPr lang="ko-KR" altLang="en-US" sz="1000" dirty="0">
                <a:sym typeface="Wingdings" panose="05000000000000000000" pitchFamily="2" charset="2"/>
              </a:rPr>
              <a:t>각 과제 프로젝트 책임자 지원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 - </a:t>
            </a:r>
            <a:r>
              <a:rPr lang="ko-KR" altLang="en-US" sz="1000" dirty="0">
                <a:sym typeface="Wingdings" panose="05000000000000000000" pitchFamily="2" charset="2"/>
              </a:rPr>
              <a:t>과제 별</a:t>
            </a:r>
            <a:r>
              <a:rPr lang="en-US" altLang="ko-KR" sz="1000" dirty="0"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ym typeface="Wingdings" panose="05000000000000000000" pitchFamily="2" charset="2"/>
              </a:rPr>
              <a:t>관련 문서 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개요</a:t>
            </a:r>
            <a:r>
              <a:rPr lang="en-US" altLang="ko-KR" sz="1000" dirty="0">
                <a:sym typeface="Wingdings" panose="05000000000000000000" pitchFamily="2" charset="2"/>
              </a:rPr>
              <a:t>/</a:t>
            </a:r>
            <a:r>
              <a:rPr lang="ko-KR" altLang="en-US" sz="1000" dirty="0">
                <a:sym typeface="Wingdings" panose="05000000000000000000" pitchFamily="2" charset="2"/>
              </a:rPr>
              <a:t>설명서</a:t>
            </a:r>
            <a:r>
              <a:rPr lang="en-US" altLang="ko-KR" sz="1000" dirty="0"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ym typeface="Wingdings" panose="05000000000000000000" pitchFamily="2" charset="2"/>
              </a:rPr>
              <a:t>시스템 구성</a:t>
            </a:r>
            <a:r>
              <a:rPr lang="en-US" altLang="ko-KR" sz="1000" dirty="0"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ym typeface="Wingdings" panose="05000000000000000000" pitchFamily="2" charset="2"/>
              </a:rPr>
              <a:t>점검 리스트 및 방법</a:t>
            </a:r>
            <a:r>
              <a:rPr lang="en-US" altLang="ko-KR" sz="1000" dirty="0"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ym typeface="Wingdings" panose="05000000000000000000" pitchFamily="2" charset="2"/>
              </a:rPr>
              <a:t>이슈 조치 사항 등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sym typeface="Wingdings" panose="05000000000000000000" pitchFamily="2" charset="2"/>
              </a:rPr>
              <a:t>을 </a:t>
            </a:r>
            <a:r>
              <a:rPr lang="en-US" altLang="ko-KR" sz="1000" dirty="0">
                <a:sym typeface="Wingdings" panose="05000000000000000000" pitchFamily="2" charset="2"/>
              </a:rPr>
              <a:t>MD </a:t>
            </a:r>
            <a:r>
              <a:rPr lang="ko-KR" altLang="en-US" sz="1000" dirty="0">
                <a:sym typeface="Wingdings" panose="05000000000000000000" pitchFamily="2" charset="2"/>
              </a:rPr>
              <a:t>형태 문서로 </a:t>
            </a:r>
            <a:r>
              <a:rPr lang="en-US" altLang="ko-KR" sz="1000" dirty="0">
                <a:sym typeface="Wingdings" panose="05000000000000000000" pitchFamily="2" charset="2"/>
              </a:rPr>
              <a:t>GITHUB </a:t>
            </a:r>
            <a:r>
              <a:rPr lang="ko-KR" altLang="en-US" sz="1000" dirty="0">
                <a:sym typeface="Wingdings" panose="05000000000000000000" pitchFamily="2" charset="2"/>
              </a:rPr>
              <a:t>으로 관리</a:t>
            </a:r>
            <a:endParaRPr lang="en-US" altLang="ko-KR" sz="1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ym typeface="Wingdings" panose="05000000000000000000" pitchFamily="2" charset="2"/>
              </a:rPr>
              <a:t> - </a:t>
            </a:r>
            <a:r>
              <a:rPr lang="ko-KR" altLang="en-US" sz="1000" dirty="0">
                <a:sym typeface="Wingdings" panose="05000000000000000000" pitchFamily="2" charset="2"/>
              </a:rPr>
              <a:t>지속적 업데이트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6909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65B33-321A-5FCF-BDC8-946F74E6C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7913B-2ED9-4FFD-323D-68DFF7ADFF07}"/>
              </a:ext>
            </a:extLst>
          </p:cNvPr>
          <p:cNvSpPr txBox="1"/>
          <p:nvPr/>
        </p:nvSpPr>
        <p:spPr>
          <a:xfrm>
            <a:off x="8066" y="183163"/>
            <a:ext cx="9125774" cy="461665"/>
          </a:xfrm>
          <a:prstGeom prst="rect">
            <a:avLst/>
          </a:prstGeom>
          <a:noFill/>
        </p:spPr>
        <p:txBody>
          <a:bodyPr wrap="square" lIns="180000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진행 방향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C265-FCBF-F51A-6B3A-9BE2168DC43F}"/>
              </a:ext>
            </a:extLst>
          </p:cNvPr>
          <p:cNvSpPr txBox="1"/>
          <p:nvPr/>
        </p:nvSpPr>
        <p:spPr>
          <a:xfrm>
            <a:off x="301504" y="1062376"/>
            <a:ext cx="5517857" cy="381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1. </a:t>
            </a:r>
            <a:r>
              <a:rPr lang="ko-KR" altLang="en-US" sz="1100" b="1" dirty="0"/>
              <a:t>관련 기술 습득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1) </a:t>
            </a:r>
            <a:r>
              <a:rPr lang="ko-KR" altLang="en-US" sz="1000" dirty="0"/>
              <a:t>리눅스 일반 </a:t>
            </a:r>
            <a:r>
              <a:rPr lang="en-US" altLang="ko-KR" sz="1000" dirty="0"/>
              <a:t>(</a:t>
            </a:r>
            <a:r>
              <a:rPr lang="ko-KR" altLang="en-US" sz="1000" dirty="0"/>
              <a:t>설치 및 명령어</a:t>
            </a:r>
            <a:r>
              <a:rPr lang="en-US" altLang="ko-KR" sz="1000" dirty="0"/>
              <a:t>), vi </a:t>
            </a:r>
            <a:r>
              <a:rPr lang="ko-KR" altLang="en-US" sz="1000" dirty="0"/>
              <a:t>사용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tcpdump</a:t>
            </a:r>
            <a:r>
              <a:rPr lang="en-US" altLang="ko-KR" sz="1000" dirty="0"/>
              <a:t> </a:t>
            </a:r>
            <a:r>
              <a:rPr lang="en-US" altLang="ko-KR" sz="1000" dirty="0">
                <a:sym typeface="Wingdings" panose="05000000000000000000" pitchFamily="2" charset="2"/>
              </a:rPr>
              <a:t> 2</a:t>
            </a:r>
            <a:r>
              <a:rPr lang="ko-KR" altLang="en-US" sz="1000" dirty="0">
                <a:sym typeface="Wingdings" panose="05000000000000000000" pitchFamily="2" charset="2"/>
              </a:rPr>
              <a:t>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: </a:t>
            </a:r>
            <a:r>
              <a:rPr lang="ko-KR" altLang="en-US" sz="1000" dirty="0"/>
              <a:t>리소스 관련 정보 확인</a:t>
            </a:r>
            <a:r>
              <a:rPr lang="en-US" altLang="ko-KR" sz="1000" dirty="0"/>
              <a:t>, </a:t>
            </a:r>
            <a:r>
              <a:rPr lang="ko-KR" altLang="en-US" sz="1000" dirty="0"/>
              <a:t>프로세스 시작</a:t>
            </a:r>
            <a:r>
              <a:rPr lang="en-US" altLang="ko-KR" sz="1000" dirty="0"/>
              <a:t>/</a:t>
            </a:r>
            <a:r>
              <a:rPr lang="ko-KR" altLang="en-US" sz="1000" dirty="0"/>
              <a:t>종료</a:t>
            </a:r>
            <a:r>
              <a:rPr lang="en-US" altLang="ko-KR" sz="1000" dirty="0"/>
              <a:t>/</a:t>
            </a:r>
            <a:r>
              <a:rPr lang="ko-KR" altLang="en-US" sz="1000" dirty="0"/>
              <a:t>강제종료 등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커널로그</a:t>
            </a:r>
            <a:r>
              <a:rPr lang="en-US" altLang="ko-KR" sz="1000" dirty="0"/>
              <a:t>, </a:t>
            </a:r>
            <a:r>
              <a:rPr lang="ko-KR" altLang="en-US" sz="1000" dirty="0"/>
              <a:t>네트워크 일반 </a:t>
            </a:r>
            <a:r>
              <a:rPr lang="en-US" altLang="ko-KR" sz="1000" dirty="0"/>
              <a:t>(TCP, UDP)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 - </a:t>
            </a:r>
            <a:r>
              <a:rPr lang="ko-KR" altLang="en-US" sz="1000" dirty="0"/>
              <a:t>설치 </a:t>
            </a:r>
            <a:r>
              <a:rPr lang="en-US" altLang="ko-KR" sz="1000" dirty="0"/>
              <a:t>(3</a:t>
            </a:r>
            <a:r>
              <a:rPr lang="ko-KR" altLang="en-US" sz="1000" dirty="0"/>
              <a:t>종</a:t>
            </a:r>
            <a:r>
              <a:rPr lang="en-US" altLang="ko-KR" sz="1000" dirty="0"/>
              <a:t>: centos, ubuntu, rocky)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2) </a:t>
            </a:r>
            <a:r>
              <a:rPr lang="en-US" altLang="ko-KR" sz="1000" dirty="0" err="1"/>
              <a:t>github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3) </a:t>
            </a:r>
            <a:r>
              <a:rPr lang="ko-KR" altLang="en-US" sz="1000" dirty="0"/>
              <a:t>마크다운 문서 사용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4) shell script </a:t>
            </a:r>
            <a:r>
              <a:rPr lang="ko-KR" altLang="en-US" sz="1000" dirty="0"/>
              <a:t>기본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2. </a:t>
            </a:r>
            <a:r>
              <a:rPr lang="ko-KR" altLang="en-US" sz="1100" b="1" dirty="0"/>
              <a:t>대상 과제</a:t>
            </a:r>
            <a:endParaRPr lang="en-US" altLang="ko-KR" sz="11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: </a:t>
            </a:r>
            <a:r>
              <a:rPr lang="ko-KR" altLang="en-US" sz="1000" dirty="0"/>
              <a:t>무상 및 유상 유지보수 대상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1) LGU+ : 070 TAS, SCP, VCS, LBS (</a:t>
            </a:r>
            <a:r>
              <a:rPr lang="ko-KR" altLang="en-US" sz="1000" dirty="0"/>
              <a:t>안양</a:t>
            </a:r>
            <a:r>
              <a:rPr lang="en-US" altLang="ko-KR" sz="1000" dirty="0"/>
              <a:t>, </a:t>
            </a:r>
            <a:r>
              <a:rPr lang="ko-KR" altLang="en-US" sz="1000" dirty="0"/>
              <a:t>대전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2) SKB: PTAS, IMG (</a:t>
            </a:r>
            <a:r>
              <a:rPr lang="ko-KR" altLang="en-US" sz="1000" dirty="0"/>
              <a:t>동작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3) KCT: VPBS, </a:t>
            </a:r>
            <a:r>
              <a:rPr lang="ko-KR" altLang="en-US" sz="1000" dirty="0"/>
              <a:t>이미지링</a:t>
            </a:r>
            <a:r>
              <a:rPr lang="en-US" altLang="ko-KR" sz="1000" dirty="0"/>
              <a:t>, NGCP (</a:t>
            </a:r>
            <a:r>
              <a:rPr lang="ko-KR" altLang="en-US" sz="1000" dirty="0"/>
              <a:t>구로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4) </a:t>
            </a:r>
            <a:r>
              <a:rPr lang="ko-KR" altLang="en-US" sz="1000" dirty="0" err="1"/>
              <a:t>해수부</a:t>
            </a:r>
            <a:r>
              <a:rPr lang="en-US" altLang="ko-KR" sz="1000" dirty="0"/>
              <a:t>: UC (</a:t>
            </a:r>
            <a:r>
              <a:rPr lang="ko-KR" altLang="en-US" sz="1000" dirty="0"/>
              <a:t>세종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5) </a:t>
            </a:r>
            <a:r>
              <a:rPr lang="ko-KR" altLang="en-US" sz="1000" dirty="0"/>
              <a:t>아이페이지온</a:t>
            </a:r>
            <a:r>
              <a:rPr lang="en-US" altLang="ko-KR" sz="1000" dirty="0"/>
              <a:t>: BDAS (</a:t>
            </a:r>
            <a:r>
              <a:rPr lang="ko-KR" altLang="en-US" sz="1000" dirty="0"/>
              <a:t>우면</a:t>
            </a:r>
            <a:r>
              <a:rPr lang="en-US" altLang="ko-KR" sz="1000" dirty="0"/>
              <a:t>, </a:t>
            </a:r>
            <a:r>
              <a:rPr lang="ko-KR" altLang="en-US" sz="1000" dirty="0"/>
              <a:t>구로 등 전화국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6) </a:t>
            </a:r>
            <a:r>
              <a:rPr lang="ko-KR" altLang="en-US" sz="1000" dirty="0"/>
              <a:t>아이티언</a:t>
            </a:r>
            <a:r>
              <a:rPr lang="en-US" altLang="ko-KR" sz="1000" dirty="0"/>
              <a:t>: DSC8K Monitory, VT- (</a:t>
            </a:r>
            <a:r>
              <a:rPr lang="ko-KR" altLang="en-US" sz="1000" dirty="0"/>
              <a:t>안양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83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E3DFE1-2BC9-3ED6-B4D8-CC6132237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11" b="21297"/>
          <a:stretch/>
        </p:blipFill>
        <p:spPr>
          <a:xfrm>
            <a:off x="-1" y="2735405"/>
            <a:ext cx="9143999" cy="915845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1AA4E38B-9ECB-A883-7696-47A7FD868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1316" y="6265932"/>
            <a:ext cx="1671677" cy="17700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ECDDB536-1DEB-3B98-316A-8B0ED4A7C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9001" y="5818207"/>
            <a:ext cx="1043992" cy="361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837D6B-7DC6-5CF0-70AD-920AC05405B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559" y="5979160"/>
            <a:ext cx="2175315" cy="6615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E2D7B8-2712-D9B0-7327-DAAE8F282299}"/>
              </a:ext>
            </a:extLst>
          </p:cNvPr>
          <p:cNvSpPr/>
          <p:nvPr/>
        </p:nvSpPr>
        <p:spPr>
          <a:xfrm>
            <a:off x="-2" y="2213189"/>
            <a:ext cx="9144000" cy="1466850"/>
          </a:xfrm>
          <a:prstGeom prst="rect">
            <a:avLst/>
          </a:prstGeom>
          <a:solidFill>
            <a:srgbClr val="0000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D2307B4E-5E63-5D4D-F7C3-949B4FDA1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2159" y="2369112"/>
            <a:ext cx="1590834" cy="26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DA73BB-567B-C614-EB6D-84A4B87D7850}"/>
              </a:ext>
            </a:extLst>
          </p:cNvPr>
          <p:cNvSpPr txBox="1"/>
          <p:nvPr/>
        </p:nvSpPr>
        <p:spPr>
          <a:xfrm>
            <a:off x="1964117" y="2484949"/>
            <a:ext cx="5215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>
                    <a:lumMod val="85000"/>
                  </a:schemeClr>
                </a:solidFill>
              </a:rPr>
              <a:t>감사합니다</a:t>
            </a:r>
            <a:r>
              <a:rPr lang="en-US" altLang="ko-KR" sz="54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5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5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5797</TotalTime>
  <Words>449</Words>
  <Application>Microsoft Office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현경</dc:creator>
  <cp:lastModifiedBy>영제 김</cp:lastModifiedBy>
  <cp:revision>1822</cp:revision>
  <cp:lastPrinted>2023-08-22T02:37:24Z</cp:lastPrinted>
  <dcterms:created xsi:type="dcterms:W3CDTF">2023-07-31T07:50:13Z</dcterms:created>
  <dcterms:modified xsi:type="dcterms:W3CDTF">2025-02-03T02:59:48Z</dcterms:modified>
</cp:coreProperties>
</file>