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5" r:id="rId5"/>
    <p:sldId id="266" r:id="rId6"/>
    <p:sldId id="267" r:id="rId7"/>
    <p:sldId id="259" r:id="rId8"/>
    <p:sldId id="260" r:id="rId9"/>
    <p:sldId id="261" r:id="rId10"/>
    <p:sldId id="262" r:id="rId11"/>
    <p:sldId id="263" r:id="rId12"/>
    <p:sldId id="264"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Times New Roman" panose="02020603050405020304" pitchFamily="18"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hyperlink" Target="https://standards.ieee.org/ieee/802.11/5536/"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newscientist.com/question/what-does-wi-fi-stand-for/" TargetMode="External"/><Relationship Id="rId5" Type="http://schemas.openxmlformats.org/officeDocument/2006/relationships/hyperlink" Target="https://www.verizon.com/home/internet/wifi/"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4894692" y="1050262"/>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7132899" y="21779"/>
            <a:ext cx="11245538" cy="11201981"/>
            <a:chOff x="0" y="0"/>
            <a:chExt cx="2961788" cy="2950316"/>
          </a:xfrm>
        </p:grpSpPr>
        <p:sp>
          <p:nvSpPr>
            <p:cNvPr id="4" name="Freeform 4"/>
            <p:cNvSpPr/>
            <p:nvPr/>
          </p:nvSpPr>
          <p:spPr>
            <a:xfrm>
              <a:off x="0" y="0"/>
              <a:ext cx="2961788" cy="2950316"/>
            </a:xfrm>
            <a:custGeom>
              <a:avLst/>
              <a:gdLst/>
              <a:ahLst/>
              <a:cxnLst/>
              <a:rect l="l" t="t" r="r" b="b"/>
              <a:pathLst>
                <a:path w="2961788" h="2950316">
                  <a:moveTo>
                    <a:pt x="0" y="0"/>
                  </a:moveTo>
                  <a:lnTo>
                    <a:pt x="2961788" y="0"/>
                  </a:lnTo>
                  <a:lnTo>
                    <a:pt x="2961788" y="2950316"/>
                  </a:lnTo>
                  <a:lnTo>
                    <a:pt x="0" y="2950316"/>
                  </a:lnTo>
                  <a:close/>
                </a:path>
              </a:pathLst>
            </a:custGeom>
            <a:solidFill>
              <a:srgbClr val="192253"/>
            </a:solidFill>
          </p:spPr>
        </p:sp>
        <p:sp>
          <p:nvSpPr>
            <p:cNvPr id="5" name="TextBox 5"/>
            <p:cNvSpPr txBox="1"/>
            <p:nvPr/>
          </p:nvSpPr>
          <p:spPr>
            <a:xfrm>
              <a:off x="0" y="-28575"/>
              <a:ext cx="2961788" cy="2978891"/>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flipH="1" flipV="1">
            <a:off x="-423600" y="9258300"/>
            <a:ext cx="15156557" cy="0"/>
          </a:xfrm>
          <a:prstGeom prst="line">
            <a:avLst/>
          </a:prstGeom>
          <a:ln w="76200" cap="flat">
            <a:solidFill>
              <a:srgbClr val="C23A97"/>
            </a:solidFill>
            <a:prstDash val="solid"/>
            <a:headEnd type="none" w="sm" len="sm"/>
            <a:tailEnd type="none" w="sm" len="sm"/>
          </a:ln>
        </p:spPr>
      </p:sp>
      <p:sp>
        <p:nvSpPr>
          <p:cNvPr id="7" name="AutoShape 7"/>
          <p:cNvSpPr/>
          <p:nvPr/>
        </p:nvSpPr>
        <p:spPr>
          <a:xfrm flipH="1">
            <a:off x="10559239" y="1066800"/>
            <a:ext cx="8347436" cy="0"/>
          </a:xfrm>
          <a:prstGeom prst="line">
            <a:avLst/>
          </a:prstGeom>
          <a:ln w="76200" cap="flat">
            <a:solidFill>
              <a:srgbClr val="F5F5F5"/>
            </a:solidFill>
            <a:prstDash val="solid"/>
            <a:headEnd type="none" w="sm" len="sm"/>
            <a:tailEnd type="none" w="sm" len="sm"/>
          </a:ln>
        </p:spPr>
      </p:sp>
      <p:sp>
        <p:nvSpPr>
          <p:cNvPr id="8" name="Freeform 8"/>
          <p:cNvSpPr/>
          <p:nvPr/>
        </p:nvSpPr>
        <p:spPr>
          <a:xfrm>
            <a:off x="750285" y="3435370"/>
            <a:ext cx="5768882" cy="3416260"/>
          </a:xfrm>
          <a:custGeom>
            <a:avLst/>
            <a:gdLst/>
            <a:ahLst/>
            <a:cxnLst/>
            <a:rect l="l" t="t" r="r" b="b"/>
            <a:pathLst>
              <a:path w="5768882" h="3416260">
                <a:moveTo>
                  <a:pt x="0" y="0"/>
                </a:moveTo>
                <a:lnTo>
                  <a:pt x="5768882" y="0"/>
                </a:lnTo>
                <a:lnTo>
                  <a:pt x="5768882" y="3416260"/>
                </a:lnTo>
                <a:lnTo>
                  <a:pt x="0" y="3416260"/>
                </a:lnTo>
                <a:lnTo>
                  <a:pt x="0" y="0"/>
                </a:lnTo>
                <a:close/>
              </a:path>
            </a:pathLst>
          </a:custGeom>
          <a:blipFill>
            <a:blip r:embed="rId4"/>
            <a:stretch>
              <a:fillRect/>
            </a:stretch>
          </a:blipFill>
        </p:spPr>
      </p:sp>
      <p:sp>
        <p:nvSpPr>
          <p:cNvPr id="9" name="TextBox 9"/>
          <p:cNvSpPr txBox="1"/>
          <p:nvPr/>
        </p:nvSpPr>
        <p:spPr>
          <a:xfrm>
            <a:off x="8309631" y="1630576"/>
            <a:ext cx="6899678" cy="784225"/>
          </a:xfrm>
          <a:prstGeom prst="rect">
            <a:avLst/>
          </a:prstGeom>
        </p:spPr>
        <p:txBody>
          <a:bodyPr lIns="0" tIns="0" rIns="0" bIns="0" rtlCol="0" anchor="t">
            <a:spAutoFit/>
          </a:bodyPr>
          <a:lstStyle/>
          <a:p>
            <a:pPr algn="just">
              <a:lnSpc>
                <a:spcPts val="6049"/>
              </a:lnSpc>
            </a:pPr>
            <a:r>
              <a:rPr lang="en-US" sz="5499" b="1" u="sng" spc="175" dirty="0">
                <a:solidFill>
                  <a:srgbClr val="FFFFFF"/>
                </a:solidFill>
                <a:latin typeface="Times New Roman" panose="02020603050405020304" pitchFamily="18" charset="0"/>
                <a:cs typeface="Times New Roman" panose="02020603050405020304" pitchFamily="18" charset="0"/>
              </a:rPr>
              <a:t>INTRODUCTION</a:t>
            </a:r>
          </a:p>
        </p:txBody>
      </p:sp>
      <p:sp>
        <p:nvSpPr>
          <p:cNvPr id="10" name="TextBox 10"/>
          <p:cNvSpPr txBox="1"/>
          <p:nvPr/>
        </p:nvSpPr>
        <p:spPr>
          <a:xfrm>
            <a:off x="8309631" y="2774652"/>
            <a:ext cx="9597369" cy="6463308"/>
          </a:xfrm>
          <a:prstGeom prst="rect">
            <a:avLst/>
          </a:prstGeom>
        </p:spPr>
        <p:txBody>
          <a:bodyPr wrap="square" lIns="0" tIns="0" rIns="0" bIns="0" rtlCol="0" anchor="t">
            <a:spAutoFit/>
          </a:bodyPr>
          <a:lstStyle/>
          <a:p>
            <a:pPr algn="just">
              <a:lnSpc>
                <a:spcPts val="3615"/>
              </a:lnSpc>
            </a:pPr>
            <a:r>
              <a:rPr lang="en-US" sz="3000" dirty="0">
                <a:solidFill>
                  <a:schemeClr val="bg1"/>
                </a:solidFill>
                <a:latin typeface="Times New Roman" panose="02020603050405020304" pitchFamily="18" charset="0"/>
                <a:cs typeface="Times New Roman" panose="02020603050405020304" pitchFamily="18" charset="0"/>
              </a:rPr>
              <a:t>A </a:t>
            </a:r>
            <a:r>
              <a:rPr lang="en-US" sz="3000" dirty="0">
                <a:solidFill>
                  <a:schemeClr val="bg1"/>
                </a:solidFill>
                <a:latin typeface="Times New Roman" panose="02020603050405020304" pitchFamily="18" charset="0"/>
                <a:cs typeface="Times New Roman" panose="02020603050405020304" pitchFamily="18" charset="0"/>
                <a:hlinkClick r:id="rId5" tooltip="https://www.verizon.com/home/internet/wifi/">
                  <a:extLst>
                    <a:ext uri="{A12FA001-AC4F-418D-AE19-62706E023703}">
                      <ahyp:hlinkClr xmlns:ahyp="http://schemas.microsoft.com/office/drawing/2018/hyperlinkcolor" val="tx"/>
                    </a:ext>
                  </a:extLst>
                </a:hlinkClick>
              </a:rPr>
              <a:t>Wi-Fi network</a:t>
            </a:r>
            <a:r>
              <a:rPr lang="en-US" sz="3000" dirty="0">
                <a:solidFill>
                  <a:schemeClr val="bg1"/>
                </a:solidFill>
                <a:latin typeface="Times New Roman" panose="02020603050405020304" pitchFamily="18" charset="0"/>
                <a:cs typeface="Times New Roman" panose="02020603050405020304" pitchFamily="18" charset="0"/>
              </a:rPr>
              <a:t> is simply an internet connection that’s shared with multiple devices in a home or business via a wireless router. The router is connected directly to your internet modem and acts as a hub to broadcast the internet signal to all your Wi-Fi enabled devices. This gives you flexibility to stay connected to the internet as long as you’re within your network coverage </a:t>
            </a:r>
            <a:r>
              <a:rPr lang="en-US" sz="3000" dirty="0" err="1">
                <a:solidFill>
                  <a:schemeClr val="bg1"/>
                </a:solidFill>
                <a:latin typeface="Times New Roman" panose="02020603050405020304" pitchFamily="18" charset="0"/>
                <a:cs typeface="Times New Roman" panose="02020603050405020304" pitchFamily="18" charset="0"/>
              </a:rPr>
              <a:t>area.The</a:t>
            </a:r>
            <a:r>
              <a:rPr lang="en-US" sz="3000" dirty="0">
                <a:solidFill>
                  <a:schemeClr val="bg1"/>
                </a:solidFill>
                <a:latin typeface="Times New Roman" panose="02020603050405020304" pitchFamily="18" charset="0"/>
                <a:cs typeface="Times New Roman" panose="02020603050405020304" pitchFamily="18" charset="0"/>
              </a:rPr>
              <a:t> term was created by a </a:t>
            </a:r>
            <a:r>
              <a:rPr lang="en-US" sz="3000" dirty="0">
                <a:solidFill>
                  <a:schemeClr val="bg1"/>
                </a:solidFill>
                <a:latin typeface="Times New Roman" panose="02020603050405020304" pitchFamily="18" charset="0"/>
                <a:cs typeface="Times New Roman" panose="02020603050405020304" pitchFamily="18" charset="0"/>
                <a:hlinkClick r:id="rId6" tooltip="https://www.newscientist.com/question/what-does-wi-fi-stand-for/">
                  <a:extLst>
                    <a:ext uri="{A12FA001-AC4F-418D-AE19-62706E023703}">
                      <ahyp:hlinkClr xmlns:ahyp="http://schemas.microsoft.com/office/drawing/2018/hyperlinkcolor" val="tx"/>
                    </a:ext>
                  </a:extLst>
                </a:hlinkClick>
              </a:rPr>
              <a:t>marketing firm</a:t>
            </a:r>
            <a:r>
              <a:rPr lang="en-US" sz="3000" dirty="0">
                <a:solidFill>
                  <a:schemeClr val="bg1"/>
                </a:solidFill>
                <a:latin typeface="Times New Roman" panose="02020603050405020304" pitchFamily="18" charset="0"/>
                <a:cs typeface="Times New Roman" panose="02020603050405020304" pitchFamily="18" charset="0"/>
              </a:rPr>
              <a:t> because the wireless industry was looking for a user-friendly name to refer to some not so user-friendly technology known as </a:t>
            </a:r>
            <a:r>
              <a:rPr lang="en-US" sz="3000" dirty="0">
                <a:solidFill>
                  <a:schemeClr val="bg1"/>
                </a:solidFill>
                <a:latin typeface="Times New Roman" panose="02020603050405020304" pitchFamily="18" charset="0"/>
                <a:cs typeface="Times New Roman" panose="02020603050405020304" pitchFamily="18" charset="0"/>
                <a:hlinkClick r:id="rId7" tooltip="https://standards.ieee.org/ieee/802.11/5536/">
                  <a:extLst>
                    <a:ext uri="{A12FA001-AC4F-418D-AE19-62706E023703}">
                      <ahyp:hlinkClr xmlns:ahyp="http://schemas.microsoft.com/office/drawing/2018/hyperlinkcolor" val="tx"/>
                    </a:ext>
                  </a:extLst>
                </a:hlinkClick>
              </a:rPr>
              <a:t>IEEE 802.11</a:t>
            </a:r>
            <a:r>
              <a:rPr lang="en-US" sz="3000" dirty="0">
                <a:solidFill>
                  <a:schemeClr val="bg1"/>
                </a:solidFill>
                <a:latin typeface="Times New Roman" panose="02020603050405020304" pitchFamily="18" charset="0"/>
                <a:cs typeface="Times New Roman" panose="02020603050405020304" pitchFamily="18" charset="0"/>
              </a:rPr>
              <a:t> and the name stuck. Wi-Fi, often referred to as </a:t>
            </a:r>
            <a:r>
              <a:rPr lang="en-US" sz="3000" dirty="0" err="1">
                <a:solidFill>
                  <a:schemeClr val="bg1"/>
                </a:solidFill>
                <a:latin typeface="Times New Roman" panose="02020603050405020304" pitchFamily="18" charset="0"/>
                <a:cs typeface="Times New Roman" panose="02020603050405020304" pitchFamily="18" charset="0"/>
              </a:rPr>
              <a:t>WiFi</a:t>
            </a:r>
            <a:r>
              <a:rPr lang="en-US" sz="3000" dirty="0">
                <a:solidFill>
                  <a:schemeClr val="bg1"/>
                </a:solidFill>
                <a:latin typeface="Times New Roman" panose="02020603050405020304" pitchFamily="18" charset="0"/>
                <a:cs typeface="Times New Roman" panose="02020603050405020304" pitchFamily="18" charset="0"/>
              </a:rPr>
              <a:t>, </a:t>
            </a:r>
            <a:r>
              <a:rPr lang="en-US" sz="3000" dirty="0" err="1">
                <a:solidFill>
                  <a:schemeClr val="bg1"/>
                </a:solidFill>
                <a:latin typeface="Times New Roman" panose="02020603050405020304" pitchFamily="18" charset="0"/>
                <a:cs typeface="Times New Roman" panose="02020603050405020304" pitchFamily="18" charset="0"/>
              </a:rPr>
              <a:t>wifi</a:t>
            </a:r>
            <a:r>
              <a:rPr lang="en-US" sz="3000" dirty="0">
                <a:solidFill>
                  <a:schemeClr val="bg1"/>
                </a:solidFill>
                <a:latin typeface="Times New Roman" panose="02020603050405020304" pitchFamily="18" charset="0"/>
                <a:cs typeface="Times New Roman" panose="02020603050405020304" pitchFamily="18" charset="0"/>
              </a:rPr>
              <a:t>, wi-fi or </a:t>
            </a:r>
            <a:r>
              <a:rPr lang="en-US" sz="3000" dirty="0" err="1">
                <a:solidFill>
                  <a:schemeClr val="bg1"/>
                </a:solidFill>
                <a:latin typeface="Times New Roman" panose="02020603050405020304" pitchFamily="18" charset="0"/>
                <a:cs typeface="Times New Roman" panose="02020603050405020304" pitchFamily="18" charset="0"/>
              </a:rPr>
              <a:t>wi</a:t>
            </a:r>
            <a:r>
              <a:rPr lang="en-US" sz="3000" dirty="0">
                <a:solidFill>
                  <a:schemeClr val="bg1"/>
                </a:solidFill>
                <a:latin typeface="Times New Roman" panose="02020603050405020304" pitchFamily="18" charset="0"/>
                <a:cs typeface="Times New Roman" panose="02020603050405020304" pitchFamily="18" charset="0"/>
              </a:rPr>
              <a:t> fi, is often thought to be short for Wireless Fidelity and the organization that paid for the marketing firm is sometimes referred to as the Wireless Fidelity Alliance Inc. </a:t>
            </a:r>
          </a:p>
        </p:txBody>
      </p:sp>
      <p:pic>
        <p:nvPicPr>
          <p:cNvPr id="1026" name="Picture 2">
            <a:extLst>
              <a:ext uri="{FF2B5EF4-FFF2-40B4-BE49-F238E27FC236}">
                <a16:creationId xmlns:a16="http://schemas.microsoft.com/office/drawing/2014/main" id="{68B79C4C-3FEB-42F2-B55B-4357C0B5F0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008642" y="998340"/>
            <a:ext cx="16041974" cy="8717159"/>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20" name="TextBox 7">
            <a:extLst>
              <a:ext uri="{FF2B5EF4-FFF2-40B4-BE49-F238E27FC236}">
                <a16:creationId xmlns:a16="http://schemas.microsoft.com/office/drawing/2014/main" id="{DE042C78-454E-4534-9614-D704A63C5690}"/>
              </a:ext>
            </a:extLst>
          </p:cNvPr>
          <p:cNvSpPr txBox="1"/>
          <p:nvPr/>
        </p:nvSpPr>
        <p:spPr>
          <a:xfrm>
            <a:off x="1237384" y="998341"/>
            <a:ext cx="15413182" cy="8863965"/>
          </a:xfrm>
          <a:prstGeom prst="rect">
            <a:avLst/>
          </a:prstGeom>
        </p:spPr>
        <p:txBody>
          <a:bodyPr wrap="square" lIns="0" tIns="0" rIns="0" bIns="0" rtlCol="0" anchor="t">
            <a:spAutoFit/>
          </a:bodyPr>
          <a:lstStyle/>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1997: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The IEEE finalizes the 802.11 standard, commonly referred to as Wi-Fi, specifying the protocols and data transmission rates for wireless LANs.</a:t>
            </a:r>
          </a:p>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1998: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products begin to emerge commercially, initially targeting niche markets such as enterprise networking and mobile computing.</a:t>
            </a:r>
          </a:p>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2000-2005: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adoption accelerates as prices decline, compatibility improves, and consumer demand for wireless internet access grows.</a:t>
            </a:r>
          </a:p>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2006: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The Wi-Fi Alliance is formed to promote interoperability among Wi-Fi devices and to develop new Wi-Fi standards.</a:t>
            </a:r>
          </a:p>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2007: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The IEEE introduces the 802.11n standard, offering significant improvements in speed, range, and reliability.</a:t>
            </a:r>
          </a:p>
          <a:p>
            <a:pPr marL="571500" indent="-571500" algn="just">
              <a:buFont typeface="Arial" panose="020B0604020202020204" pitchFamily="34" charset="0"/>
              <a:buChar char="•"/>
            </a:pPr>
            <a:r>
              <a:rPr lang="en-US" sz="3600" b="1" i="0" u="sng" dirty="0">
                <a:solidFill>
                  <a:srgbClr val="1F1F1F"/>
                </a:solidFill>
                <a:effectLst/>
                <a:latin typeface="Times New Roman" panose="02020603050405020304" pitchFamily="18" charset="0"/>
                <a:cs typeface="Times New Roman" panose="02020603050405020304" pitchFamily="18" charset="0"/>
              </a:rPr>
              <a:t>2009:</a:t>
            </a:r>
            <a:r>
              <a:rPr lang="en-US" sz="3600" b="1" i="0" dirty="0">
                <a:solidFill>
                  <a:srgbClr val="1F1F1F"/>
                </a:solidFill>
                <a:effectLst/>
                <a:latin typeface="Times New Roman" panose="02020603050405020304" pitchFamily="18" charset="0"/>
                <a:cs typeface="Times New Roman" panose="02020603050405020304" pitchFamily="18" charset="0"/>
              </a:rPr>
              <a:t> </a:t>
            </a:r>
            <a:r>
              <a:rPr lang="en-US" sz="3600" b="0" i="0" dirty="0">
                <a:solidFill>
                  <a:srgbClr val="1F1F1F"/>
                </a:solidFill>
                <a:effectLst/>
                <a:latin typeface="Times New Roman" panose="02020603050405020304" pitchFamily="18" charset="0"/>
                <a:cs typeface="Times New Roman" panose="02020603050405020304" pitchFamily="18" charset="0"/>
              </a:rPr>
              <a:t>Wi-Fi surpasses wired Ethernet as the most popular LAN technology in</a:t>
            </a:r>
          </a:p>
        </p:txBody>
      </p:sp>
      <p:pic>
        <p:nvPicPr>
          <p:cNvPr id="23" name="Picture 2">
            <a:extLst>
              <a:ext uri="{FF2B5EF4-FFF2-40B4-BE49-F238E27FC236}">
                <a16:creationId xmlns:a16="http://schemas.microsoft.com/office/drawing/2014/main" id="{8E776633-F8D0-40C7-8014-AC31E7CD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2900" y="371369"/>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648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008642" y="998340"/>
            <a:ext cx="16041974" cy="8094209"/>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20" name="TextBox 7">
            <a:extLst>
              <a:ext uri="{FF2B5EF4-FFF2-40B4-BE49-F238E27FC236}">
                <a16:creationId xmlns:a16="http://schemas.microsoft.com/office/drawing/2014/main" id="{DE042C78-454E-4534-9614-D704A63C5690}"/>
              </a:ext>
            </a:extLst>
          </p:cNvPr>
          <p:cNvSpPr txBox="1"/>
          <p:nvPr/>
        </p:nvSpPr>
        <p:spPr>
          <a:xfrm>
            <a:off x="1237384" y="998341"/>
            <a:ext cx="15413182" cy="7755969"/>
          </a:xfrm>
          <a:prstGeom prst="rect">
            <a:avLst/>
          </a:prstGeom>
        </p:spPr>
        <p:txBody>
          <a:bodyPr wrap="square" lIns="0" tIns="0" rIns="0" bIns="0" rtlCol="0" anchor="t">
            <a:spAutoFit/>
          </a:bodyPr>
          <a:lstStyle/>
          <a:p>
            <a:pPr marL="571500" indent="-571500" algn="just">
              <a:buFont typeface="Arial" panose="020B0604020202020204" pitchFamily="34" charset="0"/>
              <a:buChar char="•"/>
            </a:pPr>
            <a:r>
              <a:rPr lang="en-US" sz="3600" b="1" i="0" dirty="0">
                <a:solidFill>
                  <a:srgbClr val="1F1F1F"/>
                </a:solidFill>
                <a:effectLst/>
                <a:latin typeface="Times New Roman" panose="02020603050405020304" pitchFamily="18" charset="0"/>
                <a:cs typeface="Times New Roman" panose="02020603050405020304" pitchFamily="18" charset="0"/>
              </a:rPr>
              <a:t>2011: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becomes ubiquitous in public spaces, such as airports, coffee shops, and libraries.</a:t>
            </a:r>
          </a:p>
          <a:p>
            <a:pPr marL="571500" indent="-571500" algn="just">
              <a:buFont typeface="Arial" panose="020B0604020202020204" pitchFamily="34" charset="0"/>
              <a:buChar char="•"/>
            </a:pPr>
            <a:r>
              <a:rPr lang="en-US" sz="3600" b="1" i="0" dirty="0">
                <a:solidFill>
                  <a:srgbClr val="1F1F1F"/>
                </a:solidFill>
                <a:effectLst/>
                <a:latin typeface="Times New Roman" panose="02020603050405020304" pitchFamily="18" charset="0"/>
                <a:cs typeface="Times New Roman" panose="02020603050405020304" pitchFamily="18" charset="0"/>
              </a:rPr>
              <a:t>2012: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The IEEE introduces the 802.11ad standard, operating in the 60 GHz frequency band and offering multi-gigabit speeds.</a:t>
            </a:r>
          </a:p>
          <a:p>
            <a:pPr marL="571500" indent="-571500" algn="just">
              <a:buFont typeface="Arial" panose="020B0604020202020204" pitchFamily="34" charset="0"/>
              <a:buChar char="•"/>
            </a:pPr>
            <a:r>
              <a:rPr lang="en-US" sz="3600" b="1" i="0" dirty="0">
                <a:solidFill>
                  <a:srgbClr val="1F1F1F"/>
                </a:solidFill>
                <a:effectLst/>
                <a:latin typeface="Times New Roman" panose="02020603050405020304" pitchFamily="18" charset="0"/>
                <a:cs typeface="Times New Roman" panose="02020603050405020304" pitchFamily="18" charset="0"/>
              </a:rPr>
              <a:t>2013-2015: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continues to evolve, with the introduction of new standards like 802.11ax (Wi-Fi 6) and 802.11axE (Wi-Fi 6E), focusing on improved performance, efficiency, and support for new applications like IoT and VR.</a:t>
            </a:r>
          </a:p>
          <a:p>
            <a:pPr marL="571500" indent="-571500" algn="just">
              <a:buFont typeface="Arial" panose="020B0604020202020204" pitchFamily="34" charset="0"/>
              <a:buChar char="•"/>
            </a:pPr>
            <a:r>
              <a:rPr lang="en-US" sz="3600" b="1" i="0" dirty="0">
                <a:solidFill>
                  <a:srgbClr val="1F1F1F"/>
                </a:solidFill>
                <a:effectLst/>
                <a:latin typeface="Times New Roman" panose="02020603050405020304" pitchFamily="18" charset="0"/>
                <a:cs typeface="Times New Roman" panose="02020603050405020304" pitchFamily="18" charset="0"/>
              </a:rPr>
              <a:t>2016-present: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remains a critical technology for wireless connectivity, with continuous advancements in speed, range, reliability, and security, enabling the seamless integration of devices and applications in homes, businesses, and public spaces.</a:t>
            </a:r>
          </a:p>
        </p:txBody>
      </p:sp>
      <p:pic>
        <p:nvPicPr>
          <p:cNvPr id="23" name="Picture 2">
            <a:extLst>
              <a:ext uri="{FF2B5EF4-FFF2-40B4-BE49-F238E27FC236}">
                <a16:creationId xmlns:a16="http://schemas.microsoft.com/office/drawing/2014/main" id="{8E776633-F8D0-40C7-8014-AC31E7CD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9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008643" y="1028700"/>
            <a:ext cx="15792614" cy="8686800"/>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6" name="TextBox 6"/>
          <p:cNvSpPr txBox="1"/>
          <p:nvPr/>
        </p:nvSpPr>
        <p:spPr>
          <a:xfrm>
            <a:off x="-1647457" y="1292268"/>
            <a:ext cx="8229600" cy="769441"/>
          </a:xfrm>
          <a:prstGeom prst="rect">
            <a:avLst/>
          </a:prstGeom>
        </p:spPr>
        <p:txBody>
          <a:bodyPr wrap="square" lIns="0" tIns="0" rIns="0" bIns="0" rtlCol="0" anchor="t">
            <a:spAutoFit/>
          </a:bodyPr>
          <a:lstStyle/>
          <a:p>
            <a:pPr algn="r">
              <a:lnSpc>
                <a:spcPts val="6049"/>
              </a:lnSpc>
            </a:pPr>
            <a:r>
              <a:rPr lang="en-US" sz="5499" b="1" u="sng" spc="175" dirty="0">
                <a:solidFill>
                  <a:srgbClr val="000000"/>
                </a:solidFill>
                <a:latin typeface="Times New Roman" panose="02020603050405020304" pitchFamily="18" charset="0"/>
                <a:cs typeface="Times New Roman" panose="02020603050405020304" pitchFamily="18" charset="0"/>
              </a:rPr>
              <a:t>CONCLUSION:</a:t>
            </a:r>
          </a:p>
        </p:txBody>
      </p:sp>
      <p:pic>
        <p:nvPicPr>
          <p:cNvPr id="23" name="Picture 2">
            <a:extLst>
              <a:ext uri="{FF2B5EF4-FFF2-40B4-BE49-F238E27FC236}">
                <a16:creationId xmlns:a16="http://schemas.microsoft.com/office/drawing/2014/main" id="{8E776633-F8D0-40C7-8014-AC31E7CD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B48B6BA-83C0-4D0D-AC07-209C6F076EF3}"/>
              </a:ext>
            </a:extLst>
          </p:cNvPr>
          <p:cNvSpPr txBox="1"/>
          <p:nvPr/>
        </p:nvSpPr>
        <p:spPr>
          <a:xfrm>
            <a:off x="1389713" y="2367954"/>
            <a:ext cx="15030473" cy="6894195"/>
          </a:xfrm>
          <a:prstGeom prst="rect">
            <a:avLst/>
          </a:prstGeom>
          <a:noFill/>
        </p:spPr>
        <p:txBody>
          <a:bodyPr wrap="square">
            <a:spAutoFit/>
          </a:bodyPr>
          <a:lstStyle/>
          <a:p>
            <a:pPr algn="just"/>
            <a:r>
              <a:rPr lang="en-US" sz="3400" b="0" i="0" dirty="0">
                <a:solidFill>
                  <a:srgbClr val="374151"/>
                </a:solidFill>
                <a:effectLst/>
                <a:latin typeface="Times New Roman" panose="02020603050405020304" pitchFamily="18" charset="0"/>
                <a:cs typeface="Times New Roman" panose="02020603050405020304" pitchFamily="18" charset="0"/>
              </a:rPr>
              <a:t>Wi-Fi, which stands for Wireless Fidelity, has become an integral part of our daily lives, enabling wireless connectivity and internet access in various environments. As of my last knowledge update in 2022, Wi-Fi continues to play a crucial role in providing internet access for a multitude of devices, ranging from smartphones and laptops to smart home appliances and IoT devices.</a:t>
            </a:r>
          </a:p>
          <a:p>
            <a:pPr algn="just"/>
            <a:r>
              <a:rPr lang="en-US" sz="3400" b="0" i="0" dirty="0">
                <a:solidFill>
                  <a:srgbClr val="374151"/>
                </a:solidFill>
                <a:effectLst/>
                <a:latin typeface="Times New Roman" panose="02020603050405020304" pitchFamily="18" charset="0"/>
                <a:cs typeface="Times New Roman" panose="02020603050405020304" pitchFamily="18" charset="0"/>
              </a:rPr>
              <a:t>While the evolution of Wi-Fi has seen significant advancements in terms of speed, security, and range, it is important to note that its effectiveness can be influenced by factors such as signal interference, congestion, and the increasing number of connected devices. Its widespread use in homes, businesses, public spaces, and other environments underscores its significance in facilitating seamless communication and data transfer. Nonetheless, the ongoing evolution of connectivity technologies, including the potential emergence of alternative solutions like 5G, may continue to shape the landscape of wireless communication in the coming years.</a:t>
            </a:r>
          </a:p>
        </p:txBody>
      </p:sp>
    </p:spTree>
    <p:extLst>
      <p:ext uri="{BB962C8B-B14F-4D97-AF65-F5344CB8AC3E}">
        <p14:creationId xmlns:p14="http://schemas.microsoft.com/office/powerpoint/2010/main" val="21272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822598" y="1028700"/>
            <a:ext cx="14608756" cy="8229600"/>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6" name="TextBox 6"/>
          <p:cNvSpPr txBox="1"/>
          <p:nvPr/>
        </p:nvSpPr>
        <p:spPr>
          <a:xfrm>
            <a:off x="1822598" y="1846819"/>
            <a:ext cx="6185598" cy="784225"/>
          </a:xfrm>
          <a:prstGeom prst="rect">
            <a:avLst/>
          </a:prstGeom>
        </p:spPr>
        <p:txBody>
          <a:bodyPr lIns="0" tIns="0" rIns="0" bIns="0" rtlCol="0" anchor="t">
            <a:spAutoFit/>
          </a:bodyPr>
          <a:lstStyle/>
          <a:p>
            <a:pPr algn="r">
              <a:lnSpc>
                <a:spcPts val="6049"/>
              </a:lnSpc>
            </a:pPr>
            <a:r>
              <a:rPr lang="en-US" sz="5499" b="1" u="sng" spc="175" dirty="0">
                <a:solidFill>
                  <a:srgbClr val="000000"/>
                </a:solidFill>
                <a:latin typeface="Times New Roman" panose="02020603050405020304" pitchFamily="18" charset="0"/>
                <a:cs typeface="Times New Roman" panose="02020603050405020304" pitchFamily="18" charset="0"/>
              </a:rPr>
              <a:t>IMPORTANCE</a:t>
            </a:r>
            <a:r>
              <a:rPr lang="en-US" sz="5499" b="1" spc="175" dirty="0">
                <a:solidFill>
                  <a:srgbClr val="000000"/>
                </a:solidFill>
                <a:latin typeface="Times New Roman" panose="02020603050405020304" pitchFamily="18" charset="0"/>
                <a:cs typeface="Times New Roman" panose="02020603050405020304" pitchFamily="18" charset="0"/>
              </a:rPr>
              <a:t>:</a:t>
            </a:r>
          </a:p>
        </p:txBody>
      </p:sp>
      <p:sp>
        <p:nvSpPr>
          <p:cNvPr id="7" name="TextBox 7"/>
          <p:cNvSpPr txBox="1"/>
          <p:nvPr/>
        </p:nvSpPr>
        <p:spPr>
          <a:xfrm>
            <a:off x="2770167" y="2716351"/>
            <a:ext cx="11880037" cy="6142236"/>
          </a:xfrm>
          <a:prstGeom prst="rect">
            <a:avLst/>
          </a:prstGeom>
        </p:spPr>
        <p:txBody>
          <a:bodyPr lIns="0" tIns="0" rIns="0" bIns="0" rtlCol="0" anchor="t">
            <a:spAutoFit/>
          </a:bodyPr>
          <a:lstStyle/>
          <a:p>
            <a:pPr algn="just">
              <a:lnSpc>
                <a:spcPts val="5326"/>
              </a:lnSpc>
            </a:pPr>
            <a:r>
              <a:rPr lang="en-US" sz="3804" spc="-49" dirty="0">
                <a:solidFill>
                  <a:srgbClr val="000000"/>
                </a:solidFill>
                <a:latin typeface="Times New Roman"/>
              </a:rPr>
              <a:t>The Following Importance of Wi-Fi Are:</a:t>
            </a:r>
          </a:p>
          <a:p>
            <a:pPr marL="821428" lvl="1" indent="-410714" algn="just">
              <a:lnSpc>
                <a:spcPts val="5326"/>
              </a:lnSpc>
              <a:buFont typeface="Arial"/>
              <a:buChar char="•"/>
            </a:pPr>
            <a:r>
              <a:rPr lang="en-US" sz="3804" spc="-49" dirty="0">
                <a:solidFill>
                  <a:srgbClr val="000000"/>
                </a:solidFill>
                <a:latin typeface="Times New Roman"/>
              </a:rPr>
              <a:t> Wireless Connectivity.</a:t>
            </a:r>
          </a:p>
          <a:p>
            <a:pPr marL="821428" lvl="1" indent="-410714" algn="just">
              <a:lnSpc>
                <a:spcPts val="5326"/>
              </a:lnSpc>
              <a:buFont typeface="Arial"/>
              <a:buChar char="•"/>
            </a:pPr>
            <a:r>
              <a:rPr lang="en-US" sz="3804" spc="-49" dirty="0">
                <a:solidFill>
                  <a:srgbClr val="000000"/>
                </a:solidFill>
                <a:latin typeface="Times New Roman"/>
              </a:rPr>
              <a:t> Convenient and Flexibility.</a:t>
            </a:r>
          </a:p>
          <a:p>
            <a:pPr marL="821428" lvl="1" indent="-410714" algn="just">
              <a:lnSpc>
                <a:spcPts val="5326"/>
              </a:lnSpc>
              <a:buFont typeface="Arial"/>
              <a:buChar char="•"/>
            </a:pPr>
            <a:r>
              <a:rPr lang="en-US" sz="3804" spc="-49" dirty="0">
                <a:solidFill>
                  <a:srgbClr val="000000"/>
                </a:solidFill>
                <a:latin typeface="Times New Roman"/>
              </a:rPr>
              <a:t> IOT Integration.</a:t>
            </a:r>
          </a:p>
          <a:p>
            <a:pPr marL="821428" lvl="1" indent="-410714" algn="just">
              <a:lnSpc>
                <a:spcPts val="5326"/>
              </a:lnSpc>
              <a:buFont typeface="Arial"/>
              <a:buChar char="•"/>
            </a:pPr>
            <a:r>
              <a:rPr lang="en-US" sz="3804" spc="-49" dirty="0">
                <a:solidFill>
                  <a:srgbClr val="000000"/>
                </a:solidFill>
                <a:latin typeface="Times New Roman"/>
              </a:rPr>
              <a:t> Business and Education.</a:t>
            </a:r>
          </a:p>
          <a:p>
            <a:pPr marL="821428" lvl="1" indent="-410714" algn="just">
              <a:lnSpc>
                <a:spcPts val="5326"/>
              </a:lnSpc>
              <a:buFont typeface="Arial"/>
              <a:buChar char="•"/>
            </a:pPr>
            <a:r>
              <a:rPr lang="en-US" sz="3804" spc="-49" dirty="0">
                <a:solidFill>
                  <a:srgbClr val="000000"/>
                </a:solidFill>
                <a:latin typeface="Times New Roman"/>
              </a:rPr>
              <a:t> Public Access and Connectivity.</a:t>
            </a:r>
          </a:p>
          <a:p>
            <a:pPr marL="821428" lvl="1" indent="-410714" algn="just">
              <a:lnSpc>
                <a:spcPts val="5326"/>
              </a:lnSpc>
              <a:buFont typeface="Arial"/>
              <a:buChar char="•"/>
            </a:pPr>
            <a:r>
              <a:rPr lang="en-US" sz="3804" spc="-49" dirty="0">
                <a:solidFill>
                  <a:srgbClr val="000000"/>
                </a:solidFill>
                <a:latin typeface="Times New Roman"/>
              </a:rPr>
              <a:t> Economic Impact.</a:t>
            </a:r>
          </a:p>
          <a:p>
            <a:pPr marL="821428" lvl="1" indent="-410714" algn="just">
              <a:lnSpc>
                <a:spcPts val="5326"/>
              </a:lnSpc>
              <a:buFont typeface="Arial"/>
              <a:buChar char="•"/>
            </a:pPr>
            <a:r>
              <a:rPr lang="en-US" sz="3804" spc="-49" dirty="0">
                <a:solidFill>
                  <a:srgbClr val="000000"/>
                </a:solidFill>
                <a:latin typeface="Times New Roman"/>
              </a:rPr>
              <a:t> Social Connectivity.</a:t>
            </a:r>
          </a:p>
          <a:p>
            <a:pPr marL="821428" lvl="1" indent="-410714" algn="just">
              <a:lnSpc>
                <a:spcPts val="5326"/>
              </a:lnSpc>
              <a:buFont typeface="Arial"/>
              <a:buChar char="•"/>
            </a:pPr>
            <a:r>
              <a:rPr lang="en-US" sz="3804" spc="-49" dirty="0">
                <a:solidFill>
                  <a:srgbClr val="000000"/>
                </a:solidFill>
                <a:latin typeface="Times New Roman"/>
              </a:rPr>
              <a:t> Technological Advancements.</a:t>
            </a:r>
          </a:p>
        </p:txBody>
      </p:sp>
      <p:pic>
        <p:nvPicPr>
          <p:cNvPr id="10" name="Picture 2">
            <a:extLst>
              <a:ext uri="{FF2B5EF4-FFF2-40B4-BE49-F238E27FC236}">
                <a16:creationId xmlns:a16="http://schemas.microsoft.com/office/drawing/2014/main" id="{DA1141EF-E1FA-4B4F-B45C-73E90CB74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51028" flipH="1">
            <a:off x="-1272661" y="-3109670"/>
            <a:ext cx="20833322" cy="16506339"/>
          </a:xfrm>
          <a:custGeom>
            <a:avLst/>
            <a:gdLst/>
            <a:ahLst/>
            <a:cxnLst/>
            <a:rect l="l" t="t" r="r" b="b"/>
            <a:pathLst>
              <a:path w="20833322" h="16506339">
                <a:moveTo>
                  <a:pt x="20833322" y="7003569"/>
                </a:moveTo>
                <a:lnTo>
                  <a:pt x="3939507" y="0"/>
                </a:lnTo>
                <a:lnTo>
                  <a:pt x="0" y="9502771"/>
                </a:lnTo>
                <a:lnTo>
                  <a:pt x="16893815" y="16506340"/>
                </a:lnTo>
                <a:lnTo>
                  <a:pt x="20833322" y="7003569"/>
                </a:lnTo>
                <a:close/>
              </a:path>
            </a:pathLst>
          </a:custGeom>
          <a:blipFill>
            <a:blip r:embed="rId2"/>
            <a:stretch>
              <a:fillRect l="-20427" r="-20427"/>
            </a:stretch>
          </a:blipFill>
        </p:spPr>
      </p:sp>
      <p:grpSp>
        <p:nvGrpSpPr>
          <p:cNvPr id="3" name="Group 3"/>
          <p:cNvGrpSpPr/>
          <p:nvPr/>
        </p:nvGrpSpPr>
        <p:grpSpPr>
          <a:xfrm>
            <a:off x="838200" y="952500"/>
            <a:ext cx="16382999" cy="8402814"/>
            <a:chOff x="0" y="0"/>
            <a:chExt cx="1350514" cy="1446309"/>
          </a:xfrm>
        </p:grpSpPr>
        <p:sp>
          <p:nvSpPr>
            <p:cNvPr id="4" name="Freeform 4"/>
            <p:cNvSpPr/>
            <p:nvPr/>
          </p:nvSpPr>
          <p:spPr>
            <a:xfrm>
              <a:off x="0" y="0"/>
              <a:ext cx="1350514" cy="1446309"/>
            </a:xfrm>
            <a:custGeom>
              <a:avLst/>
              <a:gdLst/>
              <a:ahLst/>
              <a:cxnLst/>
              <a:rect l="l" t="t" r="r" b="b"/>
              <a:pathLst>
                <a:path w="1350514" h="1446309">
                  <a:moveTo>
                    <a:pt x="0" y="0"/>
                  </a:moveTo>
                  <a:lnTo>
                    <a:pt x="1350514" y="0"/>
                  </a:lnTo>
                  <a:lnTo>
                    <a:pt x="1350514" y="1446309"/>
                  </a:lnTo>
                  <a:lnTo>
                    <a:pt x="0" y="1446309"/>
                  </a:lnTo>
                  <a:close/>
                </a:path>
              </a:pathLst>
            </a:custGeom>
            <a:solidFill>
              <a:srgbClr val="F5F5F5"/>
            </a:solidFill>
            <a:ln cap="sq">
              <a:noFill/>
              <a:prstDash val="solid"/>
              <a:miter/>
            </a:ln>
          </p:spPr>
        </p:sp>
        <p:sp>
          <p:nvSpPr>
            <p:cNvPr id="5" name="TextBox 5"/>
            <p:cNvSpPr txBox="1"/>
            <p:nvPr/>
          </p:nvSpPr>
          <p:spPr>
            <a:xfrm>
              <a:off x="0" y="-28575"/>
              <a:ext cx="1350514" cy="1474884"/>
            </a:xfrm>
            <a:prstGeom prst="rect">
              <a:avLst/>
            </a:prstGeom>
          </p:spPr>
          <p:txBody>
            <a:bodyPr lIns="50800" tIns="50800" rIns="50800" bIns="50800" rtlCol="0" anchor="ctr"/>
            <a:lstStyle/>
            <a:p>
              <a:pPr algn="ctr">
                <a:lnSpc>
                  <a:spcPts val="1869"/>
                </a:lnSpc>
              </a:pPr>
              <a:endParaRPr/>
            </a:p>
          </p:txBody>
        </p:sp>
      </p:grpSp>
      <p:sp>
        <p:nvSpPr>
          <p:cNvPr id="9" name="TextBox 9"/>
          <p:cNvSpPr txBox="1"/>
          <p:nvPr/>
        </p:nvSpPr>
        <p:spPr>
          <a:xfrm>
            <a:off x="1524000" y="1620647"/>
            <a:ext cx="5545056" cy="835998"/>
          </a:xfrm>
          <a:prstGeom prst="rect">
            <a:avLst/>
          </a:prstGeom>
        </p:spPr>
        <p:txBody>
          <a:bodyPr wrap="square" lIns="0" tIns="0" rIns="0" bIns="0" rtlCol="0" anchor="t">
            <a:spAutoFit/>
          </a:bodyPr>
          <a:lstStyle/>
          <a:p>
            <a:pPr algn="ctr">
              <a:lnSpc>
                <a:spcPts val="6883"/>
              </a:lnSpc>
            </a:pPr>
            <a:r>
              <a:rPr lang="en-US" sz="5736" b="1" u="sng" spc="-57" dirty="0">
                <a:solidFill>
                  <a:srgbClr val="000000"/>
                </a:solidFill>
                <a:latin typeface="Times New Roman" panose="02020603050405020304" pitchFamily="18" charset="0"/>
                <a:cs typeface="Times New Roman" panose="02020603050405020304" pitchFamily="18" charset="0"/>
              </a:rPr>
              <a:t>ADVANTAGES</a:t>
            </a:r>
            <a:r>
              <a:rPr lang="en-US" sz="5736" spc="-57" dirty="0">
                <a:solidFill>
                  <a:srgbClr val="000000"/>
                </a:solidFill>
                <a:latin typeface="Times New Roman" panose="02020603050405020304" pitchFamily="18" charset="0"/>
                <a:cs typeface="Times New Roman" panose="02020603050405020304" pitchFamily="18" charset="0"/>
              </a:rPr>
              <a:t>:</a:t>
            </a:r>
          </a:p>
        </p:txBody>
      </p:sp>
      <p:sp>
        <p:nvSpPr>
          <p:cNvPr id="11" name="TextBox 11"/>
          <p:cNvSpPr txBox="1"/>
          <p:nvPr/>
        </p:nvSpPr>
        <p:spPr>
          <a:xfrm>
            <a:off x="1752600" y="2664710"/>
            <a:ext cx="13370413" cy="6001643"/>
          </a:xfrm>
          <a:prstGeom prst="rect">
            <a:avLst/>
          </a:prstGeom>
        </p:spPr>
        <p:txBody>
          <a:bodyPr wrap="square" lIns="0" tIns="0" rIns="0" bIns="0" rtlCol="0" anchor="t">
            <a:spAutoFit/>
          </a:bodyPr>
          <a:lstStyle/>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WIRELESS CONNECTIVITY: </a:t>
            </a:r>
          </a:p>
          <a:p>
            <a:pPr algn="just"/>
            <a:r>
              <a:rPr lang="en-US" sz="3000" b="0" i="0" dirty="0">
                <a:solidFill>
                  <a:srgbClr val="374151"/>
                </a:solidFill>
                <a:effectLst/>
                <a:latin typeface="Times New Roman" panose="02020603050405020304" pitchFamily="18" charset="0"/>
                <a:cs typeface="Times New Roman" panose="02020603050405020304" pitchFamily="18" charset="0"/>
              </a:rPr>
              <a:t>	Wi-Fi allows devices to connect to the internet and local networks without the 	need for physical cables, providing greater mobility and flexibility.</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COST-EFFECTIVENESS: </a:t>
            </a:r>
          </a:p>
          <a:p>
            <a:pPr algn="just"/>
            <a:r>
              <a:rPr lang="en-US" sz="3000" b="0" i="0" dirty="0">
                <a:solidFill>
                  <a:srgbClr val="374151"/>
                </a:solidFill>
                <a:effectLst/>
                <a:latin typeface="Times New Roman" panose="02020603050405020304" pitchFamily="18" charset="0"/>
                <a:cs typeface="Times New Roman" panose="02020603050405020304" pitchFamily="18" charset="0"/>
              </a:rPr>
              <a:t>	Setting up a Wi-Fi network can be more cost-effective than installing wired 	networks, especially in environments where running cables can be challenging 	or expensive.</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SCALABILITY: </a:t>
            </a:r>
          </a:p>
          <a:p>
            <a:pPr algn="just"/>
            <a:r>
              <a:rPr lang="en-US" sz="3000" b="0" i="0" dirty="0">
                <a:solidFill>
                  <a:srgbClr val="374151"/>
                </a:solidFill>
                <a:effectLst/>
                <a:latin typeface="Times New Roman" panose="02020603050405020304" pitchFamily="18" charset="0"/>
                <a:cs typeface="Times New Roman" panose="02020603050405020304" pitchFamily="18" charset="0"/>
              </a:rPr>
              <a:t>	Wi-Fi networks can be easily expanded to accommodate more devices without 	the 	need for extensive infrastructure modifications.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COMPATIBILITY: </a:t>
            </a:r>
          </a:p>
          <a:p>
            <a:pPr algn="just"/>
            <a:r>
              <a:rPr lang="en-US" sz="3000" b="0" i="0" dirty="0">
                <a:solidFill>
                  <a:srgbClr val="374151"/>
                </a:solidFill>
                <a:effectLst/>
                <a:latin typeface="Times New Roman" panose="02020603050405020304" pitchFamily="18" charset="0"/>
                <a:cs typeface="Times New Roman" panose="02020603050405020304" pitchFamily="18" charset="0"/>
              </a:rPr>
              <a:t>	Wi-Fi is compatible with a wide range of devices, including smartphones, tablets, 	laptops, smart home devices, and other internet-enabled gadgets.</a:t>
            </a:r>
          </a:p>
        </p:txBody>
      </p:sp>
      <p:pic>
        <p:nvPicPr>
          <p:cNvPr id="15" name="Picture 2">
            <a:extLst>
              <a:ext uri="{FF2B5EF4-FFF2-40B4-BE49-F238E27FC236}">
                <a16:creationId xmlns:a16="http://schemas.microsoft.com/office/drawing/2014/main" id="{7B4C9B56-02A9-4F47-B886-8F6F28F6B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51028" flipH="1">
            <a:off x="-1272661" y="-3109670"/>
            <a:ext cx="20833322" cy="16506339"/>
          </a:xfrm>
          <a:custGeom>
            <a:avLst/>
            <a:gdLst/>
            <a:ahLst/>
            <a:cxnLst/>
            <a:rect l="l" t="t" r="r" b="b"/>
            <a:pathLst>
              <a:path w="20833322" h="16506339">
                <a:moveTo>
                  <a:pt x="20833322" y="7003569"/>
                </a:moveTo>
                <a:lnTo>
                  <a:pt x="3939507" y="0"/>
                </a:lnTo>
                <a:lnTo>
                  <a:pt x="0" y="9502771"/>
                </a:lnTo>
                <a:lnTo>
                  <a:pt x="16893815" y="16506340"/>
                </a:lnTo>
                <a:lnTo>
                  <a:pt x="20833322" y="7003569"/>
                </a:lnTo>
                <a:close/>
              </a:path>
            </a:pathLst>
          </a:custGeom>
          <a:blipFill>
            <a:blip r:embed="rId2"/>
            <a:stretch>
              <a:fillRect l="-20427" r="-20427"/>
            </a:stretch>
          </a:blipFill>
        </p:spPr>
      </p:sp>
      <p:grpSp>
        <p:nvGrpSpPr>
          <p:cNvPr id="3" name="Group 3"/>
          <p:cNvGrpSpPr/>
          <p:nvPr/>
        </p:nvGrpSpPr>
        <p:grpSpPr>
          <a:xfrm>
            <a:off x="838200" y="952500"/>
            <a:ext cx="16382999" cy="8402814"/>
            <a:chOff x="0" y="0"/>
            <a:chExt cx="1350514" cy="1446309"/>
          </a:xfrm>
        </p:grpSpPr>
        <p:sp>
          <p:nvSpPr>
            <p:cNvPr id="4" name="Freeform 4"/>
            <p:cNvSpPr/>
            <p:nvPr/>
          </p:nvSpPr>
          <p:spPr>
            <a:xfrm>
              <a:off x="0" y="0"/>
              <a:ext cx="1350514" cy="1446309"/>
            </a:xfrm>
            <a:custGeom>
              <a:avLst/>
              <a:gdLst/>
              <a:ahLst/>
              <a:cxnLst/>
              <a:rect l="l" t="t" r="r" b="b"/>
              <a:pathLst>
                <a:path w="1350514" h="1446309">
                  <a:moveTo>
                    <a:pt x="0" y="0"/>
                  </a:moveTo>
                  <a:lnTo>
                    <a:pt x="1350514" y="0"/>
                  </a:lnTo>
                  <a:lnTo>
                    <a:pt x="1350514" y="1446309"/>
                  </a:lnTo>
                  <a:lnTo>
                    <a:pt x="0" y="1446309"/>
                  </a:lnTo>
                  <a:close/>
                </a:path>
              </a:pathLst>
            </a:custGeom>
            <a:solidFill>
              <a:srgbClr val="F5F5F5"/>
            </a:solidFill>
            <a:ln cap="sq">
              <a:noFill/>
              <a:prstDash val="solid"/>
              <a:miter/>
            </a:ln>
          </p:spPr>
        </p:sp>
        <p:sp>
          <p:nvSpPr>
            <p:cNvPr id="5" name="TextBox 5"/>
            <p:cNvSpPr txBox="1"/>
            <p:nvPr/>
          </p:nvSpPr>
          <p:spPr>
            <a:xfrm>
              <a:off x="0" y="-28575"/>
              <a:ext cx="1350514" cy="1474884"/>
            </a:xfrm>
            <a:prstGeom prst="rect">
              <a:avLst/>
            </a:prstGeom>
          </p:spPr>
          <p:txBody>
            <a:bodyPr lIns="50800" tIns="50800" rIns="50800" bIns="50800" rtlCol="0" anchor="ctr"/>
            <a:lstStyle/>
            <a:p>
              <a:pPr algn="ctr">
                <a:lnSpc>
                  <a:spcPts val="1869"/>
                </a:lnSpc>
              </a:pPr>
              <a:endParaRPr/>
            </a:p>
          </p:txBody>
        </p:sp>
      </p:grpSp>
      <p:sp>
        <p:nvSpPr>
          <p:cNvPr id="9" name="TextBox 9"/>
          <p:cNvSpPr txBox="1"/>
          <p:nvPr/>
        </p:nvSpPr>
        <p:spPr>
          <a:xfrm>
            <a:off x="1066801" y="1289853"/>
            <a:ext cx="6705600" cy="835998"/>
          </a:xfrm>
          <a:prstGeom prst="rect">
            <a:avLst/>
          </a:prstGeom>
        </p:spPr>
        <p:txBody>
          <a:bodyPr wrap="square" lIns="0" tIns="0" rIns="0" bIns="0" rtlCol="0" anchor="t">
            <a:spAutoFit/>
          </a:bodyPr>
          <a:lstStyle/>
          <a:p>
            <a:pPr algn="ctr">
              <a:lnSpc>
                <a:spcPts val="6883"/>
              </a:lnSpc>
            </a:pPr>
            <a:r>
              <a:rPr lang="en-US" sz="5736" b="1" u="sng" spc="-57" dirty="0">
                <a:solidFill>
                  <a:srgbClr val="000000"/>
                </a:solidFill>
                <a:latin typeface="Times New Roman" panose="02020603050405020304" pitchFamily="18" charset="0"/>
                <a:cs typeface="Times New Roman" panose="02020603050405020304" pitchFamily="18" charset="0"/>
              </a:rPr>
              <a:t>DISADVANTAGES</a:t>
            </a:r>
            <a:r>
              <a:rPr lang="en-US" sz="5736" spc="-57" dirty="0">
                <a:solidFill>
                  <a:srgbClr val="000000"/>
                </a:solidFill>
                <a:latin typeface="Times New Roman" panose="02020603050405020304" pitchFamily="18" charset="0"/>
                <a:cs typeface="Times New Roman" panose="02020603050405020304" pitchFamily="18" charset="0"/>
              </a:rPr>
              <a:t>:</a:t>
            </a:r>
          </a:p>
        </p:txBody>
      </p:sp>
      <p:sp>
        <p:nvSpPr>
          <p:cNvPr id="11" name="TextBox 11"/>
          <p:cNvSpPr txBox="1"/>
          <p:nvPr/>
        </p:nvSpPr>
        <p:spPr>
          <a:xfrm>
            <a:off x="1524000" y="2463204"/>
            <a:ext cx="13370413" cy="6924973"/>
          </a:xfrm>
          <a:prstGeom prst="rect">
            <a:avLst/>
          </a:prstGeom>
        </p:spPr>
        <p:txBody>
          <a:bodyPr wrap="square" lIns="0" tIns="0" rIns="0" bIns="0" rtlCol="0" anchor="t">
            <a:spAutoFit/>
          </a:bodyPr>
          <a:lstStyle/>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SECURITY RISKS: </a:t>
            </a:r>
          </a:p>
          <a:p>
            <a:pPr lvl="2" algn="just"/>
            <a:r>
              <a:rPr lang="en-US" sz="3000" b="0" i="0" dirty="0">
                <a:solidFill>
                  <a:srgbClr val="374151"/>
                </a:solidFill>
                <a:effectLst/>
                <a:latin typeface="Times New Roman" panose="02020603050405020304" pitchFamily="18" charset="0"/>
                <a:cs typeface="Times New Roman" panose="02020603050405020304" pitchFamily="18" charset="0"/>
              </a:rPr>
              <a:t>Wi-Fi networks can be susceptible to security breaches if not properly secured, potentially leading to unauthorized access, data theft, or malware attacks.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LIMITED RANGE: </a:t>
            </a:r>
          </a:p>
          <a:p>
            <a:pPr algn="just"/>
            <a:r>
              <a:rPr lang="en-US" sz="3000" dirty="0">
                <a:solidFill>
                  <a:srgbClr val="374151"/>
                </a:solidFill>
                <a:latin typeface="Times New Roman" panose="02020603050405020304" pitchFamily="18" charset="0"/>
                <a:cs typeface="Times New Roman" panose="02020603050405020304" pitchFamily="18" charset="0"/>
              </a:rPr>
              <a:t>	</a:t>
            </a:r>
            <a:r>
              <a:rPr lang="en-US" sz="3000" b="0" i="0" dirty="0">
                <a:solidFill>
                  <a:srgbClr val="374151"/>
                </a:solidFill>
                <a:effectLst/>
                <a:latin typeface="Times New Roman" panose="02020603050405020304" pitchFamily="18" charset="0"/>
                <a:cs typeface="Times New Roman" panose="02020603050405020304" pitchFamily="18" charset="0"/>
              </a:rPr>
              <a:t>Wi-Fi signals have a limited range, which can result in dead spots or areas 	with poor connectivity, especially in larger buildings or spaces with physical 	barriers.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SPEED LIMITATIONS: </a:t>
            </a:r>
          </a:p>
          <a:p>
            <a:pPr algn="just"/>
            <a:r>
              <a:rPr lang="en-US" sz="3000" dirty="0">
                <a:solidFill>
                  <a:srgbClr val="374151"/>
                </a:solidFill>
                <a:latin typeface="Times New Roman" panose="02020603050405020304" pitchFamily="18" charset="0"/>
                <a:cs typeface="Times New Roman" panose="02020603050405020304" pitchFamily="18" charset="0"/>
              </a:rPr>
              <a:t>	</a:t>
            </a:r>
            <a:r>
              <a:rPr lang="en-US" sz="3000" b="0" i="0" dirty="0">
                <a:solidFill>
                  <a:srgbClr val="374151"/>
                </a:solidFill>
                <a:effectLst/>
                <a:latin typeface="Times New Roman" panose="02020603050405020304" pitchFamily="18" charset="0"/>
                <a:cs typeface="Times New Roman" panose="02020603050405020304" pitchFamily="18" charset="0"/>
              </a:rPr>
              <a:t>Despite advancements in Wi-Fi technology, wired connections can still offer 	faster and more reliable data transfer rates, making Wi-Fi less suitable for 	applications that require high-speed and low-latency connections.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NETWORK CONGESTION: </a:t>
            </a:r>
          </a:p>
          <a:p>
            <a:pPr algn="just"/>
            <a:r>
              <a:rPr lang="en-US" sz="3000" dirty="0">
                <a:solidFill>
                  <a:srgbClr val="374151"/>
                </a:solidFill>
                <a:latin typeface="Times New Roman" panose="02020603050405020304" pitchFamily="18" charset="0"/>
                <a:cs typeface="Times New Roman" panose="02020603050405020304" pitchFamily="18" charset="0"/>
              </a:rPr>
              <a:t>	</a:t>
            </a:r>
            <a:r>
              <a:rPr lang="en-US" sz="3000" b="0" i="0" dirty="0">
                <a:solidFill>
                  <a:srgbClr val="374151"/>
                </a:solidFill>
                <a:effectLst/>
                <a:latin typeface="Times New Roman" panose="02020603050405020304" pitchFamily="18" charset="0"/>
                <a:cs typeface="Times New Roman" panose="02020603050405020304" pitchFamily="18" charset="0"/>
              </a:rPr>
              <a:t>In densely populated areas or environments with multiple active Wi-Fi networks, 	network congestion can occur, leading to decreased performance and slower 	internet speeds for connected devices.</a:t>
            </a:r>
          </a:p>
        </p:txBody>
      </p:sp>
      <p:pic>
        <p:nvPicPr>
          <p:cNvPr id="15" name="Picture 2">
            <a:extLst>
              <a:ext uri="{FF2B5EF4-FFF2-40B4-BE49-F238E27FC236}">
                <a16:creationId xmlns:a16="http://schemas.microsoft.com/office/drawing/2014/main" id="{7B4C9B56-02A9-4F47-B886-8F6F28F6B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5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51028" flipH="1">
            <a:off x="-1272661" y="-3109670"/>
            <a:ext cx="20833322" cy="16506339"/>
          </a:xfrm>
          <a:custGeom>
            <a:avLst/>
            <a:gdLst/>
            <a:ahLst/>
            <a:cxnLst/>
            <a:rect l="l" t="t" r="r" b="b"/>
            <a:pathLst>
              <a:path w="20833322" h="16506339">
                <a:moveTo>
                  <a:pt x="20833322" y="7003569"/>
                </a:moveTo>
                <a:lnTo>
                  <a:pt x="3939507" y="0"/>
                </a:lnTo>
                <a:lnTo>
                  <a:pt x="0" y="9502771"/>
                </a:lnTo>
                <a:lnTo>
                  <a:pt x="16893815" y="16506340"/>
                </a:lnTo>
                <a:lnTo>
                  <a:pt x="20833322" y="7003569"/>
                </a:lnTo>
                <a:close/>
              </a:path>
            </a:pathLst>
          </a:custGeom>
          <a:blipFill>
            <a:blip r:embed="rId2"/>
            <a:stretch>
              <a:fillRect l="-20427" r="-20427"/>
            </a:stretch>
          </a:blipFill>
        </p:spPr>
      </p:sp>
      <p:grpSp>
        <p:nvGrpSpPr>
          <p:cNvPr id="3" name="Group 3"/>
          <p:cNvGrpSpPr/>
          <p:nvPr/>
        </p:nvGrpSpPr>
        <p:grpSpPr>
          <a:xfrm>
            <a:off x="838200" y="952500"/>
            <a:ext cx="16382999" cy="8402814"/>
            <a:chOff x="0" y="0"/>
            <a:chExt cx="1350514" cy="1446309"/>
          </a:xfrm>
        </p:grpSpPr>
        <p:sp>
          <p:nvSpPr>
            <p:cNvPr id="4" name="Freeform 4"/>
            <p:cNvSpPr/>
            <p:nvPr/>
          </p:nvSpPr>
          <p:spPr>
            <a:xfrm>
              <a:off x="0" y="0"/>
              <a:ext cx="1350514" cy="1446309"/>
            </a:xfrm>
            <a:custGeom>
              <a:avLst/>
              <a:gdLst/>
              <a:ahLst/>
              <a:cxnLst/>
              <a:rect l="l" t="t" r="r" b="b"/>
              <a:pathLst>
                <a:path w="1350514" h="1446309">
                  <a:moveTo>
                    <a:pt x="0" y="0"/>
                  </a:moveTo>
                  <a:lnTo>
                    <a:pt x="1350514" y="0"/>
                  </a:lnTo>
                  <a:lnTo>
                    <a:pt x="1350514" y="1446309"/>
                  </a:lnTo>
                  <a:lnTo>
                    <a:pt x="0" y="1446309"/>
                  </a:lnTo>
                  <a:close/>
                </a:path>
              </a:pathLst>
            </a:custGeom>
            <a:solidFill>
              <a:srgbClr val="F5F5F5"/>
            </a:solidFill>
            <a:ln cap="sq">
              <a:noFill/>
              <a:prstDash val="solid"/>
              <a:miter/>
            </a:ln>
          </p:spPr>
        </p:sp>
        <p:sp>
          <p:nvSpPr>
            <p:cNvPr id="5" name="TextBox 5"/>
            <p:cNvSpPr txBox="1"/>
            <p:nvPr/>
          </p:nvSpPr>
          <p:spPr>
            <a:xfrm>
              <a:off x="0" y="-28575"/>
              <a:ext cx="1350514" cy="1474884"/>
            </a:xfrm>
            <a:prstGeom prst="rect">
              <a:avLst/>
            </a:prstGeom>
          </p:spPr>
          <p:txBody>
            <a:bodyPr lIns="50800" tIns="50800" rIns="50800" bIns="50800" rtlCol="0" anchor="ctr"/>
            <a:lstStyle/>
            <a:p>
              <a:pPr algn="ctr">
                <a:lnSpc>
                  <a:spcPts val="1869"/>
                </a:lnSpc>
              </a:pPr>
              <a:endParaRPr/>
            </a:p>
          </p:txBody>
        </p:sp>
      </p:grpSp>
      <p:sp>
        <p:nvSpPr>
          <p:cNvPr id="9" name="TextBox 9"/>
          <p:cNvSpPr txBox="1"/>
          <p:nvPr/>
        </p:nvSpPr>
        <p:spPr>
          <a:xfrm>
            <a:off x="817418" y="1060044"/>
            <a:ext cx="6705600" cy="835998"/>
          </a:xfrm>
          <a:prstGeom prst="rect">
            <a:avLst/>
          </a:prstGeom>
        </p:spPr>
        <p:txBody>
          <a:bodyPr wrap="square" lIns="0" tIns="0" rIns="0" bIns="0" rtlCol="0" anchor="t">
            <a:spAutoFit/>
          </a:bodyPr>
          <a:lstStyle/>
          <a:p>
            <a:pPr algn="ctr">
              <a:lnSpc>
                <a:spcPts val="6883"/>
              </a:lnSpc>
            </a:pPr>
            <a:r>
              <a:rPr lang="en-US" sz="5736" b="1" u="sng" spc="-57" dirty="0">
                <a:solidFill>
                  <a:srgbClr val="000000"/>
                </a:solidFill>
                <a:latin typeface="Times New Roman" panose="02020603050405020304" pitchFamily="18" charset="0"/>
                <a:cs typeface="Times New Roman" panose="02020603050405020304" pitchFamily="18" charset="0"/>
              </a:rPr>
              <a:t>APPLICATIONS</a:t>
            </a:r>
            <a:r>
              <a:rPr lang="en-US" sz="5736" spc="-57" dirty="0">
                <a:solidFill>
                  <a:srgbClr val="000000"/>
                </a:solidFill>
                <a:latin typeface="Times New Roman" panose="02020603050405020304" pitchFamily="18" charset="0"/>
                <a:cs typeface="Times New Roman" panose="02020603050405020304" pitchFamily="18" charset="0"/>
              </a:rPr>
              <a:t>:</a:t>
            </a:r>
          </a:p>
        </p:txBody>
      </p:sp>
      <p:sp>
        <p:nvSpPr>
          <p:cNvPr id="11" name="TextBox 11"/>
          <p:cNvSpPr txBox="1"/>
          <p:nvPr/>
        </p:nvSpPr>
        <p:spPr>
          <a:xfrm>
            <a:off x="1181099" y="1976025"/>
            <a:ext cx="15697199" cy="6463308"/>
          </a:xfrm>
          <a:prstGeom prst="rect">
            <a:avLst/>
          </a:prstGeom>
        </p:spPr>
        <p:txBody>
          <a:bodyPr wrap="square" lIns="0" tIns="0" rIns="0" bIns="0" rtlCol="0" anchor="t">
            <a:spAutoFit/>
          </a:bodyPr>
          <a:lstStyle/>
          <a:p>
            <a:pPr marL="457200" indent="-457200" algn="just">
              <a:buFont typeface="Wingdings" panose="05000000000000000000" pitchFamily="2" charset="2"/>
              <a:buChar char="Ø"/>
            </a:pPr>
            <a:r>
              <a:rPr lang="en-US" sz="3000" b="1" u="sng" dirty="0">
                <a:solidFill>
                  <a:srgbClr val="374151"/>
                </a:solidFill>
                <a:effectLst/>
                <a:latin typeface="Times New Roman" panose="02020603050405020304" pitchFamily="18" charset="0"/>
                <a:cs typeface="Times New Roman" panose="02020603050405020304" pitchFamily="18" charset="0"/>
              </a:rPr>
              <a:t>HOME NETWORKS: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extensively used in homes to provide internet connectivity for devices such as smartphones, laptops, smart TVs, and smart home devices, facilitating seamless communication and entertainment.</a:t>
            </a:r>
          </a:p>
          <a:p>
            <a:pPr marL="457200" indent="-457200" algn="just">
              <a:buFont typeface="Wingdings" panose="05000000000000000000" pitchFamily="2" charset="2"/>
              <a:buChar char="Ø"/>
            </a:pPr>
            <a:r>
              <a:rPr lang="en-US" sz="3000" b="1" u="sng" dirty="0">
                <a:solidFill>
                  <a:srgbClr val="374151"/>
                </a:solidFill>
                <a:effectLst/>
                <a:latin typeface="Times New Roman" panose="02020603050405020304" pitchFamily="18" charset="0"/>
                <a:cs typeface="Times New Roman" panose="02020603050405020304" pitchFamily="18" charset="0"/>
              </a:rPr>
              <a:t>BUSINESS ENVIRONMENTS: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crucial in office settings, allowing employees to connect their devices to the corporate network, access resources, and collaborate effectively without the limitations of wired connections.</a:t>
            </a:r>
          </a:p>
          <a:p>
            <a:pPr marL="457200" indent="-457200" algn="just">
              <a:buFont typeface="Wingdings" panose="05000000000000000000" pitchFamily="2" charset="2"/>
              <a:buChar char="Ø"/>
            </a:pPr>
            <a:r>
              <a:rPr lang="en-US" sz="3000" b="1" u="sng" dirty="0">
                <a:solidFill>
                  <a:srgbClr val="374151"/>
                </a:solidFill>
                <a:effectLst/>
                <a:latin typeface="Times New Roman" panose="02020603050405020304" pitchFamily="18" charset="0"/>
                <a:cs typeface="Times New Roman" panose="02020603050405020304" pitchFamily="18" charset="0"/>
              </a:rPr>
              <a:t>PUBLIC HOTSPOTS:</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deployed in public areas such as cafes, airports, hotels, and shopping malls, offering visitors and customers convenient internet access, enhancing the overall user experience and enabling connectivity on the go.</a:t>
            </a:r>
          </a:p>
          <a:p>
            <a:pPr marL="457200" indent="-457200" algn="just">
              <a:buFont typeface="Wingdings" panose="05000000000000000000" pitchFamily="2" charset="2"/>
              <a:buChar char="Ø"/>
            </a:pPr>
            <a:r>
              <a:rPr lang="en-US" sz="3000" b="1" u="sng" dirty="0">
                <a:solidFill>
                  <a:srgbClr val="374151"/>
                </a:solidFill>
                <a:effectLst/>
                <a:latin typeface="Times New Roman" panose="02020603050405020304" pitchFamily="18" charset="0"/>
                <a:cs typeface="Times New Roman" panose="02020603050405020304" pitchFamily="18" charset="0"/>
              </a:rPr>
              <a:t>EDUCATION: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Educational institutions utilize Wi-Fi to provide internet access to students and faculty members, enabling online research, collaboration, and access to educational resources.</a:t>
            </a:r>
          </a:p>
        </p:txBody>
      </p:sp>
      <p:pic>
        <p:nvPicPr>
          <p:cNvPr id="15" name="Picture 2">
            <a:extLst>
              <a:ext uri="{FF2B5EF4-FFF2-40B4-BE49-F238E27FC236}">
                <a16:creationId xmlns:a16="http://schemas.microsoft.com/office/drawing/2014/main" id="{7B4C9B56-02A9-4F47-B886-8F6F28F6B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8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51028" flipH="1">
            <a:off x="-1272661" y="-3109670"/>
            <a:ext cx="20833322" cy="16506339"/>
          </a:xfrm>
          <a:custGeom>
            <a:avLst/>
            <a:gdLst/>
            <a:ahLst/>
            <a:cxnLst/>
            <a:rect l="l" t="t" r="r" b="b"/>
            <a:pathLst>
              <a:path w="20833322" h="16506339">
                <a:moveTo>
                  <a:pt x="20833322" y="7003569"/>
                </a:moveTo>
                <a:lnTo>
                  <a:pt x="3939507" y="0"/>
                </a:lnTo>
                <a:lnTo>
                  <a:pt x="0" y="9502771"/>
                </a:lnTo>
                <a:lnTo>
                  <a:pt x="16893815" y="16506340"/>
                </a:lnTo>
                <a:lnTo>
                  <a:pt x="20833322" y="7003569"/>
                </a:lnTo>
                <a:close/>
              </a:path>
            </a:pathLst>
          </a:custGeom>
          <a:blipFill>
            <a:blip r:embed="rId2"/>
            <a:stretch>
              <a:fillRect l="-20427" r="-20427"/>
            </a:stretch>
          </a:blipFill>
        </p:spPr>
      </p:sp>
      <p:grpSp>
        <p:nvGrpSpPr>
          <p:cNvPr id="3" name="Group 3"/>
          <p:cNvGrpSpPr/>
          <p:nvPr/>
        </p:nvGrpSpPr>
        <p:grpSpPr>
          <a:xfrm>
            <a:off x="838200" y="952500"/>
            <a:ext cx="16382999" cy="8402814"/>
            <a:chOff x="0" y="0"/>
            <a:chExt cx="1350514" cy="1446309"/>
          </a:xfrm>
        </p:grpSpPr>
        <p:sp>
          <p:nvSpPr>
            <p:cNvPr id="4" name="Freeform 4"/>
            <p:cNvSpPr/>
            <p:nvPr/>
          </p:nvSpPr>
          <p:spPr>
            <a:xfrm>
              <a:off x="0" y="0"/>
              <a:ext cx="1350514" cy="1446309"/>
            </a:xfrm>
            <a:custGeom>
              <a:avLst/>
              <a:gdLst/>
              <a:ahLst/>
              <a:cxnLst/>
              <a:rect l="l" t="t" r="r" b="b"/>
              <a:pathLst>
                <a:path w="1350514" h="1446309">
                  <a:moveTo>
                    <a:pt x="0" y="0"/>
                  </a:moveTo>
                  <a:lnTo>
                    <a:pt x="1350514" y="0"/>
                  </a:lnTo>
                  <a:lnTo>
                    <a:pt x="1350514" y="1446309"/>
                  </a:lnTo>
                  <a:lnTo>
                    <a:pt x="0" y="1446309"/>
                  </a:lnTo>
                  <a:close/>
                </a:path>
              </a:pathLst>
            </a:custGeom>
            <a:solidFill>
              <a:srgbClr val="F5F5F5"/>
            </a:solidFill>
            <a:ln cap="sq">
              <a:noFill/>
              <a:prstDash val="solid"/>
              <a:miter/>
            </a:ln>
          </p:spPr>
        </p:sp>
        <p:sp>
          <p:nvSpPr>
            <p:cNvPr id="5" name="TextBox 5"/>
            <p:cNvSpPr txBox="1"/>
            <p:nvPr/>
          </p:nvSpPr>
          <p:spPr>
            <a:xfrm>
              <a:off x="0" y="-28575"/>
              <a:ext cx="1350514" cy="1474884"/>
            </a:xfrm>
            <a:prstGeom prst="rect">
              <a:avLst/>
            </a:prstGeom>
          </p:spPr>
          <p:txBody>
            <a:bodyPr lIns="50800" tIns="50800" rIns="50800" bIns="50800" rtlCol="0" anchor="ctr"/>
            <a:lstStyle/>
            <a:p>
              <a:pPr algn="ctr">
                <a:lnSpc>
                  <a:spcPts val="1869"/>
                </a:lnSpc>
              </a:pPr>
              <a:endParaRPr/>
            </a:p>
          </p:txBody>
        </p:sp>
      </p:grpSp>
      <p:sp>
        <p:nvSpPr>
          <p:cNvPr id="11" name="TextBox 11"/>
          <p:cNvSpPr txBox="1"/>
          <p:nvPr/>
        </p:nvSpPr>
        <p:spPr>
          <a:xfrm>
            <a:off x="1066801" y="1803061"/>
            <a:ext cx="15659100" cy="6924973"/>
          </a:xfrm>
          <a:prstGeom prst="rect">
            <a:avLst/>
          </a:prstGeom>
        </p:spPr>
        <p:txBody>
          <a:bodyPr wrap="square" lIns="0" tIns="0" rIns="0" bIns="0" rtlCol="0" anchor="t">
            <a:spAutoFit/>
          </a:bodyPr>
          <a:lstStyle/>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HEALTHCARE: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employed in healthcare facilities to support various applications such as patient monitoring systems, electronic health records, and communication between medical staff, improving the overall efficiency of healthcare services.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INDUSTRIAL APPLICATIONS: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increasingly used in industrial settings to enable connectivity for IoT devices, wireless sensors, and automation systems, facilitating data collection, monitoring, and control in manufacturing and industrial processes.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INTERNET OF THINGS (IOT):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serves as a crucial connectivity solution for IoT devices, allowing smart devices such as smart thermostats, security cameras, and home appliances to connect to the internet and communicate with each other, thereby enabling the development of smart homes and cities.</a:t>
            </a:r>
          </a:p>
          <a:p>
            <a:pPr marL="457200" indent="-457200" algn="just">
              <a:buFont typeface="Wingdings" panose="05000000000000000000" pitchFamily="2" charset="2"/>
              <a:buChar char="Ø"/>
            </a:pPr>
            <a:r>
              <a:rPr lang="en-US" sz="3000" b="1" i="0" u="sng" dirty="0">
                <a:solidFill>
                  <a:srgbClr val="374151"/>
                </a:solidFill>
                <a:effectLst/>
                <a:latin typeface="Times New Roman" panose="02020603050405020304" pitchFamily="18" charset="0"/>
                <a:cs typeface="Times New Roman" panose="02020603050405020304" pitchFamily="18" charset="0"/>
              </a:rPr>
              <a:t>TRANSPORTATION: </a:t>
            </a:r>
          </a:p>
          <a:p>
            <a:pPr lvl="1" algn="just"/>
            <a:r>
              <a:rPr lang="en-US" sz="3000" b="0" i="0" dirty="0">
                <a:solidFill>
                  <a:srgbClr val="374151"/>
                </a:solidFill>
                <a:effectLst/>
                <a:latin typeface="Times New Roman" panose="02020603050405020304" pitchFamily="18" charset="0"/>
                <a:cs typeface="Times New Roman" panose="02020603050405020304" pitchFamily="18" charset="0"/>
              </a:rPr>
              <a:t>Wi-Fi is utilized in transportation systems, including trains, buses, and airplanes, providing passengers with internet access and entertainment options during their travels.</a:t>
            </a:r>
          </a:p>
        </p:txBody>
      </p:sp>
      <p:pic>
        <p:nvPicPr>
          <p:cNvPr id="15" name="Picture 2">
            <a:extLst>
              <a:ext uri="{FF2B5EF4-FFF2-40B4-BE49-F238E27FC236}">
                <a16:creationId xmlns:a16="http://schemas.microsoft.com/office/drawing/2014/main" id="{7B4C9B56-02A9-4F47-B886-8F6F28F6B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678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008642" y="1028700"/>
            <a:ext cx="16517357" cy="8686800"/>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6" name="TextBox 6"/>
          <p:cNvSpPr txBox="1"/>
          <p:nvPr/>
        </p:nvSpPr>
        <p:spPr>
          <a:xfrm>
            <a:off x="-2057400" y="1028700"/>
            <a:ext cx="8229600" cy="769441"/>
          </a:xfrm>
          <a:prstGeom prst="rect">
            <a:avLst/>
          </a:prstGeom>
        </p:spPr>
        <p:txBody>
          <a:bodyPr wrap="square" lIns="0" tIns="0" rIns="0" bIns="0" rtlCol="0" anchor="t">
            <a:spAutoFit/>
          </a:bodyPr>
          <a:lstStyle/>
          <a:p>
            <a:pPr algn="r">
              <a:lnSpc>
                <a:spcPts val="6049"/>
              </a:lnSpc>
            </a:pPr>
            <a:r>
              <a:rPr lang="en-US" sz="5499" b="1" u="sng" spc="175" dirty="0">
                <a:solidFill>
                  <a:srgbClr val="000000"/>
                </a:solidFill>
                <a:latin typeface="Times New Roman" panose="02020603050405020304" pitchFamily="18" charset="0"/>
                <a:cs typeface="Times New Roman" panose="02020603050405020304" pitchFamily="18" charset="0"/>
              </a:rPr>
              <a:t>FUNCTIONS:</a:t>
            </a:r>
          </a:p>
        </p:txBody>
      </p:sp>
      <p:sp>
        <p:nvSpPr>
          <p:cNvPr id="20" name="TextBox 7">
            <a:extLst>
              <a:ext uri="{FF2B5EF4-FFF2-40B4-BE49-F238E27FC236}">
                <a16:creationId xmlns:a16="http://schemas.microsoft.com/office/drawing/2014/main" id="{DE042C78-454E-4534-9614-D704A63C5690}"/>
              </a:ext>
            </a:extLst>
          </p:cNvPr>
          <p:cNvSpPr txBox="1"/>
          <p:nvPr/>
        </p:nvSpPr>
        <p:spPr>
          <a:xfrm>
            <a:off x="1600200" y="1707852"/>
            <a:ext cx="15240000" cy="9589548"/>
          </a:xfrm>
          <a:prstGeom prst="rect">
            <a:avLst/>
          </a:prstGeom>
        </p:spPr>
        <p:txBody>
          <a:bodyPr wrap="square" lIns="0" tIns="0" rIns="0" bIns="0" rtlCol="0" anchor="t">
            <a:spAutoFit/>
          </a:bodyPr>
          <a:lstStyle/>
          <a:p>
            <a:pPr algn="just">
              <a:lnSpc>
                <a:spcPts val="5326"/>
              </a:lnSpc>
            </a:pPr>
            <a:r>
              <a:rPr lang="en-US" sz="3000" spc="-49" dirty="0">
                <a:solidFill>
                  <a:srgbClr val="000000"/>
                </a:solidFill>
                <a:latin typeface="Times New Roman"/>
              </a:rPr>
              <a:t>The Following Importance of Wi-Fi Are:</a:t>
            </a:r>
          </a:p>
          <a:p>
            <a:pPr marL="457200" indent="-457200" algn="just">
              <a:buFont typeface="Wingdings" panose="05000000000000000000" pitchFamily="2" charset="2"/>
              <a:buChar char="Ø"/>
            </a:pPr>
            <a:r>
              <a:rPr lang="en-US" sz="3000" b="1" i="0" u="sng" dirty="0">
                <a:solidFill>
                  <a:srgbClr val="1F1F1F"/>
                </a:solidFill>
                <a:effectLst/>
                <a:latin typeface="Times New Roman" panose="02020603050405020304" pitchFamily="18" charset="0"/>
                <a:cs typeface="Times New Roman" panose="02020603050405020304" pitchFamily="18" charset="0"/>
              </a:rPr>
              <a:t>Internet Connectivity:</a:t>
            </a:r>
          </a:p>
          <a:p>
            <a:pPr lvl="1" algn="just"/>
            <a:r>
              <a:rPr lang="en-US" sz="3000" b="0" i="0" dirty="0">
                <a:solidFill>
                  <a:srgbClr val="1F1F1F"/>
                </a:solidFill>
                <a:effectLst/>
                <a:latin typeface="Times New Roman" panose="02020603050405020304" pitchFamily="18" charset="0"/>
                <a:cs typeface="Times New Roman" panose="02020603050405020304" pitchFamily="18" charset="0"/>
              </a:rPr>
              <a:t>Wi-Fi provides wireless access to the internet, allowing devices to connect to the world's vast network of information and services. This enables users to browse websites, access email, stream videos, and complete other online activities without being tethered to a wired connection.</a:t>
            </a:r>
          </a:p>
          <a:p>
            <a:pPr marL="457200" indent="-457200" algn="just">
              <a:buFont typeface="Wingdings" panose="05000000000000000000" pitchFamily="2" charset="2"/>
              <a:buChar char="Ø"/>
            </a:pPr>
            <a:endParaRPr lang="en-US" sz="3000" dirty="0">
              <a:solidFill>
                <a:srgbClr val="1F1F1F"/>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000" b="1" i="0" u="sng" dirty="0">
                <a:solidFill>
                  <a:srgbClr val="1F1F1F"/>
                </a:solidFill>
                <a:effectLst/>
                <a:latin typeface="Times New Roman" panose="02020603050405020304" pitchFamily="18" charset="0"/>
                <a:cs typeface="Times New Roman" panose="02020603050405020304" pitchFamily="18" charset="0"/>
              </a:rPr>
              <a:t>Wireless Networking: </a:t>
            </a:r>
          </a:p>
          <a:p>
            <a:pPr lvl="1" algn="just"/>
            <a:r>
              <a:rPr lang="en-US" sz="3000" b="0" i="0" dirty="0">
                <a:solidFill>
                  <a:srgbClr val="1F1F1F"/>
                </a:solidFill>
                <a:effectLst/>
                <a:latin typeface="Times New Roman" panose="02020603050405020304" pitchFamily="18" charset="0"/>
                <a:cs typeface="Times New Roman" panose="02020603050405020304" pitchFamily="18" charset="0"/>
              </a:rPr>
              <a:t>Wi-Fi facilitates wireless networking between devices, enabling them to share files, print documents, and collaborate on projects without being physically connected via cables. This promotes flexibility and portability, allowing users to access data and collaborate from anywhere within the network's range.</a:t>
            </a:r>
          </a:p>
          <a:p>
            <a:pPr marL="457200" indent="-457200" algn="just">
              <a:buFont typeface="Wingdings" panose="05000000000000000000" pitchFamily="2" charset="2"/>
              <a:buChar char="Ø"/>
            </a:pPr>
            <a:endParaRPr lang="en-US" sz="3000" b="0" i="0" dirty="0">
              <a:solidFill>
                <a:srgbClr val="1F1F1F"/>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000" b="1" i="0" u="sng" dirty="0">
                <a:solidFill>
                  <a:srgbClr val="1F1F1F"/>
                </a:solidFill>
                <a:effectLst/>
                <a:latin typeface="Times New Roman" panose="02020603050405020304" pitchFamily="18" charset="0"/>
                <a:cs typeface="Times New Roman" panose="02020603050405020304" pitchFamily="18" charset="0"/>
              </a:rPr>
              <a:t>Seamless Device Interaction: </a:t>
            </a:r>
          </a:p>
          <a:p>
            <a:pPr lvl="1" algn="just"/>
            <a:r>
              <a:rPr lang="en-US" sz="3000" b="0" i="0" dirty="0">
                <a:solidFill>
                  <a:srgbClr val="1F1F1F"/>
                </a:solidFill>
                <a:effectLst/>
                <a:latin typeface="Times New Roman" panose="02020603050405020304" pitchFamily="18" charset="0"/>
                <a:cs typeface="Times New Roman" panose="02020603050405020304" pitchFamily="18" charset="0"/>
              </a:rPr>
              <a:t>This fosters a connected ecosystem where devices work </a:t>
            </a:r>
            <a:r>
              <a:rPr lang="en-US" sz="3000" dirty="0">
                <a:solidFill>
                  <a:srgbClr val="1F1F1F"/>
                </a:solidFill>
                <a:latin typeface="Times New Roman" panose="02020603050405020304" pitchFamily="18" charset="0"/>
                <a:cs typeface="Times New Roman" panose="02020603050405020304" pitchFamily="18" charset="0"/>
              </a:rPr>
              <a:t>together </a:t>
            </a:r>
            <a:r>
              <a:rPr lang="en-US" sz="3000" dirty="0" err="1">
                <a:solidFill>
                  <a:srgbClr val="1F1F1F"/>
                </a:solidFill>
                <a:latin typeface="Times New Roman" panose="02020603050405020304" pitchFamily="18" charset="0"/>
                <a:cs typeface="Times New Roman" panose="02020603050405020304" pitchFamily="18" charset="0"/>
              </a:rPr>
              <a:t>seamlesslyWi</a:t>
            </a:r>
            <a:r>
              <a:rPr lang="en-US" sz="3000" dirty="0">
                <a:solidFill>
                  <a:srgbClr val="1F1F1F"/>
                </a:solidFill>
                <a:latin typeface="Times New Roman" panose="02020603050405020304" pitchFamily="18" charset="0"/>
                <a:cs typeface="Times New Roman" panose="02020603050405020304" pitchFamily="18" charset="0"/>
              </a:rPr>
              <a:t>-Fi enables seamless device interaction, allowing users to connect their smartphones, laptops, tablets, and other devices to the same network and exchange information seamlessly.</a:t>
            </a:r>
            <a:endParaRPr lang="en-US" sz="3000" b="0" i="0" dirty="0">
              <a:solidFill>
                <a:srgbClr val="1F1F1F"/>
              </a:solidFill>
              <a:effectLst/>
              <a:latin typeface="Times New Roman" panose="02020603050405020304" pitchFamily="18" charset="0"/>
              <a:cs typeface="Times New Roman" panose="02020603050405020304" pitchFamily="18" charset="0"/>
            </a:endParaRPr>
          </a:p>
          <a:p>
            <a:pPr algn="just"/>
            <a:endParaRPr lang="en-US" sz="3000" b="0" i="0" dirty="0">
              <a:solidFill>
                <a:srgbClr val="1F1F1F"/>
              </a:solidFill>
              <a:effectLst/>
              <a:latin typeface="Google Sans"/>
            </a:endParaRPr>
          </a:p>
          <a:p>
            <a:pPr algn="just"/>
            <a:endParaRPr lang="en-US" sz="3000" b="0" i="0" dirty="0">
              <a:solidFill>
                <a:srgbClr val="1F1F1F"/>
              </a:solidFill>
              <a:effectLst/>
              <a:latin typeface="Google Sans"/>
            </a:endParaRPr>
          </a:p>
          <a:p>
            <a:pPr algn="just">
              <a:lnSpc>
                <a:spcPts val="5326"/>
              </a:lnSpc>
            </a:pPr>
            <a:endParaRPr lang="en-US" sz="3000" spc="-49" dirty="0">
              <a:solidFill>
                <a:srgbClr val="000000"/>
              </a:solidFill>
              <a:latin typeface="Times New Roman"/>
            </a:endParaRPr>
          </a:p>
        </p:txBody>
      </p:sp>
      <p:pic>
        <p:nvPicPr>
          <p:cNvPr id="23" name="Picture 2">
            <a:extLst>
              <a:ext uri="{FF2B5EF4-FFF2-40B4-BE49-F238E27FC236}">
                <a16:creationId xmlns:a16="http://schemas.microsoft.com/office/drawing/2014/main" id="{8E776633-F8D0-40C7-8014-AC31E7CD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66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295400" y="952500"/>
            <a:ext cx="16078200" cy="8763000"/>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20" name="TextBox 7">
            <a:extLst>
              <a:ext uri="{FF2B5EF4-FFF2-40B4-BE49-F238E27FC236}">
                <a16:creationId xmlns:a16="http://schemas.microsoft.com/office/drawing/2014/main" id="{DE042C78-454E-4534-9614-D704A63C5690}"/>
              </a:ext>
            </a:extLst>
          </p:cNvPr>
          <p:cNvSpPr txBox="1"/>
          <p:nvPr/>
        </p:nvSpPr>
        <p:spPr>
          <a:xfrm>
            <a:off x="1981200" y="1871791"/>
            <a:ext cx="13944600" cy="6647974"/>
          </a:xfrm>
          <a:prstGeom prst="rect">
            <a:avLst/>
          </a:prstGeom>
        </p:spPr>
        <p:txBody>
          <a:bodyPr wrap="square" lIns="0" tIns="0" rIns="0" bIns="0" rtlCol="0" anchor="t">
            <a:spAutoFit/>
          </a:bodyPr>
          <a:lstStyle/>
          <a:p>
            <a:pPr marL="514350" indent="-514350" algn="just">
              <a:buFont typeface="Wingdings" panose="05000000000000000000" pitchFamily="2" charset="2"/>
              <a:buChar char="Ø"/>
            </a:pPr>
            <a:r>
              <a:rPr lang="en-US" sz="3600" b="1" i="0" u="sng" dirty="0">
                <a:solidFill>
                  <a:srgbClr val="1F1F1F"/>
                </a:solidFill>
                <a:effectLst/>
                <a:latin typeface="Times New Roman" panose="02020603050405020304" pitchFamily="18" charset="0"/>
                <a:cs typeface="Times New Roman" panose="02020603050405020304" pitchFamily="18" charset="0"/>
              </a:rPr>
              <a:t>Enhanced Mobility: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enhances mobility by allowing users to access the network and connect to devices while moving around a designated area. This is particularly beneficial in workplaces, homes, and public spaces, where users can move freely while maintaining their connection.</a:t>
            </a:r>
          </a:p>
          <a:p>
            <a:pPr algn="just"/>
            <a:endParaRPr lang="en-US" sz="3600" spc="-49" dirty="0">
              <a:solidFill>
                <a:srgbClr val="000000"/>
              </a:solidFill>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Ø"/>
            </a:pPr>
            <a:r>
              <a:rPr lang="en-US" sz="3600" b="1" i="0" u="sng" dirty="0">
                <a:solidFill>
                  <a:srgbClr val="1F1F1F"/>
                </a:solidFill>
                <a:effectLst/>
                <a:latin typeface="Times New Roman" panose="02020603050405020304" pitchFamily="18" charset="0"/>
                <a:cs typeface="Times New Roman" panose="02020603050405020304" pitchFamily="18" charset="0"/>
              </a:rPr>
              <a:t>Convenient Hotspot Access: </a:t>
            </a:r>
          </a:p>
          <a:p>
            <a:pPr lvl="1" algn="just"/>
            <a:r>
              <a:rPr lang="en-US" sz="3600" b="0" i="0" dirty="0">
                <a:solidFill>
                  <a:srgbClr val="1F1F1F"/>
                </a:solidFill>
                <a:effectLst/>
                <a:latin typeface="Times New Roman" panose="02020603050405020304" pitchFamily="18" charset="0"/>
                <a:cs typeface="Times New Roman" panose="02020603050405020304" pitchFamily="18" charset="0"/>
              </a:rPr>
              <a:t>Wi-Fi provides convenient access to public Wi-Fi hotspots, allowing users to connect their devices to the internet while on the go, such as in airports, coffee shops, and libraries. This provides internet access in areas without traditional wired connections.</a:t>
            </a:r>
          </a:p>
          <a:p>
            <a:pPr marL="514350" indent="-514350" algn="just">
              <a:buFont typeface="Wingdings" panose="05000000000000000000" pitchFamily="2" charset="2"/>
              <a:buChar char="Ø"/>
            </a:pPr>
            <a:endParaRPr lang="en-US" sz="3600" spc="-49" dirty="0">
              <a:solidFill>
                <a:srgbClr val="000000"/>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BAF621AE-893D-4708-84A8-B0232C019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91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7046" b="-27046"/>
            </a:stretch>
          </a:blipFill>
        </p:spPr>
      </p:sp>
      <p:grpSp>
        <p:nvGrpSpPr>
          <p:cNvPr id="3" name="Group 3"/>
          <p:cNvGrpSpPr/>
          <p:nvPr/>
        </p:nvGrpSpPr>
        <p:grpSpPr>
          <a:xfrm>
            <a:off x="1008642" y="1028700"/>
            <a:ext cx="14517107" cy="8686800"/>
            <a:chOff x="0" y="0"/>
            <a:chExt cx="3847574" cy="2167467"/>
          </a:xfrm>
          <a:solidFill>
            <a:schemeClr val="bg1">
              <a:lumMod val="95000"/>
            </a:schemeClr>
          </a:solidFill>
        </p:grpSpPr>
        <p:sp>
          <p:nvSpPr>
            <p:cNvPr id="4" name="Freeform 4"/>
            <p:cNvSpPr/>
            <p:nvPr/>
          </p:nvSpPr>
          <p:spPr>
            <a:xfrm>
              <a:off x="0" y="0"/>
              <a:ext cx="3847574" cy="2167467"/>
            </a:xfrm>
            <a:custGeom>
              <a:avLst/>
              <a:gdLst/>
              <a:ahLst/>
              <a:cxnLst/>
              <a:rect l="l" t="t" r="r" b="b"/>
              <a:pathLst>
                <a:path w="3847574" h="2167467">
                  <a:moveTo>
                    <a:pt x="0" y="0"/>
                  </a:moveTo>
                  <a:lnTo>
                    <a:pt x="3847574" y="0"/>
                  </a:lnTo>
                  <a:lnTo>
                    <a:pt x="3847574" y="2167467"/>
                  </a:lnTo>
                  <a:lnTo>
                    <a:pt x="0" y="2167467"/>
                  </a:lnTo>
                  <a:close/>
                </a:path>
              </a:pathLst>
            </a:custGeom>
            <a:grpFill/>
            <a:ln cap="sq">
              <a:noFill/>
              <a:prstDash val="solid"/>
              <a:miter/>
            </a:ln>
          </p:spPr>
          <p:txBody>
            <a:bodyPr/>
            <a:lstStyle/>
            <a:p>
              <a:endParaRPr lang="en-IN" dirty="0"/>
            </a:p>
          </p:txBody>
        </p:sp>
        <p:sp>
          <p:nvSpPr>
            <p:cNvPr id="5" name="TextBox 5"/>
            <p:cNvSpPr txBox="1"/>
            <p:nvPr/>
          </p:nvSpPr>
          <p:spPr>
            <a:xfrm>
              <a:off x="0" y="-28575"/>
              <a:ext cx="3847574" cy="2196042"/>
            </a:xfrm>
            <a:prstGeom prst="rect">
              <a:avLst/>
            </a:prstGeom>
            <a:grpFill/>
          </p:spPr>
          <p:txBody>
            <a:bodyPr lIns="50800" tIns="50800" rIns="50800" bIns="50800" rtlCol="0" anchor="ctr"/>
            <a:lstStyle/>
            <a:p>
              <a:pPr algn="ctr">
                <a:lnSpc>
                  <a:spcPts val="1869"/>
                </a:lnSpc>
              </a:pPr>
              <a:endParaRPr/>
            </a:p>
          </p:txBody>
        </p:sp>
      </p:grpSp>
      <p:sp>
        <p:nvSpPr>
          <p:cNvPr id="6" name="TextBox 6"/>
          <p:cNvSpPr txBox="1"/>
          <p:nvPr/>
        </p:nvSpPr>
        <p:spPr>
          <a:xfrm>
            <a:off x="-1590926" y="1249165"/>
            <a:ext cx="8706354" cy="769441"/>
          </a:xfrm>
          <a:prstGeom prst="rect">
            <a:avLst/>
          </a:prstGeom>
        </p:spPr>
        <p:txBody>
          <a:bodyPr wrap="square" lIns="0" tIns="0" rIns="0" bIns="0" rtlCol="0" anchor="t">
            <a:spAutoFit/>
          </a:bodyPr>
          <a:lstStyle/>
          <a:p>
            <a:pPr algn="r">
              <a:lnSpc>
                <a:spcPts val="6049"/>
              </a:lnSpc>
            </a:pPr>
            <a:r>
              <a:rPr lang="en-US" sz="5300" b="1" u="sng" spc="175" dirty="0">
                <a:solidFill>
                  <a:srgbClr val="000000"/>
                </a:solidFill>
                <a:latin typeface="Times New Roman" panose="02020603050405020304" pitchFamily="18" charset="0"/>
                <a:cs typeface="Times New Roman" panose="02020603050405020304" pitchFamily="18" charset="0"/>
              </a:rPr>
              <a:t>GENERATIONS:</a:t>
            </a:r>
          </a:p>
        </p:txBody>
      </p:sp>
      <p:sp>
        <p:nvSpPr>
          <p:cNvPr id="20" name="TextBox 7">
            <a:extLst>
              <a:ext uri="{FF2B5EF4-FFF2-40B4-BE49-F238E27FC236}">
                <a16:creationId xmlns:a16="http://schemas.microsoft.com/office/drawing/2014/main" id="{DE042C78-454E-4534-9614-D704A63C5690}"/>
              </a:ext>
            </a:extLst>
          </p:cNvPr>
          <p:cNvSpPr txBox="1"/>
          <p:nvPr/>
        </p:nvSpPr>
        <p:spPr>
          <a:xfrm>
            <a:off x="1270650" y="2075868"/>
            <a:ext cx="13427794" cy="7540526"/>
          </a:xfrm>
          <a:prstGeom prst="rect">
            <a:avLst/>
          </a:prstGeom>
        </p:spPr>
        <p:txBody>
          <a:bodyPr wrap="square" lIns="0" tIns="0" rIns="0" bIns="0" rtlCol="0" anchor="t">
            <a:spAutoFit/>
          </a:bodyPr>
          <a:lstStyle/>
          <a:p>
            <a:pPr marL="457200" indent="-457200" algn="just">
              <a:buFont typeface="Arial" panose="020B0604020202020204" pitchFamily="34" charset="0"/>
              <a:buChar char="•"/>
            </a:pPr>
            <a:r>
              <a:rPr lang="en-US" sz="3500" b="1" i="0" u="sng" dirty="0">
                <a:solidFill>
                  <a:srgbClr val="1F1F1F"/>
                </a:solidFill>
                <a:effectLst/>
                <a:latin typeface="Times New Roman" panose="02020603050405020304" pitchFamily="18" charset="0"/>
                <a:cs typeface="Times New Roman" panose="02020603050405020304" pitchFamily="18" charset="0"/>
              </a:rPr>
              <a:t>1971: </a:t>
            </a:r>
          </a:p>
          <a:p>
            <a:pPr lvl="1" algn="just"/>
            <a:r>
              <a:rPr lang="en-US" sz="3500" b="0" i="0" dirty="0" err="1">
                <a:solidFill>
                  <a:srgbClr val="1F1F1F"/>
                </a:solidFill>
                <a:effectLst/>
                <a:latin typeface="Times New Roman" panose="02020603050405020304" pitchFamily="18" charset="0"/>
                <a:cs typeface="Times New Roman" panose="02020603050405020304" pitchFamily="18" charset="0"/>
              </a:rPr>
              <a:t>AlohaNet</a:t>
            </a:r>
            <a:r>
              <a:rPr lang="en-US" sz="3500" b="0" i="0" dirty="0">
                <a:solidFill>
                  <a:srgbClr val="1F1F1F"/>
                </a:solidFill>
                <a:effectLst/>
                <a:latin typeface="Times New Roman" panose="02020603050405020304" pitchFamily="18" charset="0"/>
                <a:cs typeface="Times New Roman" panose="02020603050405020304" pitchFamily="18" charset="0"/>
              </a:rPr>
              <a:t>, a pioneering wireless network developed by the University of Hawaii, lays the groundwork for future wireless LAN technologies.</a:t>
            </a:r>
          </a:p>
          <a:p>
            <a:pPr marL="457200" indent="-457200" algn="just">
              <a:buFont typeface="Arial" panose="020B0604020202020204" pitchFamily="34" charset="0"/>
              <a:buChar char="•"/>
            </a:pPr>
            <a:r>
              <a:rPr lang="en-US" sz="3500" b="1" i="0" u="sng" dirty="0">
                <a:solidFill>
                  <a:srgbClr val="1F1F1F"/>
                </a:solidFill>
                <a:effectLst/>
                <a:latin typeface="Times New Roman" panose="02020603050405020304" pitchFamily="18" charset="0"/>
                <a:cs typeface="Times New Roman" panose="02020603050405020304" pitchFamily="18" charset="0"/>
              </a:rPr>
              <a:t>1985: </a:t>
            </a:r>
          </a:p>
          <a:p>
            <a:pPr lvl="1" algn="just"/>
            <a:r>
              <a:rPr lang="en-US" sz="3500" b="0" i="0" dirty="0">
                <a:solidFill>
                  <a:srgbClr val="1F1F1F"/>
                </a:solidFill>
                <a:effectLst/>
                <a:latin typeface="Times New Roman" panose="02020603050405020304" pitchFamily="18" charset="0"/>
                <a:cs typeface="Times New Roman" panose="02020603050405020304" pitchFamily="18" charset="0"/>
              </a:rPr>
              <a:t>The FCC allocates the unlicensed 2.4 GHz frequency band for wireless communication, paving the way for commercial Wi-Fi development.</a:t>
            </a:r>
          </a:p>
          <a:p>
            <a:pPr marL="457200" indent="-457200" algn="just">
              <a:buFont typeface="Arial" panose="020B0604020202020204" pitchFamily="34" charset="0"/>
              <a:buChar char="•"/>
            </a:pPr>
            <a:r>
              <a:rPr lang="en-US" sz="3500" b="1" i="0" u="sng" dirty="0">
                <a:solidFill>
                  <a:srgbClr val="1F1F1F"/>
                </a:solidFill>
                <a:effectLst/>
                <a:latin typeface="Times New Roman" panose="02020603050405020304" pitchFamily="18" charset="0"/>
                <a:cs typeface="Times New Roman" panose="02020603050405020304" pitchFamily="18" charset="0"/>
              </a:rPr>
              <a:t>1991-1994: </a:t>
            </a:r>
          </a:p>
          <a:p>
            <a:pPr lvl="1" algn="just"/>
            <a:r>
              <a:rPr lang="en-US" sz="3500" b="0" i="0" dirty="0">
                <a:solidFill>
                  <a:srgbClr val="1F1F1F"/>
                </a:solidFill>
                <a:effectLst/>
                <a:latin typeface="Times New Roman" panose="02020603050405020304" pitchFamily="18" charset="0"/>
                <a:cs typeface="Times New Roman" panose="02020603050405020304" pitchFamily="18" charset="0"/>
              </a:rPr>
              <a:t>NCR Corporation and AT&amp;T Bell Labs develop the </a:t>
            </a:r>
            <a:r>
              <a:rPr lang="en-US" sz="3500" b="0" i="0" dirty="0" err="1">
                <a:solidFill>
                  <a:srgbClr val="1F1F1F"/>
                </a:solidFill>
                <a:effectLst/>
                <a:latin typeface="Times New Roman" panose="02020603050405020304" pitchFamily="18" charset="0"/>
                <a:cs typeface="Times New Roman" panose="02020603050405020304" pitchFamily="18" charset="0"/>
              </a:rPr>
              <a:t>WaveLAN</a:t>
            </a:r>
            <a:r>
              <a:rPr lang="en-US" sz="3500" b="0" i="0" dirty="0">
                <a:solidFill>
                  <a:srgbClr val="1F1F1F"/>
                </a:solidFill>
                <a:effectLst/>
                <a:latin typeface="Times New Roman" panose="02020603050405020304" pitchFamily="18" charset="0"/>
                <a:cs typeface="Times New Roman" panose="02020603050405020304" pitchFamily="18" charset="0"/>
              </a:rPr>
              <a:t> system, an early commercial wireless LAN technology based on infrared transmission.</a:t>
            </a:r>
          </a:p>
          <a:p>
            <a:pPr marL="457200" indent="-457200" algn="just">
              <a:buFont typeface="Arial" panose="020B0604020202020204" pitchFamily="34" charset="0"/>
              <a:buChar char="•"/>
            </a:pPr>
            <a:r>
              <a:rPr lang="en-US" sz="3500" b="1" i="0" u="sng" dirty="0">
                <a:solidFill>
                  <a:srgbClr val="1F1F1F"/>
                </a:solidFill>
                <a:effectLst/>
                <a:latin typeface="Times New Roman" panose="02020603050405020304" pitchFamily="18" charset="0"/>
                <a:cs typeface="Times New Roman" panose="02020603050405020304" pitchFamily="18" charset="0"/>
              </a:rPr>
              <a:t>1994: </a:t>
            </a:r>
          </a:p>
          <a:p>
            <a:pPr lvl="1" algn="just"/>
            <a:r>
              <a:rPr lang="en-US" sz="3500" b="0" i="0" dirty="0">
                <a:solidFill>
                  <a:srgbClr val="1F1F1F"/>
                </a:solidFill>
                <a:effectLst/>
                <a:latin typeface="Times New Roman" panose="02020603050405020304" pitchFamily="18" charset="0"/>
                <a:cs typeface="Times New Roman" panose="02020603050405020304" pitchFamily="18" charset="0"/>
              </a:rPr>
              <a:t>The Institute of Electrical and Electronics Engineers (IEEE) establishes a working group to develop a standardized wireless LAN technology, leading to the 802.11 standard.</a:t>
            </a:r>
          </a:p>
        </p:txBody>
      </p:sp>
      <p:pic>
        <p:nvPicPr>
          <p:cNvPr id="23" name="Picture 2">
            <a:extLst>
              <a:ext uri="{FF2B5EF4-FFF2-40B4-BE49-F238E27FC236}">
                <a16:creationId xmlns:a16="http://schemas.microsoft.com/office/drawing/2014/main" id="{8E776633-F8D0-40C7-8014-AC31E7CD9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0" y="660102"/>
            <a:ext cx="2305050" cy="104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9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1514</Words>
  <Application>Microsoft Office PowerPoint</Application>
  <PresentationFormat>Custom</PresentationFormat>
  <Paragraphs>94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Wingdings</vt:lpstr>
      <vt:lpstr>Calibri</vt:lpstr>
      <vt:lpstr>Times New Roman</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Activity</dc:title>
  <dc:creator>PES PT</dc:creator>
  <cp:lastModifiedBy>PES PT</cp:lastModifiedBy>
  <cp:revision>4</cp:revision>
  <dcterms:created xsi:type="dcterms:W3CDTF">2006-08-16T00:00:00Z</dcterms:created>
  <dcterms:modified xsi:type="dcterms:W3CDTF">2023-11-08T07:05:26Z</dcterms:modified>
  <dc:identifier>DAFzL7yKrtU</dc:identifier>
</cp:coreProperties>
</file>