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8.png" ContentType="image/png"/>
  <Override PartName="/ppt/media/image10.png" ContentType="image/png"/>
  <Override PartName="/ppt/media/image12.png" ContentType="image/png"/>
  <Override PartName="/ppt/media/image21.png" ContentType="image/png"/>
  <Override PartName="/ppt/media/image30.png" ContentType="image/png"/>
  <Override PartName="/ppt/media/image14.png" ContentType="image/png"/>
  <Override PartName="/ppt/media/image23.png" ContentType="image/png"/>
  <Override PartName="/ppt/media/image32.png" ContentType="image/png"/>
  <Override PartName="/ppt/media/image41.png" ContentType="image/png"/>
  <Override PartName="/ppt/media/image16.png" ContentType="image/png"/>
  <Override PartName="/ppt/media/image50.png" ContentType="image/png"/>
  <Override PartName="/ppt/media/image25.png" ContentType="image/png"/>
  <Override PartName="/ppt/media/image34.png" ContentType="image/png"/>
  <Override PartName="/ppt/media/image43.png" ContentType="image/png"/>
  <Override PartName="/ppt/media/image18.png" ContentType="image/png"/>
  <Override PartName="/ppt/media/image52.png" ContentType="image/png"/>
  <Override PartName="/ppt/media/image27.png" ContentType="image/png"/>
  <Override PartName="/ppt/media/image36.png" ContentType="image/png"/>
  <Override PartName="/ppt/media/image45.png" ContentType="image/png"/>
  <Override PartName="/ppt/media/image1.png" ContentType="image/png"/>
  <Override PartName="/ppt/media/image29.png" ContentType="image/png"/>
  <Override PartName="/ppt/media/image38.png" ContentType="image/png"/>
  <Override PartName="/ppt/media/image47.png" ContentType="image/png"/>
  <Override PartName="/ppt/media/image3.png" ContentType="image/png"/>
  <Override PartName="/ppt/media/image39.jpeg" ContentType="image/jpeg"/>
  <Override PartName="/ppt/media/image49.png" ContentType="image/png"/>
  <Override PartName="/ppt/media/image5.png" ContentType="image/png"/>
  <Override PartName="/ppt/media/image7.png" ContentType="image/png"/>
  <Override PartName="/ppt/media/image9.png" ContentType="image/png"/>
  <Override PartName="/ppt/media/image11.png" ContentType="image/png"/>
  <Override PartName="/ppt/media/image20.png" ContentType="image/png"/>
  <Override PartName="/ppt/media/image13.png" ContentType="image/png"/>
  <Override PartName="/ppt/media/image22.png" ContentType="image/png"/>
  <Override PartName="/ppt/media/image31.png" ContentType="image/png"/>
  <Override PartName="/ppt/media/image40.png" ContentType="image/png"/>
  <Override PartName="/ppt/media/image15.png" ContentType="image/png"/>
  <Override PartName="/ppt/media/image24.png" ContentType="image/png"/>
  <Override PartName="/ppt/media/image33.png" ContentType="image/png"/>
  <Override PartName="/ppt/media/image42.png" ContentType="image/png"/>
  <Override PartName="/ppt/media/image17.png" ContentType="image/png"/>
  <Override PartName="/ppt/media/image51.png" ContentType="image/png"/>
  <Override PartName="/ppt/media/image26.png" ContentType="image/png"/>
  <Override PartName="/ppt/media/image35.png" ContentType="image/png"/>
  <Override PartName="/ppt/media/image44.png" ContentType="image/png"/>
  <Override PartName="/ppt/media/image19.png" ContentType="image/png"/>
  <Override PartName="/ppt/media/image28.png" ContentType="image/png"/>
  <Override PartName="/ppt/media/image37.png" ContentType="image/png"/>
  <Override PartName="/ppt/media/image46.png" ContentType="image/png"/>
  <Override PartName="/ppt/media/image2.png" ContentType="image/png"/>
  <Override PartName="/ppt/media/image48.png" ContentType="image/png"/>
  <Override PartName="/ppt/media/image4.png" ContentType="image/png"/>
  <Override PartName="/ppt/media/image6.png" ContentType="image/png"/>
  <Override PartName="/ppt/slideLayouts/slideLayout33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18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.xml.rels" ContentType="application/vnd.openxmlformats-package.relationships+xml"/>
  <Override PartName="/ppt/slideLayouts/slideLayout7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9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31.xml.rels" ContentType="application/vnd.openxmlformats-package.relationships+xml"/>
  <Override PartName="/ppt/slides/_rels/slide2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13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32.xml.rels" ContentType="application/vnd.openxmlformats-package.relationships+xml"/>
  <Override PartName="/ppt/slides/_rels/slide30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0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7.xml" ContentType="application/vnd.openxmlformats-officedocument.theme+xml"/>
  <Override PartName="/ppt/theme/theme4.xml" ContentType="application/vnd.openxmlformats-officedocument.theme+xml"/>
  <Override PartName="/ppt/theme/theme8.xml" ContentType="application/vnd.openxmlformats-officedocument.them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6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</p:sldIdLst>
  <p:sldSz cx="16257587" cy="9144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1430604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12880" y="4909320"/>
            <a:ext cx="1430604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143200" y="490932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12880" y="490932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812880" y="2139480"/>
            <a:ext cx="14306040" cy="5303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14306040" cy="53031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53031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53031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812880" y="364680"/>
            <a:ext cx="14631480" cy="7077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812880" y="490932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53031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12880" y="2139480"/>
            <a:ext cx="14306040" cy="5303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53031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8143200" y="490932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812880" y="4909320"/>
            <a:ext cx="1430568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1430604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12880" y="4909320"/>
            <a:ext cx="1430604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143200" y="490932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812880" y="490932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812880" y="2139480"/>
            <a:ext cx="14306040" cy="5303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14306040" cy="53031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53031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53031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14306040" cy="53031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812880" y="364680"/>
            <a:ext cx="14631480" cy="7077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812880" y="490932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53031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53031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8143200" y="490932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812880" y="4909320"/>
            <a:ext cx="1430568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1430604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812880" y="4909320"/>
            <a:ext cx="1430604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8143200" y="490932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812880" y="490932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812880" y="2139480"/>
            <a:ext cx="14306040" cy="5303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14306040" cy="53031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53031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53031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53031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53031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812880" y="364680"/>
            <a:ext cx="14631480" cy="7077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812880" y="490932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53031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53031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8143200" y="490932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812880" y="4909320"/>
            <a:ext cx="1430568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1430604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812880" y="4909320"/>
            <a:ext cx="1430604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8143200" y="490932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812880" y="490932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812880" y="2139480"/>
            <a:ext cx="14306040" cy="5303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14306040" cy="53031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53031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53031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812880" y="364680"/>
            <a:ext cx="14631480" cy="7077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812880" y="490932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53031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53031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8143200" y="490932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812880" y="4909320"/>
            <a:ext cx="1430568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1430604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812880" y="4909320"/>
            <a:ext cx="1430604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8143200" y="490932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812880" y="490932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12880" y="364680"/>
            <a:ext cx="14631480" cy="7077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812880" y="2139480"/>
            <a:ext cx="14306040" cy="5303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14306040" cy="53031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53031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53031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812880" y="364680"/>
            <a:ext cx="14631480" cy="7077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812880" y="490932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53031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53031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8143200" y="490932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812880" y="4909320"/>
            <a:ext cx="1430568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12880" y="490932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53031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1430604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812880" y="4909320"/>
            <a:ext cx="1430604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8143200" y="490932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812880" y="490932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0" name="PlaceHolder 2"/>
          <p:cNvSpPr>
            <a:spLocks noGrp="1"/>
          </p:cNvSpPr>
          <p:nvPr>
            <p:ph type="subTitle"/>
          </p:nvPr>
        </p:nvSpPr>
        <p:spPr>
          <a:xfrm>
            <a:off x="812880" y="2139480"/>
            <a:ext cx="14306040" cy="5303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14306040" cy="53031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53031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53031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ubTitle"/>
          </p:nvPr>
        </p:nvSpPr>
        <p:spPr>
          <a:xfrm>
            <a:off x="812880" y="364680"/>
            <a:ext cx="14631480" cy="7077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812880" y="490932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53031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53031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8143200" y="490932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53031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8143200" y="490932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812880" y="4909320"/>
            <a:ext cx="1430568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1430604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812880" y="4909320"/>
            <a:ext cx="1430604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8143200" y="490932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57" name="PlaceHolder 5"/>
          <p:cNvSpPr>
            <a:spLocks noGrp="1"/>
          </p:cNvSpPr>
          <p:nvPr>
            <p:ph type="body"/>
          </p:nvPr>
        </p:nvSpPr>
        <p:spPr>
          <a:xfrm>
            <a:off x="812880" y="490932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7" name="PlaceHolder 2"/>
          <p:cNvSpPr>
            <a:spLocks noGrp="1"/>
          </p:cNvSpPr>
          <p:nvPr>
            <p:ph type="subTitle"/>
          </p:nvPr>
        </p:nvSpPr>
        <p:spPr>
          <a:xfrm>
            <a:off x="812880" y="2139480"/>
            <a:ext cx="14306040" cy="5303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14306040" cy="53031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53031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53031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12880" y="4909320"/>
            <a:ext cx="1430568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ubTitle"/>
          </p:nvPr>
        </p:nvSpPr>
        <p:spPr>
          <a:xfrm>
            <a:off x="812880" y="364680"/>
            <a:ext cx="14631480" cy="7077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812880" y="490932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53031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53031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8143200" y="490932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812880" y="4909320"/>
            <a:ext cx="1430568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1430604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812880" y="4909320"/>
            <a:ext cx="1430604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8143200" y="490932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94" name="PlaceHolder 5"/>
          <p:cNvSpPr>
            <a:spLocks noGrp="1"/>
          </p:cNvSpPr>
          <p:nvPr>
            <p:ph type="body"/>
          </p:nvPr>
        </p:nvSpPr>
        <p:spPr>
          <a:xfrm>
            <a:off x="812880" y="490932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7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8143200" y="2139480"/>
            <a:ext cx="6981120" cy="2529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0185480" y="6654960"/>
            <a:ext cx="6006600" cy="2247480"/>
          </a:xfrm>
          <a:prstGeom prst="rect">
            <a:avLst/>
          </a:prstGeom>
        </p:spPr>
      </p:pic>
      <p:pic>
        <p:nvPicPr>
          <p:cNvPr descr="" id="1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200" y="-2884320"/>
            <a:ext cx="10805760" cy="14911200"/>
          </a:xfrm>
          <a:prstGeom prst="rect">
            <a:avLst/>
          </a:prstGeom>
        </p:spPr>
      </p:pic>
      <p:pic>
        <p:nvPicPr>
          <p:cNvPr descr="" id="2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3088800" y="182880"/>
            <a:ext cx="8595000" cy="8737200"/>
          </a:xfrm>
          <a:prstGeom prst="rect">
            <a:avLst/>
          </a:prstGeom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4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GB"/>
              <a:t>Click to edit the title text format</a:t>
            </a:r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14306040" cy="5303160"/>
          </a:xfrm>
          <a:prstGeom prst="rect">
            <a:avLst/>
          </a:prstGeom>
        </p:spPr>
        <p:txBody>
          <a:bodyPr bIns="0" lIns="0" rIns="0" tIns="0" wrap="none"/>
          <a:p>
            <a:pPr algn="ctr"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algn="ctr"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algn="ctr"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algn="ctr"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algn="ctr"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algn="ctr"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algn="ctr"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7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858840" y="-54000"/>
            <a:ext cx="3465000" cy="9251640"/>
          </a:xfrm>
          <a:prstGeom prst="rect">
            <a:avLst/>
          </a:prstGeom>
        </p:spPr>
      </p:pic>
      <p:pic>
        <p:nvPicPr>
          <p:cNvPr descr="" id="38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2477600" y="-436680"/>
            <a:ext cx="4227120" cy="10016640"/>
          </a:xfrm>
          <a:prstGeom prst="rect">
            <a:avLst/>
          </a:prstGeom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4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GB"/>
              <a:t>Click to edit the title text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12880" y="2139480"/>
            <a:ext cx="14306040" cy="5303160"/>
          </a:xfrm>
          <a:prstGeom prst="rect">
            <a:avLst/>
          </a:prstGeom>
        </p:spPr>
        <p:txBody>
          <a:bodyPr bIns="0" lIns="0" rIns="0" tIns="0" wrap="none"/>
          <a:p>
            <a:pPr algn="ctr"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algn="ctr"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algn="ctr"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algn="ctr"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algn="ctr"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algn="ctr"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algn="ctr"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-152280" y="-12600"/>
            <a:ext cx="16395480" cy="1638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descr="" id="74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-50760" y="1569960"/>
            <a:ext cx="16368480" cy="114120"/>
          </a:xfrm>
          <a:prstGeom prst="rect">
            <a:avLst/>
          </a:prstGeom>
        </p:spPr>
      </p:pic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4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GB"/>
              <a:t>Click to edit the title text format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12880" y="2139480"/>
            <a:ext cx="14306040" cy="53031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-152280" y="-12600"/>
            <a:ext cx="16395480" cy="1638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descr="" id="110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-50760" y="1569960"/>
            <a:ext cx="16368480" cy="114120"/>
          </a:xfrm>
          <a:prstGeom prst="rect">
            <a:avLst/>
          </a:prstGeom>
        </p:spPr>
      </p:pic>
      <p:sp>
        <p:nvSpPr>
          <p:cNvPr id="111" name="PlaceHolder 2"/>
          <p:cNvSpPr>
            <a:spLocks noGrp="1"/>
          </p:cNvSpPr>
          <p:nvPr>
            <p:ph type="title"/>
          </p:nvPr>
        </p:nvSpPr>
        <p:spPr>
          <a:xfrm>
            <a:off x="291960" y="76320"/>
            <a:ext cx="15657120" cy="1496520"/>
          </a:xfrm>
          <a:prstGeom prst="rect">
            <a:avLst/>
          </a:prstGeom>
        </p:spPr>
        <p:txBody>
          <a:bodyPr anchor="ctr" bIns="50760" lIns="50760" rIns="50760" tIns="50760"/>
          <a:p>
            <a:pPr>
              <a:lnSpc>
                <a:spcPct val="100000"/>
              </a:lnSpc>
            </a:pPr>
            <a:r>
              <a:rPr lang="en-GB" sz="6500">
                <a:solidFill>
                  <a:srgbClr val="000000"/>
                </a:solidFill>
                <a:latin typeface="Arial Bold"/>
                <a:ea typeface="ヒラギノ角ゴ ProN W6"/>
              </a:rPr>
              <a:t>Click to edit the title text formatKlik om de stijl te bewerken</a:t>
            </a:r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736560" y="2057400"/>
            <a:ext cx="7306920" cy="5301720"/>
          </a:xfrm>
          <a:prstGeom prst="rect">
            <a:avLst/>
          </a:prstGeom>
        </p:spPr>
        <p:txBody>
          <a:bodyPr bIns="50760" lIns="50760" rIns="50760" tIns="50760"/>
          <a:p>
            <a:pPr>
              <a:buSzPct val="4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  <a:latin typeface="Gill Sans"/>
                <a:ea typeface="ヒラギノ角ゴ ProN W3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solidFill>
                  <a:srgbClr val="000000"/>
                </a:solidFill>
                <a:latin typeface="Gill Sans"/>
                <a:ea typeface="ヒラギノ角ゴ ProN W3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  <a:latin typeface="Gill Sans"/>
                <a:ea typeface="ヒラギノ角ゴ ProN W3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800">
                <a:solidFill>
                  <a:srgbClr val="000000"/>
                </a:solidFill>
                <a:latin typeface="Gill Sans"/>
                <a:ea typeface="ヒラギノ角ゴ ProN W3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  <a:latin typeface="Gill Sans"/>
                <a:ea typeface="ヒラギノ角ゴ ProN W3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  <a:latin typeface="Gill Sans"/>
                <a:ea typeface="ヒラギノ角ゴ ProN W3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145000"/>
              <a:buFont charset="2" typeface="Wingdings"/>
              <a:buChar char=""/>
            </a:pPr>
            <a:r>
              <a:rPr lang="en-GB" sz="2800">
                <a:solidFill>
                  <a:srgbClr val="000000"/>
                </a:solidFill>
                <a:latin typeface="Gill Sans"/>
                <a:ea typeface="ヒラギノ角ゴ ProN W3"/>
              </a:rPr>
              <a:t>Seventh Outline LevelKlik om de modelstijlen te bewerken</a:t>
            </a:r>
            <a:endParaRPr/>
          </a:p>
          <a:p>
            <a:pPr lvl="1">
              <a:lnSpc>
                <a:spcPct val="100000"/>
              </a:lnSpc>
              <a:buSzPct val="145000"/>
              <a:buFont charset="2" typeface="Wingdings"/>
              <a:buChar char=""/>
            </a:pPr>
            <a:r>
              <a:rPr lang="en-GB" sz="2800">
                <a:solidFill>
                  <a:srgbClr val="000000"/>
                </a:solidFill>
                <a:latin typeface="Gill Sans"/>
                <a:ea typeface="ヒラギノ角ゴ ProN W3"/>
              </a:rPr>
              <a:t>Tweede niveau</a:t>
            </a:r>
            <a:endParaRPr/>
          </a:p>
          <a:p>
            <a:pPr lvl="1">
              <a:buSzPct val="145000"/>
              <a:buFont charset="2" typeface="Wingdings"/>
              <a:buChar char=""/>
            </a:pPr>
            <a:r>
              <a:rPr lang="en-GB" sz="2800">
                <a:solidFill>
                  <a:srgbClr val="000000"/>
                </a:solidFill>
                <a:latin typeface="Gill Sans"/>
                <a:ea typeface="ヒラギノ角ゴ ProN W3"/>
              </a:rPr>
              <a:t>Derde niveau</a:t>
            </a:r>
            <a:endParaRPr/>
          </a:p>
          <a:p>
            <a:pPr lvl="2">
              <a:buSzPct val="145000"/>
              <a:buFont charset="2" typeface="Wingdings"/>
              <a:buChar char=""/>
            </a:pPr>
            <a:r>
              <a:rPr lang="en-GB" sz="2800">
                <a:solidFill>
                  <a:srgbClr val="000000"/>
                </a:solidFill>
                <a:latin typeface="Gill Sans"/>
                <a:ea typeface="ヒラギノ角ゴ ProN W3"/>
              </a:rPr>
              <a:t>Vierde niveau</a:t>
            </a:r>
            <a:endParaRPr/>
          </a:p>
          <a:p>
            <a:pPr lvl="3">
              <a:buSzPct val="145000"/>
              <a:buFont charset="2" typeface="Wingdings"/>
              <a:buChar char=""/>
            </a:pPr>
            <a:r>
              <a:rPr lang="en-GB" sz="2800">
                <a:solidFill>
                  <a:srgbClr val="000000"/>
                </a:solidFill>
                <a:latin typeface="Gill Sans"/>
                <a:ea typeface="ヒラギノ角ゴ ProN W3"/>
              </a:rPr>
              <a:t>Vijfde niveau</a:t>
            </a:r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196120" y="2057400"/>
            <a:ext cx="7308360" cy="530172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  <a:latin typeface="Gill Sans"/>
                <a:ea typeface="ヒラギノ角ゴ ProN W3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solidFill>
                  <a:srgbClr val="000000"/>
                </a:solidFill>
                <a:latin typeface="Gill Sans"/>
                <a:ea typeface="ヒラギノ角ゴ ProN W3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  <a:latin typeface="Gill Sans"/>
                <a:ea typeface="ヒラギノ角ゴ ProN W3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800">
                <a:solidFill>
                  <a:srgbClr val="000000"/>
                </a:solidFill>
                <a:latin typeface="Gill Sans"/>
                <a:ea typeface="ヒラギノ角ゴ ProN W3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  <a:latin typeface="Gill Sans"/>
                <a:ea typeface="ヒラギノ角ゴ ProN W3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800">
                <a:solidFill>
                  <a:srgbClr val="000000"/>
                </a:solidFill>
                <a:latin typeface="Gill Sans"/>
                <a:ea typeface="ヒラギノ角ゴ ProN W3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145000"/>
              <a:buFont charset="2" typeface="Wingdings"/>
              <a:buChar char=""/>
            </a:pPr>
            <a:r>
              <a:rPr lang="en-GB" sz="2800">
                <a:solidFill>
                  <a:srgbClr val="000000"/>
                </a:solidFill>
                <a:latin typeface="Gill Sans"/>
                <a:ea typeface="ヒラギノ角ゴ ProN W3"/>
              </a:rPr>
              <a:t>Seventh Outline LevelKlik om de modelstijlen te bewerken</a:t>
            </a:r>
            <a:endParaRPr/>
          </a:p>
          <a:p>
            <a:pPr lvl="1">
              <a:lnSpc>
                <a:spcPct val="100000"/>
              </a:lnSpc>
              <a:buSzPct val="145000"/>
              <a:buFont charset="2" typeface="Wingdings"/>
              <a:buChar char=""/>
            </a:pPr>
            <a:r>
              <a:rPr lang="en-GB" sz="2800">
                <a:solidFill>
                  <a:srgbClr val="000000"/>
                </a:solidFill>
                <a:latin typeface="Gill Sans"/>
                <a:ea typeface="ヒラギノ角ゴ ProN W3"/>
              </a:rPr>
              <a:t>Tweede niveau</a:t>
            </a:r>
            <a:endParaRPr/>
          </a:p>
          <a:p>
            <a:pPr lvl="1">
              <a:buSzPct val="145000"/>
              <a:buFont charset="2" typeface="Wingdings"/>
              <a:buChar char=""/>
            </a:pPr>
            <a:r>
              <a:rPr lang="en-GB" sz="2800">
                <a:solidFill>
                  <a:srgbClr val="000000"/>
                </a:solidFill>
                <a:latin typeface="Gill Sans"/>
                <a:ea typeface="ヒラギノ角ゴ ProN W3"/>
              </a:rPr>
              <a:t>Derde niveau</a:t>
            </a:r>
            <a:endParaRPr/>
          </a:p>
          <a:p>
            <a:pPr lvl="2">
              <a:buSzPct val="145000"/>
              <a:buFont charset="2" typeface="Wingdings"/>
              <a:buChar char=""/>
            </a:pPr>
            <a:r>
              <a:rPr lang="en-GB" sz="2800">
                <a:solidFill>
                  <a:srgbClr val="000000"/>
                </a:solidFill>
                <a:latin typeface="Gill Sans"/>
                <a:ea typeface="ヒラギノ角ゴ ProN W3"/>
              </a:rPr>
              <a:t>Vierde niveau</a:t>
            </a:r>
            <a:endParaRPr/>
          </a:p>
          <a:p>
            <a:pPr lvl="3">
              <a:buSzPct val="145000"/>
              <a:buFont charset="2" typeface="Wingdings"/>
              <a:buChar char=""/>
            </a:pPr>
            <a:r>
              <a:rPr lang="en-GB" sz="2800">
                <a:solidFill>
                  <a:srgbClr val="000000"/>
                </a:solidFill>
                <a:latin typeface="Gill Sans"/>
                <a:ea typeface="ヒラギノ角ゴ ProN W3"/>
              </a:rPr>
              <a:t>Vijfde niveau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-152280" y="-12600"/>
            <a:ext cx="16395480" cy="1638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descr="" id="147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-50760" y="1569960"/>
            <a:ext cx="16368480" cy="114120"/>
          </a:xfrm>
          <a:prstGeom prst="rect">
            <a:avLst/>
          </a:prstGeom>
        </p:spPr>
      </p:pic>
      <p:sp>
        <p:nvSpPr>
          <p:cNvPr id="148" name="CustomShape 2"/>
          <p:cNvSpPr/>
          <p:nvPr/>
        </p:nvSpPr>
        <p:spPr>
          <a:xfrm>
            <a:off x="635040" y="1860480"/>
            <a:ext cx="15187320" cy="6714720"/>
          </a:xfrm>
          <a:prstGeom prst="rect">
            <a:avLst/>
          </a:prstGeom>
          <a:solidFill>
            <a:srgbClr val="f5f7dc"/>
          </a:solidFill>
        </p:spPr>
        <p:txBody>
          <a:bodyPr anchor="ctr" bIns="0" lIns="0" rIns="0" t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4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07960" y="1768320"/>
            <a:ext cx="15441120" cy="7067160"/>
          </a:xfrm>
          <a:prstGeom prst="rect">
            <a:avLst/>
          </a:prstGeom>
        </p:spPr>
      </p:pic>
      <p:sp>
        <p:nvSpPr>
          <p:cNvPr id="150" name="PlaceHolder 3"/>
          <p:cNvSpPr>
            <a:spLocks noGrp="1"/>
          </p:cNvSpPr>
          <p:nvPr>
            <p:ph type="title"/>
          </p:nvPr>
        </p:nvSpPr>
        <p:spPr>
          <a:xfrm>
            <a:off x="291960" y="76320"/>
            <a:ext cx="15657120" cy="1496520"/>
          </a:xfrm>
          <a:prstGeom prst="rect">
            <a:avLst/>
          </a:prstGeom>
        </p:spPr>
        <p:txBody>
          <a:bodyPr anchor="ctr" bIns="50760" lIns="50760" rIns="50760" tIns="50760"/>
          <a:p>
            <a:pPr>
              <a:lnSpc>
                <a:spcPct val="100000"/>
              </a:lnSpc>
            </a:pPr>
            <a:r>
              <a:rPr lang="en-GB" sz="6500">
                <a:solidFill>
                  <a:srgbClr val="000000"/>
                </a:solidFill>
                <a:latin typeface="Arial Bold"/>
                <a:ea typeface="ヒラギノ角ゴ ProN W6"/>
              </a:rPr>
              <a:t>Click to edit the title text formatKlik om de stijl te bewerken</a:t>
            </a:r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812880" y="1860480"/>
            <a:ext cx="15009480" cy="6549840"/>
          </a:xfrm>
          <a:prstGeom prst="rect">
            <a:avLst/>
          </a:prstGeom>
        </p:spPr>
        <p:txBody>
          <a:bodyPr bIns="0" lIns="0" rIns="0" tIns="0"/>
          <a:p>
            <a:pPr>
              <a:buSzPct val="45000"/>
              <a:buFont typeface="StarSymbol"/>
              <a:buChar char=""/>
            </a:pP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Seventh Outline LevelKlik om de modelstijlen te bewerken</a:t>
            </a:r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Tweede niveau</a:t>
            </a:r>
            <a:endParaRPr/>
          </a:p>
          <a:p>
            <a:pPr lvl="1">
              <a:buFont typeface="StarSymbol"/>
              <a:buChar char=""/>
            </a:pP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Derde niveau</a:t>
            </a:r>
            <a:endParaRPr/>
          </a:p>
          <a:p>
            <a:pPr lvl="2">
              <a:buFont typeface="StarSymbol"/>
              <a:buChar char=""/>
            </a:pP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Vierde niveau</a:t>
            </a:r>
            <a:endParaRPr/>
          </a:p>
          <a:p>
            <a:pPr lvl="3">
              <a:buFont typeface="StarSymbol"/>
              <a:buChar char=""/>
            </a:pP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Vijfde niveau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-152280" y="-12600"/>
            <a:ext cx="16395480" cy="1638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descr="" id="185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-50760" y="1569960"/>
            <a:ext cx="16368480" cy="114120"/>
          </a:xfrm>
          <a:prstGeom prst="rect">
            <a:avLst/>
          </a:prstGeom>
        </p:spPr>
      </p:pic>
      <p:sp>
        <p:nvSpPr>
          <p:cNvPr id="186" name="CustomShape 2"/>
          <p:cNvSpPr/>
          <p:nvPr/>
        </p:nvSpPr>
        <p:spPr>
          <a:xfrm>
            <a:off x="419040" y="1854360"/>
            <a:ext cx="7173720" cy="6525720"/>
          </a:xfrm>
          <a:prstGeom prst="rect">
            <a:avLst/>
          </a:prstGeom>
          <a:solidFill>
            <a:srgbClr val="f6f5dd"/>
          </a:solidFill>
        </p:spPr>
      </p:sp>
      <p:pic>
        <p:nvPicPr>
          <p:cNvPr descr="" id="187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291960" y="1765440"/>
            <a:ext cx="7427520" cy="6868800"/>
          </a:xfrm>
          <a:prstGeom prst="rect">
            <a:avLst/>
          </a:prstGeom>
        </p:spPr>
      </p:pic>
      <p:sp>
        <p:nvSpPr>
          <p:cNvPr id="188" name="CustomShape 3"/>
          <p:cNvSpPr/>
          <p:nvPr/>
        </p:nvSpPr>
        <p:spPr>
          <a:xfrm>
            <a:off x="8089920" y="1854360"/>
            <a:ext cx="7770600" cy="6525720"/>
          </a:xfrm>
          <a:prstGeom prst="rect">
            <a:avLst/>
          </a:prstGeom>
          <a:solidFill>
            <a:srgbClr val="f6f5dd"/>
          </a:solidFill>
        </p:spPr>
      </p:sp>
      <p:pic>
        <p:nvPicPr>
          <p:cNvPr descr="" id="189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7962840" y="1765440"/>
            <a:ext cx="8024400" cy="6868800"/>
          </a:xfrm>
          <a:prstGeom prst="rect">
            <a:avLst/>
          </a:prstGeom>
        </p:spPr>
      </p:pic>
      <p:sp>
        <p:nvSpPr>
          <p:cNvPr id="190" name="PlaceHolder 4"/>
          <p:cNvSpPr>
            <a:spLocks noGrp="1"/>
          </p:cNvSpPr>
          <p:nvPr>
            <p:ph type="title"/>
          </p:nvPr>
        </p:nvSpPr>
        <p:spPr>
          <a:xfrm>
            <a:off x="291960" y="76320"/>
            <a:ext cx="15657120" cy="1496520"/>
          </a:xfrm>
          <a:prstGeom prst="rect">
            <a:avLst/>
          </a:prstGeom>
        </p:spPr>
        <p:txBody>
          <a:bodyPr anchor="ctr" bIns="50760" lIns="50760" rIns="50760" tIns="50760"/>
          <a:p>
            <a:pPr>
              <a:lnSpc>
                <a:spcPct val="100000"/>
              </a:lnSpc>
            </a:pPr>
            <a:r>
              <a:rPr lang="en-GB" sz="6500">
                <a:solidFill>
                  <a:srgbClr val="000000"/>
                </a:solidFill>
                <a:latin typeface="Arial Bold"/>
                <a:ea typeface="ヒラギノ角ゴ ProN W6"/>
              </a:rPr>
              <a:t>Click to edit the title text formatKlik om de stijl te bewerken</a:t>
            </a:r>
            <a:endParaRPr/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419040" y="2011320"/>
            <a:ext cx="7209360" cy="6124320"/>
          </a:xfrm>
          <a:prstGeom prst="rect">
            <a:avLst/>
          </a:prstGeom>
        </p:spPr>
        <p:txBody>
          <a:bodyPr bIns="0" lIns="0" rIns="0" tIns="0"/>
          <a:p>
            <a:pPr>
              <a:buSzPct val="45000"/>
              <a:buFont typeface="StarSymbol"/>
              <a:buChar char=""/>
            </a:pP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Seventh Outline LevelKlik om de modelstijlen te bewerken</a:t>
            </a:r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Tweede niveau</a:t>
            </a:r>
            <a:endParaRPr/>
          </a:p>
          <a:p>
            <a:pPr lvl="1">
              <a:buFont typeface="StarSymbol"/>
              <a:buChar char=""/>
            </a:pP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Derde niveau</a:t>
            </a:r>
            <a:endParaRPr/>
          </a:p>
          <a:p>
            <a:pPr lvl="2">
              <a:buFont typeface="StarSymbol"/>
              <a:buChar char=""/>
            </a:pP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Vierde niveau</a:t>
            </a:r>
            <a:endParaRPr/>
          </a:p>
          <a:p>
            <a:pPr lvl="3">
              <a:buFont typeface="StarSymbol"/>
              <a:buChar char=""/>
            </a:pP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Vijfde niveau</a:t>
            </a:r>
            <a:endParaRPr/>
          </a:p>
        </p:txBody>
      </p:sp>
      <p:sp>
        <p:nvSpPr>
          <p:cNvPr id="192" name="PlaceHolder 6"/>
          <p:cNvSpPr>
            <a:spLocks noGrp="1"/>
          </p:cNvSpPr>
          <p:nvPr>
            <p:ph type="body"/>
          </p:nvPr>
        </p:nvSpPr>
        <p:spPr>
          <a:xfrm>
            <a:off x="8215200" y="2011320"/>
            <a:ext cx="7644960" cy="612432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Seventh Outline LevelKlik om de modelstijlen te bewerken</a:t>
            </a:r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Tweede niveau</a:t>
            </a:r>
            <a:endParaRPr/>
          </a:p>
          <a:p>
            <a:pPr lvl="1">
              <a:buFont typeface="StarSymbol"/>
              <a:buChar char=""/>
            </a:pP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Derde niveau</a:t>
            </a:r>
            <a:endParaRPr/>
          </a:p>
          <a:p>
            <a:pPr lvl="2">
              <a:buFont typeface="StarSymbol"/>
              <a:buChar char=""/>
            </a:pP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Vierde niveau</a:t>
            </a:r>
            <a:endParaRPr/>
          </a:p>
          <a:p>
            <a:pPr lvl="3">
              <a:buFont typeface="StarSymbol"/>
              <a:buChar char=""/>
            </a:pP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Vijfde niveau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-152280" y="-12600"/>
            <a:ext cx="16395480" cy="1638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descr="" id="226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-50760" y="1569960"/>
            <a:ext cx="16368480" cy="114120"/>
          </a:xfrm>
          <a:prstGeom prst="rect">
            <a:avLst/>
          </a:prstGeom>
        </p:spPr>
      </p:pic>
      <p:sp>
        <p:nvSpPr>
          <p:cNvPr id="227" name="PlaceHolder 2"/>
          <p:cNvSpPr>
            <a:spLocks noGrp="1"/>
          </p:cNvSpPr>
          <p:nvPr>
            <p:ph type="title"/>
          </p:nvPr>
        </p:nvSpPr>
        <p:spPr>
          <a:xfrm>
            <a:off x="291960" y="76320"/>
            <a:ext cx="15657120" cy="1496520"/>
          </a:xfrm>
          <a:prstGeom prst="rect">
            <a:avLst/>
          </a:prstGeom>
        </p:spPr>
        <p:txBody>
          <a:bodyPr anchor="ctr" bIns="50760" lIns="50760" rIns="50760" tIns="50760"/>
          <a:p>
            <a:pPr>
              <a:lnSpc>
                <a:spcPct val="100000"/>
              </a:lnSpc>
            </a:pPr>
            <a:r>
              <a:rPr lang="en-GB" sz="6500">
                <a:solidFill>
                  <a:srgbClr val="000000"/>
                </a:solidFill>
                <a:latin typeface="Arial Bold"/>
                <a:ea typeface="ヒラギノ角ゴ ProN W6"/>
              </a:rPr>
              <a:t>Click to edit the title text formatKlik om de stijl te bewerken</a:t>
            </a:r>
            <a:endParaRPr/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812880" y="2139480"/>
            <a:ext cx="14306040" cy="53031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61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185480" y="6654960"/>
            <a:ext cx="6006600" cy="2247480"/>
          </a:xfrm>
          <a:prstGeom prst="rect">
            <a:avLst/>
          </a:prstGeom>
        </p:spPr>
      </p:pic>
      <p:pic>
        <p:nvPicPr>
          <p:cNvPr descr="" id="262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-670680" y="406440"/>
            <a:ext cx="8595000" cy="8655840"/>
          </a:xfrm>
          <a:prstGeom prst="rect">
            <a:avLst/>
          </a:prstGeom>
        </p:spPr>
      </p:pic>
      <p:sp>
        <p:nvSpPr>
          <p:cNvPr id="263" name="CustomShape 1"/>
          <p:cNvSpPr/>
          <p:nvPr/>
        </p:nvSpPr>
        <p:spPr>
          <a:xfrm>
            <a:off x="8803800" y="2878200"/>
            <a:ext cx="4585320" cy="219528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b="1" lang="en" sz="14400">
                <a:solidFill>
                  <a:srgbClr val="000000"/>
                </a:solidFill>
                <a:latin typeface="Gill Sans"/>
                <a:ea typeface="Gill Sans"/>
              </a:rPr>
              <a:t>Q&amp;A</a:t>
            </a:r>
            <a:endParaRPr/>
          </a:p>
        </p:txBody>
      </p:sp>
      <p:sp>
        <p:nvSpPr>
          <p:cNvPr id="264" name="PlaceHolder 2"/>
          <p:cNvSpPr>
            <a:spLocks noGrp="1"/>
          </p:cNvSpPr>
          <p:nvPr>
            <p:ph type="title"/>
          </p:nvPr>
        </p:nvSpPr>
        <p:spPr>
          <a:xfrm>
            <a:off x="812880" y="364680"/>
            <a:ext cx="14631480" cy="15264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GB"/>
              <a:t>Click to edit the title text format</a:t>
            </a:r>
            <a:endParaRPr/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812880" y="2139480"/>
            <a:ext cx="14306040" cy="5303160"/>
          </a:xfrm>
          <a:prstGeom prst="rect">
            <a:avLst/>
          </a:prstGeom>
        </p:spPr>
        <p:txBody>
          <a:bodyPr bIns="0" lIns="0" rIns="0" tIns="0" wrap="none"/>
          <a:p>
            <a:pPr algn="ctr"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algn="ctr"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algn="ctr"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algn="ctr"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algn="ctr"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algn="ctr"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algn="ctr"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github.com/jefklak/javascript-courses" TargetMode="Externa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6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github.com/jefklak/jasmine-junit-runner" TargetMode="External"/><Relationship Id="rId2" Type="http://schemas.openxmlformats.org/officeDocument/2006/relationships/image" Target="../media/image39.jpe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4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4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15443280" y="8686800"/>
            <a:ext cx="266400" cy="279000"/>
          </a:xfrm>
          <a:prstGeom prst="rect">
            <a:avLst/>
          </a:prstGeom>
        </p:spPr>
        <p:txBody>
          <a:bodyPr bIns="46800" lIns="90000" rIns="90000" tIns="46800" wrap="none"/>
          <a:p>
            <a:pPr algn="ctr">
              <a:lnSpc>
                <a:spcPct val="100000"/>
              </a:lnSpc>
            </a:pPr>
            <a:fld id="{7100E141-A111-41D1-B141-2141A1C18131}" type="slidenum">
              <a:rPr lang="en" sz="1200">
                <a:solidFill>
                  <a:srgbClr val="000000"/>
                </a:solidFill>
                <a:latin typeface="Gill Sans"/>
                <a:ea typeface="Gill Sans"/>
              </a:rPr>
              <a:t>&lt;number&gt;</a:t>
            </a:fld>
            <a:endParaRPr/>
          </a:p>
        </p:txBody>
      </p:sp>
      <p:sp>
        <p:nvSpPr>
          <p:cNvPr id="327" name="CustomShape 2"/>
          <p:cNvSpPr/>
          <p:nvPr/>
        </p:nvSpPr>
        <p:spPr>
          <a:xfrm>
            <a:off x="291960" y="76320"/>
            <a:ext cx="15658920" cy="1498320"/>
          </a:xfrm>
          <a:prstGeom prst="rect">
            <a:avLst/>
          </a:prstGeom>
        </p:spPr>
        <p:txBody>
          <a:bodyPr anchor="ctr" bIns="50760" lIns="50760" rIns="50760" tIns="50760"/>
          <a:p>
            <a:pPr>
              <a:lnSpc>
                <a:spcPct val="100000"/>
              </a:lnSpc>
            </a:pPr>
            <a:r>
              <a:rPr lang="en" sz="6500">
                <a:solidFill>
                  <a:srgbClr val="000000"/>
                </a:solidFill>
                <a:latin typeface="Arial Bold"/>
                <a:ea typeface="ヒラギノ角ゴ ProN W6"/>
              </a:rPr>
              <a:t>JavaScript, the ugly parts</a:t>
            </a:r>
            <a:endParaRPr/>
          </a:p>
        </p:txBody>
      </p:sp>
      <p:sp>
        <p:nvSpPr>
          <p:cNvPr id="328" name="CustomShape 3"/>
          <p:cNvSpPr/>
          <p:nvPr/>
        </p:nvSpPr>
        <p:spPr>
          <a:xfrm>
            <a:off x="736920" y="2057400"/>
            <a:ext cx="14769720" cy="6692400"/>
          </a:xfrm>
          <a:prstGeom prst="rect">
            <a:avLst/>
          </a:prstGeom>
        </p:spPr>
        <p:txBody>
          <a:bodyPr bIns="50760" lIns="50760" rIns="50760" tIns="50760"/>
          <a:p>
            <a:pPr>
              <a:lnSpc>
                <a:spcPct val="100000"/>
              </a:lnSpc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(open doen main_ugly.html)</a:t>
            </a:r>
            <a:endParaRPr/>
          </a:p>
        </p:txBody>
      </p:sp>
      <p:pic>
        <p:nvPicPr>
          <p:cNvPr descr="" id="32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-1463040" y="-36360"/>
            <a:ext cx="19525680" cy="9180360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15614640" y="8699400"/>
            <a:ext cx="266400" cy="279000"/>
          </a:xfrm>
          <a:prstGeom prst="rect">
            <a:avLst/>
          </a:prstGeom>
        </p:spPr>
        <p:txBody>
          <a:bodyPr bIns="46800" lIns="90000" rIns="90000" tIns="46800" wrap="none"/>
          <a:p>
            <a:pPr algn="ctr">
              <a:lnSpc>
                <a:spcPct val="100000"/>
              </a:lnSpc>
            </a:pPr>
            <a:fld id="{A191D131-2111-4101-81A1-8171F15121F1}" type="slidenum">
              <a:rPr lang="en" sz="1200">
                <a:solidFill>
                  <a:srgbClr val="000000"/>
                </a:solidFill>
                <a:latin typeface="Gill Sans"/>
                <a:ea typeface="Gill Sans"/>
              </a:rPr>
              <a:t>&lt;number&gt;</a:t>
            </a:fld>
            <a:endParaRPr/>
          </a:p>
        </p:txBody>
      </p:sp>
      <p:sp>
        <p:nvSpPr>
          <p:cNvPr id="331" name="TextShape 2"/>
          <p:cNvSpPr txBox="1"/>
          <p:nvPr/>
        </p:nvSpPr>
        <p:spPr>
          <a:xfrm>
            <a:off x="291960" y="76320"/>
            <a:ext cx="15658920" cy="1498320"/>
          </a:xfrm>
          <a:prstGeom prst="rect">
            <a:avLst/>
          </a:prstGeom>
        </p:spPr>
        <p:txBody>
          <a:bodyPr anchor="ctr" bIns="50760" lIns="50760" rIns="50760" tIns="50760"/>
          <a:p>
            <a:pPr>
              <a:lnSpc>
                <a:spcPct val="100000"/>
              </a:lnSpc>
            </a:pPr>
            <a:r>
              <a:rPr lang="en-GB" sz="6500">
                <a:solidFill>
                  <a:srgbClr val="000000"/>
                </a:solidFill>
                <a:latin typeface="Arial Bold"/>
                <a:ea typeface="ヒラギノ角ゴ ProN W6"/>
              </a:rPr>
              <a:t>Zombies (</a:t>
            </a:r>
            <a:r>
              <a:rPr b="1" lang="en-GB" sz="6500">
                <a:solidFill>
                  <a:srgbClr val="000000"/>
                </a:solidFill>
                <a:latin typeface="Arial Bold"/>
                <a:ea typeface="ヒラギノ角ゴ ProN W6"/>
              </a:rPr>
              <a:t>very ugly</a:t>
            </a:r>
            <a:r>
              <a:rPr lang="en-GB" sz="6500">
                <a:solidFill>
                  <a:srgbClr val="000000"/>
                </a:solidFill>
                <a:latin typeface="Arial Bold"/>
                <a:ea typeface="ヒラギノ角ゴ ProN W6"/>
              </a:rPr>
              <a:t>)</a:t>
            </a:r>
            <a:endParaRPr/>
          </a:p>
        </p:txBody>
      </p:sp>
      <p:sp>
        <p:nvSpPr>
          <p:cNvPr id="332" name="TextShape 3"/>
          <p:cNvSpPr txBox="1"/>
          <p:nvPr/>
        </p:nvSpPr>
        <p:spPr>
          <a:xfrm>
            <a:off x="812880" y="1860480"/>
            <a:ext cx="15010920" cy="6551280"/>
          </a:xfrm>
          <a:prstGeom prst="rect">
            <a:avLst/>
          </a:prstGeom>
        </p:spPr>
        <p:txBody>
          <a:bodyPr bIns="0" lIns="0" rIns="0" tIns="0"/>
          <a:p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$(function() {</a:t>
            </a:r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 </a:t>
            </a: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// what's this counters? </a:t>
            </a:r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</a:t>
            </a:r>
            <a:r>
              <a:rPr b="1"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</a:t>
            </a:r>
            <a:r>
              <a:rPr b="1"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var zombie = 3;</a:t>
            </a:r>
            <a:endParaRPr/>
          </a:p>
          <a:p>
            <a:r>
              <a:rPr b="1"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</a:t>
            </a: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</a:t>
            </a: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var plant = 0;</a:t>
            </a:r>
            <a:endParaRPr/>
          </a:p>
          <a:p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 </a:t>
            </a: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function updateHealth() {</a:t>
            </a:r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   </a:t>
            </a: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$("#health").html(zombie);</a:t>
            </a:r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   </a:t>
            </a: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// domain logic alert</a:t>
            </a:r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   </a:t>
            </a:r>
            <a:r>
              <a:rPr b="1"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if(zombie &lt;= 0) {</a:t>
            </a:r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     </a:t>
            </a: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$("#zombie").hide("slow");</a:t>
            </a:r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   </a:t>
            </a: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}</a:t>
            </a:r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 </a:t>
            </a: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}</a:t>
            </a:r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...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15443280" y="8686800"/>
            <a:ext cx="266400" cy="279000"/>
          </a:xfrm>
          <a:prstGeom prst="rect">
            <a:avLst/>
          </a:prstGeom>
        </p:spPr>
        <p:txBody>
          <a:bodyPr bIns="46800" lIns="90000" rIns="90000" tIns="46800" wrap="none"/>
          <a:p>
            <a:pPr algn="ctr">
              <a:lnSpc>
                <a:spcPct val="100000"/>
              </a:lnSpc>
            </a:pPr>
            <a:fld id="{F1310151-5191-4161-A161-C1610131E151}" type="slidenum">
              <a:rPr lang="en" sz="1200">
                <a:solidFill>
                  <a:srgbClr val="000000"/>
                </a:solidFill>
                <a:latin typeface="Gill Sans"/>
                <a:ea typeface="Gill Sans"/>
              </a:rPr>
              <a:t>&lt;number&gt;</a:t>
            </a:fld>
            <a:endParaRPr/>
          </a:p>
        </p:txBody>
      </p:sp>
      <p:sp>
        <p:nvSpPr>
          <p:cNvPr id="334" name="CustomShape 2"/>
          <p:cNvSpPr/>
          <p:nvPr/>
        </p:nvSpPr>
        <p:spPr>
          <a:xfrm>
            <a:off x="291960" y="76320"/>
            <a:ext cx="15658920" cy="1498320"/>
          </a:xfrm>
          <a:prstGeom prst="rect">
            <a:avLst/>
          </a:prstGeom>
        </p:spPr>
        <p:txBody>
          <a:bodyPr anchor="ctr" bIns="50760" lIns="50760" rIns="50760" tIns="50760"/>
          <a:p>
            <a:pPr>
              <a:lnSpc>
                <a:spcPct val="100000"/>
              </a:lnSpc>
            </a:pPr>
            <a:r>
              <a:rPr lang="en" sz="6500">
                <a:solidFill>
                  <a:srgbClr val="000000"/>
                </a:solidFill>
                <a:latin typeface="Arial Bold"/>
                <a:ea typeface="ヒラギノ角ゴ ProN W6"/>
              </a:rPr>
              <a:t>JS In need of the TDD cycle</a:t>
            </a:r>
            <a:endParaRPr/>
          </a:p>
        </p:txBody>
      </p:sp>
      <p:sp>
        <p:nvSpPr>
          <p:cNvPr id="335" name="CustomShape 3"/>
          <p:cNvSpPr/>
          <p:nvPr/>
        </p:nvSpPr>
        <p:spPr>
          <a:xfrm>
            <a:off x="736920" y="2057400"/>
            <a:ext cx="14769720" cy="6692400"/>
          </a:xfrm>
          <a:prstGeom prst="rect">
            <a:avLst/>
          </a:prstGeom>
        </p:spPr>
        <p:txBody>
          <a:bodyPr bIns="50760" lIns="50760" rIns="50760" tIns="5076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How can we </a:t>
            </a:r>
            <a:r>
              <a:rPr b="1" lang="en" sz="3600">
                <a:solidFill>
                  <a:srgbClr val="000000"/>
                </a:solidFill>
                <a:latin typeface="Gill Sans"/>
                <a:ea typeface="ヒラギノ角ゴ ProN W3"/>
              </a:rPr>
              <a:t>improve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 upon this?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b="1" lang="en" sz="3600">
                <a:solidFill>
                  <a:srgbClr val="000000"/>
                </a:solidFill>
                <a:latin typeface="Gill Sans"/>
                <a:ea typeface="ヒラギノ角ゴ ProN W3"/>
              </a:rPr>
              <a:t>Dynamic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 langs even need </a:t>
            </a:r>
            <a:r>
              <a:rPr b="1" lang="en" sz="3600">
                <a:solidFill>
                  <a:srgbClr val="000000"/>
                </a:solidFill>
                <a:latin typeface="Gill Sans"/>
                <a:ea typeface="ヒラギノ角ゴ ProN W3"/>
              </a:rPr>
              <a:t>more tests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!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
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(no comiple-time errors)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b="1" lang="en" sz="3600">
                <a:solidFill>
                  <a:srgbClr val="000000"/>
                </a:solidFill>
                <a:latin typeface="Gill Sans"/>
                <a:ea typeface="ヒラギノ角ゴ ProN W3"/>
              </a:rPr>
              <a:t>Forces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 us to think about design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
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 &amp; separation when implementing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We already </a:t>
            </a:r>
            <a:r>
              <a:rPr b="1" lang="en" sz="3600">
                <a:solidFill>
                  <a:srgbClr val="000000"/>
                </a:solidFill>
                <a:latin typeface="Gill Sans"/>
                <a:ea typeface="ヒラギノ角ゴ ProN W3"/>
              </a:rPr>
              <a:t>have the skill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 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
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&amp; apply it to Java (or lang. x) everyday?!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endParaRPr/>
          </a:p>
        </p:txBody>
      </p:sp>
      <p:pic>
        <p:nvPicPr>
          <p:cNvPr descr="" id="33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66960" y="2662560"/>
            <a:ext cx="5550480" cy="5384160"/>
          </a:xfrm>
          <a:prstGeom prst="rect">
            <a:avLst/>
          </a:prstGeom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15614640" y="8699400"/>
            <a:ext cx="266400" cy="279000"/>
          </a:xfrm>
          <a:prstGeom prst="rect">
            <a:avLst/>
          </a:prstGeom>
        </p:spPr>
        <p:txBody>
          <a:bodyPr bIns="46800" lIns="90000" rIns="90000" tIns="46800" wrap="none"/>
          <a:p>
            <a:pPr algn="ctr">
              <a:lnSpc>
                <a:spcPct val="100000"/>
              </a:lnSpc>
            </a:pPr>
            <a:fld id="{21D12101-4111-41E1-B151-A1F151D151D1}" type="slidenum">
              <a:rPr lang="en" sz="1200">
                <a:solidFill>
                  <a:srgbClr val="000000"/>
                </a:solidFill>
                <a:latin typeface="Gill Sans"/>
                <a:ea typeface="Gill Sans"/>
              </a:rPr>
              <a:t>&lt;number&gt;</a:t>
            </a:fld>
            <a:endParaRPr/>
          </a:p>
        </p:txBody>
      </p:sp>
      <p:sp>
        <p:nvSpPr>
          <p:cNvPr id="338" name="TextShape 2"/>
          <p:cNvSpPr txBox="1"/>
          <p:nvPr/>
        </p:nvSpPr>
        <p:spPr>
          <a:xfrm>
            <a:off x="291960" y="76320"/>
            <a:ext cx="15658920" cy="1498320"/>
          </a:xfrm>
          <a:prstGeom prst="rect">
            <a:avLst/>
          </a:prstGeom>
        </p:spPr>
        <p:txBody>
          <a:bodyPr anchor="ctr" bIns="50760" lIns="50760" rIns="50760" tIns="50760"/>
          <a:p>
            <a:pPr>
              <a:lnSpc>
                <a:spcPct val="100000"/>
              </a:lnSpc>
            </a:pPr>
            <a:r>
              <a:rPr lang="en-GB" sz="6500">
                <a:solidFill>
                  <a:srgbClr val="000000"/>
                </a:solidFill>
                <a:latin typeface="Arial Bold"/>
                <a:ea typeface="ヒラギノ角ゴ ProN W6"/>
              </a:rPr>
              <a:t>Improving zombies (1)</a:t>
            </a:r>
            <a:endParaRPr/>
          </a:p>
        </p:txBody>
      </p:sp>
      <p:sp>
        <p:nvSpPr>
          <p:cNvPr id="339" name="TextShape 3"/>
          <p:cNvSpPr txBox="1"/>
          <p:nvPr/>
        </p:nvSpPr>
        <p:spPr>
          <a:xfrm>
            <a:off x="812880" y="1860480"/>
            <a:ext cx="15010920" cy="6551280"/>
          </a:xfrm>
          <a:prstGeom prst="rect">
            <a:avLst/>
          </a:prstGeom>
        </p:spPr>
        <p:txBody>
          <a:bodyPr bIns="0" lIns="0" rIns="0" tIns="0"/>
          <a:p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var Zombies = </a:t>
            </a:r>
            <a:r>
              <a:rPr b="1"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(function() {</a:t>
            </a:r>
            <a:endParaRPr/>
          </a:p>
          <a:p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 </a:t>
            </a: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var </a:t>
            </a:r>
            <a:r>
              <a:rPr b="1"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Zombie</a:t>
            </a: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= {</a:t>
            </a:r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   </a:t>
            </a: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getHit: function(damage) {</a:t>
            </a:r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     </a:t>
            </a: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this.health -= damage;</a:t>
            </a:r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   </a:t>
            </a: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},</a:t>
            </a:r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   …</a:t>
            </a:r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 </a:t>
            </a: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}</a:t>
            </a:r>
            <a:endParaRPr/>
          </a:p>
          <a:p>
            <a:r>
              <a:rPr b="1"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 </a:t>
            </a:r>
            <a:r>
              <a:rPr b="1"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return {</a:t>
            </a:r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   </a:t>
            </a: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Create: function() { return Object.create(Zombie); }</a:t>
            </a:r>
            <a:endParaRPr/>
          </a:p>
          <a:p>
            <a:r>
              <a:rPr b="1"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 </a:t>
            </a:r>
            <a:r>
              <a:rPr b="1"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}</a:t>
            </a:r>
            <a:endParaRPr/>
          </a:p>
          <a:p>
            <a:r>
              <a:rPr b="1"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})();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15443280" y="8686800"/>
            <a:ext cx="266400" cy="279000"/>
          </a:xfrm>
          <a:prstGeom prst="rect">
            <a:avLst/>
          </a:prstGeom>
        </p:spPr>
        <p:txBody>
          <a:bodyPr bIns="46800" lIns="90000" rIns="90000" tIns="46800" wrap="none"/>
          <a:p>
            <a:pPr algn="ctr">
              <a:lnSpc>
                <a:spcPct val="100000"/>
              </a:lnSpc>
            </a:pPr>
            <a:fld id="{0121A161-8191-4191-9131-313151A121B1}" type="slidenum">
              <a:rPr lang="en" sz="1200">
                <a:solidFill>
                  <a:srgbClr val="000000"/>
                </a:solidFill>
                <a:latin typeface="Gill Sans"/>
                <a:ea typeface="Gill Sans"/>
              </a:rPr>
              <a:t>&lt;number&gt;</a:t>
            </a:fld>
            <a:endParaRPr/>
          </a:p>
        </p:txBody>
      </p:sp>
      <p:sp>
        <p:nvSpPr>
          <p:cNvPr id="341" name="CustomShape 2"/>
          <p:cNvSpPr/>
          <p:nvPr/>
        </p:nvSpPr>
        <p:spPr>
          <a:xfrm>
            <a:off x="291960" y="76320"/>
            <a:ext cx="15658920" cy="1498320"/>
          </a:xfrm>
          <a:prstGeom prst="rect">
            <a:avLst/>
          </a:prstGeom>
        </p:spPr>
        <p:txBody>
          <a:bodyPr anchor="ctr" bIns="50760" lIns="50760" rIns="50760" tIns="50760"/>
          <a:p>
            <a:pPr>
              <a:lnSpc>
                <a:spcPct val="100000"/>
              </a:lnSpc>
            </a:pPr>
            <a:r>
              <a:rPr lang="en" sz="6500">
                <a:solidFill>
                  <a:srgbClr val="000000"/>
                </a:solidFill>
                <a:latin typeface="Arial Bold"/>
                <a:ea typeface="ヒラギノ角ゴ ProN W6"/>
              </a:rPr>
              <a:t>Improving zombies (1)</a:t>
            </a:r>
            <a:endParaRPr/>
          </a:p>
        </p:txBody>
      </p:sp>
      <p:sp>
        <p:nvSpPr>
          <p:cNvPr id="342" name="CustomShape 3"/>
          <p:cNvSpPr/>
          <p:nvPr/>
        </p:nvSpPr>
        <p:spPr>
          <a:xfrm>
            <a:off x="736920" y="2057400"/>
            <a:ext cx="14769720" cy="6692400"/>
          </a:xfrm>
          <a:prstGeom prst="rect">
            <a:avLst/>
          </a:prstGeom>
        </p:spPr>
        <p:txBody>
          <a:bodyPr bIns="50760" lIns="50760" rIns="50760" tIns="50760"/>
          <a:p>
            <a:pPr>
              <a:lnSpc>
                <a:spcPct val="100000"/>
              </a:lnSpc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    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What happened?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Create a </a:t>
            </a:r>
            <a:r>
              <a:rPr b="1" lang="en" sz="3600">
                <a:solidFill>
                  <a:srgbClr val="000000"/>
                </a:solidFill>
                <a:latin typeface="Gill Sans"/>
                <a:ea typeface="ヒラギノ角ゴ ProN W3"/>
              </a:rPr>
              <a:t>Module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 to </a:t>
            </a:r>
            <a:r>
              <a:rPr b="1" lang="en" sz="3600">
                <a:solidFill>
                  <a:srgbClr val="000000"/>
                </a:solidFill>
                <a:latin typeface="Gill Sans"/>
                <a:ea typeface="ヒラギノ角ゴ ProN W3"/>
              </a:rPr>
              <a:t>test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 separately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b="1" lang="en" sz="3600">
                <a:solidFill>
                  <a:srgbClr val="000000"/>
                </a:solidFill>
                <a:latin typeface="Gill Sans"/>
                <a:ea typeface="ヒラギノ角ゴ ProN W3"/>
              </a:rPr>
              <a:t>Include 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the module in the HTML file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Encapsulate </a:t>
            </a:r>
            <a:r>
              <a:rPr b="1" lang="en" sz="3600">
                <a:solidFill>
                  <a:srgbClr val="000000"/>
                </a:solidFill>
                <a:latin typeface="Gill Sans"/>
                <a:ea typeface="ヒラギノ角ゴ ProN W3"/>
              </a:rPr>
              <a:t>logic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, as we would in Java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
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So now I can </a:t>
            </a:r>
            <a:r>
              <a:rPr b="1" lang="en" sz="3600">
                <a:solidFill>
                  <a:srgbClr val="000000"/>
                </a:solidFill>
                <a:latin typeface="Gill Sans"/>
                <a:ea typeface="ヒラギノ角ゴ ProN W3"/>
              </a:rPr>
              <a:t>test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 “module.js” as a </a:t>
            </a:r>
            <a:r>
              <a:rPr b="1" lang="en" sz="3600">
                <a:solidFill>
                  <a:srgbClr val="000000"/>
                </a:solidFill>
                <a:latin typeface="Gill Sans"/>
                <a:ea typeface="ヒラギノ角ゴ ProN W3"/>
              </a:rPr>
              <a:t>separate unit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.</a:t>
            </a:r>
            <a:endParaRPr/>
          </a:p>
        </p:txBody>
      </p:sp>
      <p:pic>
        <p:nvPicPr>
          <p:cNvPr descr="" id="34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087600" y="460440"/>
            <a:ext cx="728280" cy="728280"/>
          </a:xfrm>
          <a:prstGeom prst="rect">
            <a:avLst/>
          </a:prstGeom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15443280" y="8686800"/>
            <a:ext cx="266400" cy="279000"/>
          </a:xfrm>
          <a:prstGeom prst="rect">
            <a:avLst/>
          </a:prstGeom>
        </p:spPr>
        <p:txBody>
          <a:bodyPr bIns="46800" lIns="90000" rIns="90000" tIns="46800" wrap="none"/>
          <a:p>
            <a:pPr algn="ctr">
              <a:lnSpc>
                <a:spcPct val="100000"/>
              </a:lnSpc>
            </a:pPr>
            <a:fld id="{31B100E1-B141-4121-9161-D1C181519151}" type="slidenum">
              <a:rPr lang="en" sz="1200">
                <a:solidFill>
                  <a:srgbClr val="000000"/>
                </a:solidFill>
                <a:latin typeface="Gill Sans"/>
                <a:ea typeface="Gill Sans"/>
              </a:rPr>
              <a:t>&lt;number&gt;</a:t>
            </a:fld>
            <a:endParaRPr/>
          </a:p>
        </p:txBody>
      </p:sp>
      <p:sp>
        <p:nvSpPr>
          <p:cNvPr id="345" name="CustomShape 2"/>
          <p:cNvSpPr/>
          <p:nvPr/>
        </p:nvSpPr>
        <p:spPr>
          <a:xfrm>
            <a:off x="291960" y="76320"/>
            <a:ext cx="15658920" cy="1498320"/>
          </a:xfrm>
          <a:prstGeom prst="rect">
            <a:avLst/>
          </a:prstGeom>
        </p:spPr>
        <p:txBody>
          <a:bodyPr anchor="ctr" bIns="50760" lIns="50760" rIns="50760" tIns="50760"/>
          <a:p>
            <a:pPr>
              <a:lnSpc>
                <a:spcPct val="100000"/>
              </a:lnSpc>
            </a:pPr>
            <a:r>
              <a:rPr lang="en" sz="6500">
                <a:solidFill>
                  <a:srgbClr val="000000"/>
                </a:solidFill>
                <a:latin typeface="Arial Bold"/>
                <a:ea typeface="ヒラギノ角ゴ ProN W6"/>
              </a:rPr>
              <a:t>Improving zombies (1)</a:t>
            </a:r>
            <a:endParaRPr/>
          </a:p>
        </p:txBody>
      </p:sp>
      <p:sp>
        <p:nvSpPr>
          <p:cNvPr id="346" name="CustomShape 3"/>
          <p:cNvSpPr/>
          <p:nvPr/>
        </p:nvSpPr>
        <p:spPr>
          <a:xfrm>
            <a:off x="736920" y="2057400"/>
            <a:ext cx="14769720" cy="6692400"/>
          </a:xfrm>
          <a:prstGeom prst="rect">
            <a:avLst/>
          </a:prstGeom>
        </p:spPr>
        <p:txBody>
          <a:bodyPr bIns="50760" lIns="50760" rIns="50760" tIns="50760"/>
          <a:p>
            <a:pPr>
              <a:lnSpc>
                <a:spcPct val="100000"/>
              </a:lnSpc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What's a “</a:t>
            </a:r>
            <a:r>
              <a:rPr i="1" lang="en" sz="3600">
                <a:solidFill>
                  <a:srgbClr val="000000"/>
                </a:solidFill>
                <a:latin typeface="Gill Sans"/>
                <a:ea typeface="ヒラギノ角ゴ ProN W3"/>
              </a:rPr>
              <a:t>module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”? What are </a:t>
            </a:r>
            <a:r>
              <a:rPr i="1" lang="en" sz="3600">
                <a:solidFill>
                  <a:srgbClr val="000000"/>
                </a:solidFill>
                <a:latin typeface="Gill Sans"/>
                <a:ea typeface="ヒラギノ角ゴ ProN W3"/>
              </a:rPr>
              <a:t>closures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? Aaarghhh ??!!?!!1    </a:t>
            </a:r>
            <a:r>
              <a:rPr lang="en" sz="3600">
                <a:solidFill>
                  <a:srgbClr val="000000"/>
                </a:solidFill>
                <a:latin typeface="Courier New"/>
                <a:ea typeface="ヒラギノ角ゴ ProN W3"/>
              </a:rPr>
              <a:t>/bail</a:t>
            </a:r>
            <a:endParaRPr/>
          </a:p>
          <a:p>
            <a:pPr>
              <a:lnSpc>
                <a:spcPct val="100000"/>
              </a:lnSpc>
            </a:pPr>
            <a:r>
              <a:rPr lang="en" sz="3600" u="sng">
                <a:solidFill>
                  <a:srgbClr val="000080"/>
                </a:solidFill>
                <a:latin typeface="Gill Sans"/>
                <a:ea typeface="ヒラギノ角ゴ ProN W3"/>
                <a:hlinkClick r:id="rId1"/>
              </a:rPr>
              <a:t>https://github.com/jefklak/javascript-courses</a:t>
            </a:r>
            <a:endParaRPr/>
          </a:p>
        </p:txBody>
      </p:sp>
      <p:pic>
        <p:nvPicPr>
          <p:cNvPr descr="" id="34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087600" y="460440"/>
            <a:ext cx="728280" cy="728280"/>
          </a:xfrm>
          <a:prstGeom prst="rect">
            <a:avLst/>
          </a:prstGeom>
        </p:spPr>
      </p:pic>
      <p:pic>
        <p:nvPicPr>
          <p:cNvPr descr="" id="34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4844880" y="3485520"/>
            <a:ext cx="5523840" cy="5523840"/>
          </a:xfrm>
          <a:prstGeom prst="rect">
            <a:avLst/>
          </a:prstGeom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15614640" y="8724960"/>
            <a:ext cx="266400" cy="279000"/>
          </a:xfrm>
          <a:prstGeom prst="rect">
            <a:avLst/>
          </a:prstGeom>
        </p:spPr>
        <p:txBody>
          <a:bodyPr bIns="46800" lIns="90000" rIns="90000" tIns="46800" wrap="none"/>
          <a:p>
            <a:pPr algn="ctr">
              <a:lnSpc>
                <a:spcPct val="100000"/>
              </a:lnSpc>
            </a:pPr>
            <a:fld id="{A101A1E1-0131-41D1-9141-5171611181F1}" type="slidenum">
              <a:rPr lang="en" sz="1200">
                <a:solidFill>
                  <a:srgbClr val="000000"/>
                </a:solidFill>
                <a:latin typeface="Gill Sans"/>
                <a:ea typeface="Gill Sans"/>
              </a:rPr>
              <a:t>&lt;number&gt;</a:t>
            </a:fld>
            <a:endParaRPr/>
          </a:p>
        </p:txBody>
      </p:sp>
      <p:sp>
        <p:nvSpPr>
          <p:cNvPr id="350" name="TextShape 2"/>
          <p:cNvSpPr txBox="1"/>
          <p:nvPr/>
        </p:nvSpPr>
        <p:spPr>
          <a:xfrm>
            <a:off x="291960" y="76320"/>
            <a:ext cx="15658920" cy="1498320"/>
          </a:xfrm>
          <a:prstGeom prst="rect">
            <a:avLst/>
          </a:prstGeom>
        </p:spPr>
        <p:txBody>
          <a:bodyPr anchor="ctr" bIns="50760" lIns="50760" rIns="50760" tIns="50760"/>
          <a:p>
            <a:pPr>
              <a:lnSpc>
                <a:spcPct val="100000"/>
              </a:lnSpc>
            </a:pPr>
            <a:r>
              <a:rPr lang="en-GB" sz="6500">
                <a:solidFill>
                  <a:srgbClr val="000000"/>
                </a:solidFill>
                <a:latin typeface="Arial Bold"/>
                <a:ea typeface="ヒラギノ角ゴ ProN W6"/>
              </a:rPr>
              <a:t>But... how? Use               instead of </a:t>
            </a:r>
            <a:endParaRPr/>
          </a:p>
        </p:txBody>
      </p:sp>
      <p:sp>
        <p:nvSpPr>
          <p:cNvPr id="351" name="TextShape 3"/>
          <p:cNvSpPr txBox="1"/>
          <p:nvPr/>
        </p:nvSpPr>
        <p:spPr>
          <a:xfrm>
            <a:off x="419040" y="2011320"/>
            <a:ext cx="7535520" cy="6125760"/>
          </a:xfrm>
          <a:prstGeom prst="rect">
            <a:avLst/>
          </a:prstGeom>
        </p:spPr>
        <p:txBody>
          <a:bodyPr bIns="50760" lIns="50760" rIns="50760" tIns="5076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public </a:t>
            </a:r>
            <a:r>
              <a:rPr b="1"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class</a:t>
            </a: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MyTest {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 </a:t>
            </a:r>
            <a:r>
              <a:rPr b="1"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@Before</a:t>
            </a:r>
            <a:endParaRPr/>
          </a:p>
          <a:p>
            <a:pPr>
              <a:lnSpc>
                <a:spcPct val="100000"/>
              </a:lnSpc>
            </a:pP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 </a:t>
            </a: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public </a:t>
            </a:r>
            <a:r>
              <a:rPr lang="en-GB"/>
              <a:t>void setUp() { … 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 </a:t>
            </a:r>
            <a:r>
              <a:rPr b="1"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@Test</a:t>
            </a:r>
            <a:endParaRPr/>
          </a:p>
          <a:p>
            <a:pPr>
              <a:lnSpc>
                <a:spcPct val="100000"/>
              </a:lnSpc>
            </a:pP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 </a:t>
            </a: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public void plantShouldGrow() {</a:t>
            </a:r>
            <a:endParaRPr/>
          </a:p>
          <a:p>
            <a:pPr>
              <a:lnSpc>
                <a:spcPct val="100000"/>
              </a:lnSpc>
            </a:pP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   </a:t>
            </a: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Plant plant = new Plant();</a:t>
            </a:r>
            <a:endParaRPr/>
          </a:p>
          <a:p>
            <a:pPr>
              <a:lnSpc>
                <a:spcPct val="100000"/>
              </a:lnSpc>
            </a:pP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   </a:t>
            </a: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Plant.water();</a:t>
            </a:r>
            <a:endParaRPr/>
          </a:p>
          <a:p>
            <a:pPr>
              <a:lnSpc>
                <a:spcPct val="100000"/>
              </a:lnSpc>
            </a:pP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   </a:t>
            </a: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Assert.</a:t>
            </a:r>
            <a:r>
              <a:rPr b="1"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assertEquals</a:t>
            </a: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(1, plant.size);</a:t>
            </a:r>
            <a:endParaRPr/>
          </a:p>
          <a:p>
            <a:pPr>
              <a:lnSpc>
                <a:spcPct val="100000"/>
              </a:lnSpc>
            </a:pP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 </a:t>
            </a: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}</a:t>
            </a:r>
            <a:endParaRPr/>
          </a:p>
        </p:txBody>
      </p:sp>
      <p:sp>
        <p:nvSpPr>
          <p:cNvPr id="352" name="TextShape 4"/>
          <p:cNvSpPr txBox="1"/>
          <p:nvPr/>
        </p:nvSpPr>
        <p:spPr>
          <a:xfrm>
            <a:off x="8331120" y="2011320"/>
            <a:ext cx="7535520" cy="61257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r>
              <a:rPr b="1"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describe</a:t>
            </a: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(“my test suite”, function() {</a:t>
            </a:r>
            <a:endParaRPr/>
          </a:p>
          <a:p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</a:t>
            </a:r>
            <a:r>
              <a:rPr b="1"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beforeEach</a:t>
            </a: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(function() { … });</a:t>
            </a:r>
            <a:endParaRPr/>
          </a:p>
          <a:p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</a:t>
            </a:r>
            <a:r>
              <a:rPr b="1"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it</a:t>
            </a: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(“should grow when watered” function(){</a:t>
            </a:r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  </a:t>
            </a: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var </a:t>
            </a:r>
            <a:r>
              <a:rPr lang="en-GB"/>
              <a:t>plant = Object.create(Plant);</a:t>
            </a:r>
            <a:endParaRPr/>
          </a:p>
          <a:p>
            <a:r>
              <a:rPr lang="en-GB"/>
              <a:t>   </a:t>
            </a:r>
            <a:r>
              <a:rPr lang="en-GB"/>
              <a:t>plant.water();</a:t>
            </a:r>
            <a:endParaRPr/>
          </a:p>
          <a:p>
            <a:r>
              <a:rPr lang="en-GB"/>
              <a:t>   </a:t>
            </a:r>
            <a:r>
              <a:rPr b="1" lang="en-GB"/>
              <a:t>expect</a:t>
            </a:r>
            <a:r>
              <a:rPr lang="en-GB"/>
              <a:t>(plant.size).</a:t>
            </a:r>
            <a:r>
              <a:rPr b="1" lang="en-GB"/>
              <a:t>toEqual</a:t>
            </a:r>
            <a:r>
              <a:rPr lang="en-GB"/>
              <a:t>(1);</a:t>
            </a:r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</a:t>
            </a: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});</a:t>
            </a:r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});</a:t>
            </a:r>
            <a:endParaRPr/>
          </a:p>
        </p:txBody>
      </p:sp>
      <p:pic>
        <p:nvPicPr>
          <p:cNvPr descr="" id="35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309360" y="457200"/>
            <a:ext cx="3152880" cy="1005840"/>
          </a:xfrm>
          <a:prstGeom prst="rect">
            <a:avLst/>
          </a:prstGeom>
        </p:spPr>
      </p:pic>
      <p:pic>
        <p:nvPicPr>
          <p:cNvPr descr="" id="35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296600" y="543960"/>
            <a:ext cx="2163960" cy="789840"/>
          </a:xfrm>
          <a:prstGeom prst="rect">
            <a:avLst/>
          </a:prstGeom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15614640" y="8699400"/>
            <a:ext cx="266400" cy="279000"/>
          </a:xfrm>
          <a:prstGeom prst="rect">
            <a:avLst/>
          </a:prstGeom>
        </p:spPr>
        <p:txBody>
          <a:bodyPr bIns="46800" lIns="90000" rIns="90000" tIns="46800" wrap="none"/>
          <a:p>
            <a:pPr algn="ctr">
              <a:lnSpc>
                <a:spcPct val="100000"/>
              </a:lnSpc>
            </a:pPr>
            <a:fld id="{A1B1C1D1-E1A1-4151-9131-B111A1319181}" type="slidenum">
              <a:rPr lang="en" sz="1200">
                <a:solidFill>
                  <a:srgbClr val="000000"/>
                </a:solidFill>
                <a:latin typeface="Gill Sans"/>
                <a:ea typeface="Gill Sans"/>
              </a:rPr>
              <a:t>&lt;number&gt;</a:t>
            </a:fld>
            <a:endParaRPr/>
          </a:p>
        </p:txBody>
      </p:sp>
      <p:sp>
        <p:nvSpPr>
          <p:cNvPr id="356" name="TextShape 2"/>
          <p:cNvSpPr txBox="1"/>
          <p:nvPr/>
        </p:nvSpPr>
        <p:spPr>
          <a:xfrm>
            <a:off x="291960" y="76320"/>
            <a:ext cx="15658920" cy="1498320"/>
          </a:xfrm>
          <a:prstGeom prst="rect">
            <a:avLst/>
          </a:prstGeom>
        </p:spPr>
        <p:txBody>
          <a:bodyPr anchor="ctr" bIns="50760" lIns="50760" rIns="50760" tIns="50760"/>
          <a:p>
            <a:pPr>
              <a:lnSpc>
                <a:spcPct val="100000"/>
              </a:lnSpc>
            </a:pPr>
            <a:r>
              <a:rPr lang="en-GB" sz="6500">
                <a:solidFill>
                  <a:srgbClr val="000000"/>
                </a:solidFill>
                <a:latin typeface="Arial Bold"/>
                <a:ea typeface="ヒラギノ角ゴ ProN W6"/>
              </a:rPr>
              <a:t>But... how?</a:t>
            </a:r>
            <a:endParaRPr/>
          </a:p>
        </p:txBody>
      </p:sp>
      <p:sp>
        <p:nvSpPr>
          <p:cNvPr id="357" name="TextShape 3"/>
          <p:cNvSpPr txBox="1"/>
          <p:nvPr/>
        </p:nvSpPr>
        <p:spPr>
          <a:xfrm>
            <a:off x="812880" y="1860480"/>
            <a:ext cx="15010920" cy="6551280"/>
          </a:xfrm>
          <a:prstGeom prst="rect">
            <a:avLst/>
          </a:prstGeom>
        </p:spPr>
        <p:txBody>
          <a:bodyPr bIns="0" lIns="0" rIns="0" tIns="0"/>
          <a:p>
            <a:r>
              <a:rPr b="1"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…</a:t>
            </a:r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// you can crete your</a:t>
            </a:r>
            <a:r>
              <a:rPr b="1"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own matchers</a:t>
            </a:r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expect(expression).matcher(arguments);</a:t>
            </a:r>
            <a:endParaRPr/>
          </a:p>
          <a:p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// you can </a:t>
            </a:r>
            <a:r>
              <a:rPr b="1"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nest tests</a:t>
            </a: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all the way you want</a:t>
            </a:r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describe(“module 1”, function() {</a:t>
            </a:r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</a:t>
            </a: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it(“should this or that”, …);</a:t>
            </a:r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</a:t>
            </a: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describe(“submodule from 1”, function() {</a:t>
            </a:r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 </a:t>
            </a: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it(“should do that or whatever”, …);</a:t>
            </a:r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</a:t>
            </a: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});</a:t>
            </a:r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});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15443280" y="8686800"/>
            <a:ext cx="266400" cy="279000"/>
          </a:xfrm>
          <a:prstGeom prst="rect">
            <a:avLst/>
          </a:prstGeom>
        </p:spPr>
        <p:txBody>
          <a:bodyPr bIns="46800" lIns="90000" rIns="90000" tIns="46800" wrap="none"/>
          <a:p>
            <a:pPr algn="ctr">
              <a:lnSpc>
                <a:spcPct val="100000"/>
              </a:lnSpc>
            </a:pPr>
            <a:fld id="{81212181-71D1-41A1-A141-D1D18181B161}" type="slidenum">
              <a:rPr lang="en" sz="1200">
                <a:solidFill>
                  <a:srgbClr val="000000"/>
                </a:solidFill>
                <a:latin typeface="Gill Sans"/>
                <a:ea typeface="Gill Sans"/>
              </a:rPr>
              <a:t>&lt;number&gt;</a:t>
            </a:fld>
            <a:endParaRPr/>
          </a:p>
        </p:txBody>
      </p:sp>
      <p:sp>
        <p:nvSpPr>
          <p:cNvPr id="359" name="CustomShape 2"/>
          <p:cNvSpPr/>
          <p:nvPr/>
        </p:nvSpPr>
        <p:spPr>
          <a:xfrm>
            <a:off x="291960" y="76320"/>
            <a:ext cx="15658920" cy="1498320"/>
          </a:xfrm>
          <a:prstGeom prst="rect">
            <a:avLst/>
          </a:prstGeom>
        </p:spPr>
        <p:txBody>
          <a:bodyPr anchor="ctr" bIns="50760" lIns="50760" rIns="50760" tIns="50760"/>
          <a:p>
            <a:pPr>
              <a:lnSpc>
                <a:spcPct val="100000"/>
              </a:lnSpc>
            </a:pPr>
            <a:r>
              <a:rPr lang="en" sz="6500">
                <a:solidFill>
                  <a:srgbClr val="000000"/>
                </a:solidFill>
                <a:latin typeface="Arial Bold"/>
                <a:ea typeface="ヒラギノ角ゴ ProN W6"/>
              </a:rPr>
              <a:t>Output results</a:t>
            </a:r>
            <a:endParaRPr/>
          </a:p>
        </p:txBody>
      </p:sp>
      <p:pic>
        <p:nvPicPr>
          <p:cNvPr descr="" id="36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7440" y="2150640"/>
            <a:ext cx="16002000" cy="5757120"/>
          </a:xfrm>
          <a:prstGeom prst="rect">
            <a:avLst/>
          </a:prstGeom>
        </p:spPr>
      </p:pic>
      <p:pic>
        <p:nvPicPr>
          <p:cNvPr descr="" id="36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087600" y="460440"/>
            <a:ext cx="728280" cy="728280"/>
          </a:xfrm>
          <a:prstGeom prst="rect">
            <a:avLst/>
          </a:prstGeom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15443280" y="8686800"/>
            <a:ext cx="266400" cy="279000"/>
          </a:xfrm>
          <a:prstGeom prst="rect">
            <a:avLst/>
          </a:prstGeom>
        </p:spPr>
        <p:txBody>
          <a:bodyPr bIns="46800" lIns="90000" rIns="90000" tIns="46800" wrap="none"/>
          <a:p>
            <a:pPr algn="ctr">
              <a:lnSpc>
                <a:spcPct val="100000"/>
              </a:lnSpc>
            </a:pPr>
            <a:fld id="{119121E1-A1E1-4101-91F1-31B1610041F1}" type="slidenum">
              <a:rPr lang="en" sz="1200">
                <a:solidFill>
                  <a:srgbClr val="000000"/>
                </a:solidFill>
                <a:latin typeface="Gill Sans"/>
                <a:ea typeface="Gill Sans"/>
              </a:rPr>
              <a:t>&lt;number&gt;</a:t>
            </a:fld>
            <a:endParaRPr/>
          </a:p>
        </p:txBody>
      </p:sp>
      <p:sp>
        <p:nvSpPr>
          <p:cNvPr id="363" name="CustomShape 2"/>
          <p:cNvSpPr/>
          <p:nvPr/>
        </p:nvSpPr>
        <p:spPr>
          <a:xfrm>
            <a:off x="291960" y="76320"/>
            <a:ext cx="15658920" cy="1498320"/>
          </a:xfrm>
          <a:prstGeom prst="rect">
            <a:avLst/>
          </a:prstGeom>
        </p:spPr>
        <p:txBody>
          <a:bodyPr anchor="ctr" bIns="50760" lIns="50760" rIns="50760" tIns="50760"/>
          <a:p>
            <a:pPr>
              <a:lnSpc>
                <a:spcPct val="100000"/>
              </a:lnSpc>
            </a:pPr>
            <a:r>
              <a:rPr lang="en" sz="6500">
                <a:solidFill>
                  <a:srgbClr val="000000"/>
                </a:solidFill>
                <a:latin typeface="Arial Bold"/>
                <a:ea typeface="ヒラギノ角ゴ ProN W6"/>
              </a:rPr>
              <a:t>So... </a:t>
            </a:r>
            <a:r>
              <a:rPr i="1" lang="en" sz="6500">
                <a:solidFill>
                  <a:srgbClr val="000000"/>
                </a:solidFill>
                <a:latin typeface="Arial Bold"/>
                <a:ea typeface="ヒラギノ角ゴ ProN W6"/>
              </a:rPr>
              <a:t>what</a:t>
            </a:r>
            <a:r>
              <a:rPr lang="en" sz="6500">
                <a:solidFill>
                  <a:srgbClr val="000000"/>
                </a:solidFill>
                <a:latin typeface="Arial Bold"/>
                <a:ea typeface="ヒラギノ角ゴ ProN W6"/>
              </a:rPr>
              <a:t> should I test?</a:t>
            </a:r>
            <a:endParaRPr/>
          </a:p>
        </p:txBody>
      </p:sp>
      <p:sp>
        <p:nvSpPr>
          <p:cNvPr id="364" name="CustomShape 3"/>
          <p:cNvSpPr/>
          <p:nvPr/>
        </p:nvSpPr>
        <p:spPr>
          <a:xfrm>
            <a:off x="736920" y="2057400"/>
            <a:ext cx="14769720" cy="6692400"/>
          </a:xfrm>
          <a:prstGeom prst="rect">
            <a:avLst/>
          </a:prstGeom>
        </p:spPr>
        <p:txBody>
          <a:bodyPr bIns="50760" lIns="50760" rIns="50760" tIns="50760"/>
          <a:p>
            <a:pPr>
              <a:lnSpc>
                <a:spcPct val="100000"/>
              </a:lnSpc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What do you think?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" sz="3600">
                <a:solidFill>
                  <a:srgbClr val="000000"/>
                </a:solidFill>
                <a:latin typeface="Gill Sans"/>
                <a:ea typeface="ヒラギノ角ゴ ProN W3"/>
              </a:rPr>
              <a:t>                       </a:t>
            </a:r>
            <a:r>
              <a:rPr b="1" lang="en" sz="3600">
                <a:solidFill>
                  <a:srgbClr val="000000"/>
                </a:solidFill>
                <a:latin typeface="Gill Sans"/>
                <a:ea typeface="ヒラギノ角ゴ ProN W3"/>
              </a:rPr>
              <a:t>?</a:t>
            </a:r>
            <a:endParaRPr/>
          </a:p>
          <a:p>
            <a:pPr>
              <a:lnSpc>
                <a:spcPct val="100000"/>
              </a:lnSpc>
            </a:pPr>
            <a:r>
              <a:rPr b="1" lang="en" sz="3600">
                <a:solidFill>
                  <a:srgbClr val="000000"/>
                </a:solidFill>
                <a:latin typeface="Gill Sans"/>
                <a:ea typeface="ヒラギノ角ゴ ProN W3"/>
              </a:rPr>
              <a:t>Everything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 of course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buSzPct val="45000"/>
              <a:buFont typeface="StarSymbol"/>
              <a:buChar char=""/>
            </a:pPr>
            <a:r>
              <a:rPr lang="en" sz="3600">
                <a:solidFill>
                  <a:srgbClr val="000000"/>
                </a:solidFill>
                <a:latin typeface="Gill Sans"/>
                <a:ea typeface="Gill Sans"/>
              </a:rPr>
              <a:t>Logic &amp; related behaviour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b="1" lang="en" sz="3600">
                <a:solidFill>
                  <a:srgbClr val="000000"/>
                </a:solidFill>
                <a:latin typeface="Gill Sans"/>
                <a:ea typeface="Gill Sans"/>
              </a:rPr>
              <a:t>UI</a:t>
            </a:r>
            <a:r>
              <a:rPr lang="en" sz="3600">
                <a:solidFill>
                  <a:srgbClr val="000000"/>
                </a:solidFill>
                <a:latin typeface="Gill Sans"/>
                <a:ea typeface="Gill Sans"/>
              </a:rPr>
              <a:t> &amp; related behaviour</a:t>
            </a:r>
            <a:endParaRPr/>
          </a:p>
        </p:txBody>
      </p:sp>
      <p:pic>
        <p:nvPicPr>
          <p:cNvPr descr="" id="36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72640" y="2806560"/>
            <a:ext cx="1956240" cy="118872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1280160" y="237960"/>
            <a:ext cx="10261080" cy="2230920"/>
          </a:xfrm>
          <a:prstGeom prst="rect">
            <a:avLst/>
          </a:prstGeom>
        </p:spPr>
        <p:txBody>
          <a:bodyPr anchor="b" bIns="50760" lIns="50760" rIns="50760" tIns="50760"/>
          <a:p>
            <a:pPr algn="ctr">
              <a:lnSpc>
                <a:spcPct val="100000"/>
              </a:lnSpc>
            </a:pPr>
            <a:r>
              <a:rPr b="1" lang="en" sz="4800">
                <a:solidFill>
                  <a:srgbClr val="1a1718"/>
                </a:solidFill>
                <a:latin typeface="Gill Sans"/>
                <a:ea typeface="ヒラギノ角ゴ ProN W6"/>
              </a:rPr>
              <a:t>Javascript Unit Testing &amp;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" sz="4800">
                <a:solidFill>
                  <a:srgbClr val="1a1718"/>
                </a:solidFill>
                <a:latin typeface="Gill Sans"/>
                <a:ea typeface="ヒラギノ角ゴ ProN W6"/>
              </a:rPr>
              <a:t>Build Integration</a:t>
            </a:r>
            <a:endParaRPr/>
          </a:p>
        </p:txBody>
      </p:sp>
      <p:sp>
        <p:nvSpPr>
          <p:cNvPr id="299" name="CustomShape 2"/>
          <p:cNvSpPr/>
          <p:nvPr/>
        </p:nvSpPr>
        <p:spPr>
          <a:xfrm>
            <a:off x="127080" y="5969160"/>
            <a:ext cx="12687120" cy="2895120"/>
          </a:xfrm>
          <a:prstGeom prst="rect">
            <a:avLst/>
          </a:prstGeom>
        </p:spPr>
        <p:txBody>
          <a:bodyPr bIns="50760" lIns="50760" rIns="50760" tIns="50760"/>
          <a:p>
            <a:pPr algn="ctr">
              <a:lnSpc>
                <a:spcPct val="100000"/>
              </a:lnSpc>
            </a:pPr>
            <a:r>
              <a:rPr b="1" lang="en" sz="4100">
                <a:solidFill>
                  <a:srgbClr val="1a1718"/>
                </a:solidFill>
                <a:latin typeface="Gill Sans"/>
                <a:ea typeface="ヒラギノ角ゴ ProN W6"/>
              </a:rPr>
              <a:t>Wouter Groeneveld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" sz="3000">
                <a:solidFill>
                  <a:srgbClr val="1a1718"/>
                </a:solidFill>
                <a:latin typeface="Gill Sans"/>
                <a:ea typeface="ヒラギノ角ゴ ProN W6"/>
              </a:rPr>
              <a:t>Agile software developer at Cegeka</a:t>
            </a:r>
            <a:endParaRPr/>
          </a:p>
          <a:p>
            <a:pPr algn="ctr">
              <a:lnSpc>
                <a:spcPct val="100000"/>
              </a:lnSpc>
            </a:pPr>
            <a:r>
              <a:rPr lang="en" sz="3000" u="sng">
                <a:solidFill>
                  <a:srgbClr val="0000ff"/>
                </a:solidFill>
                <a:latin typeface="Gill Sans"/>
                <a:ea typeface="ヒラギノ角ゴ ProN W6"/>
              </a:rPr>
              <a:t>wouter.groeneveld@gmail.com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" sz="4000">
                <a:solidFill>
                  <a:srgbClr val="1a1718"/>
                </a:solidFill>
                <a:latin typeface="Gill Sans"/>
                <a:ea typeface="ヒラギノ角ゴ ProN W6"/>
              </a:rPr>
              <a:t>Twitter: @cegeka</a:t>
            </a:r>
            <a:endParaRPr/>
          </a:p>
        </p:txBody>
      </p:sp>
      <p:pic>
        <p:nvPicPr>
          <p:cNvPr descr="" id="30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610520" y="3249360"/>
            <a:ext cx="4076280" cy="2095920"/>
          </a:xfrm>
          <a:prstGeom prst="rect">
            <a:avLst/>
          </a:prstGeom>
        </p:spPr>
      </p:pic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15443280" y="8686800"/>
            <a:ext cx="266400" cy="279000"/>
          </a:xfrm>
          <a:prstGeom prst="rect">
            <a:avLst/>
          </a:prstGeom>
        </p:spPr>
        <p:txBody>
          <a:bodyPr bIns="46800" lIns="90000" rIns="90000" tIns="46800" wrap="none"/>
          <a:p>
            <a:pPr algn="ctr">
              <a:lnSpc>
                <a:spcPct val="100000"/>
              </a:lnSpc>
            </a:pPr>
            <a:fld id="{31218121-1191-4131-9111-11718101A1F1}" type="slidenum">
              <a:rPr lang="en" sz="1200">
                <a:solidFill>
                  <a:srgbClr val="000000"/>
                </a:solidFill>
                <a:latin typeface="Gill Sans"/>
                <a:ea typeface="Gill Sans"/>
              </a:rPr>
              <a:t>&lt;number&gt;</a:t>
            </a:fld>
            <a:endParaRPr/>
          </a:p>
        </p:txBody>
      </p:sp>
      <p:sp>
        <p:nvSpPr>
          <p:cNvPr id="367" name="CustomShape 2"/>
          <p:cNvSpPr/>
          <p:nvPr/>
        </p:nvSpPr>
        <p:spPr>
          <a:xfrm>
            <a:off x="291960" y="76320"/>
            <a:ext cx="15658920" cy="1498320"/>
          </a:xfrm>
          <a:prstGeom prst="rect">
            <a:avLst/>
          </a:prstGeom>
        </p:spPr>
        <p:txBody>
          <a:bodyPr anchor="ctr" bIns="50760" lIns="50760" rIns="50760" tIns="50760"/>
          <a:p>
            <a:pPr>
              <a:lnSpc>
                <a:spcPct val="100000"/>
              </a:lnSpc>
            </a:pPr>
            <a:r>
              <a:rPr lang="en" sz="6500">
                <a:solidFill>
                  <a:srgbClr val="000000"/>
                </a:solidFill>
                <a:latin typeface="Arial Bold"/>
                <a:ea typeface="ヒラギノ角ゴ ProN W6"/>
              </a:rPr>
              <a:t>Okay, how do I test UI stuff?</a:t>
            </a:r>
            <a:endParaRPr/>
          </a:p>
        </p:txBody>
      </p:sp>
      <p:sp>
        <p:nvSpPr>
          <p:cNvPr id="368" name="CustomShape 3"/>
          <p:cNvSpPr/>
          <p:nvPr/>
        </p:nvSpPr>
        <p:spPr>
          <a:xfrm>
            <a:off x="736920" y="2057400"/>
            <a:ext cx="14769720" cy="6692400"/>
          </a:xfrm>
          <a:prstGeom prst="rect">
            <a:avLst/>
          </a:prstGeom>
        </p:spPr>
        <p:txBody>
          <a:bodyPr bIns="50760" lIns="50760" rIns="50760" tIns="50760"/>
          <a:p>
            <a:pPr>
              <a:lnSpc>
                <a:spcPct val="100000"/>
              </a:lnSpc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Also with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Use </a:t>
            </a:r>
            <a:r>
              <a:rPr b="1" lang="en" sz="3600">
                <a:solidFill>
                  <a:srgbClr val="000000"/>
                </a:solidFill>
                <a:latin typeface="Gill Sans"/>
                <a:ea typeface="ヒラギノ角ゴ ProN W3"/>
              </a:rPr>
              <a:t>custom matchers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 (for jQuery)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Use </a:t>
            </a:r>
            <a:r>
              <a:rPr b="1" lang="en" sz="3600">
                <a:solidFill>
                  <a:srgbClr val="000000"/>
                </a:solidFill>
                <a:latin typeface="Gill Sans"/>
                <a:ea typeface="ヒラギノ角ゴ ProN W3"/>
              </a:rPr>
              <a:t>fixtures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endParaRPr/>
          </a:p>
          <a:p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What about                ?</a:t>
            </a:r>
            <a:endParaRPr/>
          </a:p>
          <a:p>
            <a:endParaRPr/>
          </a:p>
          <a:p>
            <a:r>
              <a:rPr i="1" lang="en" sz="3600">
                <a:solidFill>
                  <a:srgbClr val="000000"/>
                </a:solidFill>
                <a:latin typeface="Gill Sans"/>
                <a:ea typeface="Gill Sans"/>
              </a:rPr>
              <a:t>Too slow, too cumbersome, not specific enough</a:t>
            </a:r>
            <a:endParaRPr/>
          </a:p>
        </p:txBody>
      </p:sp>
      <p:pic>
        <p:nvPicPr>
          <p:cNvPr descr="" id="36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252960" y="2057400"/>
            <a:ext cx="3317040" cy="6109200"/>
          </a:xfrm>
          <a:prstGeom prst="rect">
            <a:avLst/>
          </a:prstGeom>
        </p:spPr>
      </p:pic>
      <p:pic>
        <p:nvPicPr>
          <p:cNvPr descr="" id="37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867760" y="1975680"/>
            <a:ext cx="3152880" cy="1005840"/>
          </a:xfrm>
          <a:prstGeom prst="rect">
            <a:avLst/>
          </a:prstGeom>
        </p:spPr>
      </p:pic>
      <p:pic>
        <p:nvPicPr>
          <p:cNvPr descr="" id="3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3474720" y="5275800"/>
            <a:ext cx="1554480" cy="1399320"/>
          </a:xfrm>
          <a:prstGeom prst="rect">
            <a:avLst/>
          </a:prstGeom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15443280" y="8686800"/>
            <a:ext cx="266400" cy="279000"/>
          </a:xfrm>
          <a:prstGeom prst="rect">
            <a:avLst/>
          </a:prstGeom>
        </p:spPr>
        <p:txBody>
          <a:bodyPr bIns="46800" lIns="90000" rIns="90000" tIns="46800" wrap="none"/>
          <a:p>
            <a:pPr algn="ctr">
              <a:lnSpc>
                <a:spcPct val="100000"/>
              </a:lnSpc>
            </a:pPr>
            <a:fld id="{31B19191-B171-4191-8121-219111D1A1A1}" type="slidenum">
              <a:rPr lang="en" sz="1200">
                <a:solidFill>
                  <a:srgbClr val="000000"/>
                </a:solidFill>
                <a:latin typeface="Gill Sans"/>
                <a:ea typeface="Gill Sans"/>
              </a:rPr>
              <a:t>&lt;number&gt;</a:t>
            </a:fld>
            <a:endParaRPr/>
          </a:p>
        </p:txBody>
      </p:sp>
      <p:sp>
        <p:nvSpPr>
          <p:cNvPr id="373" name="CustomShape 2"/>
          <p:cNvSpPr/>
          <p:nvPr/>
        </p:nvSpPr>
        <p:spPr>
          <a:xfrm>
            <a:off x="291960" y="76320"/>
            <a:ext cx="15658920" cy="1498320"/>
          </a:xfrm>
          <a:prstGeom prst="rect">
            <a:avLst/>
          </a:prstGeom>
        </p:spPr>
        <p:txBody>
          <a:bodyPr anchor="ctr" bIns="50760" lIns="50760" rIns="50760" tIns="50760"/>
          <a:p>
            <a:pPr>
              <a:lnSpc>
                <a:spcPct val="100000"/>
              </a:lnSpc>
            </a:pPr>
            <a:r>
              <a:rPr lang="en" sz="6500">
                <a:solidFill>
                  <a:srgbClr val="000000"/>
                </a:solidFill>
                <a:latin typeface="Arial Bold"/>
                <a:ea typeface="ヒラギノ角ゴ ProN W6"/>
              </a:rPr>
              <a:t>Improving zombies (2)</a:t>
            </a:r>
            <a:endParaRPr/>
          </a:p>
        </p:txBody>
      </p:sp>
      <p:sp>
        <p:nvSpPr>
          <p:cNvPr id="374" name="CustomShape 3"/>
          <p:cNvSpPr/>
          <p:nvPr/>
        </p:nvSpPr>
        <p:spPr>
          <a:xfrm>
            <a:off x="736920" y="2057400"/>
            <a:ext cx="14769720" cy="6692400"/>
          </a:xfrm>
          <a:prstGeom prst="rect">
            <a:avLst/>
          </a:prstGeom>
        </p:spPr>
        <p:txBody>
          <a:bodyPr bIns="50760" lIns="50760" rIns="50760" tIns="50760"/>
          <a:p>
            <a:pPr>
              <a:lnSpc>
                <a:spcPct val="100000"/>
              </a:lnSpc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    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What happened?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Create a </a:t>
            </a:r>
            <a:r>
              <a:rPr b="1" lang="en" sz="3600">
                <a:solidFill>
                  <a:srgbClr val="000000"/>
                </a:solidFill>
                <a:latin typeface="Gill Sans"/>
                <a:ea typeface="ヒラギノ角ゴ ProN W3"/>
              </a:rPr>
              <a:t>UI Module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 to</a:t>
            </a:r>
            <a:r>
              <a:rPr b="1" lang="en" sz="3600">
                <a:solidFill>
                  <a:srgbClr val="000000"/>
                </a:solidFill>
                <a:latin typeface="Gill Sans"/>
                <a:ea typeface="ヒラギノ角ゴ ProN W3"/>
              </a:rPr>
              <a:t> test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 separately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b="1" lang="en" sz="3600">
                <a:solidFill>
                  <a:srgbClr val="000000"/>
                </a:solidFill>
                <a:latin typeface="Gill Sans"/>
                <a:ea typeface="ヒラギノ角ゴ ProN W3"/>
              </a:rPr>
              <a:t>Include 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the module in the HTML file (we now have 2)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Test as an “integration” test by using fixtures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endParaRPr/>
          </a:p>
        </p:txBody>
      </p:sp>
      <p:pic>
        <p:nvPicPr>
          <p:cNvPr descr="" id="37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087600" y="460440"/>
            <a:ext cx="728280" cy="728280"/>
          </a:xfrm>
          <a:prstGeom prst="rect">
            <a:avLst/>
          </a:prstGeom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15614640" y="8699400"/>
            <a:ext cx="266400" cy="279000"/>
          </a:xfrm>
          <a:prstGeom prst="rect">
            <a:avLst/>
          </a:prstGeom>
        </p:spPr>
        <p:txBody>
          <a:bodyPr bIns="46800" lIns="90000" rIns="90000" tIns="46800" wrap="none"/>
          <a:p>
            <a:pPr algn="ctr">
              <a:lnSpc>
                <a:spcPct val="100000"/>
              </a:lnSpc>
            </a:pPr>
            <a:fld id="{C13101C1-3181-4161-8101-B17191911151}" type="slidenum">
              <a:rPr lang="en" sz="1200">
                <a:solidFill>
                  <a:srgbClr val="000000"/>
                </a:solidFill>
                <a:latin typeface="Gill Sans"/>
                <a:ea typeface="Gill Sans"/>
              </a:rPr>
              <a:t>&lt;number&gt;</a:t>
            </a:fld>
            <a:endParaRPr/>
          </a:p>
        </p:txBody>
      </p:sp>
      <p:sp>
        <p:nvSpPr>
          <p:cNvPr id="377" name="TextShape 2"/>
          <p:cNvSpPr txBox="1"/>
          <p:nvPr/>
        </p:nvSpPr>
        <p:spPr>
          <a:xfrm>
            <a:off x="291960" y="76320"/>
            <a:ext cx="15658920" cy="1498320"/>
          </a:xfrm>
          <a:prstGeom prst="rect">
            <a:avLst/>
          </a:prstGeom>
        </p:spPr>
        <p:txBody>
          <a:bodyPr anchor="ctr" bIns="50760" lIns="50760" rIns="50760" tIns="50760"/>
          <a:p>
            <a:pPr>
              <a:lnSpc>
                <a:spcPct val="100000"/>
              </a:lnSpc>
            </a:pPr>
            <a:r>
              <a:rPr lang="en-GB" sz="6500">
                <a:solidFill>
                  <a:srgbClr val="000000"/>
                </a:solidFill>
                <a:latin typeface="Arial Bold"/>
                <a:ea typeface="ヒラギノ角ゴ ProN W6"/>
              </a:rPr>
              <a:t>Improving zombies (2)</a:t>
            </a:r>
            <a:endParaRPr/>
          </a:p>
        </p:txBody>
      </p:sp>
      <p:sp>
        <p:nvSpPr>
          <p:cNvPr id="378" name="TextShape 3"/>
          <p:cNvSpPr txBox="1"/>
          <p:nvPr/>
        </p:nvSpPr>
        <p:spPr>
          <a:xfrm>
            <a:off x="812880" y="1860480"/>
            <a:ext cx="15010920" cy="6551280"/>
          </a:xfrm>
          <a:prstGeom prst="rect">
            <a:avLst/>
          </a:prstGeom>
        </p:spPr>
        <p:txBody>
          <a:bodyPr bIns="0" lIns="0" rIns="0" tIns="0"/>
          <a:p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it(“should kill the zombie after shooting it like hell”, function() {</a:t>
            </a:r>
            <a:endParaRPr/>
          </a:p>
          <a:p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 </a:t>
            </a:r>
            <a:r>
              <a:rPr b="1"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$</a:t>
            </a: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(“#can”).</a:t>
            </a:r>
            <a:r>
              <a:rPr b="1"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click(</a:t>
            </a: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); // give the plant some power</a:t>
            </a:r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 </a:t>
            </a: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$(“#plant”).click().click().click(); // shoot 3 times</a:t>
            </a:r>
            <a:endParaRPr/>
          </a:p>
          <a:p>
            <a:endParaRPr/>
          </a:p>
          <a:p>
            <a:r>
              <a:rPr b="1"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  </a:t>
            </a:r>
            <a:r>
              <a:rPr b="1"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expect($(“#zombie”)).not.toExist();</a:t>
            </a:r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});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15443280" y="8686800"/>
            <a:ext cx="266400" cy="279000"/>
          </a:xfrm>
          <a:prstGeom prst="rect">
            <a:avLst/>
          </a:prstGeom>
        </p:spPr>
        <p:txBody>
          <a:bodyPr bIns="46800" lIns="90000" rIns="90000" tIns="46800" wrap="none"/>
          <a:p>
            <a:pPr algn="ctr">
              <a:lnSpc>
                <a:spcPct val="100000"/>
              </a:lnSpc>
            </a:pPr>
            <a:fld id="{11017191-9181-4131-B1C1-918101012171}" type="slidenum">
              <a:rPr lang="en" sz="1200">
                <a:solidFill>
                  <a:srgbClr val="000000"/>
                </a:solidFill>
                <a:latin typeface="Gill Sans"/>
                <a:ea typeface="Gill Sans"/>
              </a:rPr>
              <a:t>&lt;number&gt;</a:t>
            </a:fld>
            <a:endParaRPr/>
          </a:p>
        </p:txBody>
      </p:sp>
      <p:sp>
        <p:nvSpPr>
          <p:cNvPr id="380" name="CustomShape 2"/>
          <p:cNvSpPr/>
          <p:nvPr/>
        </p:nvSpPr>
        <p:spPr>
          <a:xfrm>
            <a:off x="291960" y="76320"/>
            <a:ext cx="15658920" cy="1498320"/>
          </a:xfrm>
          <a:prstGeom prst="rect">
            <a:avLst/>
          </a:prstGeom>
        </p:spPr>
        <p:txBody>
          <a:bodyPr anchor="ctr" bIns="50760" lIns="50760" rIns="50760" tIns="50760"/>
          <a:p>
            <a:pPr>
              <a:lnSpc>
                <a:spcPct val="100000"/>
              </a:lnSpc>
            </a:pPr>
            <a:r>
              <a:rPr lang="en" sz="6500">
                <a:solidFill>
                  <a:srgbClr val="000000"/>
                </a:solidFill>
                <a:latin typeface="Arial Bold"/>
                <a:ea typeface="ヒラギノ角ゴ ProN W6"/>
              </a:rPr>
              <a:t>Back to our </a:t>
            </a:r>
            <a:r>
              <a:rPr b="1" lang="en" sz="6500">
                <a:solidFill>
                  <a:srgbClr val="000000"/>
                </a:solidFill>
                <a:latin typeface="Arial Bold"/>
                <a:ea typeface="ヒラギノ角ゴ ProN W6"/>
              </a:rPr>
              <a:t>integration</a:t>
            </a:r>
            <a:r>
              <a:rPr lang="en" sz="6500">
                <a:solidFill>
                  <a:srgbClr val="000000"/>
                </a:solidFill>
                <a:latin typeface="Arial Bold"/>
                <a:ea typeface="ヒラギノ角ゴ ProN W6"/>
              </a:rPr>
              <a:t> problem</a:t>
            </a:r>
            <a:endParaRPr/>
          </a:p>
        </p:txBody>
      </p:sp>
      <p:sp>
        <p:nvSpPr>
          <p:cNvPr id="381" name="CustomShape 3"/>
          <p:cNvSpPr/>
          <p:nvPr/>
        </p:nvSpPr>
        <p:spPr>
          <a:xfrm>
            <a:off x="736920" y="2057400"/>
            <a:ext cx="14769720" cy="6692400"/>
          </a:xfrm>
          <a:prstGeom prst="rect">
            <a:avLst/>
          </a:prstGeom>
        </p:spPr>
        <p:txBody>
          <a:bodyPr bIns="50760" lIns="50760" rIns="50760" tIns="5076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Running JS tests in-browser using </a:t>
            </a:r>
            <a:r>
              <a:rPr lang="en" sz="3600">
                <a:solidFill>
                  <a:srgbClr val="000000"/>
                </a:solidFill>
                <a:latin typeface="Courier New"/>
                <a:ea typeface="ヒラギノ角ゴ ProN W3"/>
              </a:rPr>
              <a:t>SpecRunner.html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 is cumbersome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Generates different output: no JUnit XML Reports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“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one command to test them all”: </a:t>
            </a:r>
            <a:r>
              <a:rPr lang="en" sz="3600">
                <a:solidFill>
                  <a:srgbClr val="000000"/>
                </a:solidFill>
                <a:latin typeface="Courier New"/>
                <a:ea typeface="ヒラギノ角ゴ ProN W3"/>
              </a:rPr>
              <a:t>mvn test</a:t>
            </a:r>
            <a:endParaRPr/>
          </a:p>
        </p:txBody>
      </p:sp>
      <p:pic>
        <p:nvPicPr>
          <p:cNvPr descr="" id="382" name="Picture 7"/>
          <p:cNvPicPr/>
          <p:nvPr/>
        </p:nvPicPr>
        <p:blipFill>
          <a:blip r:embed="rId1"/>
          <a:stretch>
            <a:fillRect/>
          </a:stretch>
        </p:blipFill>
        <p:spPr>
          <a:xfrm>
            <a:off x="4389120" y="5739480"/>
            <a:ext cx="7281720" cy="2490120"/>
          </a:xfrm>
          <a:prstGeom prst="rect">
            <a:avLst/>
          </a:prstGeom>
        </p:spPr>
      </p:pic>
      <p:pic>
        <p:nvPicPr>
          <p:cNvPr descr="" id="38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567120" y="6492240"/>
            <a:ext cx="1518840" cy="1335600"/>
          </a:xfrm>
          <a:prstGeom prst="rect">
            <a:avLst/>
          </a:prstGeom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15443280" y="8686800"/>
            <a:ext cx="266400" cy="279000"/>
          </a:xfrm>
          <a:prstGeom prst="rect">
            <a:avLst/>
          </a:prstGeom>
        </p:spPr>
        <p:txBody>
          <a:bodyPr bIns="46800" lIns="90000" rIns="90000" tIns="46800" wrap="none"/>
          <a:p>
            <a:pPr algn="ctr">
              <a:lnSpc>
                <a:spcPct val="100000"/>
              </a:lnSpc>
            </a:pPr>
            <a:fld id="{E1A16111-C181-41F1-B151-716161D12141}" type="slidenum">
              <a:rPr lang="en" sz="1200">
                <a:solidFill>
                  <a:srgbClr val="000000"/>
                </a:solidFill>
                <a:latin typeface="Gill Sans"/>
                <a:ea typeface="Gill Sans"/>
              </a:rPr>
              <a:t>&lt;number&gt;</a:t>
            </a:fld>
            <a:endParaRPr/>
          </a:p>
        </p:txBody>
      </p:sp>
      <p:sp>
        <p:nvSpPr>
          <p:cNvPr id="385" name="CustomShape 2"/>
          <p:cNvSpPr/>
          <p:nvPr/>
        </p:nvSpPr>
        <p:spPr>
          <a:xfrm>
            <a:off x="291960" y="76320"/>
            <a:ext cx="15658920" cy="1498320"/>
          </a:xfrm>
          <a:prstGeom prst="rect">
            <a:avLst/>
          </a:prstGeom>
        </p:spPr>
        <p:txBody>
          <a:bodyPr anchor="ctr" bIns="50760" lIns="50760" rIns="50760" tIns="50760"/>
          <a:p>
            <a:pPr>
              <a:lnSpc>
                <a:spcPct val="100000"/>
              </a:lnSpc>
            </a:pPr>
            <a:r>
              <a:rPr lang="en" sz="6500">
                <a:solidFill>
                  <a:srgbClr val="000000"/>
                </a:solidFill>
                <a:latin typeface="Arial Bold"/>
                <a:ea typeface="ヒラギノ角ゴ ProN W6"/>
              </a:rPr>
              <a:t>option #1: headful</a:t>
            </a:r>
            <a:endParaRPr/>
          </a:p>
        </p:txBody>
      </p:sp>
      <p:pic>
        <p:nvPicPr>
          <p:cNvPr descr="" id="38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920400" y="3859920"/>
            <a:ext cx="8257680" cy="3277080"/>
          </a:xfrm>
          <a:prstGeom prst="rect">
            <a:avLst/>
          </a:prstGeom>
        </p:spPr>
      </p:pic>
      <p:sp>
        <p:nvSpPr>
          <p:cNvPr id="387" name="CustomShape 3"/>
          <p:cNvSpPr/>
          <p:nvPr/>
        </p:nvSpPr>
        <p:spPr>
          <a:xfrm>
            <a:off x="737280" y="2057400"/>
            <a:ext cx="14769720" cy="6692400"/>
          </a:xfrm>
          <a:prstGeom prst="rect">
            <a:avLst/>
          </a:prstGeom>
        </p:spPr>
        <p:txBody>
          <a:bodyPr bIns="50760" lIns="50760" rIns="50760" tIns="50760"/>
          <a:p>
            <a:pPr>
              <a:lnSpc>
                <a:spcPct val="100000"/>
              </a:lnSpc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Run </a:t>
            </a:r>
            <a:r>
              <a:rPr lang="en" sz="3600">
                <a:solidFill>
                  <a:srgbClr val="000000"/>
                </a:solidFill>
                <a:latin typeface="Courier New"/>
                <a:ea typeface="ヒラギノ角ゴ ProN W3"/>
              </a:rPr>
              <a:t>SpecRunner.html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 in a </a:t>
            </a:r>
            <a:r>
              <a:rPr i="1" lang="en" sz="3600">
                <a:solidFill>
                  <a:srgbClr val="000000"/>
                </a:solidFill>
                <a:latin typeface="Gill Sans"/>
                <a:ea typeface="ヒラギノ角ゴ ProN W3"/>
              </a:rPr>
              <a:t>real browser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i="1" lang="en" sz="3600">
                <a:solidFill>
                  <a:srgbClr val="000000"/>
                </a:solidFill>
                <a:latin typeface="Gill Sans"/>
                <a:ea typeface="ヒラギノ角ゴ ProN W3"/>
              </a:rPr>
              <a:t>= slooooow &amp; in need of parsing results (?)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15443280" y="8686800"/>
            <a:ext cx="266400" cy="279000"/>
          </a:xfrm>
          <a:prstGeom prst="rect">
            <a:avLst/>
          </a:prstGeom>
        </p:spPr>
        <p:txBody>
          <a:bodyPr bIns="46800" lIns="90000" rIns="90000" tIns="46800" wrap="none"/>
          <a:p>
            <a:pPr algn="ctr">
              <a:lnSpc>
                <a:spcPct val="100000"/>
              </a:lnSpc>
            </a:pPr>
            <a:fld id="{A1A12191-7121-4141-A181-2111A1E1C131}" type="slidenum">
              <a:rPr lang="en" sz="1200">
                <a:solidFill>
                  <a:srgbClr val="000000"/>
                </a:solidFill>
                <a:latin typeface="Gill Sans"/>
                <a:ea typeface="Gill Sans"/>
              </a:rPr>
              <a:t>&lt;number&gt;</a:t>
            </a:fld>
            <a:endParaRPr/>
          </a:p>
        </p:txBody>
      </p:sp>
      <p:sp>
        <p:nvSpPr>
          <p:cNvPr id="389" name="CustomShape 2"/>
          <p:cNvSpPr/>
          <p:nvPr/>
        </p:nvSpPr>
        <p:spPr>
          <a:xfrm>
            <a:off x="291960" y="76320"/>
            <a:ext cx="15658920" cy="1498320"/>
          </a:xfrm>
          <a:prstGeom prst="rect">
            <a:avLst/>
          </a:prstGeom>
        </p:spPr>
        <p:txBody>
          <a:bodyPr anchor="ctr" bIns="50760" lIns="50760" rIns="50760" tIns="50760"/>
          <a:p>
            <a:pPr>
              <a:lnSpc>
                <a:spcPct val="100000"/>
              </a:lnSpc>
            </a:pPr>
            <a:r>
              <a:rPr lang="en" sz="6500">
                <a:solidFill>
                  <a:srgbClr val="000000"/>
                </a:solidFill>
                <a:latin typeface="Arial Bold"/>
                <a:ea typeface="ヒラギノ角ゴ ProN W6"/>
              </a:rPr>
              <a:t>option #2: headless – Jasmine JS Runner</a:t>
            </a:r>
            <a:endParaRPr/>
          </a:p>
        </p:txBody>
      </p:sp>
      <p:sp>
        <p:nvSpPr>
          <p:cNvPr id="390" name="CustomShape 3"/>
          <p:cNvSpPr/>
          <p:nvPr/>
        </p:nvSpPr>
        <p:spPr>
          <a:xfrm>
            <a:off x="737280" y="2057400"/>
            <a:ext cx="14769720" cy="6692400"/>
          </a:xfrm>
          <a:prstGeom prst="rect">
            <a:avLst/>
          </a:prstGeom>
        </p:spPr>
        <p:txBody>
          <a:bodyPr bIns="50760" lIns="50760" rIns="50760" tIns="50760"/>
          <a:p>
            <a:pPr>
              <a:lnSpc>
                <a:spcPct val="100000"/>
              </a:lnSpc>
            </a:pPr>
            <a:r>
              <a:rPr i="1" lang="en" sz="3600">
                <a:solidFill>
                  <a:srgbClr val="000000"/>
                </a:solidFill>
                <a:latin typeface="Gill Sans"/>
                <a:ea typeface="ヒラギノ角ゴ ProN W3"/>
              </a:rPr>
              <a:t>Run JS specs in JVM &amp; convert results to JUnit equivalent</a:t>
            </a:r>
            <a:endParaRPr/>
          </a:p>
          <a:p>
            <a:pPr>
              <a:lnSpc>
                <a:spcPct val="100000"/>
              </a:lnSpc>
            </a:pPr>
            <a:r>
              <a:rPr lang="en" sz="3200" u="sng">
                <a:solidFill>
                  <a:srgbClr val="000080"/>
                </a:solidFill>
                <a:latin typeface="Gill Sans"/>
                <a:ea typeface="ヒラギノ角ゴ ProN W3"/>
                <a:hlinkClick r:id="rId1"/>
              </a:rPr>
              <a:t>https://github.com/jefklak/jasmine-junit-runner</a:t>
            </a:r>
            <a:endParaRPr/>
          </a:p>
        </p:txBody>
      </p:sp>
      <p:pic>
        <p:nvPicPr>
          <p:cNvPr descr="" id="391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9609480" y="3844440"/>
            <a:ext cx="5211720" cy="3533760"/>
          </a:xfrm>
          <a:prstGeom prst="rect">
            <a:avLst/>
          </a:prstGeom>
        </p:spPr>
      </p:pic>
      <p:pic>
        <p:nvPicPr>
          <p:cNvPr descr="" id="392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756800" y="3583440"/>
            <a:ext cx="6508440" cy="5266440"/>
          </a:xfrm>
          <a:prstGeom prst="rect">
            <a:avLst/>
          </a:prstGeom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15443280" y="8686800"/>
            <a:ext cx="266400" cy="279000"/>
          </a:xfrm>
          <a:prstGeom prst="rect">
            <a:avLst/>
          </a:prstGeom>
        </p:spPr>
        <p:txBody>
          <a:bodyPr bIns="46800" lIns="90000" rIns="90000" tIns="46800" wrap="none"/>
          <a:p>
            <a:pPr algn="ctr">
              <a:lnSpc>
                <a:spcPct val="100000"/>
              </a:lnSpc>
            </a:pPr>
            <a:fld id="{21611171-81D1-41C1-9171-C1C1C15181E1}" type="slidenum">
              <a:rPr lang="en" sz="1200">
                <a:solidFill>
                  <a:srgbClr val="000000"/>
                </a:solidFill>
                <a:latin typeface="Gill Sans"/>
                <a:ea typeface="Gill Sans"/>
              </a:rPr>
              <a:t>&lt;number&gt;</a:t>
            </a:fld>
            <a:endParaRPr/>
          </a:p>
        </p:txBody>
      </p:sp>
      <p:sp>
        <p:nvSpPr>
          <p:cNvPr id="394" name="CustomShape 2"/>
          <p:cNvSpPr/>
          <p:nvPr/>
        </p:nvSpPr>
        <p:spPr>
          <a:xfrm>
            <a:off x="291960" y="76320"/>
            <a:ext cx="15658920" cy="1498320"/>
          </a:xfrm>
          <a:prstGeom prst="rect">
            <a:avLst/>
          </a:prstGeom>
        </p:spPr>
        <p:txBody>
          <a:bodyPr anchor="ctr" bIns="50760" lIns="50760" rIns="50760" tIns="50760"/>
          <a:p>
            <a:pPr>
              <a:lnSpc>
                <a:spcPct val="100000"/>
              </a:lnSpc>
            </a:pPr>
            <a:r>
              <a:rPr lang="en" sz="6500">
                <a:solidFill>
                  <a:srgbClr val="000000"/>
                </a:solidFill>
                <a:latin typeface="Arial Bold"/>
                <a:ea typeface="ヒラギノ角ゴ ProN W6"/>
              </a:rPr>
              <a:t>Option #2 – how does this work?</a:t>
            </a:r>
            <a:endParaRPr/>
          </a:p>
        </p:txBody>
      </p:sp>
      <p:sp>
        <p:nvSpPr>
          <p:cNvPr id="395" name="CustomShape 3"/>
          <p:cNvSpPr/>
          <p:nvPr/>
        </p:nvSpPr>
        <p:spPr>
          <a:xfrm>
            <a:off x="736920" y="2057400"/>
            <a:ext cx="14769720" cy="6692400"/>
          </a:xfrm>
          <a:prstGeom prst="rect">
            <a:avLst/>
          </a:prstGeom>
        </p:spPr>
        <p:txBody>
          <a:bodyPr bIns="50760" lIns="50760" rIns="50760" tIns="5076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ea typeface="ヒラギノ角ゴ ProN W3"/>
              </a:rPr>
              <a:t>Use </a:t>
            </a:r>
            <a:r>
              <a:rPr b="1" i="1" lang="en" sz="3600">
                <a:solidFill>
                  <a:srgbClr val="000000"/>
                </a:solidFill>
                <a:ea typeface="ヒラギノ角ゴ ProN W3"/>
              </a:rPr>
              <a:t>Env.js</a:t>
            </a:r>
            <a:r>
              <a:rPr lang="en" sz="3600">
                <a:solidFill>
                  <a:srgbClr val="000000"/>
                </a:solidFill>
                <a:ea typeface="ヒラギノ角ゴ ProN W3"/>
              </a:rPr>
              <a:t> to emulate </a:t>
            </a:r>
            <a:r>
              <a:rPr lang="en" sz="3600">
                <a:solidFill>
                  <a:srgbClr val="000000"/>
                </a:solidFill>
                <a:latin typeface="Courier New"/>
                <a:ea typeface="ヒラギノ角ゴ ProN W3"/>
              </a:rPr>
              <a:t>DOM</a:t>
            </a:r>
            <a:r>
              <a:rPr lang="en" sz="3600">
                <a:solidFill>
                  <a:srgbClr val="000000"/>
                </a:solidFill>
                <a:ea typeface="ヒラギノ角ゴ ProN W3"/>
              </a:rPr>
              <a:t> (</a:t>
            </a:r>
            <a:r>
              <a:rPr lang="en" sz="3600">
                <a:solidFill>
                  <a:srgbClr val="000000"/>
                </a:solidFill>
                <a:latin typeface="Courier New"/>
                <a:ea typeface="ヒラギノ角ゴ ProN W3"/>
              </a:rPr>
              <a:t>window</a:t>
            </a:r>
            <a:r>
              <a:rPr lang="en" sz="3600">
                <a:solidFill>
                  <a:srgbClr val="000000"/>
                </a:solidFill>
                <a:ea typeface="ヒラギノ角ゴ ProN W3"/>
              </a:rPr>
              <a:t>) in JS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ea typeface="ヒラギノ角ゴ ProN W3"/>
              </a:rPr>
              <a:t>Use </a:t>
            </a:r>
            <a:r>
              <a:rPr b="1" i="1" lang="en" sz="3600">
                <a:solidFill>
                  <a:srgbClr val="000000"/>
                </a:solidFill>
                <a:ea typeface="ヒラギノ角ゴ ProN W3"/>
              </a:rPr>
              <a:t>Rhino</a:t>
            </a:r>
            <a:r>
              <a:rPr lang="en" sz="3600">
                <a:solidFill>
                  <a:srgbClr val="000000"/>
                </a:solidFill>
                <a:ea typeface="ヒラギノ角ゴ ProN W3"/>
              </a:rPr>
              <a:t> to evaluate JS in JVM context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ea typeface="ヒラギノ角ゴ ProN W3"/>
              </a:rPr>
              <a:t>Parse Jasmine results using a custom reporter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Convert to JUnit's </a:t>
            </a:r>
            <a:r>
              <a:rPr lang="en" sz="3600">
                <a:solidFill>
                  <a:srgbClr val="000000"/>
                </a:solidFill>
                <a:latin typeface="Courier New"/>
                <a:ea typeface="ヒラギノ角ゴ ProN W3"/>
              </a:rPr>
              <a:t>Runner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 objects; auto-integrates in your IDE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endParaRPr/>
          </a:p>
        </p:txBody>
      </p:sp>
      <p:pic>
        <p:nvPicPr>
          <p:cNvPr descr="" id="39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029920" y="5303520"/>
            <a:ext cx="4465440" cy="3720960"/>
          </a:xfrm>
          <a:prstGeom prst="rect">
            <a:avLst/>
          </a:prstGeom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15614640" y="8699400"/>
            <a:ext cx="266400" cy="279000"/>
          </a:xfrm>
          <a:prstGeom prst="rect">
            <a:avLst/>
          </a:prstGeom>
        </p:spPr>
        <p:txBody>
          <a:bodyPr bIns="46800" lIns="90000" rIns="90000" tIns="46800" wrap="none"/>
          <a:p>
            <a:pPr algn="ctr">
              <a:lnSpc>
                <a:spcPct val="100000"/>
              </a:lnSpc>
            </a:pPr>
            <a:fld id="{91B121E1-F1B1-4161-A131-71F1A151B1C1}" type="slidenum">
              <a:rPr lang="en" sz="1200">
                <a:solidFill>
                  <a:srgbClr val="000000"/>
                </a:solidFill>
                <a:latin typeface="Gill Sans"/>
                <a:ea typeface="Gill Sans"/>
              </a:rPr>
              <a:t>&lt;number&gt;</a:t>
            </a:fld>
            <a:endParaRPr/>
          </a:p>
        </p:txBody>
      </p:sp>
      <p:sp>
        <p:nvSpPr>
          <p:cNvPr id="398" name="TextShape 2"/>
          <p:cNvSpPr txBox="1"/>
          <p:nvPr/>
        </p:nvSpPr>
        <p:spPr>
          <a:xfrm>
            <a:off x="291960" y="76320"/>
            <a:ext cx="15658920" cy="1498320"/>
          </a:xfrm>
          <a:prstGeom prst="rect">
            <a:avLst/>
          </a:prstGeom>
        </p:spPr>
        <p:txBody>
          <a:bodyPr anchor="ctr" bIns="50760" lIns="50760" rIns="50760" tIns="50760"/>
          <a:p>
            <a:pPr>
              <a:lnSpc>
                <a:spcPct val="100000"/>
              </a:lnSpc>
            </a:pPr>
            <a:r>
              <a:rPr lang="en-GB" sz="6500">
                <a:solidFill>
                  <a:srgbClr val="000000"/>
                </a:solidFill>
                <a:latin typeface="Arial Bold"/>
                <a:ea typeface="ヒラギノ角ゴ ProN W6"/>
              </a:rPr>
              <a:t>Option #2 – the Java test eq.</a:t>
            </a:r>
            <a:endParaRPr/>
          </a:p>
        </p:txBody>
      </p:sp>
      <p:sp>
        <p:nvSpPr>
          <p:cNvPr id="399" name="TextShape 3"/>
          <p:cNvSpPr txBox="1"/>
          <p:nvPr/>
        </p:nvSpPr>
        <p:spPr>
          <a:xfrm>
            <a:off x="812880" y="1860480"/>
            <a:ext cx="15010920" cy="6551280"/>
          </a:xfrm>
          <a:prstGeom prst="rect">
            <a:avLst/>
          </a:prstGeom>
        </p:spPr>
        <p:txBody>
          <a:bodyPr bIns="0" lIns="0" rIns="0" tIns="0"/>
          <a:p>
            <a:endParaRPr/>
          </a:p>
          <a:p>
            <a:endParaRPr/>
          </a:p>
          <a:p>
            <a:endParaRPr/>
          </a:p>
          <a:p>
            <a:r>
              <a:rPr b="1" lang="en-GB" sz="2300">
                <a:solidFill>
                  <a:srgbClr val="646464"/>
                </a:solidFill>
                <a:latin typeface="Monaco"/>
                <a:ea typeface="Monaco"/>
              </a:rPr>
              <a:t>@RunWith</a:t>
            </a:r>
            <a:r>
              <a:rPr b="1" lang="en-GB" sz="2300">
                <a:solidFill>
                  <a:srgbClr val="000000"/>
                </a:solidFill>
                <a:latin typeface="Monaco"/>
                <a:ea typeface="Monaco"/>
              </a:rPr>
              <a:t>(JasmineTestRunner.</a:t>
            </a:r>
            <a:r>
              <a:rPr b="1" lang="en-GB" sz="2300">
                <a:solidFill>
                  <a:srgbClr val="7f0055"/>
                </a:solidFill>
                <a:latin typeface="Monaco"/>
                <a:ea typeface="Monaco"/>
              </a:rPr>
              <a:t>class</a:t>
            </a:r>
            <a:r>
              <a:rPr b="1" lang="en-GB" sz="2300">
                <a:solidFill>
                  <a:srgbClr val="000000"/>
                </a:solidFill>
                <a:latin typeface="Monaco"/>
                <a:ea typeface="Monaco"/>
              </a:rPr>
              <a:t>)</a:t>
            </a:r>
            <a:endParaRPr/>
          </a:p>
          <a:p>
            <a:r>
              <a:rPr b="1" lang="en-GB" sz="2300">
                <a:solidFill>
                  <a:srgbClr val="646464"/>
                </a:solidFill>
                <a:latin typeface="Monaco"/>
                <a:ea typeface="Monaco"/>
              </a:rPr>
              <a:t>@JasmineSuite</a:t>
            </a:r>
            <a:r>
              <a:rPr b="1" lang="en-GB" sz="2300">
                <a:solidFill>
                  <a:srgbClr val="000000"/>
                </a:solidFill>
                <a:latin typeface="Monaco"/>
                <a:ea typeface="Monaco"/>
              </a:rPr>
              <a:t>(sources = { </a:t>
            </a:r>
            <a:r>
              <a:rPr b="1" lang="en-GB" sz="2300">
                <a:solidFill>
                  <a:srgbClr val="2a00ff"/>
                </a:solidFill>
                <a:latin typeface="Monaco"/>
                <a:ea typeface="Monaco"/>
              </a:rPr>
              <a:t>"module.js"</a:t>
            </a:r>
            <a:r>
              <a:rPr b="1" lang="en-GB" sz="2300">
                <a:solidFill>
                  <a:srgbClr val="000000"/>
                </a:solidFill>
                <a:latin typeface="Monaco"/>
                <a:ea typeface="Monaco"/>
              </a:rPr>
              <a:t> }, sourcesRootDir = </a:t>
            </a:r>
            <a:r>
              <a:rPr b="1" lang="en-GB" sz="2300">
                <a:solidFill>
                  <a:srgbClr val="2a00ff"/>
                </a:solidFill>
                <a:latin typeface="Monaco"/>
                <a:ea typeface="Monaco"/>
              </a:rPr>
              <a:t>"src/main/javascript"</a:t>
            </a:r>
            <a:r>
              <a:rPr b="1" lang="en-GB" sz="2300">
                <a:solidFill>
                  <a:srgbClr val="000000"/>
                </a:solidFill>
                <a:latin typeface="Monaco"/>
                <a:ea typeface="Monaco"/>
              </a:rPr>
              <a:t>)</a:t>
            </a:r>
            <a:endParaRPr/>
          </a:p>
          <a:p>
            <a:r>
              <a:rPr b="1" lang="en-GB" sz="2300">
                <a:solidFill>
                  <a:srgbClr val="7f0055"/>
                </a:solidFill>
                <a:latin typeface="Monaco"/>
                <a:ea typeface="Monaco"/>
              </a:rPr>
              <a:t>public</a:t>
            </a:r>
            <a:r>
              <a:rPr b="1" lang="en-GB" sz="2300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GB" sz="2300">
                <a:solidFill>
                  <a:srgbClr val="7f0055"/>
                </a:solidFill>
                <a:latin typeface="Monaco"/>
                <a:ea typeface="Monaco"/>
              </a:rPr>
              <a:t>class</a:t>
            </a:r>
            <a:r>
              <a:rPr b="1" lang="en-GB" sz="2300">
                <a:solidFill>
                  <a:srgbClr val="000000"/>
                </a:solidFill>
                <a:latin typeface="Monaco"/>
                <a:ea typeface="Monaco"/>
              </a:rPr>
              <a:t> ModuleTest {</a:t>
            </a:r>
            <a:endParaRPr/>
          </a:p>
          <a:p>
            <a:endParaRPr/>
          </a:p>
          <a:p>
            <a:r>
              <a:rPr b="1"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}</a:t>
            </a:r>
            <a:endParaRPr/>
          </a:p>
        </p:txBody>
      </p:sp>
      <p:pic>
        <p:nvPicPr>
          <p:cNvPr descr="" id="40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087600" y="460440"/>
            <a:ext cx="728280" cy="728280"/>
          </a:xfrm>
          <a:prstGeom prst="rect">
            <a:avLst/>
          </a:prstGeom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15443280" y="8686800"/>
            <a:ext cx="266400" cy="279000"/>
          </a:xfrm>
          <a:prstGeom prst="rect">
            <a:avLst/>
          </a:prstGeom>
        </p:spPr>
        <p:txBody>
          <a:bodyPr bIns="46800" lIns="90000" rIns="90000" tIns="46800" wrap="none"/>
          <a:p>
            <a:pPr algn="ctr">
              <a:lnSpc>
                <a:spcPct val="100000"/>
              </a:lnSpc>
            </a:pPr>
            <a:fld id="{F1D101E1-71C1-41C1-A161-F171B1612121}" type="slidenum">
              <a:rPr lang="en" sz="1200">
                <a:solidFill>
                  <a:srgbClr val="000000"/>
                </a:solidFill>
                <a:latin typeface="Gill Sans"/>
                <a:ea typeface="Gill Sans"/>
              </a:rPr>
              <a:t>&lt;number&gt;</a:t>
            </a:fld>
            <a:endParaRPr/>
          </a:p>
        </p:txBody>
      </p:sp>
      <p:sp>
        <p:nvSpPr>
          <p:cNvPr id="402" name="CustomShape 2"/>
          <p:cNvSpPr/>
          <p:nvPr/>
        </p:nvSpPr>
        <p:spPr>
          <a:xfrm>
            <a:off x="291960" y="76320"/>
            <a:ext cx="15658920" cy="1498320"/>
          </a:xfrm>
          <a:prstGeom prst="rect">
            <a:avLst/>
          </a:prstGeom>
        </p:spPr>
        <p:txBody>
          <a:bodyPr anchor="ctr" bIns="50760" lIns="50760" rIns="50760" tIns="50760"/>
          <a:p>
            <a:pPr>
              <a:lnSpc>
                <a:spcPct val="100000"/>
              </a:lnSpc>
            </a:pPr>
            <a:r>
              <a:rPr lang="en" sz="6500">
                <a:solidFill>
                  <a:srgbClr val="000000"/>
                </a:solidFill>
                <a:latin typeface="Arial Bold"/>
                <a:ea typeface="ヒラギノ角ゴ ProN W6"/>
              </a:rPr>
              <a:t>Option #2 – “severe” disadvantages</a:t>
            </a:r>
            <a:endParaRPr/>
          </a:p>
        </p:txBody>
      </p:sp>
      <p:sp>
        <p:nvSpPr>
          <p:cNvPr id="403" name="CustomShape 3"/>
          <p:cNvSpPr/>
          <p:nvPr/>
        </p:nvSpPr>
        <p:spPr>
          <a:xfrm>
            <a:off x="736920" y="2057400"/>
            <a:ext cx="14769720" cy="6692400"/>
          </a:xfrm>
          <a:prstGeom prst="rect">
            <a:avLst/>
          </a:prstGeom>
        </p:spPr>
        <p:txBody>
          <a:bodyPr bIns="50760" lIns="50760" rIns="50760" tIns="5076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ea typeface="ヒラギノ角ゴ ProN W3"/>
              </a:rPr>
              <a:t>bad </a:t>
            </a:r>
            <a:r>
              <a:rPr b="1" lang="en" sz="3600">
                <a:solidFill>
                  <a:srgbClr val="800000"/>
                </a:solidFill>
                <a:ea typeface="ヒラギノ角ゴ ProN W3"/>
              </a:rPr>
              <a:t>browser behaviour</a:t>
            </a:r>
            <a:r>
              <a:rPr b="1" lang="en" sz="3600">
                <a:solidFill>
                  <a:srgbClr val="800000"/>
                </a:solidFill>
                <a:ea typeface="ヒラギノ角ゴ ProN W3"/>
              </a:rPr>
              <a:t>
</a:t>
            </a:r>
            <a:r>
              <a:rPr b="1" lang="en" sz="3600">
                <a:solidFill>
                  <a:srgbClr val="800000"/>
                </a:solidFill>
                <a:ea typeface="ヒラギノ角ゴ ProN W3"/>
              </a:rPr>
              <a:t>emulation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ea typeface="ヒラギノ角ゴ ProN W3"/>
              </a:rPr>
              <a:t>Requires a Java file</a:t>
            </a:r>
            <a:r>
              <a:rPr lang="en" sz="3600">
                <a:solidFill>
                  <a:srgbClr val="000000"/>
                </a:solidFill>
                <a:ea typeface="ヒラギノ角ゴ ProN W3"/>
              </a:rPr>
              <a:t>
</a:t>
            </a:r>
            <a:r>
              <a:rPr lang="en" sz="3600">
                <a:solidFill>
                  <a:srgbClr val="000000"/>
                </a:solidFill>
                <a:ea typeface="ヒラギノ角ゴ ProN W3"/>
              </a:rPr>
              <a:t>for every spec file </a:t>
            </a:r>
            <a:r>
              <a:rPr lang="en" sz="3200">
                <a:solidFill>
                  <a:srgbClr val="000000"/>
                </a:solidFill>
                <a:ea typeface="ヒラギノ角ゴ ProN W3"/>
              </a:rPr>
              <a:t>(for now)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cccc00"/>
                </a:solidFill>
                <a:ea typeface="ヒラギノ角ゴ ProN W3"/>
              </a:rPr>
              <a:t>Debugging</a:t>
            </a:r>
            <a:r>
              <a:rPr lang="en" sz="3600">
                <a:solidFill>
                  <a:srgbClr val="000000"/>
                </a:solidFill>
                <a:ea typeface="ヒラギノ角ゴ ProN W3"/>
              </a:rPr>
              <a:t>? </a:t>
            </a:r>
            <a:r>
              <a:rPr lang="en" sz="3600">
                <a:solidFill>
                  <a:srgbClr val="000000"/>
                </a:solidFill>
                <a:ea typeface="ヒラギノ角ゴ ProN W3"/>
              </a:rPr>
              <a:t>
</a:t>
            </a:r>
            <a:r>
              <a:rPr lang="en" sz="3600">
                <a:solidFill>
                  <a:srgbClr val="000000"/>
                </a:solidFill>
                <a:latin typeface="Courier New"/>
                <a:ea typeface="ヒラギノ角ゴ ProN W3"/>
              </a:rPr>
              <a:t>@JasmineSuite(</a:t>
            </a:r>
            <a:r>
              <a:rPr lang="en" sz="3600">
                <a:solidFill>
                  <a:srgbClr val="000000"/>
                </a:solidFill>
                <a:latin typeface="Courier New"/>
                <a:ea typeface="ヒラギノ角ゴ ProN W3"/>
              </a:rPr>
              <a:t>
</a:t>
            </a:r>
            <a:r>
              <a:rPr lang="en" sz="3600">
                <a:solidFill>
                  <a:srgbClr val="000000"/>
                </a:solidFill>
                <a:latin typeface="Courier New"/>
                <a:ea typeface="ヒラギノ角ゴ ProN W3"/>
              </a:rPr>
              <a:t>   debug = true)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latin typeface="Arial"/>
                <a:ea typeface="ヒラギノ角ゴ ProN W3"/>
              </a:rPr>
              <a:t>Still slow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endParaRPr/>
          </a:p>
        </p:txBody>
      </p:sp>
      <p:pic>
        <p:nvPicPr>
          <p:cNvPr descr="" id="40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949440" y="1865160"/>
            <a:ext cx="9114120" cy="7004520"/>
          </a:xfrm>
          <a:prstGeom prst="rect">
            <a:avLst/>
          </a:prstGeom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15443280" y="8686800"/>
            <a:ext cx="266400" cy="279000"/>
          </a:xfrm>
          <a:prstGeom prst="rect">
            <a:avLst/>
          </a:prstGeom>
        </p:spPr>
        <p:txBody>
          <a:bodyPr bIns="46800" lIns="90000" rIns="90000" tIns="46800" wrap="none"/>
          <a:p>
            <a:pPr algn="ctr">
              <a:lnSpc>
                <a:spcPct val="100000"/>
              </a:lnSpc>
            </a:pPr>
            <a:fld id="{D1C1B1A1-A1F1-4121-8171-91014161C1F1}" type="slidenum">
              <a:rPr lang="en" sz="1200">
                <a:solidFill>
                  <a:srgbClr val="000000"/>
                </a:solidFill>
                <a:latin typeface="Gill Sans"/>
                <a:ea typeface="Gill Sans"/>
              </a:rPr>
              <a:t>&lt;number&gt;</a:t>
            </a:fld>
            <a:endParaRPr/>
          </a:p>
        </p:txBody>
      </p:sp>
      <p:sp>
        <p:nvSpPr>
          <p:cNvPr id="406" name="CustomShape 2"/>
          <p:cNvSpPr/>
          <p:nvPr/>
        </p:nvSpPr>
        <p:spPr>
          <a:xfrm>
            <a:off x="291960" y="76320"/>
            <a:ext cx="15658920" cy="1498320"/>
          </a:xfrm>
          <a:prstGeom prst="rect">
            <a:avLst/>
          </a:prstGeom>
        </p:spPr>
        <p:txBody>
          <a:bodyPr anchor="ctr" bIns="50760" lIns="50760" rIns="50760" tIns="50760"/>
          <a:p>
            <a:pPr>
              <a:lnSpc>
                <a:spcPct val="100000"/>
              </a:lnSpc>
            </a:pPr>
            <a:r>
              <a:rPr lang="en" sz="6500">
                <a:solidFill>
                  <a:srgbClr val="000000"/>
                </a:solidFill>
                <a:latin typeface="Arial Bold"/>
                <a:ea typeface="ヒラギノ角ゴ ProN W6"/>
              </a:rPr>
              <a:t>Option #3 – a “real” headless browser</a:t>
            </a:r>
            <a:endParaRPr/>
          </a:p>
        </p:txBody>
      </p:sp>
      <p:sp>
        <p:nvSpPr>
          <p:cNvPr id="407" name="CustomShape 3"/>
          <p:cNvSpPr/>
          <p:nvPr/>
        </p:nvSpPr>
        <p:spPr>
          <a:xfrm>
            <a:off x="736920" y="2057400"/>
            <a:ext cx="14769720" cy="6692400"/>
          </a:xfrm>
          <a:prstGeom prst="rect">
            <a:avLst/>
          </a:prstGeom>
        </p:spPr>
        <p:txBody>
          <a:bodyPr bIns="50760" lIns="50760" rIns="50760" tIns="5076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ea typeface="ヒラギノ角ゴ ProN W3"/>
              </a:rPr>
              <a:t>Run SpecRunners in 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ea typeface="ヒラギノ角ゴ ProN W3"/>
              </a:rPr>
              <a:t>Use a custom reporter to rewrite Jasmine</a:t>
            </a:r>
            <a:r>
              <a:rPr lang="en" sz="3600">
                <a:solidFill>
                  <a:srgbClr val="000000"/>
                </a:solidFill>
                <a:ea typeface="ヒラギノ角ゴ ProN W3"/>
              </a:rPr>
              <a:t>
</a:t>
            </a:r>
            <a:r>
              <a:rPr lang="en" sz="3600">
                <a:solidFill>
                  <a:srgbClr val="000000"/>
                </a:solidFill>
                <a:ea typeface="ヒラギノ角ゴ ProN W3"/>
              </a:rPr>
              <a:t>results into JUnit XML structure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ea typeface="ヒラギノ角ゴ ProN W3"/>
              </a:rPr>
              <a:t>Integrate in maven with </a:t>
            </a:r>
            <a:r>
              <a:rPr lang="en" sz="3600">
                <a:solidFill>
                  <a:srgbClr val="000000"/>
                </a:solidFill>
                <a:ea typeface="ヒラギノ角ゴ ProN W3"/>
              </a:rPr>
              <a:t>
</a:t>
            </a:r>
            <a:r>
              <a:rPr lang="en" sz="3600">
                <a:solidFill>
                  <a:srgbClr val="000000"/>
                </a:solidFill>
                <a:latin typeface="Courier New"/>
                <a:ea typeface="ヒラギノ角ゴ ProN W3"/>
              </a:rPr>
              <a:t>exec-maven-plugin</a:t>
            </a:r>
            <a:endParaRPr/>
          </a:p>
        </p:txBody>
      </p:sp>
      <p:pic>
        <p:nvPicPr>
          <p:cNvPr descr="" id="40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00000" y="2194560"/>
            <a:ext cx="5279040" cy="5714640"/>
          </a:xfrm>
          <a:prstGeom prst="rect">
            <a:avLst/>
          </a:prstGeom>
        </p:spPr>
      </p:pic>
      <p:pic>
        <p:nvPicPr>
          <p:cNvPr descr="" id="40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943960" y="4019760"/>
            <a:ext cx="2285640" cy="761760"/>
          </a:xfrm>
          <a:prstGeom prst="rect">
            <a:avLst/>
          </a:prstGeom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15443280" y="8686800"/>
            <a:ext cx="266400" cy="279000"/>
          </a:xfrm>
          <a:prstGeom prst="rect">
            <a:avLst/>
          </a:prstGeom>
        </p:spPr>
        <p:txBody>
          <a:bodyPr bIns="46800" lIns="90000" rIns="90000" tIns="46800" wrap="none"/>
          <a:p>
            <a:pPr algn="ctr">
              <a:lnSpc>
                <a:spcPct val="100000"/>
              </a:lnSpc>
            </a:pPr>
            <a:fld id="{F1D19171-01F1-4111-A1F1-A161B1C1E1F1}" type="slidenum">
              <a:rPr lang="en" sz="1200">
                <a:solidFill>
                  <a:srgbClr val="000000"/>
                </a:solidFill>
                <a:latin typeface="Gill Sans"/>
                <a:ea typeface="Gill Sans"/>
              </a:rPr>
              <a:t>&lt;number&gt;</a:t>
            </a:fld>
            <a:endParaRPr/>
          </a:p>
        </p:txBody>
      </p:sp>
      <p:sp>
        <p:nvSpPr>
          <p:cNvPr id="302" name="CustomShape 2"/>
          <p:cNvSpPr/>
          <p:nvPr/>
        </p:nvSpPr>
        <p:spPr>
          <a:xfrm>
            <a:off x="291960" y="76320"/>
            <a:ext cx="15658920" cy="1498320"/>
          </a:xfrm>
          <a:prstGeom prst="rect">
            <a:avLst/>
          </a:prstGeom>
        </p:spPr>
        <p:txBody>
          <a:bodyPr anchor="ctr" bIns="50760" lIns="50760" rIns="50760" tIns="50760"/>
          <a:p>
            <a:pPr>
              <a:lnSpc>
                <a:spcPct val="100000"/>
              </a:lnSpc>
            </a:pPr>
            <a:r>
              <a:rPr lang="en" sz="6500">
                <a:solidFill>
                  <a:srgbClr val="000000"/>
                </a:solidFill>
                <a:latin typeface="Arial Bold"/>
                <a:ea typeface="ヒラギノ角ゴ ProN W6"/>
              </a:rPr>
              <a:t>Wouter Groeneveld</a:t>
            </a:r>
            <a:endParaRPr/>
          </a:p>
        </p:txBody>
      </p:sp>
      <p:sp>
        <p:nvSpPr>
          <p:cNvPr id="303" name="CustomShape 3"/>
          <p:cNvSpPr/>
          <p:nvPr/>
        </p:nvSpPr>
        <p:spPr>
          <a:xfrm>
            <a:off x="736560" y="2057400"/>
            <a:ext cx="14769720" cy="6692400"/>
          </a:xfrm>
          <a:prstGeom prst="rect">
            <a:avLst/>
          </a:prstGeom>
        </p:spPr>
        <p:txBody>
          <a:bodyPr bIns="50760" lIns="50760" rIns="50760" tIns="50760"/>
          <a:p>
            <a:pPr>
              <a:lnSpc>
                <a:spcPct val="100000"/>
              </a:lnSpc>
            </a:pPr>
            <a:r>
              <a:rPr b="1" lang="en" sz="3600">
                <a:solidFill>
                  <a:srgbClr val="000000"/>
                </a:solidFill>
                <a:latin typeface="Gill Sans"/>
                <a:ea typeface="ヒラギノ角ゴ ProN W3"/>
              </a:rPr>
              <a:t>Who am I?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Agile software developer @ Cegeka for 5 years;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a.k.a. dynamic languages fanboy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a.k.a. (alas...) Javascript guru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
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(taught various JS &amp; engineering courses, I used to be just the “expert”)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Likes to inspire others and improve himself.</a:t>
            </a:r>
            <a:endParaRPr/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15614640" y="8699400"/>
            <a:ext cx="266400" cy="279000"/>
          </a:xfrm>
          <a:prstGeom prst="rect">
            <a:avLst/>
          </a:prstGeom>
        </p:spPr>
        <p:txBody>
          <a:bodyPr bIns="46800" lIns="90000" rIns="90000" tIns="46800" wrap="none"/>
          <a:p>
            <a:pPr algn="ctr">
              <a:lnSpc>
                <a:spcPct val="100000"/>
              </a:lnSpc>
            </a:pPr>
            <a:fld id="{D161A101-C1A1-4111-A151-A1119121B191}" type="slidenum">
              <a:rPr lang="en" sz="1200">
                <a:solidFill>
                  <a:srgbClr val="000000"/>
                </a:solidFill>
                <a:latin typeface="Gill Sans"/>
                <a:ea typeface="Gill Sans"/>
              </a:rPr>
              <a:t>&lt;number&gt;</a:t>
            </a:fld>
            <a:endParaRPr/>
          </a:p>
        </p:txBody>
      </p:sp>
      <p:sp>
        <p:nvSpPr>
          <p:cNvPr id="411" name="TextShape 2"/>
          <p:cNvSpPr txBox="1"/>
          <p:nvPr/>
        </p:nvSpPr>
        <p:spPr>
          <a:xfrm>
            <a:off x="291960" y="76320"/>
            <a:ext cx="15658920" cy="1498320"/>
          </a:xfrm>
          <a:prstGeom prst="rect">
            <a:avLst/>
          </a:prstGeom>
        </p:spPr>
        <p:txBody>
          <a:bodyPr anchor="ctr" bIns="50760" lIns="50760" rIns="50760" tIns="50760"/>
          <a:p>
            <a:pPr>
              <a:lnSpc>
                <a:spcPct val="100000"/>
              </a:lnSpc>
            </a:pPr>
            <a:r>
              <a:rPr lang="en-GB" sz="6500">
                <a:solidFill>
                  <a:srgbClr val="000000"/>
                </a:solidFill>
                <a:latin typeface="Arial Bold"/>
                <a:ea typeface="ヒラギノ角ゴ ProN W6"/>
              </a:rPr>
              <a:t>Option #3 – starting jasmine in phantom</a:t>
            </a:r>
            <a:endParaRPr/>
          </a:p>
        </p:txBody>
      </p:sp>
      <p:sp>
        <p:nvSpPr>
          <p:cNvPr id="412" name="TextShape 3"/>
          <p:cNvSpPr txBox="1"/>
          <p:nvPr/>
        </p:nvSpPr>
        <p:spPr>
          <a:xfrm>
            <a:off x="812880" y="1860480"/>
            <a:ext cx="15010920" cy="6551280"/>
          </a:xfrm>
          <a:prstGeom prst="rect">
            <a:avLst/>
          </a:prstGeom>
        </p:spPr>
        <p:txBody>
          <a:bodyPr bIns="0" lIns="0" rIns="0" tIns="0"/>
          <a:p>
            <a:endParaRPr/>
          </a:p>
          <a:p>
            <a:endParaRPr/>
          </a:p>
          <a:p>
            <a:r>
              <a:rPr b="1" lang="en-GB" sz="2300">
                <a:solidFill>
                  <a:srgbClr val="000000"/>
                </a:solidFill>
                <a:latin typeface="Monaco"/>
                <a:ea typeface="Monaco"/>
              </a:rPr>
              <a:t>    </a:t>
            </a:r>
            <a:r>
              <a:rPr b="1" lang="en-GB" sz="2300">
                <a:solidFill>
                  <a:srgbClr val="000000"/>
                </a:solidFill>
                <a:latin typeface="Monaco"/>
                <a:ea typeface="Monaco"/>
              </a:rPr>
              <a:t>page.open(</a:t>
            </a:r>
            <a:r>
              <a:rPr b="1" lang="en-GB" sz="2300">
                <a:solidFill>
                  <a:srgbClr val="000000"/>
                </a:solidFill>
                <a:latin typeface="Monaco"/>
                <a:ea typeface="Monaco"/>
              </a:rPr>
              <a:t>specrunner</a:t>
            </a:r>
            <a:r>
              <a:rPr b="1" lang="en-GB" sz="2300">
                <a:solidFill>
                  <a:srgbClr val="000000"/>
                </a:solidFill>
                <a:latin typeface="Monaco"/>
                <a:ea typeface="Monaco"/>
              </a:rPr>
              <a:t>, </a:t>
            </a:r>
            <a:r>
              <a:rPr b="1" lang="en-GB" sz="2300">
                <a:solidFill>
                  <a:srgbClr val="7f0055"/>
                </a:solidFill>
                <a:latin typeface="Monaco"/>
                <a:ea typeface="Monaco"/>
              </a:rPr>
              <a:t>function</a:t>
            </a:r>
            <a:r>
              <a:rPr b="1" lang="en-GB" sz="2300">
                <a:solidFill>
                  <a:srgbClr val="000000"/>
                </a:solidFill>
                <a:latin typeface="Monaco"/>
                <a:ea typeface="Monaco"/>
              </a:rPr>
              <a:t>(status) {</a:t>
            </a:r>
            <a:endParaRPr/>
          </a:p>
          <a:p>
            <a:r>
              <a:rPr b="1" lang="en-GB" sz="2300">
                <a:solidFill>
                  <a:srgbClr val="000000"/>
                </a:solidFill>
                <a:latin typeface="Monaco"/>
                <a:ea typeface="Monaco"/>
              </a:rPr>
              <a:t>        </a:t>
            </a:r>
            <a:r>
              <a:rPr b="1" lang="en-GB" sz="2300">
                <a:solidFill>
                  <a:srgbClr val="7f0055"/>
                </a:solidFill>
                <a:latin typeface="Monaco"/>
                <a:ea typeface="Monaco"/>
              </a:rPr>
              <a:t>if</a:t>
            </a:r>
            <a:r>
              <a:rPr b="1" lang="en-GB" sz="2300">
                <a:solidFill>
                  <a:srgbClr val="000000"/>
                </a:solidFill>
                <a:latin typeface="Monaco"/>
                <a:ea typeface="Monaco"/>
              </a:rPr>
              <a:t> (status === </a:t>
            </a:r>
            <a:r>
              <a:rPr b="1" lang="en-GB" sz="2300">
                <a:solidFill>
                  <a:srgbClr val="2a00ff"/>
                </a:solidFill>
                <a:latin typeface="Monaco"/>
                <a:ea typeface="Monaco"/>
              </a:rPr>
              <a:t>"success"</a:t>
            </a:r>
            <a:r>
              <a:rPr b="1" lang="en-GB" sz="2300">
                <a:solidFill>
                  <a:srgbClr val="000000"/>
                </a:solidFill>
                <a:latin typeface="Monaco"/>
                <a:ea typeface="Monaco"/>
              </a:rPr>
              <a:t>) {</a:t>
            </a:r>
            <a:endParaRPr/>
          </a:p>
          <a:p>
            <a:r>
              <a:rPr b="1" lang="en-GB" sz="2300">
                <a:solidFill>
                  <a:srgbClr val="000000"/>
                </a:solidFill>
                <a:latin typeface="Monaco"/>
                <a:ea typeface="Monaco"/>
              </a:rPr>
              <a:t>            </a:t>
            </a:r>
            <a:r>
              <a:rPr b="1" lang="en-GB" sz="2300">
                <a:solidFill>
                  <a:srgbClr val="000000"/>
                </a:solidFill>
                <a:latin typeface="Monaco"/>
                <a:ea typeface="Monaco"/>
              </a:rPr>
              <a:t>utils.core.waitfor(</a:t>
            </a:r>
            <a:r>
              <a:rPr b="1" lang="en-GB" sz="2300">
                <a:solidFill>
                  <a:srgbClr val="7f0055"/>
                </a:solidFill>
                <a:latin typeface="Monaco"/>
                <a:ea typeface="Monaco"/>
              </a:rPr>
              <a:t>function</a:t>
            </a:r>
            <a:r>
              <a:rPr b="1" lang="en-GB" sz="2300">
                <a:solidFill>
                  <a:srgbClr val="000000"/>
                </a:solidFill>
                <a:latin typeface="Monaco"/>
                <a:ea typeface="Monaco"/>
              </a:rPr>
              <a:t>() { </a:t>
            </a:r>
            <a:r>
              <a:rPr b="1" lang="en-GB" sz="2300">
                <a:solidFill>
                  <a:srgbClr val="3f7f5f"/>
                </a:solidFill>
                <a:latin typeface="Monaco"/>
                <a:ea typeface="Monaco"/>
              </a:rPr>
              <a:t>// wait for this to be true</a:t>
            </a:r>
            <a:endParaRPr/>
          </a:p>
          <a:p>
            <a:r>
              <a:rPr b="1" lang="en-GB" sz="2300">
                <a:solidFill>
                  <a:srgbClr val="000000"/>
                </a:solidFill>
                <a:latin typeface="Monaco"/>
                <a:ea typeface="Monaco"/>
              </a:rPr>
              <a:t>                </a:t>
            </a:r>
            <a:r>
              <a:rPr b="1" lang="en-GB" sz="2300">
                <a:solidFill>
                  <a:srgbClr val="7f0055"/>
                </a:solidFill>
                <a:latin typeface="Monaco"/>
                <a:ea typeface="Monaco"/>
              </a:rPr>
              <a:t>return</a:t>
            </a:r>
            <a:r>
              <a:rPr b="1" lang="en-GB" sz="2300">
                <a:solidFill>
                  <a:srgbClr val="000000"/>
                </a:solidFill>
                <a:latin typeface="Monaco"/>
                <a:ea typeface="Monaco"/>
              </a:rPr>
              <a:t> page.evaluate(</a:t>
            </a:r>
            <a:r>
              <a:rPr b="1" lang="en-GB" sz="2300">
                <a:solidFill>
                  <a:srgbClr val="7f0055"/>
                </a:solidFill>
                <a:latin typeface="Monaco"/>
                <a:ea typeface="Monaco"/>
              </a:rPr>
              <a:t>function</a:t>
            </a:r>
            <a:r>
              <a:rPr b="1" lang="en-GB" sz="2300">
                <a:solidFill>
                  <a:srgbClr val="000000"/>
                </a:solidFill>
                <a:latin typeface="Monaco"/>
                <a:ea typeface="Monaco"/>
              </a:rPr>
              <a:t>() {</a:t>
            </a:r>
            <a:endParaRPr/>
          </a:p>
          <a:p>
            <a:r>
              <a:rPr b="1" lang="en-GB" sz="2300">
                <a:solidFill>
                  <a:srgbClr val="000000"/>
                </a:solidFill>
                <a:latin typeface="Monaco"/>
                <a:ea typeface="Monaco"/>
              </a:rPr>
              <a:t>                    </a:t>
            </a:r>
            <a:r>
              <a:rPr b="1" lang="en-GB" sz="2300">
                <a:solidFill>
                  <a:srgbClr val="7f0055"/>
                </a:solidFill>
                <a:latin typeface="Monaco"/>
                <a:ea typeface="Monaco"/>
              </a:rPr>
              <a:t>return</a:t>
            </a:r>
            <a:r>
              <a:rPr b="1" lang="en-GB" sz="2300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b="1" lang="en-GB" sz="2300">
                <a:solidFill>
                  <a:srgbClr val="7f0055"/>
                </a:solidFill>
                <a:latin typeface="Monaco"/>
                <a:ea typeface="Monaco"/>
              </a:rPr>
              <a:t>typeof</a:t>
            </a:r>
            <a:r>
              <a:rPr b="1" lang="en-GB" sz="2300">
                <a:solidFill>
                  <a:srgbClr val="000000"/>
                </a:solidFill>
                <a:latin typeface="Monaco"/>
                <a:ea typeface="Monaco"/>
              </a:rPr>
              <a:t>(jasmine.phantomjsXMLReporterPassed) !== </a:t>
            </a:r>
            <a:r>
              <a:rPr b="1" lang="en-GB" sz="2300">
                <a:solidFill>
                  <a:srgbClr val="2a00ff"/>
                </a:solidFill>
                <a:latin typeface="Monaco"/>
                <a:ea typeface="Monaco"/>
              </a:rPr>
              <a:t>"undefined"</a:t>
            </a:r>
            <a:r>
              <a:rPr b="1" lang="en-GB" sz="2300">
                <a:solidFill>
                  <a:srgbClr val="000000"/>
                </a:solidFill>
                <a:latin typeface="Monaco"/>
                <a:ea typeface="Monaco"/>
              </a:rPr>
              <a:t>;</a:t>
            </a:r>
            <a:endParaRPr/>
          </a:p>
          <a:p>
            <a:r>
              <a:rPr b="1" lang="en-GB" sz="2300">
                <a:solidFill>
                  <a:srgbClr val="646464"/>
                </a:solidFill>
                <a:latin typeface="Monaco"/>
                <a:ea typeface="Monaco"/>
              </a:rPr>
              <a:t>                </a:t>
            </a:r>
            <a:r>
              <a:rPr b="1" lang="en-GB" sz="2300">
                <a:solidFill>
                  <a:srgbClr val="646464"/>
                </a:solidFill>
                <a:latin typeface="Monaco"/>
                <a:ea typeface="Monaco"/>
              </a:rPr>
              <a:t>});</a:t>
            </a:r>
            <a:endParaRPr/>
          </a:p>
          <a:p>
            <a:r>
              <a:rPr b="1" lang="en-GB" sz="2300">
                <a:solidFill>
                  <a:srgbClr val="000000"/>
                </a:solidFill>
                <a:latin typeface="Monaco"/>
                <a:ea typeface="Monaco"/>
              </a:rPr>
              <a:t>            </a:t>
            </a:r>
            <a:r>
              <a:rPr b="1" lang="en-GB" sz="2300">
                <a:solidFill>
                  <a:srgbClr val="000000"/>
                </a:solidFill>
                <a:latin typeface="Monaco"/>
                <a:ea typeface="Monaco"/>
              </a:rPr>
              <a:t>}, </a:t>
            </a:r>
            <a:r>
              <a:rPr b="1" lang="en-GB" sz="2300">
                <a:solidFill>
                  <a:srgbClr val="7f0055"/>
                </a:solidFill>
                <a:latin typeface="Monaco"/>
                <a:ea typeface="Monaco"/>
              </a:rPr>
              <a:t>function</a:t>
            </a:r>
            <a:r>
              <a:rPr b="1" lang="en-GB" sz="2300">
                <a:solidFill>
                  <a:srgbClr val="000000"/>
                </a:solidFill>
                <a:latin typeface="Monaco"/>
                <a:ea typeface="Monaco"/>
              </a:rPr>
              <a:t>() { </a:t>
            </a:r>
            <a:r>
              <a:rPr b="1" lang="en-GB" sz="2300">
                <a:solidFill>
                  <a:srgbClr val="3f7f5f"/>
                </a:solidFill>
                <a:latin typeface="Monaco"/>
                <a:ea typeface="Monaco"/>
              </a:rPr>
              <a:t>// once done...</a:t>
            </a:r>
            <a:endParaRPr/>
          </a:p>
          <a:p>
            <a:r>
              <a:rPr b="1" lang="en-GB" sz="2300">
                <a:solidFill>
                  <a:srgbClr val="3f7f5f"/>
                </a:solidFill>
                <a:latin typeface="Monaco"/>
                <a:ea typeface="Monaco"/>
              </a:rPr>
              <a:t>               </a:t>
            </a:r>
            <a:r>
              <a:rPr b="1" lang="en-GB" sz="2300">
                <a:solidFill>
                  <a:srgbClr val="000000"/>
                </a:solidFill>
                <a:latin typeface="Monaco"/>
                <a:ea typeface="Monaco"/>
              </a:rPr>
              <a:t>             </a:t>
            </a:r>
            <a:r>
              <a:rPr b="1" lang="en-GB" sz="2300">
                <a:solidFill>
                  <a:srgbClr val="3f7f5f"/>
                </a:solidFill>
                <a:latin typeface="Monaco"/>
                <a:ea typeface="Monaco"/>
              </a:rPr>
              <a:t>// Retrieve the result of the tests</a:t>
            </a:r>
            <a:endParaRPr/>
          </a:p>
        </p:txBody>
      </p:sp>
      <p:pic>
        <p:nvPicPr>
          <p:cNvPr descr="" id="41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087600" y="460440"/>
            <a:ext cx="728280" cy="728280"/>
          </a:xfrm>
          <a:prstGeom prst="rect">
            <a:avLst/>
          </a:prstGeom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15443280" y="8686800"/>
            <a:ext cx="266400" cy="279000"/>
          </a:xfrm>
          <a:prstGeom prst="rect">
            <a:avLst/>
          </a:prstGeom>
        </p:spPr>
        <p:txBody>
          <a:bodyPr bIns="46800" lIns="90000" rIns="90000" tIns="46800" wrap="none"/>
          <a:p>
            <a:pPr algn="ctr">
              <a:lnSpc>
                <a:spcPct val="100000"/>
              </a:lnSpc>
            </a:pPr>
            <a:fld id="{E1A1C181-91D1-4171-A141-719161F14161}" type="slidenum">
              <a:rPr lang="en" sz="1200">
                <a:solidFill>
                  <a:srgbClr val="000000"/>
                </a:solidFill>
                <a:latin typeface="Gill Sans"/>
                <a:ea typeface="Gill Sans"/>
              </a:rPr>
              <a:t>&lt;number&gt;</a:t>
            </a:fld>
            <a:endParaRPr/>
          </a:p>
        </p:txBody>
      </p:sp>
      <p:sp>
        <p:nvSpPr>
          <p:cNvPr id="415" name="CustomShape 2"/>
          <p:cNvSpPr/>
          <p:nvPr/>
        </p:nvSpPr>
        <p:spPr>
          <a:xfrm>
            <a:off x="291960" y="76320"/>
            <a:ext cx="15658920" cy="1498320"/>
          </a:xfrm>
          <a:prstGeom prst="rect">
            <a:avLst/>
          </a:prstGeom>
        </p:spPr>
        <p:txBody>
          <a:bodyPr anchor="ctr" bIns="50760" lIns="50760" rIns="50760" tIns="50760"/>
          <a:p>
            <a:pPr>
              <a:lnSpc>
                <a:spcPct val="100000"/>
              </a:lnSpc>
            </a:pPr>
            <a:r>
              <a:rPr lang="en" sz="6500">
                <a:solidFill>
                  <a:srgbClr val="000000"/>
                </a:solidFill>
                <a:latin typeface="Arial Bold"/>
                <a:ea typeface="ヒラギノ角ゴ ProN W6"/>
              </a:rPr>
              <a:t>Option #3 – “severe” disadvantages</a:t>
            </a:r>
            <a:endParaRPr/>
          </a:p>
        </p:txBody>
      </p:sp>
      <p:sp>
        <p:nvSpPr>
          <p:cNvPr id="416" name="CustomShape 3"/>
          <p:cNvSpPr/>
          <p:nvPr/>
        </p:nvSpPr>
        <p:spPr>
          <a:xfrm>
            <a:off x="736920" y="2057400"/>
            <a:ext cx="14769720" cy="6692400"/>
          </a:xfrm>
          <a:prstGeom prst="rect">
            <a:avLst/>
          </a:prstGeom>
        </p:spPr>
        <p:txBody>
          <a:bodyPr bIns="50760" lIns="50760" rIns="50760" tIns="5076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ea typeface="ヒラギノ角ゴ ProN W3"/>
              </a:rPr>
              <a:t>JS runs in sandbox mode within phantom;</a:t>
            </a:r>
            <a:r>
              <a:rPr lang="en" sz="3600">
                <a:solidFill>
                  <a:srgbClr val="000000"/>
                </a:solidFill>
                <a:ea typeface="ヒラギノ角ゴ ProN W3"/>
              </a:rPr>
              <a:t>
</a:t>
            </a:r>
            <a:r>
              <a:rPr lang="en" sz="3600">
                <a:solidFill>
                  <a:srgbClr val="000000"/>
                </a:solidFill>
                <a:ea typeface="ヒラギノ角ゴ ProN W3"/>
              </a:rPr>
              <a:t>no (easy) way to access objects from scope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ea typeface="ヒラギノ角ゴ ProN W3"/>
              </a:rPr>
              <a:t>Therefor </a:t>
            </a:r>
            <a:r>
              <a:rPr b="1" lang="en" sz="3600">
                <a:solidFill>
                  <a:srgbClr val="800000"/>
                </a:solidFill>
                <a:ea typeface="ヒラギノ角ゴ ProN W3"/>
              </a:rPr>
              <a:t>not usable within JVM</a:t>
            </a:r>
            <a:r>
              <a:rPr lang="en" sz="3600">
                <a:solidFill>
                  <a:srgbClr val="000000"/>
                </a:solidFill>
                <a:ea typeface="ヒラギノ角ゴ ProN W3"/>
              </a:rPr>
              <a:t> or JUnit directly (IDE)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b="1" lang="en" sz="3600">
                <a:solidFill>
                  <a:srgbClr val="cccc00"/>
                </a:solidFill>
                <a:ea typeface="ヒラギノ角ゴ ProN W3"/>
              </a:rPr>
              <a:t>Debugging</a:t>
            </a:r>
            <a:r>
              <a:rPr lang="en" sz="3600">
                <a:solidFill>
                  <a:srgbClr val="000000"/>
                </a:solidFill>
                <a:ea typeface="ヒラギノ角ゴ ProN W3"/>
              </a:rPr>
              <a:t>? Possibly worse...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ea typeface="ヒラギノ角ゴ ProN W3"/>
              </a:rPr>
              <a:t>Browser quirks can only be tested with 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endParaRPr/>
          </a:p>
        </p:txBody>
      </p:sp>
      <p:pic>
        <p:nvPicPr>
          <p:cNvPr descr="" id="41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509760" y="6281640"/>
            <a:ext cx="1554480" cy="1399320"/>
          </a:xfrm>
          <a:prstGeom prst="rect">
            <a:avLst/>
          </a:prstGeom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15443280" y="8686800"/>
            <a:ext cx="266400" cy="279000"/>
          </a:xfrm>
          <a:prstGeom prst="rect">
            <a:avLst/>
          </a:prstGeom>
        </p:spPr>
        <p:txBody>
          <a:bodyPr bIns="46800" lIns="90000" rIns="90000" tIns="46800" wrap="none"/>
          <a:p>
            <a:pPr algn="ctr">
              <a:lnSpc>
                <a:spcPct val="100000"/>
              </a:lnSpc>
            </a:pPr>
            <a:fld id="{11311181-0131-4121-81F1-9131A1A1F131}" type="slidenum">
              <a:rPr lang="en" sz="1200">
                <a:solidFill>
                  <a:srgbClr val="000000"/>
                </a:solidFill>
                <a:latin typeface="Gill Sans"/>
                <a:ea typeface="Gill Sans"/>
              </a:rPr>
              <a:t>&lt;number&gt;</a:t>
            </a:fld>
            <a:endParaRPr/>
          </a:p>
        </p:txBody>
      </p:sp>
      <p:sp>
        <p:nvSpPr>
          <p:cNvPr id="419" name="CustomShape 2"/>
          <p:cNvSpPr/>
          <p:nvPr/>
        </p:nvSpPr>
        <p:spPr>
          <a:xfrm>
            <a:off x="291960" y="76320"/>
            <a:ext cx="15658920" cy="1498320"/>
          </a:xfrm>
          <a:prstGeom prst="rect">
            <a:avLst/>
          </a:prstGeom>
        </p:spPr>
        <p:txBody>
          <a:bodyPr anchor="ctr" bIns="50760" lIns="50760" rIns="50760" tIns="50760"/>
          <a:p>
            <a:pPr>
              <a:lnSpc>
                <a:spcPct val="100000"/>
              </a:lnSpc>
            </a:pPr>
            <a:r>
              <a:rPr lang="en" sz="6500">
                <a:solidFill>
                  <a:srgbClr val="000000"/>
                </a:solidFill>
                <a:latin typeface="Arial Bold"/>
                <a:ea typeface="ヒラギノ角ゴ ProN W6"/>
              </a:rPr>
              <a:t>Conclusion</a:t>
            </a:r>
            <a:endParaRPr/>
          </a:p>
        </p:txBody>
      </p:sp>
      <p:sp>
        <p:nvSpPr>
          <p:cNvPr id="420" name="CustomShape 3"/>
          <p:cNvSpPr/>
          <p:nvPr/>
        </p:nvSpPr>
        <p:spPr>
          <a:xfrm>
            <a:off x="736920" y="2057400"/>
            <a:ext cx="14769720" cy="6692400"/>
          </a:xfrm>
          <a:prstGeom prst="rect">
            <a:avLst/>
          </a:prstGeom>
        </p:spPr>
        <p:txBody>
          <a:bodyPr bIns="50760" lIns="50760" rIns="50760" tIns="50760"/>
          <a:p>
            <a:pPr>
              <a:lnSpc>
                <a:spcPct val="100000"/>
              </a:lnSpc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     </a:t>
            </a:r>
            <a:r>
              <a:rPr lang="en" sz="3600" u="sng">
                <a:solidFill>
                  <a:srgbClr val="000000"/>
                </a:solidFill>
                <a:latin typeface="Gill Sans"/>
                <a:ea typeface="ヒラギノ角ゴ ProN W3"/>
              </a:rPr>
              <a:t>How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 should I test JS: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Like you're used to: </a:t>
            </a:r>
            <a:r>
              <a:rPr b="1" lang="en" sz="3600">
                <a:solidFill>
                  <a:srgbClr val="000000"/>
                </a:solidFill>
                <a:latin typeface="Gill Sans"/>
                <a:ea typeface="ヒラギノ角ゴ ProN W3"/>
              </a:rPr>
              <a:t>test-first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 with                         </a:t>
            </a:r>
            <a:r>
              <a:rPr lang="en" sz="2800">
                <a:solidFill>
                  <a:srgbClr val="000000"/>
                </a:solidFill>
                <a:latin typeface="Gill Sans"/>
                <a:ea typeface="ヒラギノ角ゴ ProN W3"/>
              </a:rPr>
              <a:t>(instead of JUnit)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 u="sng">
                <a:solidFill>
                  <a:srgbClr val="000000"/>
                </a:solidFill>
                <a:latin typeface="Gill Sans"/>
                <a:ea typeface="ヒラギノ角ゴ ProN W3"/>
              </a:rPr>
              <a:t>What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 should I test: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Domain logic – use modules!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UI logic – use jQuery &amp; custom matchers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Browser specific quirks: with acceptance tests!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endParaRPr/>
          </a:p>
        </p:txBody>
      </p:sp>
      <p:pic>
        <p:nvPicPr>
          <p:cNvPr descr="" id="42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8431920" y="2674440"/>
            <a:ext cx="2743200" cy="875160"/>
          </a:xfrm>
          <a:prstGeom prst="rect">
            <a:avLst/>
          </a:prstGeom>
        </p:spPr>
      </p:pic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15443280" y="8686800"/>
            <a:ext cx="266400" cy="279000"/>
          </a:xfrm>
          <a:prstGeom prst="rect">
            <a:avLst/>
          </a:prstGeom>
        </p:spPr>
        <p:txBody>
          <a:bodyPr bIns="46800" lIns="90000" rIns="90000" tIns="46800" wrap="none"/>
          <a:p>
            <a:pPr algn="ctr">
              <a:lnSpc>
                <a:spcPct val="100000"/>
              </a:lnSpc>
            </a:pPr>
            <a:fld id="{91411131-D1D1-4131-A161-11F1E151A1B1}" type="slidenum">
              <a:rPr lang="en" sz="1200">
                <a:solidFill>
                  <a:srgbClr val="000000"/>
                </a:solidFill>
                <a:latin typeface="Gill Sans"/>
                <a:ea typeface="Gill Sans"/>
              </a:rPr>
              <a:t>&lt;number&gt;</a:t>
            </a:fld>
            <a:endParaRPr/>
          </a:p>
        </p:txBody>
      </p:sp>
      <p:sp>
        <p:nvSpPr>
          <p:cNvPr id="423" name="CustomShape 2"/>
          <p:cNvSpPr/>
          <p:nvPr/>
        </p:nvSpPr>
        <p:spPr>
          <a:xfrm>
            <a:off x="291960" y="76320"/>
            <a:ext cx="15658920" cy="1498320"/>
          </a:xfrm>
          <a:prstGeom prst="rect">
            <a:avLst/>
          </a:prstGeom>
        </p:spPr>
        <p:txBody>
          <a:bodyPr anchor="ctr" bIns="50760" lIns="50760" rIns="50760" tIns="50760"/>
          <a:p>
            <a:pPr>
              <a:lnSpc>
                <a:spcPct val="100000"/>
              </a:lnSpc>
            </a:pPr>
            <a:r>
              <a:rPr lang="en" sz="6500">
                <a:solidFill>
                  <a:srgbClr val="000000"/>
                </a:solidFill>
                <a:latin typeface="Arial Bold"/>
                <a:ea typeface="ヒラギノ角ゴ ProN W6"/>
              </a:rPr>
              <a:t>Conclusion</a:t>
            </a:r>
            <a:endParaRPr/>
          </a:p>
        </p:txBody>
      </p:sp>
      <p:sp>
        <p:nvSpPr>
          <p:cNvPr id="424" name="CustomShape 3"/>
          <p:cNvSpPr/>
          <p:nvPr/>
        </p:nvSpPr>
        <p:spPr>
          <a:xfrm>
            <a:off x="736920" y="2057400"/>
            <a:ext cx="14769720" cy="6692400"/>
          </a:xfrm>
          <a:prstGeom prst="rect">
            <a:avLst/>
          </a:prstGeom>
        </p:spPr>
        <p:txBody>
          <a:bodyPr bIns="50760" lIns="50760" rIns="50760" tIns="50760"/>
          <a:p>
            <a:pPr>
              <a:lnSpc>
                <a:spcPct val="100000"/>
              </a:lnSpc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     </a:t>
            </a:r>
            <a:r>
              <a:rPr lang="en" sz="3600" u="sng">
                <a:solidFill>
                  <a:srgbClr val="000000"/>
                </a:solidFill>
                <a:latin typeface="Gill Sans"/>
                <a:ea typeface="ヒラギノ角ゴ ProN W3"/>
              </a:rPr>
              <a:t>How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 should I integrate the whole thing: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Use a headless browser which produces JUnit XML Reports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Non-UI tests can also be integrated in IDE with the </a:t>
            </a:r>
            <a:r>
              <a:rPr i="1" lang="en" sz="3600">
                <a:solidFill>
                  <a:srgbClr val="000000"/>
                </a:solidFill>
                <a:latin typeface="Gill Sans"/>
                <a:ea typeface="ヒラギノ角ゴ ProN W3"/>
              </a:rPr>
              <a:t>jasmine junit runner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endParaRPr/>
          </a:p>
        </p:txBody>
      </p:sp>
      <p:pic>
        <p:nvPicPr>
          <p:cNvPr descr="" id="42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01440" y="5063400"/>
            <a:ext cx="3906000" cy="2343240"/>
          </a:xfrm>
          <a:prstGeom prst="rect">
            <a:avLst/>
          </a:prstGeom>
        </p:spPr>
      </p:pic>
      <p:pic>
        <p:nvPicPr>
          <p:cNvPr descr="" id="42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5669280"/>
            <a:ext cx="3152880" cy="1005840"/>
          </a:xfrm>
          <a:prstGeom prst="rect">
            <a:avLst/>
          </a:prstGeom>
        </p:spPr>
      </p:pic>
      <p:pic>
        <p:nvPicPr>
          <p:cNvPr descr="" id="42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6183360" y="5497200"/>
            <a:ext cx="2686320" cy="1269360"/>
          </a:xfrm>
          <a:prstGeom prst="rect">
            <a:avLst/>
          </a:prstGeom>
        </p:spPr>
      </p:pic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15443280" y="8686800"/>
            <a:ext cx="266400" cy="279000"/>
          </a:xfrm>
          <a:prstGeom prst="rect">
            <a:avLst/>
          </a:prstGeom>
        </p:spPr>
        <p:txBody>
          <a:bodyPr bIns="46800" lIns="90000" rIns="90000" tIns="46800" wrap="none"/>
          <a:p>
            <a:pPr algn="ctr">
              <a:lnSpc>
                <a:spcPct val="100000"/>
              </a:lnSpc>
            </a:pPr>
            <a:fld id="{81710111-C161-4181-81D1-F121510141D1}" type="slidenum">
              <a:rPr lang="en" sz="1200">
                <a:solidFill>
                  <a:srgbClr val="000000"/>
                </a:solidFill>
                <a:latin typeface="Gill Sans"/>
                <a:ea typeface="Gill Sans"/>
              </a:rPr>
              <a:t>&lt;number&gt;</a:t>
            </a:fld>
            <a:endParaRPr/>
          </a:p>
        </p:txBody>
      </p:sp>
      <p:sp>
        <p:nvSpPr>
          <p:cNvPr id="429" name="CustomShape 2"/>
          <p:cNvSpPr/>
          <p:nvPr/>
        </p:nvSpPr>
        <p:spPr>
          <a:xfrm>
            <a:off x="291960" y="76320"/>
            <a:ext cx="15658920" cy="1498320"/>
          </a:xfrm>
          <a:prstGeom prst="rect">
            <a:avLst/>
          </a:prstGeom>
        </p:spPr>
        <p:txBody>
          <a:bodyPr anchor="ctr" bIns="50760" lIns="50760" rIns="50760" tIns="50760"/>
          <a:p>
            <a:pPr>
              <a:lnSpc>
                <a:spcPct val="100000"/>
              </a:lnSpc>
            </a:pPr>
            <a:r>
              <a:rPr lang="en" sz="6500">
                <a:solidFill>
                  <a:srgbClr val="000000"/>
                </a:solidFill>
                <a:latin typeface="Arial Bold"/>
                <a:ea typeface="ヒラギノ角ゴ ProN W6"/>
              </a:rPr>
              <a:t>The “</a:t>
            </a:r>
            <a:r>
              <a:rPr b="1" lang="en" sz="6500">
                <a:solidFill>
                  <a:srgbClr val="000000"/>
                </a:solidFill>
                <a:latin typeface="Arial Bold"/>
                <a:ea typeface="ヒラギノ角ゴ ProN W6"/>
              </a:rPr>
              <a:t>no excuses</a:t>
            </a:r>
            <a:r>
              <a:rPr lang="en" sz="6500">
                <a:solidFill>
                  <a:srgbClr val="000000"/>
                </a:solidFill>
                <a:latin typeface="Arial Bold"/>
                <a:ea typeface="ヒラギノ角ゴ ProN W6"/>
              </a:rPr>
              <a:t>” slide</a:t>
            </a:r>
            <a:endParaRPr/>
          </a:p>
        </p:txBody>
      </p:sp>
      <p:sp>
        <p:nvSpPr>
          <p:cNvPr id="430" name="CustomShape 3"/>
          <p:cNvSpPr/>
          <p:nvPr/>
        </p:nvSpPr>
        <p:spPr>
          <a:xfrm>
            <a:off x="736920" y="2057400"/>
            <a:ext cx="14769720" cy="6692400"/>
          </a:xfrm>
          <a:prstGeom prst="rect">
            <a:avLst/>
          </a:prstGeom>
        </p:spPr>
        <p:txBody>
          <a:bodyPr bIns="50760" lIns="50760" rIns="50760" tIns="50760"/>
          <a:p>
            <a:pPr>
              <a:lnSpc>
                <a:spcPct val="100000"/>
              </a:lnSpc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     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These are </a:t>
            </a:r>
            <a:r>
              <a:rPr lang="en" sz="3600" u="sng">
                <a:solidFill>
                  <a:srgbClr val="000000"/>
                </a:solidFill>
                <a:latin typeface="Gill Sans"/>
                <a:ea typeface="ヒラギノ角ゴ ProN W3"/>
              </a:rPr>
              <a:t>no valid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 excuses for not testing your JS stuff: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I don't know how or what (you do now)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“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But it's only a small event handler” - yeah, so?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“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But my JS has been covered 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
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 by Selenium already!” - really?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Browser specific quirks: with acceptance tests!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But it was late and we had pizza and...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endParaRPr/>
          </a:p>
        </p:txBody>
      </p:sp>
      <p:pic>
        <p:nvPicPr>
          <p:cNvPr descr="" id="43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241280" y="3485520"/>
            <a:ext cx="5870160" cy="3879360"/>
          </a:xfrm>
          <a:prstGeom prst="rect">
            <a:avLst/>
          </a:prstGeom>
        </p:spPr>
      </p:pic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15443280" y="8686800"/>
            <a:ext cx="266400" cy="279000"/>
          </a:xfrm>
          <a:prstGeom prst="rect">
            <a:avLst/>
          </a:prstGeom>
        </p:spPr>
        <p:txBody>
          <a:bodyPr bIns="46800" lIns="90000" rIns="90000" tIns="46800" wrap="none"/>
          <a:p>
            <a:pPr algn="ctr">
              <a:lnSpc>
                <a:spcPct val="100000"/>
              </a:lnSpc>
            </a:pPr>
            <a:fld id="{A1916181-71B1-4111-A171-01B101818101}" type="slidenum">
              <a:rPr lang="en" sz="1200">
                <a:solidFill>
                  <a:srgbClr val="000000"/>
                </a:solidFill>
                <a:latin typeface="Gill Sans"/>
                <a:ea typeface="Gill Sans"/>
              </a:rPr>
              <a:t>&lt;number&gt;</a:t>
            </a:fld>
            <a:endParaRPr/>
          </a:p>
        </p:txBody>
      </p:sp>
      <p:sp>
        <p:nvSpPr>
          <p:cNvPr id="305" name="CustomShape 2"/>
          <p:cNvSpPr/>
          <p:nvPr/>
        </p:nvSpPr>
        <p:spPr>
          <a:xfrm>
            <a:off x="291960" y="76320"/>
            <a:ext cx="15658920" cy="1498320"/>
          </a:xfrm>
          <a:prstGeom prst="rect">
            <a:avLst/>
          </a:prstGeom>
        </p:spPr>
        <p:txBody>
          <a:bodyPr anchor="ctr" bIns="50760" lIns="50760" rIns="50760" tIns="50760"/>
          <a:p>
            <a:pPr>
              <a:lnSpc>
                <a:spcPct val="100000"/>
              </a:lnSpc>
            </a:pPr>
            <a:r>
              <a:rPr lang="en" sz="6500">
                <a:solidFill>
                  <a:srgbClr val="000000"/>
                </a:solidFill>
                <a:latin typeface="Arial Bold"/>
                <a:ea typeface="ヒラギノ角ゴ ProN W6"/>
              </a:rPr>
              <a:t>Working with JavaScript</a:t>
            </a:r>
            <a:endParaRPr/>
          </a:p>
        </p:txBody>
      </p:sp>
      <p:pic>
        <p:nvPicPr>
          <p:cNvPr descr="" id="30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72040" y="2543040"/>
            <a:ext cx="6428880" cy="548604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15614640" y="8699400"/>
            <a:ext cx="266400" cy="279000"/>
          </a:xfrm>
          <a:prstGeom prst="rect">
            <a:avLst/>
          </a:prstGeom>
        </p:spPr>
        <p:txBody>
          <a:bodyPr bIns="46800" lIns="90000" rIns="90000" tIns="46800" wrap="none"/>
          <a:p>
            <a:pPr algn="ctr">
              <a:lnSpc>
                <a:spcPct val="100000"/>
              </a:lnSpc>
            </a:pPr>
            <a:fld id="{C1A1D111-1171-4131-A131-11B1D1A1D181}" type="slidenum">
              <a:rPr lang="en" sz="1200">
                <a:solidFill>
                  <a:srgbClr val="000000"/>
                </a:solidFill>
                <a:latin typeface="Gill Sans"/>
                <a:ea typeface="Gill Sans"/>
              </a:rPr>
              <a:t>&lt;number&gt;</a:t>
            </a:fld>
            <a:endParaRPr/>
          </a:p>
        </p:txBody>
      </p:sp>
      <p:sp>
        <p:nvSpPr>
          <p:cNvPr id="308" name="TextShape 2"/>
          <p:cNvSpPr txBox="1"/>
          <p:nvPr/>
        </p:nvSpPr>
        <p:spPr>
          <a:xfrm>
            <a:off x="291960" y="76320"/>
            <a:ext cx="15658920" cy="1498320"/>
          </a:xfrm>
          <a:prstGeom prst="rect">
            <a:avLst/>
          </a:prstGeom>
        </p:spPr>
        <p:txBody>
          <a:bodyPr anchor="ctr" bIns="50760" lIns="50760" rIns="50760" tIns="50760"/>
          <a:p>
            <a:pPr>
              <a:lnSpc>
                <a:spcPct val="100000"/>
              </a:lnSpc>
            </a:pPr>
            <a:r>
              <a:rPr lang="en-GB" sz="6500">
                <a:solidFill>
                  <a:srgbClr val="000000"/>
                </a:solidFill>
                <a:latin typeface="Arial Bold"/>
                <a:ea typeface="ヒラギノ角ゴ ProN W6"/>
              </a:rPr>
              <a:t>Why isn't this popular? JS &lt;&gt; Java</a:t>
            </a:r>
            <a:endParaRPr/>
          </a:p>
        </p:txBody>
      </p:sp>
      <p:sp>
        <p:nvSpPr>
          <p:cNvPr id="309" name="TextShape 3"/>
          <p:cNvSpPr txBox="1"/>
          <p:nvPr/>
        </p:nvSpPr>
        <p:spPr>
          <a:xfrm>
            <a:off x="812880" y="1860480"/>
            <a:ext cx="15010920" cy="6551280"/>
          </a:xfrm>
          <a:prstGeom prst="rect">
            <a:avLst/>
          </a:prstGeom>
        </p:spPr>
        <p:txBody>
          <a:bodyPr bIns="0" lIns="0" rIns="0" tIns="0"/>
          <a:p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// whoops?</a:t>
            </a:r>
            <a:endParaRPr/>
          </a:p>
          <a:p>
            <a:r>
              <a:rPr b="1"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var </a:t>
            </a:r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doIfYes = function() {</a:t>
            </a:r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1" lang="en-GB" sz="2300">
                <a:solidFill>
                  <a:srgbClr val="000000"/>
                </a:solidFill>
                <a:latin typeface="Courier New"/>
                <a:ea typeface="Courier New"/>
              </a:rPr>
              <a:t>this.</a:t>
            </a:r>
            <a:r>
              <a:rPr lang="en-GB" sz="2300">
                <a:solidFill>
                  <a:srgbClr val="000000"/>
                </a:solidFill>
                <a:latin typeface="Courier New"/>
                <a:ea typeface="Courier New"/>
              </a:rPr>
              <a:t>myvar = 10; // whoops</a:t>
            </a:r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lang="en-GB" sz="2300">
                <a:solidFill>
                  <a:srgbClr val="000000"/>
                </a:solidFill>
                <a:latin typeface="Courier New"/>
                <a:ea typeface="Courier New"/>
              </a:rPr>
              <a:t>return true;</a:t>
            </a:r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ヒラギノ角ゴ ProN W3"/>
              </a:rPr>
              <a:t>}</a:t>
            </a:r>
            <a:endParaRPr/>
          </a:p>
          <a:p>
            <a:endParaRPr/>
          </a:p>
          <a:p>
            <a:r>
              <a:rPr lang="en-GB" sz="2300">
                <a:solidFill>
                  <a:srgbClr val="000000"/>
                </a:solidFill>
                <a:latin typeface="Courier New"/>
                <a:ea typeface="Courier New"/>
              </a:rPr>
              <a:t>var result = Messagebox.show(“stuff”, doIfYes, doIfNo</a:t>
            </a:r>
            <a:r>
              <a:rPr b="1" lang="en-GB" sz="2300">
                <a:solidFill>
                  <a:srgbClr val="000000"/>
                </a:solidFill>
                <a:latin typeface="Courier New"/>
                <a:ea typeface="Courier New"/>
              </a:rPr>
              <a:t>()</a:t>
            </a:r>
            <a:r>
              <a:rPr lang="en-GB" sz="2300">
                <a:solidFill>
                  <a:srgbClr val="000000"/>
                </a:solidFill>
                <a:latin typeface="Courier New"/>
                <a:ea typeface="Courier New"/>
              </a:rPr>
              <a:t>); // whoops</a:t>
            </a:r>
            <a:endParaRPr/>
          </a:p>
          <a:p>
            <a:endParaRPr/>
          </a:p>
          <a:p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15443280" y="8686800"/>
            <a:ext cx="266400" cy="279000"/>
          </a:xfrm>
          <a:prstGeom prst="rect">
            <a:avLst/>
          </a:prstGeom>
        </p:spPr>
        <p:txBody>
          <a:bodyPr bIns="46800" lIns="90000" rIns="90000" tIns="46800" wrap="none"/>
          <a:p>
            <a:pPr algn="ctr">
              <a:lnSpc>
                <a:spcPct val="100000"/>
              </a:lnSpc>
            </a:pPr>
            <a:fld id="{D1C1C1F1-C121-4151-9181-5151C1216101}" type="slidenum">
              <a:rPr lang="en" sz="1200">
                <a:solidFill>
                  <a:srgbClr val="000000"/>
                </a:solidFill>
                <a:latin typeface="Gill Sans"/>
                <a:ea typeface="Gill Sans"/>
              </a:rPr>
              <a:t>&lt;number&gt;</a:t>
            </a:fld>
            <a:endParaRPr/>
          </a:p>
        </p:txBody>
      </p:sp>
      <p:sp>
        <p:nvSpPr>
          <p:cNvPr id="311" name="CustomShape 2"/>
          <p:cNvSpPr/>
          <p:nvPr/>
        </p:nvSpPr>
        <p:spPr>
          <a:xfrm>
            <a:off x="291960" y="76320"/>
            <a:ext cx="15658920" cy="1498320"/>
          </a:xfrm>
          <a:prstGeom prst="rect">
            <a:avLst/>
          </a:prstGeom>
        </p:spPr>
        <p:txBody>
          <a:bodyPr anchor="ctr" bIns="50760" lIns="50760" rIns="50760" tIns="50760"/>
          <a:p>
            <a:pPr>
              <a:lnSpc>
                <a:spcPct val="100000"/>
              </a:lnSpc>
            </a:pPr>
            <a:r>
              <a:rPr lang="en" sz="6500">
                <a:solidFill>
                  <a:srgbClr val="000000"/>
                </a:solidFill>
                <a:latin typeface="Arial Bold"/>
                <a:ea typeface="ヒラギノ角ゴ ProN W6"/>
              </a:rPr>
              <a:t>JS &lt;&gt; Java</a:t>
            </a:r>
            <a:endParaRPr/>
          </a:p>
        </p:txBody>
      </p:sp>
      <p:sp>
        <p:nvSpPr>
          <p:cNvPr id="312" name="CustomShape 3"/>
          <p:cNvSpPr/>
          <p:nvPr/>
        </p:nvSpPr>
        <p:spPr>
          <a:xfrm>
            <a:off x="736920" y="2057400"/>
            <a:ext cx="14769720" cy="6692400"/>
          </a:xfrm>
          <a:prstGeom prst="rect">
            <a:avLst/>
          </a:prstGeom>
        </p:spPr>
        <p:txBody>
          <a:bodyPr bIns="50760" lIns="50760" rIns="50760" tIns="5076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JS is a dynamic language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JS has functions as first-class citizens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JS' callback mechanics works different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JS does not have block level scoping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JS does not have class hierarchies (prototypal inheritance)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...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15443280" y="8686800"/>
            <a:ext cx="266400" cy="279000"/>
          </a:xfrm>
          <a:prstGeom prst="rect">
            <a:avLst/>
          </a:prstGeom>
        </p:spPr>
        <p:txBody>
          <a:bodyPr bIns="46800" lIns="90000" rIns="90000" tIns="46800" wrap="none"/>
          <a:p>
            <a:pPr algn="ctr">
              <a:lnSpc>
                <a:spcPct val="100000"/>
              </a:lnSpc>
            </a:pPr>
            <a:fld id="{5191B141-B1F1-4181-B1C1-91F1E1E1F161}" type="slidenum">
              <a:rPr lang="en" sz="1200">
                <a:solidFill>
                  <a:srgbClr val="000000"/>
                </a:solidFill>
                <a:latin typeface="Gill Sans"/>
                <a:ea typeface="Gill Sans"/>
              </a:rPr>
              <a:t>&lt;number&gt;</a:t>
            </a:fld>
            <a:endParaRPr/>
          </a:p>
        </p:txBody>
      </p:sp>
      <p:sp>
        <p:nvSpPr>
          <p:cNvPr id="314" name="CustomShape 2"/>
          <p:cNvSpPr/>
          <p:nvPr/>
        </p:nvSpPr>
        <p:spPr>
          <a:xfrm>
            <a:off x="291960" y="76320"/>
            <a:ext cx="15658920" cy="1498320"/>
          </a:xfrm>
          <a:prstGeom prst="rect">
            <a:avLst/>
          </a:prstGeom>
        </p:spPr>
        <p:txBody>
          <a:bodyPr anchor="ctr" bIns="50760" lIns="50760" rIns="50760" tIns="50760"/>
          <a:p>
            <a:pPr>
              <a:lnSpc>
                <a:spcPct val="100000"/>
              </a:lnSpc>
            </a:pPr>
            <a:r>
              <a:rPr lang="en" sz="6500">
                <a:solidFill>
                  <a:srgbClr val="000000"/>
                </a:solidFill>
                <a:latin typeface="Arial Bold"/>
                <a:ea typeface="ヒラギノ角ゴ ProN W6"/>
              </a:rPr>
              <a:t>JS &lt;&gt; Java</a:t>
            </a:r>
            <a:endParaRPr/>
          </a:p>
        </p:txBody>
      </p:sp>
      <p:sp>
        <p:nvSpPr>
          <p:cNvPr id="315" name="CustomShape 3"/>
          <p:cNvSpPr/>
          <p:nvPr/>
        </p:nvSpPr>
        <p:spPr>
          <a:xfrm>
            <a:off x="736920" y="2057400"/>
            <a:ext cx="14769720" cy="6692400"/>
          </a:xfrm>
          <a:prstGeom prst="rect">
            <a:avLst/>
          </a:prstGeom>
        </p:spPr>
        <p:txBody>
          <a:bodyPr bIns="50760" lIns="50760" rIns="50760" tIns="5076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Something </a:t>
            </a:r>
            <a:r>
              <a:rPr b="1" lang="en" sz="3600">
                <a:solidFill>
                  <a:srgbClr val="000000"/>
                </a:solidFill>
                <a:latin typeface="Gill Sans"/>
                <a:ea typeface="ヒラギノ角ゴ ProN W3"/>
              </a:rPr>
              <a:t>NEW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 that we're </a:t>
            </a:r>
            <a:r>
              <a:rPr b="1" lang="en" sz="3600">
                <a:solidFill>
                  <a:srgbClr val="000000"/>
                </a:solidFill>
                <a:latin typeface="Gill Sans"/>
                <a:ea typeface="ヒラギノ角ゴ ProN W3"/>
              </a:rPr>
              <a:t>AFRAID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 of?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endParaRPr/>
          </a:p>
        </p:txBody>
      </p:sp>
      <p:pic>
        <p:nvPicPr>
          <p:cNvPr descr="" id="31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380240" y="2743200"/>
            <a:ext cx="4158720" cy="6134040"/>
          </a:xfrm>
          <a:prstGeom prst="rect">
            <a:avLst/>
          </a:prstGeom>
        </p:spPr>
      </p:pic>
      <p:pic>
        <p:nvPicPr>
          <p:cNvPr descr="" id="31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822960" y="3925080"/>
            <a:ext cx="6139080" cy="4944600"/>
          </a:xfrm>
          <a:prstGeom prst="rect">
            <a:avLst/>
          </a:prstGeom>
        </p:spPr>
      </p:pic>
      <p:pic>
        <p:nvPicPr>
          <p:cNvPr descr="" id="31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7315200" y="5131440"/>
            <a:ext cx="2686320" cy="126936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15443280" y="8686800"/>
            <a:ext cx="266400" cy="279000"/>
          </a:xfrm>
          <a:prstGeom prst="rect">
            <a:avLst/>
          </a:prstGeom>
        </p:spPr>
        <p:txBody>
          <a:bodyPr bIns="46800" lIns="90000" rIns="90000" tIns="46800" wrap="none"/>
          <a:p>
            <a:pPr algn="ctr">
              <a:lnSpc>
                <a:spcPct val="100000"/>
              </a:lnSpc>
            </a:pPr>
            <a:fld id="{41915171-11A1-4151-A171-1161A141E101}" type="slidenum">
              <a:rPr lang="en" sz="1200">
                <a:solidFill>
                  <a:srgbClr val="000000"/>
                </a:solidFill>
                <a:latin typeface="Gill Sans"/>
                <a:ea typeface="Gill Sans"/>
              </a:rPr>
              <a:t>&lt;number&gt;</a:t>
            </a:fld>
            <a:endParaRPr/>
          </a:p>
        </p:txBody>
      </p:sp>
      <p:sp>
        <p:nvSpPr>
          <p:cNvPr id="320" name="CustomShape 2"/>
          <p:cNvSpPr/>
          <p:nvPr/>
        </p:nvSpPr>
        <p:spPr>
          <a:xfrm>
            <a:off x="291960" y="76320"/>
            <a:ext cx="15658920" cy="1498320"/>
          </a:xfrm>
          <a:prstGeom prst="rect">
            <a:avLst/>
          </a:prstGeom>
        </p:spPr>
        <p:txBody>
          <a:bodyPr anchor="ctr" bIns="50760" lIns="50760" rIns="50760" tIns="50760"/>
          <a:p>
            <a:pPr>
              <a:lnSpc>
                <a:spcPct val="100000"/>
              </a:lnSpc>
            </a:pPr>
            <a:r>
              <a:rPr lang="en" sz="6500">
                <a:solidFill>
                  <a:srgbClr val="000000"/>
                </a:solidFill>
                <a:latin typeface="Arial Bold"/>
                <a:ea typeface="ヒラギノ角ゴ ProN W6"/>
              </a:rPr>
              <a:t>JS &lt;&gt; Java</a:t>
            </a:r>
            <a:endParaRPr/>
          </a:p>
        </p:txBody>
      </p:sp>
      <p:sp>
        <p:nvSpPr>
          <p:cNvPr id="321" name="CustomShape 3"/>
          <p:cNvSpPr/>
          <p:nvPr/>
        </p:nvSpPr>
        <p:spPr>
          <a:xfrm>
            <a:off x="736920" y="2057400"/>
            <a:ext cx="14769720" cy="6692400"/>
          </a:xfrm>
          <a:prstGeom prst="rect">
            <a:avLst/>
          </a:prstGeom>
        </p:spPr>
        <p:txBody>
          <a:bodyPr bIns="50760" lIns="50760" rIns="50760" tIns="50760"/>
          <a:p>
            <a:pPr>
              <a:lnSpc>
                <a:spcPct val="100000"/>
              </a:lnSpc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Things that make it even harder to </a:t>
            </a:r>
            <a:r>
              <a:rPr b="1" lang="en" sz="3600">
                <a:solidFill>
                  <a:srgbClr val="000000"/>
                </a:solidFill>
                <a:latin typeface="Gill Sans"/>
                <a:ea typeface="ヒラギノ角ゴ ProN W3"/>
              </a:rPr>
              <a:t>test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 properly: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Lack of </a:t>
            </a:r>
            <a:r>
              <a:rPr i="1" lang="en" sz="3600">
                <a:solidFill>
                  <a:srgbClr val="000000"/>
                </a:solidFill>
                <a:latin typeface="Gill Sans"/>
                <a:ea typeface="ヒラギノ角ゴ ProN W3"/>
              </a:rPr>
              <a:t>standard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 (browser quirks, “the one” testing/DOM/... API, ...)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Lack of </a:t>
            </a:r>
            <a:r>
              <a:rPr b="1" i="1" lang="en" sz="3600">
                <a:solidFill>
                  <a:srgbClr val="000000"/>
                </a:solidFill>
                <a:latin typeface="Gill Sans"/>
                <a:ea typeface="ヒラギノ角ゴ ProN W3"/>
              </a:rPr>
              <a:t>integration</a:t>
            </a:r>
            <a:r>
              <a:rPr i="1" lang="en" sz="3600">
                <a:solidFill>
                  <a:srgbClr val="000000"/>
                </a:solidFill>
                <a:latin typeface="Gill Sans"/>
                <a:ea typeface="ヒラギノ角ゴ ProN W3"/>
              </a:rPr>
              <a:t> with usual build cycle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i="1" lang="en" sz="3600">
                <a:solidFill>
                  <a:srgbClr val="000000"/>
                </a:solidFill>
                <a:latin typeface="Gill Sans"/>
                <a:ea typeface="ヒラギノ角ゴ ProN W3"/>
              </a:rPr>
              <a:t>How do I... </a:t>
            </a:r>
            <a:r>
              <a:rPr lang="en" sz="3600">
                <a:solidFill>
                  <a:srgbClr val="000000"/>
                </a:solidFill>
                <a:latin typeface="Courier New"/>
                <a:ea typeface="ヒラギノ角ゴ ProN W3"/>
              </a:rPr>
              <a:t>@Test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 in JS? </a:t>
            </a:r>
            <a:r>
              <a:rPr lang="en" sz="3600">
                <a:solidFill>
                  <a:srgbClr val="000000"/>
                </a:solidFill>
                <a:latin typeface="Courier New"/>
                <a:ea typeface="ヒラギノ角ゴ ProN W3"/>
              </a:rPr>
              <a:t>mvn clean install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? ...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15443280" y="8686800"/>
            <a:ext cx="266400" cy="279000"/>
          </a:xfrm>
          <a:prstGeom prst="rect">
            <a:avLst/>
          </a:prstGeom>
        </p:spPr>
        <p:txBody>
          <a:bodyPr bIns="46800" lIns="90000" rIns="90000" tIns="46800" wrap="none"/>
          <a:p>
            <a:pPr algn="ctr">
              <a:lnSpc>
                <a:spcPct val="100000"/>
              </a:lnSpc>
            </a:pPr>
            <a:fld id="{D101C161-6171-4161-91D1-017111E1C141}" type="slidenum">
              <a:rPr lang="en" sz="1200">
                <a:solidFill>
                  <a:srgbClr val="000000"/>
                </a:solidFill>
                <a:latin typeface="Gill Sans"/>
                <a:ea typeface="Gill Sans"/>
              </a:rPr>
              <a:t>&lt;number&gt;</a:t>
            </a:fld>
            <a:endParaRPr/>
          </a:p>
        </p:txBody>
      </p:sp>
      <p:sp>
        <p:nvSpPr>
          <p:cNvPr id="323" name="CustomShape 2"/>
          <p:cNvSpPr/>
          <p:nvPr/>
        </p:nvSpPr>
        <p:spPr>
          <a:xfrm>
            <a:off x="291960" y="76320"/>
            <a:ext cx="15658920" cy="1498320"/>
          </a:xfrm>
          <a:prstGeom prst="rect">
            <a:avLst/>
          </a:prstGeom>
        </p:spPr>
        <p:txBody>
          <a:bodyPr anchor="ctr" bIns="50760" lIns="50760" rIns="50760" tIns="50760"/>
          <a:p>
            <a:pPr>
              <a:lnSpc>
                <a:spcPct val="100000"/>
              </a:lnSpc>
            </a:pPr>
            <a:r>
              <a:rPr lang="en" sz="6500">
                <a:solidFill>
                  <a:srgbClr val="000000"/>
                </a:solidFill>
                <a:latin typeface="Arial Bold"/>
                <a:ea typeface="ヒラギノ角ゴ ProN W6"/>
              </a:rPr>
              <a:t>So “doing JS” equals...</a:t>
            </a:r>
            <a:endParaRPr/>
          </a:p>
        </p:txBody>
      </p:sp>
      <p:sp>
        <p:nvSpPr>
          <p:cNvPr id="324" name="CustomShape 3"/>
          <p:cNvSpPr/>
          <p:nvPr/>
        </p:nvSpPr>
        <p:spPr>
          <a:xfrm>
            <a:off x="736920" y="2057400"/>
            <a:ext cx="14769720" cy="6692400"/>
          </a:xfrm>
          <a:prstGeom prst="rect">
            <a:avLst/>
          </a:prstGeom>
        </p:spPr>
        <p:txBody>
          <a:bodyPr bIns="50760" lIns="50760" rIns="50760" tIns="5076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“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let's get it over with”?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Nasty, completely </a:t>
            </a:r>
            <a:r>
              <a:rPr b="1" lang="en" sz="3600">
                <a:solidFill>
                  <a:srgbClr val="000000"/>
                </a:solidFill>
                <a:latin typeface="Gill Sans"/>
                <a:ea typeface="ヒラギノ角ゴ ProN W3"/>
              </a:rPr>
              <a:t>untestable code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UI &amp; Domain </a:t>
            </a:r>
            <a:r>
              <a:rPr b="1" lang="en" sz="3600">
                <a:solidFill>
                  <a:srgbClr val="000000"/>
                </a:solidFill>
                <a:latin typeface="Gill Sans"/>
                <a:ea typeface="ヒラギノ角ゴ ProN W3"/>
              </a:rPr>
              <a:t>interleaved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 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
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
</a:t>
            </a:r>
            <a:r>
              <a:rPr lang="en" sz="3600">
                <a:solidFill>
                  <a:srgbClr val="000000"/>
                </a:solidFill>
                <a:latin typeface="Gill Sans"/>
                <a:ea typeface="ヒラギノ角ゴ ProN W3"/>
              </a:rPr>
              <a:t>All voilating separation of concerns?</a:t>
            </a: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endParaRPr/>
          </a:p>
          <a:p>
            <a:pPr>
              <a:lnSpc>
                <a:spcPct val="100000"/>
              </a:lnSpc>
              <a:buFont typeface="Arial"/>
              <a:buChar char="■"/>
            </a:pPr>
            <a:endParaRPr/>
          </a:p>
        </p:txBody>
      </p:sp>
      <p:pic>
        <p:nvPicPr>
          <p:cNvPr descr="" id="32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232640" y="2926080"/>
            <a:ext cx="4854960" cy="364140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