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62" r:id="rId4"/>
    <p:sldId id="263" r:id="rId5"/>
    <p:sldId id="264" r:id="rId6"/>
    <p:sldId id="265" r:id="rId7"/>
    <p:sldId id="261" r:id="rId8"/>
    <p:sldId id="260" r:id="rId9"/>
    <p:sldId id="267" r:id="rId10"/>
    <p:sldId id="268" r:id="rId11"/>
    <p:sldId id="270" r:id="rId12"/>
    <p:sldId id="269" r:id="rId13"/>
    <p:sldId id="271" r:id="rId14"/>
    <p:sldId id="272" r:id="rId15"/>
    <p:sldId id="284" r:id="rId16"/>
    <p:sldId id="275" r:id="rId17"/>
    <p:sldId id="273" r:id="rId18"/>
    <p:sldId id="28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6" r:id="rId27"/>
    <p:sldId id="282" r:id="rId28"/>
    <p:sldId id="283" r:id="rId29"/>
    <p:sldId id="287" r:id="rId30"/>
    <p:sldId id="288" r:id="rId31"/>
    <p:sldId id="290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5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66C1-0012-49B3-8A57-55720684FDD2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3C095-BED3-4CBC-8706-BDBA4E586A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35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C095-BED3-4CBC-8706-BDBA4E586A1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C095-BED3-4CBC-8706-BDBA4E586A1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C095-BED3-4CBC-8706-BDBA4E586A1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C095-BED3-4CBC-8706-BDBA4E586A1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C095-BED3-4CBC-8706-BDBA4E586A1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C095-BED3-4CBC-8706-BDBA4E586A1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C095-BED3-4CBC-8706-BDBA4E586A1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C095-BED3-4CBC-8706-BDBA4E586A1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C095-BED3-4CBC-8706-BDBA4E586A1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C095-BED3-4CBC-8706-BDBA4E586A1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C095-BED3-4CBC-8706-BDBA4E586A1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C095-BED3-4CBC-8706-BDBA4E586A1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C095-BED3-4CBC-8706-BDBA4E586A1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C095-BED3-4CBC-8706-BDBA4E586A1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C095-BED3-4CBC-8706-BDBA4E586A1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C095-BED3-4CBC-8706-BDBA4E586A1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C095-BED3-4CBC-8706-BDBA4E586A1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C095-BED3-4CBC-8706-BDBA4E586A1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C095-BED3-4CBC-8706-BDBA4E586A1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C095-BED3-4CBC-8706-BDBA4E586A1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C095-BED3-4CBC-8706-BDBA4E586A1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C095-BED3-4CBC-8706-BDBA4E586A1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C095-BED3-4CBC-8706-BDBA4E586A1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C095-BED3-4CBC-8706-BDBA4E586A1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C095-BED3-4CBC-8706-BDBA4E586A1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C095-BED3-4CBC-8706-BDBA4E586A1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C095-BED3-4CBC-8706-BDBA4E586A1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C095-BED3-4CBC-8706-BDBA4E586A1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C095-BED3-4CBC-8706-BDBA4E586A1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C095-BED3-4CBC-8706-BDBA4E586A1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C095-BED3-4CBC-8706-BDBA4E586A1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C095-BED3-4CBC-8706-BDBA4E586A1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lesin/jasmine-jquer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klak/jasmine-sync-flow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klak/jasmine-junit-runne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hantomjs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381000" y="228600"/>
            <a:ext cx="8445500" cy="6000750"/>
          </a:xfrm>
          <a:prstGeom prst="rect">
            <a:avLst/>
          </a:prstGeom>
        </p:spPr>
        <p:txBody>
          <a:bodyPr vert="horz" lIns="0" tIns="0" rIns="0" bIns="0" rtlCol="0" anchor="t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j-ea"/>
                <a:cs typeface="Arial" charset="0"/>
                <a:sym typeface="Arial" charset="0"/>
              </a:rPr>
              <a:t>JavaScript</a:t>
            </a:r>
            <a:r>
              <a:rPr kumimoji="0" lang="en-US" sz="6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j-ea"/>
                <a:cs typeface="Arial" charset="0"/>
                <a:sym typeface="Arial" charset="0"/>
              </a:rPr>
              <a:t/>
            </a:r>
            <a:br>
              <a:rPr kumimoji="0" lang="en-US" sz="6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j-ea"/>
                <a:cs typeface="Arial" charset="0"/>
                <a:sym typeface="Arial" charset="0"/>
              </a:rPr>
            </a:br>
            <a:endParaRPr kumimoji="0" lang="en-US" sz="6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j-ea"/>
              <a:cs typeface="Arial" charset="0"/>
              <a:sym typeface="Arial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j-ea"/>
                <a:cs typeface="Arial" charset="0"/>
                <a:sym typeface="Arial" charset="0"/>
              </a:rPr>
              <a:t> </a:t>
            </a:r>
            <a:r>
              <a:rPr kumimoji="0" lang="en-US" sz="6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j-ea"/>
                <a:cs typeface="Arial" charset="0"/>
                <a:sym typeface="Arial" charset="0"/>
              </a:rPr>
              <a:t/>
            </a:r>
            <a:br>
              <a:rPr kumimoji="0" lang="en-US" sz="6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j-ea"/>
                <a:cs typeface="Arial" charset="0"/>
                <a:sym typeface="Arial" charset="0"/>
              </a:rPr>
            </a:br>
            <a:r>
              <a:rPr kumimoji="0" lang="en-US" sz="6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j-ea"/>
                <a:cs typeface="Arial" charset="0"/>
                <a:sym typeface="Arial" charset="0"/>
              </a:rPr>
              <a:t>Unit testing &amp; </a:t>
            </a:r>
          </a:p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smtClean="0">
                <a:latin typeface="Gill Sans MT" pitchFamily="34" charset="0"/>
                <a:ea typeface="+mj-ea"/>
                <a:cs typeface="Arial" charset="0"/>
                <a:sym typeface="Arial" charset="0"/>
              </a:rPr>
              <a:t>Build integration</a:t>
            </a:r>
            <a:r>
              <a:rPr kumimoji="0" lang="en-US" sz="6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j-ea"/>
                <a:cs typeface="Arial" charset="0"/>
                <a:sym typeface="Arial" charset="0"/>
              </a:rPr>
              <a:t/>
            </a:r>
            <a:br>
              <a:rPr kumimoji="0" lang="en-US" sz="6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j-ea"/>
                <a:cs typeface="Arial" charset="0"/>
                <a:sym typeface="Arial" charset="0"/>
              </a:rPr>
            </a:br>
            <a:endParaRPr kumimoji="0" lang="en-US" sz="6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ヒラギノ角ゴ ProN W3" charset="-128"/>
              <a:cs typeface="+mj-cs"/>
              <a:sym typeface="Arial" charset="0"/>
            </a:endParaRPr>
          </a:p>
        </p:txBody>
      </p:sp>
      <p:pic>
        <p:nvPicPr>
          <p:cNvPr id="6" name="Picture 2" descr="cegeka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6200" y="6096000"/>
            <a:ext cx="13335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52400" y="6400800"/>
            <a:ext cx="47148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 sz="1400" smtClean="0">
                <a:latin typeface="Gill Sans" charset="0"/>
                <a:cs typeface="Arial" charset="0"/>
              </a:rPr>
              <a:t>Wouter </a:t>
            </a:r>
            <a:r>
              <a:rPr lang="nl-BE" sz="1400">
                <a:latin typeface="Gill Sans" charset="0"/>
                <a:cs typeface="Arial" charset="0"/>
              </a:rPr>
              <a:t>Groeneveld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457200" y="2286000"/>
            <a:ext cx="8294687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How to unit test</a:t>
            </a:r>
          </a:p>
          <a:p>
            <a:pPr marL="742950" indent="-742950" algn="ctr">
              <a:lnSpc>
                <a:spcPct val="95000"/>
              </a:lnSpc>
            </a:pPr>
            <a:r>
              <a:rPr lang="nl-BE" sz="5400" smtClean="0">
                <a:latin typeface="Gill Sans MT" pitchFamily="34" charset="0"/>
                <a:cs typeface="Arial" charset="0"/>
                <a:sym typeface="Arial" charset="0"/>
              </a:rPr>
              <a:t>And what to unit test</a:t>
            </a:r>
            <a:endParaRPr lang="en-US" sz="5400">
              <a:solidFill>
                <a:schemeClr val="tx1"/>
              </a:solidFill>
              <a:latin typeface="Gill Sans MT" pitchFamily="34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457200" y="228600"/>
            <a:ext cx="8294687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5400" b="1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How</a:t>
            </a:r>
            <a:r>
              <a:rPr lang="nl-BE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 to unit test</a:t>
            </a:r>
          </a:p>
        </p:txBody>
      </p:sp>
      <p:sp>
        <p:nvSpPr>
          <p:cNvPr id="3" name="Rectangle 1"/>
          <p:cNvSpPr>
            <a:spLocks/>
          </p:cNvSpPr>
          <p:nvPr/>
        </p:nvSpPr>
        <p:spPr bwMode="auto">
          <a:xfrm>
            <a:off x="457200" y="1447800"/>
            <a:ext cx="8294687" cy="502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4500" smtClean="0">
                <a:latin typeface="Gill Sans MT" pitchFamily="34" charset="0"/>
                <a:cs typeface="Arial" charset="0"/>
                <a:sym typeface="Wingdings" pitchFamily="2" charset="2"/>
              </a:rPr>
              <a:t>Use the test-first approach!</a:t>
            </a:r>
          </a:p>
          <a:p>
            <a:pPr marL="742950" indent="-742950" algn="ctr">
              <a:lnSpc>
                <a:spcPct val="95000"/>
              </a:lnSpc>
            </a:pPr>
            <a:endParaRPr lang="nl-BE" sz="5400" smtClean="0">
              <a:latin typeface="Gill Sans MT" pitchFamily="34" charset="0"/>
              <a:cs typeface="Arial" charset="0"/>
              <a:sym typeface="Wingdings" pitchFamily="2" charset="2"/>
            </a:endParaRPr>
          </a:p>
          <a:p>
            <a:pPr marL="742950" indent="-742950">
              <a:lnSpc>
                <a:spcPct val="95000"/>
              </a:lnSpc>
            </a:pPr>
            <a:endParaRPr lang="nl-BE" sz="320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742950" indent="-742950">
              <a:lnSpc>
                <a:spcPct val="95000"/>
              </a:lnSpc>
            </a:pPr>
            <a:r>
              <a:rPr lang="nl-BE" sz="3200" smtClean="0">
                <a:latin typeface="Gill Sans MT" pitchFamily="34" charset="0"/>
                <a:cs typeface="Arial" charset="0"/>
                <a:sym typeface="Wingdings" pitchFamily="2" charset="2"/>
              </a:rPr>
              <a:t>Apply your knowledge of any other language:</a:t>
            </a:r>
          </a:p>
          <a:p>
            <a:pPr marL="742950" indent="-742950">
              <a:lnSpc>
                <a:spcPct val="95000"/>
              </a:lnSpc>
              <a:buFont typeface="+mj-lt"/>
              <a:buAutoNum type="arabicPeriod"/>
            </a:pPr>
            <a:r>
              <a:rPr lang="nl-BE" sz="3200" smtClean="0">
                <a:latin typeface="Gill Sans MT" pitchFamily="34" charset="0"/>
                <a:cs typeface="Arial" charset="0"/>
                <a:sym typeface="Wingdings" pitchFamily="2" charset="2"/>
              </a:rPr>
              <a:t>separate logic</a:t>
            </a:r>
          </a:p>
          <a:p>
            <a:pPr marL="742950" indent="-742950">
              <a:lnSpc>
                <a:spcPct val="95000"/>
              </a:lnSpc>
              <a:buFont typeface="+mj-lt"/>
              <a:buAutoNum type="arabicPeriod"/>
            </a:pPr>
            <a:r>
              <a:rPr lang="nl-BE" sz="3200" smtClean="0">
                <a:latin typeface="Gill Sans MT" pitchFamily="34" charset="0"/>
                <a:cs typeface="Arial" charset="0"/>
                <a:sym typeface="Wingdings" pitchFamily="2" charset="2"/>
              </a:rPr>
              <a:t>write modules</a:t>
            </a:r>
          </a:p>
          <a:p>
            <a:pPr marL="742950" indent="-742950">
              <a:lnSpc>
                <a:spcPct val="95000"/>
              </a:lnSpc>
              <a:buFont typeface="+mj-lt"/>
              <a:buAutoNum type="arabicPeriod"/>
            </a:pPr>
            <a:r>
              <a:rPr lang="nl-BE" sz="3200" smtClean="0">
                <a:latin typeface="Gill Sans MT" pitchFamily="34" charset="0"/>
                <a:cs typeface="Arial" charset="0"/>
                <a:sym typeface="Wingdings" pitchFamily="2" charset="2"/>
              </a:rPr>
              <a:t>keep methods (&amp; names) small &amp; clear</a:t>
            </a:r>
          </a:p>
          <a:p>
            <a:pPr marL="742950" indent="-742950">
              <a:lnSpc>
                <a:spcPct val="95000"/>
              </a:lnSpc>
              <a:buFont typeface="+mj-lt"/>
              <a:buAutoNum type="arabicPeriod"/>
            </a:pPr>
            <a:endParaRPr lang="nl-BE" sz="3200" smtClean="0">
              <a:latin typeface="Gill Sans MT" pitchFamily="34" charset="0"/>
              <a:cs typeface="Arial" charset="0"/>
              <a:sym typeface="Wingdings" pitchFamily="2" charset="2"/>
            </a:endParaRPr>
          </a:p>
          <a:p>
            <a:pPr marL="742950" indent="-742950">
              <a:lnSpc>
                <a:spcPct val="95000"/>
              </a:lnSpc>
            </a:pPr>
            <a:endParaRPr lang="nl-BE" sz="320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742950" indent="-742950">
              <a:lnSpc>
                <a:spcPct val="95000"/>
              </a:lnSpc>
            </a:pPr>
            <a:endParaRPr lang="en-US" sz="5400">
              <a:solidFill>
                <a:schemeClr val="tx1"/>
              </a:solidFill>
              <a:latin typeface="Gill Sans MT" pitchFamily="34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457200" y="228600"/>
            <a:ext cx="8294687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5400" b="1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How</a:t>
            </a:r>
            <a:r>
              <a:rPr lang="nl-BE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 to unit test</a:t>
            </a:r>
          </a:p>
        </p:txBody>
      </p:sp>
      <p:sp>
        <p:nvSpPr>
          <p:cNvPr id="3" name="Rectangle 1"/>
          <p:cNvSpPr>
            <a:spLocks/>
          </p:cNvSpPr>
          <p:nvPr/>
        </p:nvSpPr>
        <p:spPr bwMode="auto">
          <a:xfrm>
            <a:off x="457200" y="1447800"/>
            <a:ext cx="8294687" cy="502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4500" smtClean="0">
                <a:latin typeface="Gill Sans MT" pitchFamily="34" charset="0"/>
                <a:cs typeface="Arial" charset="0"/>
                <a:sym typeface="Wingdings" pitchFamily="2" charset="2"/>
              </a:rPr>
              <a:t>Write modules</a:t>
            </a:r>
          </a:p>
          <a:p>
            <a:pPr marL="742950" indent="-742950" algn="ctr">
              <a:lnSpc>
                <a:spcPct val="95000"/>
              </a:lnSpc>
            </a:pPr>
            <a:endParaRPr lang="nl-BE" sz="5400" smtClean="0">
              <a:latin typeface="Gill Sans MT" pitchFamily="34" charset="0"/>
              <a:cs typeface="Arial" charset="0"/>
              <a:sym typeface="Wingdings" pitchFamily="2" charset="2"/>
            </a:endParaRPr>
          </a:p>
          <a:p>
            <a:pPr marL="742950" indent="-742950">
              <a:lnSpc>
                <a:spcPct val="95000"/>
              </a:lnSpc>
            </a:pPr>
            <a:r>
              <a:rPr lang="nl-BE" sz="32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var Module.W = (function() {</a:t>
            </a:r>
          </a:p>
          <a:p>
            <a:pPr marL="742950" indent="-742950">
              <a:lnSpc>
                <a:spcPct val="95000"/>
              </a:lnSpc>
            </a:pPr>
            <a:r>
              <a:rPr lang="nl-BE" sz="3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return {</a:t>
            </a:r>
          </a:p>
          <a:p>
            <a:pPr marL="742950" indent="-742950">
              <a:lnSpc>
                <a:spcPct val="95000"/>
              </a:lnSpc>
            </a:pPr>
            <a:r>
              <a:rPr lang="nl-BE" sz="32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publicA: a</a:t>
            </a:r>
          </a:p>
          <a:p>
            <a:pPr marL="742950" indent="-742950">
              <a:lnSpc>
                <a:spcPct val="95000"/>
              </a:lnSpc>
            </a:pPr>
            <a:r>
              <a:rPr lang="nl-BE" sz="3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};</a:t>
            </a:r>
          </a:p>
          <a:p>
            <a:pPr marL="742950" indent="-742950">
              <a:lnSpc>
                <a:spcPct val="95000"/>
              </a:lnSpc>
            </a:pPr>
            <a:r>
              <a:rPr lang="nl-BE" sz="32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})();</a:t>
            </a:r>
          </a:p>
          <a:p>
            <a:pPr marL="742950" indent="-742950">
              <a:lnSpc>
                <a:spcPct val="95000"/>
              </a:lnSpc>
            </a:pPr>
            <a:endParaRPr lang="nl-BE" sz="320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742950" indent="-742950">
              <a:lnSpc>
                <a:spcPct val="95000"/>
              </a:lnSpc>
            </a:pPr>
            <a:r>
              <a:rPr lang="nl-BE" sz="3200" smtClean="0">
                <a:latin typeface="Gill Sans MT" pitchFamily="34" charset="0"/>
                <a:cs typeface="Arial" charset="0"/>
                <a:sym typeface="Wingdings" pitchFamily="2" charset="2"/>
              </a:rPr>
              <a:t>Makes testing easier...</a:t>
            </a:r>
          </a:p>
          <a:p>
            <a:pPr marL="742950" indent="-742950">
              <a:lnSpc>
                <a:spcPct val="95000"/>
              </a:lnSpc>
            </a:pPr>
            <a:endParaRPr lang="nl-BE" sz="320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742950" indent="-742950">
              <a:lnSpc>
                <a:spcPct val="95000"/>
              </a:lnSpc>
            </a:pPr>
            <a:endParaRPr lang="en-US" sz="5400">
              <a:solidFill>
                <a:schemeClr val="tx1"/>
              </a:solidFill>
              <a:latin typeface="Gill Sans MT" pitchFamily="34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457200" y="228600"/>
            <a:ext cx="8294687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5400" b="1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How</a:t>
            </a:r>
            <a:r>
              <a:rPr lang="nl-BE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 to unit test</a:t>
            </a:r>
          </a:p>
        </p:txBody>
      </p:sp>
      <p:sp>
        <p:nvSpPr>
          <p:cNvPr id="3" name="Rectangle 1"/>
          <p:cNvSpPr>
            <a:spLocks/>
          </p:cNvSpPr>
          <p:nvPr/>
        </p:nvSpPr>
        <p:spPr bwMode="auto">
          <a:xfrm>
            <a:off x="457200" y="1447800"/>
            <a:ext cx="8294687" cy="502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4500" smtClean="0">
                <a:latin typeface="Gill Sans MT" pitchFamily="34" charset="0"/>
                <a:cs typeface="Arial" charset="0"/>
                <a:sym typeface="Wingdings" pitchFamily="2" charset="2"/>
              </a:rPr>
              <a:t>Use                     as your Junit replacement</a:t>
            </a:r>
          </a:p>
          <a:p>
            <a:pPr marL="742950" indent="-742950" algn="ctr">
              <a:lnSpc>
                <a:spcPct val="95000"/>
              </a:lnSpc>
            </a:pPr>
            <a:endParaRPr lang="nl-BE" sz="5400" smtClean="0">
              <a:latin typeface="Gill Sans MT" pitchFamily="34" charset="0"/>
              <a:cs typeface="Arial" charset="0"/>
              <a:sym typeface="Wingdings" pitchFamily="2" charset="2"/>
            </a:endParaRPr>
          </a:p>
          <a:p>
            <a:pPr marL="742950" indent="-742950">
              <a:lnSpc>
                <a:spcPct val="95000"/>
              </a:lnSpc>
            </a:pPr>
            <a:endParaRPr lang="nl-BE" sz="200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742950" indent="-742950">
              <a:lnSpc>
                <a:spcPct val="95000"/>
              </a:lnSpc>
            </a:pPr>
            <a:r>
              <a:rPr lang="nl-BE" sz="20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describe(“my calc”, function() {</a:t>
            </a:r>
          </a:p>
          <a:p>
            <a:pPr marL="742950" indent="-742950">
              <a:lnSpc>
                <a:spcPct val="95000"/>
              </a:lnSpc>
            </a:pPr>
            <a:r>
              <a:rPr lang="nl-BE" sz="20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it(“should be able to add two numbers”, function() {</a:t>
            </a:r>
          </a:p>
          <a:p>
            <a:pPr marL="742950" indent="-742950">
              <a:lnSpc>
                <a:spcPct val="95000"/>
              </a:lnSpc>
            </a:pPr>
            <a:r>
              <a:rPr lang="nl-BE" sz="20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expect(calc.add(2, 2)).toEqual(4);</a:t>
            </a:r>
          </a:p>
          <a:p>
            <a:pPr marL="742950" indent="-742950">
              <a:lnSpc>
                <a:spcPct val="95000"/>
              </a:lnSpc>
            </a:pPr>
            <a:r>
              <a:rPr lang="nl-BE" sz="20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});</a:t>
            </a:r>
          </a:p>
          <a:p>
            <a:pPr marL="742950" indent="-742950">
              <a:lnSpc>
                <a:spcPct val="95000"/>
              </a:lnSpc>
            </a:pPr>
            <a:r>
              <a:rPr lang="nl-BE" sz="20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});</a:t>
            </a:r>
          </a:p>
          <a:p>
            <a:pPr marL="742950" indent="-742950">
              <a:lnSpc>
                <a:spcPct val="95000"/>
              </a:lnSpc>
            </a:pPr>
            <a:endParaRPr lang="nl-BE" sz="320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742950" indent="-742950">
              <a:lnSpc>
                <a:spcPct val="95000"/>
              </a:lnSpc>
            </a:pPr>
            <a:r>
              <a:rPr lang="en-US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= The “one ring”</a:t>
            </a:r>
            <a:endParaRPr lang="en-US" sz="5400">
              <a:solidFill>
                <a:schemeClr val="tx1"/>
              </a:solidFill>
              <a:latin typeface="Gill Sans MT" pitchFamily="34" charset="0"/>
              <a:cs typeface="Arial" charset="0"/>
              <a:sym typeface="Arial" charset="0"/>
            </a:endParaRPr>
          </a:p>
        </p:txBody>
      </p:sp>
      <p:pic>
        <p:nvPicPr>
          <p:cNvPr id="3074" name="Picture 2" descr="http://pivotal.github.com/jasmine/images/jasmine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447800"/>
            <a:ext cx="2686050" cy="857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457200" y="228600"/>
            <a:ext cx="8294687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5400" b="1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What</a:t>
            </a:r>
            <a:r>
              <a:rPr lang="nl-BE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 to unit test</a:t>
            </a:r>
          </a:p>
        </p:txBody>
      </p:sp>
      <p:sp>
        <p:nvSpPr>
          <p:cNvPr id="3" name="Rectangle 1"/>
          <p:cNvSpPr>
            <a:spLocks/>
          </p:cNvSpPr>
          <p:nvPr/>
        </p:nvSpPr>
        <p:spPr bwMode="auto">
          <a:xfrm>
            <a:off x="457200" y="1447800"/>
            <a:ext cx="8294687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4500" smtClean="0">
                <a:latin typeface="Gill Sans MT" pitchFamily="34" charset="0"/>
                <a:cs typeface="Arial" charset="0"/>
                <a:sym typeface="Wingdings" pitchFamily="2" charset="2"/>
              </a:rPr>
              <a:t>Use                   - also for UI tests (jQuery)</a:t>
            </a:r>
          </a:p>
          <a:p>
            <a:pPr marL="742950" indent="-742950" algn="ctr">
              <a:lnSpc>
                <a:spcPct val="95000"/>
              </a:lnSpc>
            </a:pPr>
            <a:endParaRPr lang="nl-BE" sz="5400" smtClean="0">
              <a:latin typeface="Gill Sans MT" pitchFamily="34" charset="0"/>
              <a:cs typeface="Arial" charset="0"/>
              <a:sym typeface="Wingdings" pitchFamily="2" charset="2"/>
            </a:endParaRPr>
          </a:p>
          <a:p>
            <a:pPr marL="742950" indent="-742950">
              <a:lnSpc>
                <a:spcPct val="95000"/>
              </a:lnSpc>
            </a:pPr>
            <a:r>
              <a:rPr lang="nl-BE" sz="20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it(“should be visible when clicked”, function() {</a:t>
            </a:r>
          </a:p>
          <a:p>
            <a:pPr marL="742950" indent="-742950">
              <a:lnSpc>
                <a:spcPct val="95000"/>
              </a:lnSpc>
            </a:pPr>
            <a:r>
              <a:rPr lang="nl-BE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$(“#button”).click();</a:t>
            </a:r>
          </a:p>
          <a:p>
            <a:pPr marL="742950" indent="-742950">
              <a:lnSpc>
                <a:spcPct val="95000"/>
              </a:lnSpc>
            </a:pPr>
            <a:r>
              <a:rPr lang="nl-BE" sz="20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expect($(“#container”)).toBeVisible();</a:t>
            </a:r>
            <a:endParaRPr lang="nl-BE" sz="200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742950" indent="-742950">
              <a:lnSpc>
                <a:spcPct val="95000"/>
              </a:lnSpc>
            </a:pPr>
            <a:r>
              <a:rPr lang="nl-BE" sz="20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});</a:t>
            </a:r>
          </a:p>
          <a:p>
            <a:pPr marL="742950" indent="-742950">
              <a:lnSpc>
                <a:spcPct val="95000"/>
              </a:lnSpc>
            </a:pPr>
            <a:endParaRPr lang="nl-BE" sz="200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742950" indent="-742950">
              <a:lnSpc>
                <a:spcPct val="95000"/>
              </a:lnSpc>
            </a:pPr>
            <a:r>
              <a:rPr lang="nl-BE" sz="2000" smtClean="0">
                <a:latin typeface="Gill Sans MT" pitchFamily="34" charset="0"/>
                <a:cs typeface="Arial" charset="0"/>
                <a:sym typeface="Wingdings" pitchFamily="2" charset="2"/>
              </a:rPr>
              <a:t>custom matchers - </a:t>
            </a:r>
            <a:r>
              <a:rPr lang="en-US" sz="2000" smtClean="0">
                <a:hlinkClick r:id="rId3"/>
              </a:rPr>
              <a:t>https://github.com/velesin/jasmine-jquery</a:t>
            </a:r>
            <a:r>
              <a:rPr lang="nl-BE" sz="2000" smtClean="0">
                <a:latin typeface="Gill Sans MT" pitchFamily="34" charset="0"/>
                <a:cs typeface="Arial" charset="0"/>
                <a:sym typeface="Wingdings" pitchFamily="2" charset="2"/>
              </a:rPr>
              <a:t>:</a:t>
            </a:r>
          </a:p>
          <a:p>
            <a:pPr marL="742950" indent="-742950">
              <a:lnSpc>
                <a:spcPct val="95000"/>
              </a:lnSpc>
              <a:buFont typeface="Arial" pitchFamily="34" charset="0"/>
              <a:buChar char="•"/>
            </a:pPr>
            <a:r>
              <a:rPr lang="nl-BE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toBeHidden()</a:t>
            </a:r>
          </a:p>
          <a:p>
            <a:pPr marL="742950" indent="-742950">
              <a:lnSpc>
                <a:spcPct val="95000"/>
              </a:lnSpc>
              <a:buFont typeface="Arial" pitchFamily="34" charset="0"/>
              <a:buChar char="•"/>
            </a:pPr>
            <a:r>
              <a:rPr lang="nl-BE" sz="20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toBeChecked()</a:t>
            </a:r>
          </a:p>
          <a:p>
            <a:pPr marL="742950" indent="-742950">
              <a:lnSpc>
                <a:spcPct val="95000"/>
              </a:lnSpc>
              <a:buFont typeface="Arial" pitchFamily="34" charset="0"/>
              <a:buChar char="•"/>
            </a:pPr>
            <a:r>
              <a:rPr lang="nl-BE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toContain()</a:t>
            </a:r>
          </a:p>
          <a:p>
            <a:pPr marL="742950" indent="-742950">
              <a:lnSpc>
                <a:spcPct val="95000"/>
              </a:lnSpc>
              <a:buFont typeface="Arial" pitchFamily="34" charset="0"/>
              <a:buChar char="•"/>
            </a:pPr>
            <a:r>
              <a:rPr lang="nl-BE" sz="20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toHaveCSS()</a:t>
            </a:r>
          </a:p>
          <a:p>
            <a:pPr marL="742950" indent="-742950">
              <a:lnSpc>
                <a:spcPct val="95000"/>
              </a:lnSpc>
              <a:buFont typeface="Arial" pitchFamily="34" charset="0"/>
              <a:buChar char="•"/>
            </a:pPr>
            <a:r>
              <a:rPr lang="nl-BE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...</a:t>
            </a:r>
          </a:p>
          <a:p>
            <a:pPr marL="742950" indent="-742950">
              <a:lnSpc>
                <a:spcPct val="95000"/>
              </a:lnSpc>
            </a:pPr>
            <a:endParaRPr lang="en-US" sz="5400">
              <a:solidFill>
                <a:schemeClr val="tx1"/>
              </a:solidFill>
              <a:latin typeface="Gill Sans MT" pitchFamily="34" charset="0"/>
              <a:cs typeface="Arial" charset="0"/>
              <a:sym typeface="Arial" charset="0"/>
            </a:endParaRPr>
          </a:p>
        </p:txBody>
      </p:sp>
      <p:pic>
        <p:nvPicPr>
          <p:cNvPr id="3074" name="Picture 2" descr="http://pivotal.github.com/jasmine/images/jasmine_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1447800"/>
            <a:ext cx="2686050" cy="857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https://pixhawk.ethz.ch/_media/logos/eclipse-logo.png?cache=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1295400"/>
            <a:ext cx="4114800" cy="4114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457200" y="228600"/>
            <a:ext cx="8294687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5400" b="1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What</a:t>
            </a:r>
            <a:r>
              <a:rPr lang="nl-BE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 to unit test</a:t>
            </a:r>
          </a:p>
        </p:txBody>
      </p:sp>
      <p:sp>
        <p:nvSpPr>
          <p:cNvPr id="3" name="Rectangle 1"/>
          <p:cNvSpPr>
            <a:spLocks/>
          </p:cNvSpPr>
          <p:nvPr/>
        </p:nvSpPr>
        <p:spPr bwMode="auto">
          <a:xfrm>
            <a:off x="457200" y="1447800"/>
            <a:ext cx="8294687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4500" smtClean="0">
                <a:latin typeface="Gill Sans MT" pitchFamily="34" charset="0"/>
                <a:cs typeface="Arial" charset="0"/>
                <a:sym typeface="Wingdings" pitchFamily="2" charset="2"/>
              </a:rPr>
              <a:t>Use                   - also for UI tests (ExtJS 4)</a:t>
            </a:r>
          </a:p>
          <a:p>
            <a:pPr marL="742950" indent="-742950" algn="ctr">
              <a:lnSpc>
                <a:spcPct val="95000"/>
              </a:lnSpc>
            </a:pPr>
            <a:endParaRPr lang="nl-BE" sz="5400" smtClean="0">
              <a:latin typeface="Gill Sans MT" pitchFamily="34" charset="0"/>
              <a:cs typeface="Arial" charset="0"/>
              <a:sym typeface="Wingdings" pitchFamily="2" charset="2"/>
            </a:endParaRPr>
          </a:p>
          <a:p>
            <a:pPr marL="742950" indent="-742950">
              <a:lnSpc>
                <a:spcPct val="95000"/>
              </a:lnSpc>
            </a:pPr>
            <a:r>
              <a:rPr lang="nl-BE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it(“bla", function() {</a:t>
            </a:r>
          </a:p>
          <a:p>
            <a:pPr marL="742950" indent="-742950">
              <a:lnSpc>
                <a:spcPct val="95000"/>
              </a:lnSpc>
            </a:pPr>
            <a:r>
              <a:rPr lang="nl-BE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var panel = Ext.create('WizardPanelWithComboboxen');</a:t>
            </a:r>
          </a:p>
          <a:p>
            <a:pPr marL="742950" indent="-742950">
              <a:lnSpc>
                <a:spcPct val="95000"/>
              </a:lnSpc>
            </a:pPr>
            <a:r>
              <a:rPr lang="nl-BE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panel.down(“component”).setRawValue(“stuff”);</a:t>
            </a:r>
          </a:p>
          <a:p>
            <a:pPr marL="742950" indent="-742950">
              <a:lnSpc>
                <a:spcPct val="95000"/>
              </a:lnSpc>
            </a:pPr>
            <a:endParaRPr lang="nl-BE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742950" indent="-742950">
              <a:lnSpc>
                <a:spcPct val="95000"/>
              </a:lnSpc>
            </a:pPr>
            <a:r>
              <a:rPr lang="nl-BE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expect(panel.getValues()).toEqual([1, 2, 3]);</a:t>
            </a:r>
          </a:p>
          <a:p>
            <a:pPr marL="742950" indent="-742950">
              <a:lnSpc>
                <a:spcPct val="95000"/>
              </a:lnSpc>
            </a:pPr>
            <a:r>
              <a:rPr lang="nl-BE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});</a:t>
            </a:r>
          </a:p>
          <a:p>
            <a:pPr marL="742950" indent="-742950">
              <a:lnSpc>
                <a:spcPct val="95000"/>
              </a:lnSpc>
            </a:pPr>
            <a:endParaRPr lang="nl-BE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742950" indent="-742950">
              <a:lnSpc>
                <a:spcPct val="95000"/>
              </a:lnSpc>
            </a:pPr>
            <a:endParaRPr lang="nl-BE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742950" indent="-742950">
              <a:lnSpc>
                <a:spcPct val="95000"/>
              </a:lnSpc>
            </a:pPr>
            <a:r>
              <a:rPr lang="nl-BE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=&gt; </a:t>
            </a:r>
            <a:r>
              <a:rPr lang="nl-BE" smtClean="0">
                <a:solidFill>
                  <a:srgbClr val="C00000"/>
                </a:solidFill>
                <a:latin typeface="+mj-lt"/>
                <a:cs typeface="Courier New" pitchFamily="49" charset="0"/>
                <a:sym typeface="Wingdings" pitchFamily="2" charset="2"/>
              </a:rPr>
              <a:t>Proper setup </a:t>
            </a:r>
            <a:r>
              <a:rPr lang="nl-BE" smtClean="0">
                <a:latin typeface="+mj-lt"/>
                <a:cs typeface="Courier New" pitchFamily="49" charset="0"/>
                <a:sym typeface="Wingdings" pitchFamily="2" charset="2"/>
              </a:rPr>
              <a:t>of your </a:t>
            </a:r>
            <a:r>
              <a:rPr lang="nl-BE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Ext.application </a:t>
            </a:r>
            <a:r>
              <a:rPr lang="nl-BE" smtClean="0">
                <a:latin typeface="+mj-lt"/>
                <a:cs typeface="Courier New" pitchFamily="49" charset="0"/>
                <a:sym typeface="Wingdings" pitchFamily="2" charset="2"/>
              </a:rPr>
              <a:t>needed</a:t>
            </a:r>
            <a:r>
              <a:rPr lang="nl-BE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! </a:t>
            </a:r>
          </a:p>
        </p:txBody>
      </p:sp>
      <p:pic>
        <p:nvPicPr>
          <p:cNvPr id="3074" name="Picture 2" descr="http://pivotal.github.com/jasmine/images/jasmine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447800"/>
            <a:ext cx="2686050" cy="857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457200" y="228600"/>
            <a:ext cx="8294687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5400" b="1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What</a:t>
            </a:r>
            <a:r>
              <a:rPr lang="nl-BE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 to unit test</a:t>
            </a:r>
          </a:p>
        </p:txBody>
      </p:sp>
      <p:sp>
        <p:nvSpPr>
          <p:cNvPr id="3" name="Rectangle 1"/>
          <p:cNvSpPr>
            <a:spLocks/>
          </p:cNvSpPr>
          <p:nvPr/>
        </p:nvSpPr>
        <p:spPr bwMode="auto">
          <a:xfrm>
            <a:off x="457200" y="1447800"/>
            <a:ext cx="8294687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4500" smtClean="0">
                <a:latin typeface="Gill Sans MT" pitchFamily="34" charset="0"/>
                <a:cs typeface="Arial" charset="0"/>
                <a:sym typeface="Wingdings" pitchFamily="2" charset="2"/>
              </a:rPr>
              <a:t>Use                   - also for async tests (callbacks)</a:t>
            </a:r>
          </a:p>
          <a:p>
            <a:pPr marL="742950" indent="-742950" algn="ctr">
              <a:lnSpc>
                <a:spcPct val="95000"/>
              </a:lnSpc>
            </a:pPr>
            <a:endParaRPr lang="nl-BE" sz="5400" smtClean="0">
              <a:latin typeface="Gill Sans MT" pitchFamily="34" charset="0"/>
              <a:cs typeface="Arial" charset="0"/>
              <a:sym typeface="Wingdings" pitchFamily="2" charset="2"/>
            </a:endParaRPr>
          </a:p>
          <a:p>
            <a:pPr marL="742950" indent="-742950">
              <a:lnSpc>
                <a:spcPct val="95000"/>
              </a:lnSpc>
            </a:pPr>
            <a:r>
              <a:rPr lang="nl-BE" sz="20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it(“should be true when ajax call done”, function() {</a:t>
            </a:r>
          </a:p>
          <a:p>
            <a:pPr marL="742950" indent="-742950">
              <a:lnSpc>
                <a:spcPct val="95000"/>
              </a:lnSpc>
            </a:pPr>
            <a:r>
              <a:rPr lang="nl-BE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var done = false; </a:t>
            </a:r>
          </a:p>
          <a:p>
            <a:pPr marL="742950" indent="-742950">
              <a:lnSpc>
                <a:spcPct val="95000"/>
              </a:lnSpc>
            </a:pPr>
            <a:r>
              <a:rPr lang="nl-BE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doCall(function() {</a:t>
            </a:r>
          </a:p>
          <a:p>
            <a:pPr marL="742950" indent="-742950">
              <a:lnSpc>
                <a:spcPct val="95000"/>
              </a:lnSpc>
            </a:pPr>
            <a:r>
              <a:rPr lang="nl-BE" sz="20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done = true;</a:t>
            </a:r>
          </a:p>
          <a:p>
            <a:pPr marL="742950" indent="-742950">
              <a:lnSpc>
                <a:spcPct val="95000"/>
              </a:lnSpc>
            </a:pPr>
            <a:r>
              <a:rPr lang="nl-BE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});</a:t>
            </a:r>
          </a:p>
          <a:p>
            <a:pPr marL="742950" indent="-742950">
              <a:lnSpc>
                <a:spcPct val="95000"/>
              </a:lnSpc>
            </a:pPr>
            <a:r>
              <a:rPr lang="nl-BE" sz="20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waitsFor(function() { return done; });</a:t>
            </a:r>
          </a:p>
          <a:p>
            <a:pPr marL="742950" indent="-742950">
              <a:lnSpc>
                <a:spcPct val="95000"/>
              </a:lnSpc>
            </a:pPr>
            <a:r>
              <a:rPr lang="nl-BE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runs(function() {</a:t>
            </a:r>
          </a:p>
          <a:p>
            <a:pPr marL="742950" indent="-742950">
              <a:lnSpc>
                <a:spcPct val="95000"/>
              </a:lnSpc>
            </a:pPr>
            <a:r>
              <a:rPr lang="nl-BE" sz="20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expect(yourStuff).toBeCool();</a:t>
            </a:r>
          </a:p>
          <a:p>
            <a:pPr marL="742950" indent="-742950">
              <a:lnSpc>
                <a:spcPct val="95000"/>
              </a:lnSpc>
            </a:pPr>
            <a:r>
              <a:rPr lang="nl-BE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});</a:t>
            </a:r>
          </a:p>
          <a:p>
            <a:pPr marL="742950" indent="-742950">
              <a:lnSpc>
                <a:spcPct val="95000"/>
              </a:lnSpc>
            </a:pPr>
            <a:r>
              <a:rPr lang="nl-BE" sz="20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});</a:t>
            </a:r>
          </a:p>
        </p:txBody>
      </p:sp>
      <p:pic>
        <p:nvPicPr>
          <p:cNvPr id="3074" name="Picture 2" descr="http://pivotal.github.com/jasmine/images/jasmine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447800"/>
            <a:ext cx="2686050" cy="857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https://pixhawk.ethz.ch/_media/logos/eclipse-logo.png?cache=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1295400"/>
            <a:ext cx="4114800" cy="4114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457200" y="228600"/>
            <a:ext cx="8294687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5400" b="1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What</a:t>
            </a:r>
            <a:r>
              <a:rPr lang="nl-BE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 to unit test</a:t>
            </a:r>
          </a:p>
        </p:txBody>
      </p:sp>
      <p:sp>
        <p:nvSpPr>
          <p:cNvPr id="3" name="Rectangle 1"/>
          <p:cNvSpPr>
            <a:spLocks/>
          </p:cNvSpPr>
          <p:nvPr/>
        </p:nvSpPr>
        <p:spPr bwMode="auto">
          <a:xfrm>
            <a:off x="457200" y="1447800"/>
            <a:ext cx="8294687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4500" smtClean="0">
                <a:latin typeface="Gill Sans MT" pitchFamily="34" charset="0"/>
                <a:cs typeface="Arial" charset="0"/>
                <a:sym typeface="Wingdings" pitchFamily="2" charset="2"/>
              </a:rPr>
              <a:t>Use                   - also for async tests (callbacks)</a:t>
            </a:r>
          </a:p>
          <a:p>
            <a:pPr marL="742950" indent="-742950" algn="ctr">
              <a:lnSpc>
                <a:spcPct val="95000"/>
              </a:lnSpc>
            </a:pPr>
            <a:endParaRPr lang="nl-BE" sz="5400" smtClean="0">
              <a:latin typeface="Gill Sans MT" pitchFamily="34" charset="0"/>
              <a:cs typeface="Arial" charset="0"/>
              <a:sym typeface="Wingdings" pitchFamily="2" charset="2"/>
            </a:endParaRPr>
          </a:p>
          <a:p>
            <a:pPr marL="742950" indent="-742950">
              <a:lnSpc>
                <a:spcPct val="95000"/>
              </a:lnSpc>
            </a:pPr>
            <a:r>
              <a:rPr lang="en-US" sz="2000" smtClean="0">
                <a:hlinkClick r:id="rId3"/>
              </a:rPr>
              <a:t>https://github.com/jefklak/jasmine-sync-flow</a:t>
            </a:r>
            <a:endParaRPr lang="nl-BE" sz="2000" smtClean="0">
              <a:latin typeface="Gill Sans MT" pitchFamily="34" charset="0"/>
              <a:cs typeface="Arial" charset="0"/>
              <a:sym typeface="Wingdings" pitchFamily="2" charset="2"/>
            </a:endParaRPr>
          </a:p>
          <a:p>
            <a:pPr marL="742950" indent="-742950">
              <a:lnSpc>
                <a:spcPct val="95000"/>
              </a:lnSpc>
            </a:pPr>
            <a:endParaRPr lang="nl-BE" sz="200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742950" indent="-742950">
              <a:lnSpc>
                <a:spcPct val="95000"/>
              </a:lnSpc>
            </a:pPr>
            <a:r>
              <a:rPr lang="nl-BE" sz="20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it("should be awesome", function() {</a:t>
            </a:r>
          </a:p>
          <a:p>
            <a:pPr marL="742950" indent="-742950">
              <a:lnSpc>
                <a:spcPct val="95000"/>
              </a:lnSpc>
            </a:pPr>
            <a:r>
              <a:rPr lang="nl-BE" sz="20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when(function() {</a:t>
            </a:r>
          </a:p>
          <a:p>
            <a:pPr marL="742950" indent="-742950">
              <a:lnSpc>
                <a:spcPct val="95000"/>
              </a:lnSpc>
            </a:pPr>
            <a:r>
              <a:rPr lang="nl-BE" sz="20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myRepository.saveStuff(this);</a:t>
            </a:r>
          </a:p>
          <a:p>
            <a:pPr marL="742950" indent="-742950">
              <a:lnSpc>
                <a:spcPct val="95000"/>
              </a:lnSpc>
            </a:pPr>
            <a:r>
              <a:rPr lang="nl-BE" sz="20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},function() {</a:t>
            </a:r>
          </a:p>
          <a:p>
            <a:pPr marL="742950" indent="-742950">
              <a:lnSpc>
                <a:spcPct val="95000"/>
              </a:lnSpc>
            </a:pPr>
            <a:r>
              <a:rPr lang="nl-BE" sz="20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doMoreAsyncStuff(this);</a:t>
            </a:r>
          </a:p>
          <a:p>
            <a:pPr marL="742950" indent="-742950">
              <a:lnSpc>
                <a:spcPct val="95000"/>
              </a:lnSpc>
            </a:pPr>
            <a:r>
              <a:rPr lang="nl-BE" sz="20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}).then(function() {</a:t>
            </a:r>
          </a:p>
          <a:p>
            <a:pPr marL="742950" indent="-742950">
              <a:lnSpc>
                <a:spcPct val="95000"/>
              </a:lnSpc>
            </a:pPr>
            <a:r>
              <a:rPr lang="nl-BE" sz="20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expect(more).toEqual(otherStuff);</a:t>
            </a:r>
          </a:p>
          <a:p>
            <a:pPr marL="742950" indent="-742950">
              <a:lnSpc>
                <a:spcPct val="95000"/>
              </a:lnSpc>
            </a:pPr>
            <a:r>
              <a:rPr lang="nl-BE" sz="20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});</a:t>
            </a:r>
          </a:p>
          <a:p>
            <a:pPr marL="742950" indent="-742950">
              <a:lnSpc>
                <a:spcPct val="95000"/>
              </a:lnSpc>
            </a:pPr>
            <a:r>
              <a:rPr lang="nl-BE" sz="20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});</a:t>
            </a:r>
          </a:p>
        </p:txBody>
      </p:sp>
      <p:pic>
        <p:nvPicPr>
          <p:cNvPr id="3074" name="Picture 2" descr="http://pivotal.github.com/jasmine/images/jasmine_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1447800"/>
            <a:ext cx="2686050" cy="857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457200" y="2286000"/>
            <a:ext cx="8294687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en-US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Why JS Testing</a:t>
            </a:r>
          </a:p>
          <a:p>
            <a:pPr marL="742950" indent="-742950" algn="ctr">
              <a:lnSpc>
                <a:spcPct val="95000"/>
              </a:lnSpc>
            </a:pPr>
            <a:r>
              <a:rPr lang="nl-BE" sz="5400" smtClean="0">
                <a:latin typeface="Gill Sans MT" pitchFamily="34" charset="0"/>
                <a:cs typeface="Arial" charset="0"/>
                <a:sym typeface="Arial" charset="0"/>
              </a:rPr>
              <a:t>isn’t very popular</a:t>
            </a:r>
            <a:endParaRPr lang="en-US" sz="5400">
              <a:solidFill>
                <a:schemeClr val="tx1"/>
              </a:solidFill>
              <a:latin typeface="Gill Sans MT" pitchFamily="34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457200" y="228600"/>
            <a:ext cx="8294687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so... </a:t>
            </a:r>
          </a:p>
          <a:p>
            <a:pPr marL="742950" indent="-742950" algn="ctr">
              <a:lnSpc>
                <a:spcPct val="95000"/>
              </a:lnSpc>
            </a:pPr>
            <a:r>
              <a:rPr lang="nl-BE" sz="5400" b="1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What</a:t>
            </a:r>
            <a:r>
              <a:rPr lang="nl-BE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 to unit test?</a:t>
            </a:r>
          </a:p>
        </p:txBody>
      </p:sp>
      <p:sp>
        <p:nvSpPr>
          <p:cNvPr id="3" name="Rectangle 1"/>
          <p:cNvSpPr>
            <a:spLocks/>
          </p:cNvSpPr>
          <p:nvPr/>
        </p:nvSpPr>
        <p:spPr bwMode="auto">
          <a:xfrm>
            <a:off x="533400" y="5334000"/>
            <a:ext cx="8294687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4500" smtClean="0">
                <a:latin typeface="Gill Sans MT" pitchFamily="34" charset="0"/>
                <a:cs typeface="Arial" charset="0"/>
                <a:sym typeface="Wingdings" pitchFamily="2" charset="2"/>
              </a:rPr>
              <a:t>Everything, duh!</a:t>
            </a:r>
            <a:endParaRPr lang="nl-BE" sz="200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pic>
        <p:nvPicPr>
          <p:cNvPr id="41986" name="Picture 2" descr="http://www.planebuzz.com/homer_simpson_doh_0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2209800"/>
            <a:ext cx="2762250" cy="2543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457200" y="228600"/>
            <a:ext cx="8294687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How </a:t>
            </a:r>
            <a:r>
              <a:rPr lang="nl-BE" sz="5400" b="1" smtClean="0">
                <a:solidFill>
                  <a:srgbClr val="C00000"/>
                </a:solidFill>
                <a:latin typeface="Gill Sans MT" pitchFamily="34" charset="0"/>
                <a:cs typeface="Arial" charset="0"/>
                <a:sym typeface="Arial" charset="0"/>
              </a:rPr>
              <a:t>NOT</a:t>
            </a:r>
            <a:r>
              <a:rPr lang="nl-BE" sz="5400" b="1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 </a:t>
            </a:r>
            <a:r>
              <a:rPr lang="nl-BE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to JS test</a:t>
            </a:r>
          </a:p>
        </p:txBody>
      </p:sp>
      <p:sp>
        <p:nvSpPr>
          <p:cNvPr id="3" name="Rectangle 1"/>
          <p:cNvSpPr>
            <a:spLocks/>
          </p:cNvSpPr>
          <p:nvPr/>
        </p:nvSpPr>
        <p:spPr bwMode="auto">
          <a:xfrm>
            <a:off x="457200" y="2514600"/>
            <a:ext cx="8294687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4500" smtClean="0">
                <a:latin typeface="Gill Sans MT" pitchFamily="34" charset="0"/>
                <a:cs typeface="Arial" charset="0"/>
                <a:sym typeface="Wingdings" pitchFamily="2" charset="2"/>
              </a:rPr>
              <a:t>Using acceptance tests to cover everything</a:t>
            </a:r>
          </a:p>
          <a:p>
            <a:pPr marL="742950" indent="-742950" algn="ctr">
              <a:lnSpc>
                <a:spcPct val="95000"/>
              </a:lnSpc>
            </a:pPr>
            <a:r>
              <a:rPr lang="nl-BE" sz="4500" smtClean="0">
                <a:latin typeface="Gill Sans MT" pitchFamily="34" charset="0"/>
                <a:cs typeface="Arial" charset="0"/>
                <a:sym typeface="Wingdings" pitchFamily="2" charset="2"/>
              </a:rPr>
              <a:t>(webdriver, selenium, ...)</a:t>
            </a:r>
            <a:endParaRPr lang="nl-BE" sz="200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457200" y="2362200"/>
            <a:ext cx="8294687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How to </a:t>
            </a:r>
            <a:r>
              <a:rPr lang="nl-BE" sz="5400" b="1" smtClean="0">
                <a:latin typeface="Gill Sans MT" pitchFamily="34" charset="0"/>
                <a:cs typeface="Arial" charset="0"/>
                <a:sym typeface="Arial" charset="0"/>
              </a:rPr>
              <a:t>integrate </a:t>
            </a:r>
            <a:r>
              <a:rPr lang="nl-BE" sz="5400" smtClean="0">
                <a:latin typeface="Gill Sans MT" pitchFamily="34" charset="0"/>
                <a:cs typeface="Arial" charset="0"/>
                <a:sym typeface="Arial" charset="0"/>
              </a:rPr>
              <a:t>JS </a:t>
            </a:r>
            <a:r>
              <a:rPr lang="nl-BE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tests</a:t>
            </a:r>
          </a:p>
          <a:p>
            <a:pPr marL="742950" indent="-742950" algn="ctr">
              <a:lnSpc>
                <a:spcPct val="95000"/>
              </a:lnSpc>
            </a:pPr>
            <a:r>
              <a:rPr lang="nl-BE" sz="5400" smtClean="0">
                <a:latin typeface="Gill Sans MT" pitchFamily="34" charset="0"/>
                <a:cs typeface="Arial" charset="0"/>
                <a:sym typeface="Arial" charset="0"/>
              </a:rPr>
              <a:t>with your build</a:t>
            </a:r>
            <a:endParaRPr lang="en-US" sz="5400">
              <a:solidFill>
                <a:schemeClr val="tx1"/>
              </a:solidFill>
              <a:latin typeface="Gill Sans MT" pitchFamily="34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381000" y="228600"/>
            <a:ext cx="8294687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integration</a:t>
            </a:r>
            <a:endParaRPr lang="en-US" sz="5400">
              <a:solidFill>
                <a:schemeClr val="tx1"/>
              </a:solidFill>
              <a:latin typeface="Gill Sans MT" pitchFamily="34" charset="0"/>
              <a:cs typeface="Arial" charset="0"/>
              <a:sym typeface="Arial" charset="0"/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 bwMode="auto">
          <a:xfrm>
            <a:off x="533400" y="1447800"/>
            <a:ext cx="8294687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5400" smtClean="0">
                <a:latin typeface="Gill Sans MT" pitchFamily="34" charset="0"/>
                <a:cs typeface="Arial" charset="0"/>
                <a:sym typeface="Arial" charset="0"/>
              </a:rPr>
              <a:t>headful:</a:t>
            </a:r>
          </a:p>
          <a:p>
            <a:pPr marL="742950" indent="-742950" algn="ctr">
              <a:lnSpc>
                <a:spcPct val="95000"/>
              </a:lnSpc>
            </a:pPr>
            <a:r>
              <a:rPr lang="nl-BE" sz="5400" smtClean="0">
                <a:latin typeface="Courier New" pitchFamily="49" charset="0"/>
                <a:cs typeface="Courier New" pitchFamily="49" charset="0"/>
                <a:sym typeface="Arial" charset="0"/>
              </a:rPr>
              <a:t>suite.html</a:t>
            </a:r>
            <a:endParaRPr lang="en-US" sz="540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Arial" charset="0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581400"/>
            <a:ext cx="4848225" cy="192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381000" y="228600"/>
            <a:ext cx="8294687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integration</a:t>
            </a:r>
            <a:endParaRPr lang="en-US" sz="5400">
              <a:solidFill>
                <a:schemeClr val="tx1"/>
              </a:solidFill>
              <a:latin typeface="Gill Sans MT" pitchFamily="34" charset="0"/>
              <a:cs typeface="Arial" charset="0"/>
              <a:sym typeface="Arial" charset="0"/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 bwMode="auto">
          <a:xfrm>
            <a:off x="533400" y="1447800"/>
            <a:ext cx="8294687" cy="426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4000" smtClean="0">
                <a:latin typeface="Gill Sans MT" pitchFamily="34" charset="0"/>
                <a:cs typeface="Arial" charset="0"/>
                <a:sym typeface="Arial" charset="0"/>
              </a:rPr>
              <a:t>headless:</a:t>
            </a:r>
          </a:p>
          <a:p>
            <a:pPr marL="742950" indent="-742950" algn="ctr">
              <a:lnSpc>
                <a:spcPct val="95000"/>
              </a:lnSpc>
            </a:pPr>
            <a:r>
              <a:rPr lang="nl-BE" sz="4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Jasmine Junit Runner</a:t>
            </a:r>
          </a:p>
          <a:p>
            <a:pPr marL="742950" indent="-742950">
              <a:lnSpc>
                <a:spcPct val="95000"/>
              </a:lnSpc>
            </a:pPr>
            <a:r>
              <a:rPr lang="en-US" sz="2000" smtClean="0">
                <a:hlinkClick r:id="rId3"/>
              </a:rPr>
              <a:t>https://github.com/jefklak/jasmine-junit-runner</a:t>
            </a:r>
            <a:endParaRPr lang="en-US" sz="2000">
              <a:solidFill>
                <a:schemeClr val="tx1"/>
              </a:solidFill>
              <a:cs typeface="Courier New" pitchFamily="49" charset="0"/>
              <a:sym typeface="Arial" charset="0"/>
            </a:endParaRPr>
          </a:p>
        </p:txBody>
      </p:sp>
      <p:pic>
        <p:nvPicPr>
          <p:cNvPr id="53250" name="Picture 2" descr="Junit Eclipse runn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3581400"/>
            <a:ext cx="3638550" cy="246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2971800"/>
            <a:ext cx="4543425" cy="367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381000" y="228600"/>
            <a:ext cx="8294687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Jasmine Junit Runner</a:t>
            </a:r>
            <a:endParaRPr lang="en-US" sz="5400">
              <a:solidFill>
                <a:schemeClr val="tx1"/>
              </a:solidFill>
              <a:latin typeface="Gill Sans MT" pitchFamily="34" charset="0"/>
              <a:cs typeface="Arial" charset="0"/>
              <a:sym typeface="Arial" charset="0"/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 bwMode="auto">
          <a:xfrm>
            <a:off x="533400" y="1447800"/>
            <a:ext cx="8294687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>
              <a:lnSpc>
                <a:spcPct val="95000"/>
              </a:lnSpc>
            </a:pPr>
            <a:r>
              <a:rPr lang="nl-BE" sz="2000" smtClean="0">
                <a:solidFill>
                  <a:schemeClr val="tx1"/>
                </a:solidFill>
                <a:cs typeface="Courier New" pitchFamily="49" charset="0"/>
                <a:sym typeface="Arial" charset="0"/>
              </a:rPr>
              <a:t>Create a Java Test class which runs your jasmine spec:</a:t>
            </a:r>
          </a:p>
          <a:p>
            <a:pPr marL="742950" indent="-742950">
              <a:lnSpc>
                <a:spcPct val="95000"/>
              </a:lnSpc>
            </a:pPr>
            <a:endParaRPr lang="nl-BE" sz="2000" smtClean="0">
              <a:cs typeface="Courier New" pitchFamily="49" charset="0"/>
              <a:sym typeface="Arial" charset="0"/>
            </a:endParaRPr>
          </a:p>
          <a:p>
            <a:pPr marL="742950" indent="-742950">
              <a:lnSpc>
                <a:spcPct val="95000"/>
              </a:lnSpc>
            </a:pPr>
            <a:r>
              <a:rPr lang="en-US" sz="2000" smtClean="0">
                <a:latin typeface="Courier New" pitchFamily="49" charset="0"/>
                <a:cs typeface="Courier New" pitchFamily="49" charset="0"/>
                <a:sym typeface="Arial" charset="0"/>
              </a:rPr>
              <a:t>@RunWith(JasmineTestRunner.class)</a:t>
            </a:r>
          </a:p>
          <a:p>
            <a:pPr marL="742950" indent="-742950">
              <a:lnSpc>
                <a:spcPct val="95000"/>
              </a:lnSpc>
            </a:pPr>
            <a:r>
              <a:rPr lang="en-US" sz="2000" smtClean="0">
                <a:latin typeface="Courier New" pitchFamily="49" charset="0"/>
                <a:cs typeface="Courier New" pitchFamily="49" charset="0"/>
                <a:sym typeface="Arial" charset="0"/>
              </a:rPr>
              <a:t>@JasmineSuite(sources = {</a:t>
            </a:r>
          </a:p>
          <a:p>
            <a:pPr marL="742950" indent="-742950">
              <a:lnSpc>
                <a:spcPct val="95000"/>
              </a:lnSpc>
            </a:pPr>
            <a:r>
              <a:rPr lang="en-US" sz="2000" smtClean="0">
                <a:latin typeface="Courier New" pitchFamily="49" charset="0"/>
                <a:cs typeface="Courier New" pitchFamily="49" charset="0"/>
                <a:sym typeface="Arial" charset="0"/>
              </a:rPr>
              <a:t>		'jQuery.js', 				'myAwesomeCode.js' } )</a:t>
            </a:r>
          </a:p>
          <a:p>
            <a:pPr marL="742950" indent="-742950">
              <a:lnSpc>
                <a:spcPct val="95000"/>
              </a:lnSpc>
            </a:pPr>
            <a:r>
              <a:rPr lang="en-US" sz="2000" smtClean="0">
                <a:latin typeface="Courier New" pitchFamily="49" charset="0"/>
                <a:cs typeface="Courier New" pitchFamily="49" charset="0"/>
                <a:sym typeface="Arial" charset="0"/>
              </a:rPr>
              <a:t>public class MyAwesomeTest { }</a:t>
            </a:r>
          </a:p>
          <a:p>
            <a:pPr marL="742950" indent="-742950">
              <a:lnSpc>
                <a:spcPct val="95000"/>
              </a:lnSpc>
            </a:pPr>
            <a:endParaRPr lang="nl-BE" sz="200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Arial" charset="0"/>
            </a:endParaRPr>
          </a:p>
          <a:p>
            <a:pPr marL="742950" indent="-742950">
              <a:lnSpc>
                <a:spcPct val="95000"/>
              </a:lnSpc>
            </a:pPr>
            <a:endParaRPr lang="nl-BE" sz="2000" smtClean="0">
              <a:cs typeface="Courier New" pitchFamily="49" charset="0"/>
              <a:sym typeface="Arial" charset="0"/>
            </a:endParaRPr>
          </a:p>
          <a:p>
            <a:pPr marL="742950" indent="-742950">
              <a:lnSpc>
                <a:spcPct val="95000"/>
              </a:lnSpc>
              <a:buFont typeface="+mj-lt"/>
              <a:buAutoNum type="arabicPeriod"/>
            </a:pPr>
            <a:r>
              <a:rPr lang="nl-BE" sz="2000" smtClean="0">
                <a:solidFill>
                  <a:schemeClr val="accent2"/>
                </a:solidFill>
                <a:cs typeface="Courier New" pitchFamily="49" charset="0"/>
                <a:sym typeface="Arial" charset="0"/>
              </a:rPr>
              <a:t>Requires Java files</a:t>
            </a:r>
            <a:r>
              <a:rPr lang="nl-BE" sz="2000" smtClean="0">
                <a:cs typeface="Courier New" pitchFamily="49" charset="0"/>
                <a:sym typeface="Arial" charset="0"/>
              </a:rPr>
              <a:t> for every x spec file</a:t>
            </a:r>
          </a:p>
          <a:p>
            <a:pPr marL="742950" indent="-742950">
              <a:lnSpc>
                <a:spcPct val="95000"/>
              </a:lnSpc>
              <a:buFont typeface="+mj-lt"/>
              <a:buAutoNum type="arabicPeriod"/>
            </a:pPr>
            <a:r>
              <a:rPr lang="nl-BE" sz="2000" smtClean="0">
                <a:cs typeface="Courier New" pitchFamily="49" charset="0"/>
                <a:sym typeface="Arial" charset="0"/>
              </a:rPr>
              <a:t>Does </a:t>
            </a:r>
            <a:r>
              <a:rPr lang="nl-BE" sz="2000" smtClean="0">
                <a:solidFill>
                  <a:schemeClr val="accent3"/>
                </a:solidFill>
                <a:cs typeface="Courier New" pitchFamily="49" charset="0"/>
                <a:sym typeface="Arial" charset="0"/>
              </a:rPr>
              <a:t>integrate with your IDE</a:t>
            </a:r>
          </a:p>
          <a:p>
            <a:pPr marL="742950" indent="-742950">
              <a:lnSpc>
                <a:spcPct val="95000"/>
              </a:lnSpc>
              <a:buFont typeface="+mj-lt"/>
              <a:buAutoNum type="arabicPeriod"/>
            </a:pPr>
            <a:r>
              <a:rPr lang="nl-BE" sz="2000" smtClean="0">
                <a:cs typeface="Courier New" pitchFamily="49" charset="0"/>
                <a:sym typeface="Arial" charset="0"/>
              </a:rPr>
              <a:t>Creates a Junit XML </a:t>
            </a:r>
            <a:r>
              <a:rPr lang="nl-BE" sz="2000" smtClean="0">
                <a:solidFill>
                  <a:schemeClr val="accent3"/>
                </a:solidFill>
                <a:cs typeface="Courier New" pitchFamily="49" charset="0"/>
                <a:sym typeface="Arial" charset="0"/>
              </a:rPr>
              <a:t>report</a:t>
            </a:r>
            <a:r>
              <a:rPr lang="nl-BE" sz="2000" smtClean="0">
                <a:cs typeface="Courier New" pitchFamily="49" charset="0"/>
                <a:sym typeface="Arial" charset="0"/>
              </a:rPr>
              <a:t> like any other Junit test</a:t>
            </a:r>
          </a:p>
          <a:p>
            <a:pPr marL="742950" indent="-742950">
              <a:lnSpc>
                <a:spcPct val="95000"/>
              </a:lnSpc>
              <a:buFont typeface="+mj-lt"/>
              <a:buAutoNum type="arabicPeriod"/>
            </a:pPr>
            <a:r>
              <a:rPr lang="nl-BE" sz="2000" smtClean="0">
                <a:cs typeface="Courier New" pitchFamily="49" charset="0"/>
                <a:sym typeface="Arial" charset="0"/>
              </a:rPr>
              <a:t>Runs </a:t>
            </a:r>
            <a:r>
              <a:rPr lang="nl-BE" sz="2000" b="1" smtClean="0">
                <a:cs typeface="Courier New" pitchFamily="49" charset="0"/>
                <a:sym typeface="Arial" charset="0"/>
              </a:rPr>
              <a:t>headless </a:t>
            </a:r>
            <a:r>
              <a:rPr lang="nl-BE" sz="2000" smtClean="0">
                <a:cs typeface="Courier New" pitchFamily="49" charset="0"/>
                <a:sym typeface="Arial" charset="0"/>
              </a:rPr>
              <a:t>within Rhino context, using env.js as </a:t>
            </a:r>
            <a:r>
              <a:rPr lang="nl-BE" sz="2000" smtClean="0">
                <a:solidFill>
                  <a:srgbClr val="C00000"/>
                </a:solidFill>
                <a:cs typeface="Courier New" pitchFamily="49" charset="0"/>
                <a:sym typeface="Arial" charset="0"/>
              </a:rPr>
              <a:t>DOM emulator</a:t>
            </a:r>
          </a:p>
          <a:p>
            <a:pPr marL="742950" indent="-742950">
              <a:lnSpc>
                <a:spcPct val="95000"/>
              </a:lnSpc>
              <a:buFont typeface="+mj-lt"/>
              <a:buAutoNum type="arabicPeriod"/>
            </a:pPr>
            <a:r>
              <a:rPr lang="nl-BE" sz="2000" smtClean="0">
                <a:solidFill>
                  <a:schemeClr val="accent3"/>
                </a:solidFill>
                <a:cs typeface="Courier New" pitchFamily="49" charset="0"/>
                <a:sym typeface="Arial" charset="0"/>
              </a:rPr>
              <a:t>No suite html files </a:t>
            </a:r>
            <a:r>
              <a:rPr lang="nl-BE" sz="2000" smtClean="0">
                <a:cs typeface="Courier New" pitchFamily="49" charset="0"/>
                <a:sym typeface="Arial" charset="0"/>
              </a:rPr>
              <a:t>required</a:t>
            </a:r>
          </a:p>
          <a:p>
            <a:pPr marL="742950" indent="-742950">
              <a:lnSpc>
                <a:spcPct val="95000"/>
              </a:lnSpc>
              <a:buFont typeface="+mj-lt"/>
              <a:buAutoNum type="arabicPeriod"/>
            </a:pPr>
            <a:r>
              <a:rPr lang="nl-BE" sz="2000" smtClean="0">
                <a:solidFill>
                  <a:srgbClr val="FFC000"/>
                </a:solidFill>
                <a:cs typeface="Courier New" pitchFamily="49" charset="0"/>
                <a:sym typeface="Arial" charset="0"/>
              </a:rPr>
              <a:t>Debugging</a:t>
            </a:r>
            <a:r>
              <a:rPr lang="nl-BE" sz="2000" smtClean="0">
                <a:cs typeface="Courier New" pitchFamily="49" charset="0"/>
                <a:sym typeface="Arial" charset="0"/>
              </a:rPr>
              <a:t> with Rhino is possible but not optimal</a:t>
            </a:r>
          </a:p>
          <a:p>
            <a:pPr marL="742950" indent="-742950">
              <a:lnSpc>
                <a:spcPct val="95000"/>
              </a:lnSpc>
              <a:buFont typeface="+mj-lt"/>
              <a:buAutoNum type="arabicPeriod"/>
            </a:pPr>
            <a:endParaRPr lang="nl-BE" sz="2000" smtClean="0">
              <a:cs typeface="Courier New" pitchFamily="49" charset="0"/>
              <a:sym typeface="Arial" charset="0"/>
            </a:endParaRPr>
          </a:p>
          <a:p>
            <a:pPr marL="742950" indent="-742950">
              <a:lnSpc>
                <a:spcPct val="95000"/>
              </a:lnSpc>
            </a:pPr>
            <a:endParaRPr lang="en-US" sz="200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https://pixhawk.ethz.ch/_media/logos/eclipse-logo.png?cache=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1295400"/>
            <a:ext cx="4114800" cy="4114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381000" y="228600"/>
            <a:ext cx="8294687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integration</a:t>
            </a:r>
            <a:endParaRPr lang="en-US" sz="5400">
              <a:solidFill>
                <a:schemeClr val="tx1"/>
              </a:solidFill>
              <a:latin typeface="Gill Sans MT" pitchFamily="34" charset="0"/>
              <a:cs typeface="Arial" charset="0"/>
              <a:sym typeface="Arial" charset="0"/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 bwMode="auto">
          <a:xfrm>
            <a:off x="533400" y="1447800"/>
            <a:ext cx="8294687" cy="426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4000" smtClean="0">
                <a:latin typeface="Gill Sans MT" pitchFamily="34" charset="0"/>
                <a:cs typeface="Arial" charset="0"/>
                <a:sym typeface="Arial" charset="0"/>
              </a:rPr>
              <a:t>headless:</a:t>
            </a:r>
          </a:p>
          <a:p>
            <a:pPr marL="742950" indent="-742950">
              <a:lnSpc>
                <a:spcPct val="95000"/>
              </a:lnSpc>
            </a:pPr>
            <a:endParaRPr lang="en-US" sz="2000" smtClean="0">
              <a:hlinkClick r:id="rId3"/>
            </a:endParaRPr>
          </a:p>
          <a:p>
            <a:pPr marL="742950" indent="-742950">
              <a:lnSpc>
                <a:spcPct val="95000"/>
              </a:lnSpc>
            </a:pPr>
            <a:r>
              <a:rPr lang="en-US" sz="2000" smtClean="0">
                <a:hlinkClick r:id="rId3"/>
              </a:rPr>
              <a:t>http://phantomjs.org/</a:t>
            </a:r>
            <a:endParaRPr lang="en-US" sz="2000" smtClean="0"/>
          </a:p>
          <a:p>
            <a:pPr marL="742950" indent="-742950">
              <a:lnSpc>
                <a:spcPct val="95000"/>
              </a:lnSpc>
            </a:pPr>
            <a:endParaRPr lang="nl-BE" sz="2000" smtClean="0">
              <a:solidFill>
                <a:schemeClr val="tx1"/>
              </a:solidFill>
              <a:cs typeface="Courier New" pitchFamily="49" charset="0"/>
              <a:sym typeface="Arial" charset="0"/>
            </a:endParaRPr>
          </a:p>
          <a:p>
            <a:pPr marL="742950" indent="-742950">
              <a:lnSpc>
                <a:spcPct val="95000"/>
              </a:lnSpc>
            </a:pPr>
            <a:endParaRPr lang="nl-BE" sz="2000" smtClean="0">
              <a:solidFill>
                <a:schemeClr val="tx1"/>
              </a:solidFill>
              <a:cs typeface="Courier New" pitchFamily="49" charset="0"/>
              <a:sym typeface="Arial" charset="0"/>
            </a:endParaRPr>
          </a:p>
          <a:p>
            <a:pPr marL="742950" indent="-742950">
              <a:lnSpc>
                <a:spcPct val="95000"/>
              </a:lnSpc>
            </a:pPr>
            <a:endParaRPr lang="nl-BE" sz="2000" smtClean="0">
              <a:cs typeface="Courier New" pitchFamily="49" charset="0"/>
              <a:sym typeface="Arial" charset="0"/>
            </a:endParaRPr>
          </a:p>
          <a:p>
            <a:pPr marL="742950" indent="-742950">
              <a:lnSpc>
                <a:spcPct val="95000"/>
              </a:lnSpc>
              <a:buFont typeface="+mj-lt"/>
              <a:buAutoNum type="arabicPeriod"/>
            </a:pPr>
            <a:r>
              <a:rPr lang="nl-BE" sz="2000" smtClean="0">
                <a:solidFill>
                  <a:schemeClr val="tx1"/>
                </a:solidFill>
                <a:cs typeface="Courier New" pitchFamily="49" charset="0"/>
                <a:sym typeface="Arial" charset="0"/>
              </a:rPr>
              <a:t>Full browser stack (Webkit running in Qt frame) -&gt; </a:t>
            </a:r>
            <a:r>
              <a:rPr lang="nl-BE" sz="2000" smtClean="0">
                <a:solidFill>
                  <a:schemeClr val="accent3"/>
                </a:solidFill>
                <a:cs typeface="Courier New" pitchFamily="49" charset="0"/>
                <a:sym typeface="Arial" charset="0"/>
              </a:rPr>
              <a:t>no hacks </a:t>
            </a:r>
            <a:r>
              <a:rPr lang="nl-BE" sz="2000" smtClean="0">
                <a:solidFill>
                  <a:schemeClr val="tx1"/>
                </a:solidFill>
                <a:cs typeface="Courier New" pitchFamily="49" charset="0"/>
                <a:sym typeface="Arial" charset="0"/>
              </a:rPr>
              <a:t>required</a:t>
            </a:r>
          </a:p>
          <a:p>
            <a:pPr marL="742950" indent="-742950">
              <a:lnSpc>
                <a:spcPct val="95000"/>
              </a:lnSpc>
              <a:buFont typeface="+mj-lt"/>
              <a:buAutoNum type="arabicPeriod"/>
            </a:pPr>
            <a:r>
              <a:rPr lang="nl-BE" sz="2000" smtClean="0">
                <a:cs typeface="Courier New" pitchFamily="49" charset="0"/>
                <a:sym typeface="Arial" charset="0"/>
              </a:rPr>
              <a:t>headless &amp; </a:t>
            </a:r>
            <a:r>
              <a:rPr lang="nl-BE" sz="2000" smtClean="0">
                <a:solidFill>
                  <a:schemeClr val="accent3"/>
                </a:solidFill>
                <a:cs typeface="Courier New" pitchFamily="49" charset="0"/>
                <a:sym typeface="Arial" charset="0"/>
              </a:rPr>
              <a:t>fast(er)</a:t>
            </a:r>
            <a:r>
              <a:rPr lang="nl-BE" sz="2000" smtClean="0">
                <a:cs typeface="Courier New" pitchFamily="49" charset="0"/>
                <a:sym typeface="Arial" charset="0"/>
              </a:rPr>
              <a:t> (no Rhino interpreter required)</a:t>
            </a:r>
          </a:p>
          <a:p>
            <a:pPr marL="742950" indent="-742950">
              <a:lnSpc>
                <a:spcPct val="95000"/>
              </a:lnSpc>
              <a:buFont typeface="+mj-lt"/>
              <a:buAutoNum type="arabicPeriod"/>
            </a:pPr>
            <a:r>
              <a:rPr lang="nl-BE" sz="2000" smtClean="0">
                <a:cs typeface="Courier New" pitchFamily="49" charset="0"/>
                <a:sym typeface="Arial" charset="0"/>
              </a:rPr>
              <a:t>Browses &amp; evaluates to your </a:t>
            </a:r>
            <a:r>
              <a:rPr lang="nl-BE" sz="2000" smtClean="0">
                <a:solidFill>
                  <a:srgbClr val="FFC000"/>
                </a:solidFill>
                <a:cs typeface="Courier New" pitchFamily="49" charset="0"/>
                <a:sym typeface="Arial" charset="0"/>
              </a:rPr>
              <a:t>suite html files</a:t>
            </a:r>
          </a:p>
          <a:p>
            <a:pPr marL="742950" indent="-742950">
              <a:lnSpc>
                <a:spcPct val="95000"/>
              </a:lnSpc>
              <a:buFont typeface="+mj-lt"/>
              <a:buAutoNum type="arabicPeriod"/>
            </a:pPr>
            <a:r>
              <a:rPr lang="nl-BE" sz="2000" smtClean="0">
                <a:solidFill>
                  <a:schemeClr val="accent2"/>
                </a:solidFill>
                <a:cs typeface="Courier New" pitchFamily="49" charset="0"/>
                <a:sym typeface="Arial" charset="0"/>
              </a:rPr>
              <a:t>Not in JVM</a:t>
            </a:r>
            <a:r>
              <a:rPr lang="nl-BE" sz="2000" smtClean="0">
                <a:cs typeface="Courier New" pitchFamily="49" charset="0"/>
                <a:sym typeface="Arial" charset="0"/>
              </a:rPr>
              <a:t> so not possible to integrate with IDE</a:t>
            </a:r>
          </a:p>
          <a:p>
            <a:pPr marL="742950" indent="-742950">
              <a:lnSpc>
                <a:spcPct val="95000"/>
              </a:lnSpc>
              <a:buFont typeface="+mj-lt"/>
              <a:buAutoNum type="arabicPeriod"/>
            </a:pPr>
            <a:r>
              <a:rPr lang="nl-BE" sz="2000" smtClean="0">
                <a:cs typeface="Courier New" pitchFamily="49" charset="0"/>
                <a:sym typeface="Arial" charset="0"/>
              </a:rPr>
              <a:t>Use in combination with jasmine </a:t>
            </a:r>
            <a:r>
              <a:rPr lang="nl-BE" sz="2000" smtClean="0">
                <a:solidFill>
                  <a:schemeClr val="accent3"/>
                </a:solidFill>
                <a:cs typeface="Courier New" pitchFamily="49" charset="0"/>
                <a:sym typeface="Arial" charset="0"/>
              </a:rPr>
              <a:t>Junit XML Reporter plugins</a:t>
            </a:r>
            <a:r>
              <a:rPr lang="nl-BE" sz="2000" smtClean="0">
                <a:cs typeface="Courier New" pitchFamily="49" charset="0"/>
                <a:sym typeface="Arial" charset="0"/>
              </a:rPr>
              <a:t> for your CI</a:t>
            </a:r>
            <a:endParaRPr lang="nl-BE" sz="2000" u="sng" smtClean="0">
              <a:cs typeface="Courier New" pitchFamily="49" charset="0"/>
              <a:sym typeface="Arial" charset="0"/>
            </a:endParaRPr>
          </a:p>
          <a:p>
            <a:pPr marL="742950" indent="-742950">
              <a:lnSpc>
                <a:spcPct val="95000"/>
              </a:lnSpc>
              <a:buFont typeface="+mj-lt"/>
              <a:buAutoNum type="arabicPeriod"/>
            </a:pPr>
            <a:endParaRPr lang="en-US" sz="2000">
              <a:solidFill>
                <a:schemeClr val="tx1"/>
              </a:solidFill>
              <a:cs typeface="Courier New" pitchFamily="49" charset="0"/>
              <a:sym typeface="Arial" charset="0"/>
            </a:endParaRPr>
          </a:p>
        </p:txBody>
      </p:sp>
      <p:pic>
        <p:nvPicPr>
          <p:cNvPr id="60418" name="Picture 2" descr="PhantomJ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2057400"/>
            <a:ext cx="2286000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381000" y="228600"/>
            <a:ext cx="8294687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integration</a:t>
            </a:r>
            <a:endParaRPr lang="en-US" sz="5400">
              <a:solidFill>
                <a:schemeClr val="tx1"/>
              </a:solidFill>
              <a:latin typeface="Gill Sans MT" pitchFamily="34" charset="0"/>
              <a:cs typeface="Arial" charset="0"/>
              <a:sym typeface="Arial" charset="0"/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 bwMode="auto">
          <a:xfrm>
            <a:off x="533400" y="1447800"/>
            <a:ext cx="8294687" cy="426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>
              <a:lnSpc>
                <a:spcPct val="95000"/>
              </a:lnSpc>
            </a:pPr>
            <a:endParaRPr lang="en-US" sz="2000">
              <a:solidFill>
                <a:schemeClr val="tx1"/>
              </a:solidFill>
              <a:cs typeface="Courier New" pitchFamily="49" charset="0"/>
              <a:sym typeface="Arial" charset="0"/>
            </a:endParaRPr>
          </a:p>
        </p:txBody>
      </p:sp>
      <p:pic>
        <p:nvPicPr>
          <p:cNvPr id="60418" name="Picture 2" descr="PhantomJ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304800"/>
            <a:ext cx="2286000" cy="762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8600" y="1447800"/>
            <a:ext cx="8458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smtClean="0">
                <a:latin typeface="Courier New" pitchFamily="49" charset="0"/>
                <a:cs typeface="Courier New" pitchFamily="49" charset="0"/>
              </a:rPr>
              <a:t>	...</a:t>
            </a:r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smtClean="0">
                <a:latin typeface="Courier New" pitchFamily="49" charset="0"/>
                <a:cs typeface="Courier New" pitchFamily="49" charset="0"/>
              </a:rPr>
              <a:t>	 &lt;execution&gt;</a:t>
            </a:r>
          </a:p>
          <a:p>
            <a:r>
              <a:rPr lang="en-US" sz="1400" smtClean="0">
                <a:latin typeface="Courier New" pitchFamily="49" charset="0"/>
                <a:cs typeface="Courier New" pitchFamily="49" charset="0"/>
              </a:rPr>
              <a:t>			&lt;id&gt;jsunit&lt;/id&gt;</a:t>
            </a:r>
          </a:p>
          <a:p>
            <a:r>
              <a:rPr lang="en-US" sz="1400" smtClean="0">
                <a:latin typeface="Courier New" pitchFamily="49" charset="0"/>
                <a:cs typeface="Courier New" pitchFamily="49" charset="0"/>
              </a:rPr>
              <a:t>			&lt;phase&gt;test&lt;/phase&gt;</a:t>
            </a:r>
          </a:p>
          <a:p>
            <a:r>
              <a:rPr lang="en-US" sz="1400" smtClean="0">
                <a:latin typeface="Courier New" pitchFamily="49" charset="0"/>
                <a:cs typeface="Courier New" pitchFamily="49" charset="0"/>
              </a:rPr>
              <a:t>			&lt;goals&gt;</a:t>
            </a:r>
          </a:p>
          <a:p>
            <a:r>
              <a:rPr lang="en-US" sz="1400" smtClean="0">
                <a:latin typeface="Courier New" pitchFamily="49" charset="0"/>
                <a:cs typeface="Courier New" pitchFamily="49" charset="0"/>
              </a:rPr>
              <a:t>				&lt;goal&gt;exec&lt;/goal&gt;</a:t>
            </a:r>
          </a:p>
          <a:p>
            <a:r>
              <a:rPr lang="en-US" sz="1400" smtClean="0">
                <a:latin typeface="Courier New" pitchFamily="49" charset="0"/>
                <a:cs typeface="Courier New" pitchFamily="49" charset="0"/>
              </a:rPr>
              <a:t>			&lt;/goals&gt; </a:t>
            </a:r>
          </a:p>
          <a:p>
            <a:r>
              <a:rPr lang="en-US" sz="1400" smtClean="0">
                <a:latin typeface="Courier New" pitchFamily="49" charset="0"/>
                <a:cs typeface="Courier New" pitchFamily="49" charset="0"/>
              </a:rPr>
              <a:t>		&lt;/execution&gt; </a:t>
            </a:r>
          </a:p>
          <a:p>
            <a:r>
              <a:rPr lang="en-US" sz="1400" smtClean="0">
                <a:latin typeface="Courier New" pitchFamily="49" charset="0"/>
                <a:cs typeface="Courier New" pitchFamily="49" charset="0"/>
              </a:rPr>
              <a:t>	&lt;/executions&gt; </a:t>
            </a:r>
          </a:p>
          <a:p>
            <a:r>
              <a:rPr lang="en-US" sz="1400" smtClean="0">
                <a:latin typeface="Courier New" pitchFamily="49" charset="0"/>
                <a:cs typeface="Courier New" pitchFamily="49" charset="0"/>
              </a:rPr>
              <a:t>	&lt;configuration&gt; </a:t>
            </a:r>
          </a:p>
          <a:p>
            <a:r>
              <a:rPr lang="en-US" sz="14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&lt;executable&gt;phantomjs.exe&lt;/executable&gt; 	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				&lt;workingDirectory&gt;lib&lt;/workingDirectory&gt;</a:t>
            </a:r>
          </a:p>
          <a:p>
            <a:r>
              <a:rPr lang="en-US" sz="1400" smtClean="0">
                <a:latin typeface="Courier New" pitchFamily="49" charset="0"/>
                <a:cs typeface="Courier New" pitchFamily="49" charset="0"/>
              </a:rPr>
              <a:t>		&lt;arguments&gt;</a:t>
            </a:r>
          </a:p>
          <a:p>
            <a:r>
              <a:rPr lang="en-US" sz="1400" smtClean="0">
                <a:latin typeface="Courier New" pitchFamily="49" charset="0"/>
                <a:cs typeface="Courier New" pitchFamily="49" charset="0"/>
              </a:rPr>
              <a:t>			&lt;argument&gt;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run-jasmine.js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&lt;/argument&gt; 					&lt;argument&gt;./../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suite.html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&lt;/argument&gt; 					&lt;argument&gt;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surefire-reports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&lt;/argument&gt; </a:t>
            </a:r>
          </a:p>
          <a:p>
            <a:r>
              <a:rPr lang="en-US" sz="1400" smtClean="0">
                <a:latin typeface="Courier New" pitchFamily="49" charset="0"/>
                <a:cs typeface="Courier New" pitchFamily="49" charset="0"/>
              </a:rPr>
              <a:t>		&lt;/arguments&gt;</a:t>
            </a:r>
          </a:p>
          <a:p>
            <a:r>
              <a:rPr lang="en-US" sz="1400" smtClean="0">
                <a:latin typeface="Courier New" pitchFamily="49" charset="0"/>
                <a:cs typeface="Courier New" pitchFamily="49" charset="0"/>
              </a:rPr>
              <a:t>	 &lt;/configuration&gt; </a:t>
            </a:r>
          </a:p>
          <a:p>
            <a:r>
              <a:rPr lang="nl-BE" sz="1400" smtClean="0">
                <a:latin typeface="Courier New" pitchFamily="49" charset="0"/>
                <a:cs typeface="Courier New" pitchFamily="49" charset="0"/>
              </a:rPr>
              <a:t>	...</a:t>
            </a:r>
            <a:endParaRPr lang="en-US" sz="14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51" name="AutoShape 3" descr="data:image/jpeg;base64,/9j/4AAQSkZJRgABAQAAAQABAAD/2wCEAAkGBhMQEBQUExQWExQUFhcaFxYYGBQYExYVHRcWFRgYFxgXHSceGBojGxwWIDQhIycqLCwsFx4xNTAqNSYtLCkBCQoKDQsOGQ8PGjUkHyQqKSwrNSwsNSk1NSwzKio1KzU1NSwyNTU0Miw1NDUuNDMsLDUtKS8qNTYpKiwtLCksLP/AABEIAFQA9QMBIgACEQEDEQH/xAAcAAEAAgIDAQAAAAAAAAAAAAAABwgDBgEEBQL/xABGEAACAQMBAwgGBwUGBgMAAAABAgMABBEFEiExBgcTQVFhcaEIFCKBkbEyUnKCkqLRQlOTwdIjJDNissIYQ0RUc4MVFhf/xAAaAQEAAgMBAAAAAAAAAAAAAAAABAYCAwUB/8QAJBEBAAICAQMEAwEAAAAAAAAAAAECBBEDEjGxBVHB8RNhoZH/2gAMAwEAAhEDEQA/AJxpSlApSlApSlApSlApSlApSlApSlApSlApSlApSlApSlApSlApSlApSlApSlApSlArQOcbnZTR5oojAZ2kQvukCbI2io4qc5wfhW/1Vjnt1Uz6zOM5EISMd2FBP5i1BviekorEAWDEk4H9uvH+HW2ctOeS000bH+Pcj6UKMMI3WJJMYBB3YAJ7hVXUYgggkEHcRxB7q2ay5tdTuI+mS0lZTvyQFZuvIDkM3jjfQbrJ6SF5tHZtrcLncD0pOPEOM/CpJ5uOdqHViYmToLlRno87Suo4lGwOHWDvHfVXJ4GRirqVZSQykEMCNxBB4Gu1o2sS2c6TwNsSRnKt2biDu6xgmgtdyy5xbPSl/t32pSMrCmDK3YccFHece+omv/SSuS56G1hVOoO0jt7ypUeVaHYcj9T1QtOkE0+0ctK24Me53IDe6vD1PS5baVopo2ikX6SsMEfqO+gsByB59472Zbe6jW3kc4SRWJiZzuCkNvQnqOSPCpZqj0blSCNxByD2EVdXR7gyW8LtxeJGPiVBNB3KV5+sa5FaKGlJ9o4AAyScZrXpucqIfRidvEqv61G5crh4Z1e2pS+HCyOeOrjpMw3GlaOvOaM74Dj/AMgz/pr09O5fW0rBW2oietsbP4gd3vrXTPxrzqLfHltv6Zl8cbmn+anw2WlcA1onKHnnsbG5kt5lm6SIgNsoCu8Bhg7W/cRU1z2+UrTuSHOpZ6pOYbcSh1Qv7ahRsgqDvBO/eK3GgUrVeWfOTZ6S0aXBcvICQqKGIUHGTvGATu9xrwLbn806V1REuGd2CqojGSxOAB7XbQSTSuFOR2d3WK0/lVzsafpzFJJTJKOMcQDsO5jnZU9xOaDcaVC9x6SsIPsWcjDtaRFPwCn516Ok+kVYyMBNFNBn9r2ZEHjs+15UEr0rr2GoR3EayxOskbjKspBUjxFfV5dLFG8j7lRWZj3AEnyoM1KjH/iE0zsuP4a/1VsNlzo2Ell640hhh22RekGHdlxnYQEluPVQbbSoivvSPs1bEdvPIv1iUTPgMk/HFbJyM54LLU5BEu3DMeCSbI2+5GBIJ7txoN5pSlBwzADJ3AVS7lFqPrN3cTfvZZH9zMSPLFWw5w9S9X0q8k4EQuB9phsDzaqfUEm+j/oyz6mzuoZYIWYbQBAcsqqd/XvPwqy1Q56N2k7Nrc3BG+SVYwf8qLtHzfyqYJ5giszHCqCSeoADJPwoKk86cqtrN6V4dMR7wAp8waxc2+jC81W0iYBlMoZwRkFE/tGBHYQuPfXjavfGe4mlPGWR3P3mLfzqSPR303pNTkl6oYG/EzKo8tqgsaiAAADAG4AcAO6q4+kTOrapGo4pbIG8S8jDyI+NWQqo3OlqXrGsXj5yBKUHggEf8qDXLK2MsqRji7qo8SQB86uvaQCONUHBFCjwAA/lVUeaTSfWdYtVPBH6Q/8ArBcfmCirZMwAJJwBxJ4Ad9BqXLPRJ7uWJY19hVJLEgKGJx48B2dddGDmzOPbnAPYqEj4kj5V2dX5xUQlYF6Qj9tshPcBvPlWvz8u7tuDqn2VX5nNV7I5MH8k2vu0z7dvhasXi9S/FWlNUiPfv8u5rPIB4ImkSQSBBkgrsnA443kHA31qVenc61dOp25ZCh3HJOyc9W7dXmVyci3Da2+Kuo/bt4teetdc1otP6S1yNmZrGEtvOGHuDMo8gKr/AM/9l0esFv3sMTfAGP8A2VYzQrXoraJPqoufHGT51CfpK2OJrOXH0o5EJ+yysP8AUauPBE14qxPtHhQcm0W5r2jtMz5axzEXhj1qEfvI5UP4DJ80FWavr1IYnlkYKkalmY8AoGSfhVTea246PWLI9syr+IFP51KPpB8tdiJLCJvbkw82OqP9hD9o78dijtrc0Ig5acqH1K9luH3BjhF+pGNyL8PMmpL9H/kL0khv5l9mMlYAeBk4M/fsjcO8nsqMeSPJmTUbyK2j3Fz7TdSIN7MfAfE4HXVvNN0+OztkijGzHCgAHco3k953nxNBFvPdznvaf3K1bZmZQZpBxjRhuRT1Mw356gR21CvJXktPqd0sEAyzb2Y52UUcXc9m/wB5IrByj1dru7nnY5MsjN7ifZHuGB7q9Dkny7utL6T1UxqZMbTNGrNgZwATwG/hQS1B6NcPR+3eSGTHFY0CZ8CSSPfUP8s+SsmmXkltIwfYwVcDAdGGVbHV4doNbP8A/vOrfvY/4Uf6VqPKXlNPqM5nuGDSFVXIUKMDhuFBJ3o6cpHW5ls2OY5EMij6silQceKn8oqUOdzVfV9Gu2zgugjHjIwQ+RJ91Q96PFgX1R5OqKByT3syKB8Nr4VtfpJars29rbg/TkaRh3IoUebGggKt10Dmn1S/RWWIpFj2GmbYXHH2VPtYOc7hg5rV9E083FzDCOMsiJ+JgKupFGFUKOAAA8BuoKd8reRV1pcqx3KBdsEoykMjAbjgj5GvN0q4aOeJ0OGSRCpHEEMCKlv0k70G4tIutI3Y/eYAf6TUa8iNL9Z1G1i4h5kz9kMGbyBoLjKdwpXIpQRl6QWp9FpIjzvnmRcdeyuZD8h8arTUzeklqe1cWkGfoRvIR3uwUeSedQ7DCXZVG8sQB4k4FBajmZ03oNFtu2QNIfvMSPy4rvc6Gper6RePnBMRQeL4j/3Gvd0jTxb28UK8Io0QfdUL/Ko39IjVBHpscOd88w3dqoCx89j40FcKsH6OGk7FncTkb5ZQgP8AlRQfm5+FV9xVr+Z7Teg0a1HW6tIfvsWHlig2rUr5YIZJW+jEju3gqlj5CqV3dyZJHduLszHxJJPzq1PPFqXQaNdHgZFWMffYA/l2qqjiglz0cNN2764mI/woQo8XYfyU1LXOLflLdEU46Rva+yBnHxxWq+jtpfR6bLMRvmnO/wDyooUfmL1uPLrRXuIFaMbTRknZHEqRvx2ngcVEzYtPBeKd9fad6dNK5NJv239f1GUa5IHDJAqYNL5PwW6gIi5A3sQC5Pbk1DxGK9ew1K9lxHFJK3VgE7h49Q99VzByKcFp6q7mey2+pYvJk1jpv0xG97bJzk6gNmOEEZyWYZ3jAwuR35PwrUNGs+muIk6mdQfDOT5ZrjVLB4ZWRztOMbRBJ3kA4yeJGa9vm/s9u72sbo0Y+8+yPma8ta2VlR1RrcxGila4WFPTO9RM795nskwCop9Iuy2tNik/dzr8GRh8wKletH56LHpdFue1Ajj7si58iat6iKxaHqPq11BNjPRSo+BxOywbHlX3yg1p726luJPpyuWPcOpR3AYHurz8VvfNByF/+TvgZB/d7fDydjHPsR+8jf3A0Etcx3IT1G09ZlXFxcgEZ+kkPFV7i30j93sqRr+IvFIo4sjAeJBFZgMVzQUfmhKMysMMpII7CDgipw5hriwuLZ7aeKBrlZGZekjjZ3jIH0Swydkg7uw11Od7mgm6eS8s0MqSEtLEoy6PxZkUfSU8cDeDnq4Q2C0bdasp7wwPzBoLkf8A1Cx/7S2/gQ/015mu22kWKbdzFZxDq2oodpvsrs5b3Cqwry2vwuyL25A7Oml/qrq21ndX0uEWW5lbsDyN7zv86C2XIu7tLi2FxZwLDHKWAIiSJnCsVyQvEZBxmoJ9IHVhNqvRg5EESKe5mzIfIrU/8ldIFnY28GMdFEit9rGXP4to1UvlhqnrV/dTdUk0hH2dohfLFBs3Mho/rGsQkjIgV5T4qNlfzMtWlqDfRr0rfd3BHUkSn4u3+ypuuJwiM54KCx8AMmgqzz0ax6zrNxjhDsxD7g9r8xavX9HvSul1RpTwghY/eYiMeRf4VHWqXhnnllPGSR3PizFv51PHo4aPsWlxcH/myBB9mMZ+bH4UEwUpSgxSWyMcsqk94B+dfIsox+wv4V/Ss9KBWOWBW+kobHaAfnWSlBg9Qj+on4V/SsyqAMDcBXNKD4kiDDDAEdhAI86x+oR/UT8K/pWelB8xxhRgAAdgGBX1SlB15tOic5aNGPaVUn4kVlhgVBhVCjsAAHwFfdKxitYncQym1pjUy4xXOKUrJiVwygjBGQeo8K5pQYPUI/qJ+Ff0rJFCq/RAXwAHyr7pQKUpQK6N7oVvOcywRSnteNHPxYGu9Sg8ccj7Ef8AR238CH+mvTt7VI12UVUUdSgKPgN1ZaUCsHqMf1E/Cv6VnpQfEcSqMKAB3AD5V9EZrmlBg9Qj+on4V/SsscYUYUADsAAHlX1SgUpSgUpSgUpSgUpSgUpSgUpSgUpSgUpSgUpSgUpSgUpSgUpSgUpSgUpSgUpSgUpSgUpSg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5" descr="data:image/jpeg;base64,/9j/4AAQSkZJRgABAQAAAQABAAD/2wCEAAkGBhMQEBQUExQWExQUFhcaFxYYGBQYExYVHRcWFRgYFxgXHSceGBojGxwWIDQhIycqLCwsFx4xNTAqNSYtLCkBCQoKDQsOGQ8PGjUkHyQqKSwrNSwsNSk1NSwzKio1KzU1NSwyNTU0Miw1NDUuNDMsLDUtKS8qNTYpKiwtLCksLP/AABEIAFQA9QMBIgACEQEDEQH/xAAcAAEAAgIDAQAAAAAAAAAAAAAABwgDBgEEBQL/xABGEAACAQMBAwgGBwUGBgMAAAABAgMABBEFEiExBgcTQVFhcaEIFCKBkbEyUnKCkqLRQlOTwdIjJDNissIYQ0RUc4MVFhf/xAAaAQEAAgMBAAAAAAAAAAAAAAAABAYCAwUB/8QAJBEBAAICAQMEAwEAAAAAAAAAAAECBBEDEjGxBVHB8RNhoZH/2gAMAwEAAhEDEQA/AJxpSlApSlApSlApSlApSlApSlApSlApSlApSlApSlApSlApSlApSlApSlApSlApSlArQOcbnZTR5oojAZ2kQvukCbI2io4qc5wfhW/1Vjnt1Uz6zOM5EISMd2FBP5i1BviekorEAWDEk4H9uvH+HW2ctOeS000bH+Pcj6UKMMI3WJJMYBB3YAJ7hVXUYgggkEHcRxB7q2ay5tdTuI+mS0lZTvyQFZuvIDkM3jjfQbrJ6SF5tHZtrcLncD0pOPEOM/CpJ5uOdqHViYmToLlRno87Suo4lGwOHWDvHfVXJ4GRirqVZSQykEMCNxBB4Gu1o2sS2c6TwNsSRnKt2biDu6xgmgtdyy5xbPSl/t32pSMrCmDK3YccFHece+omv/SSuS56G1hVOoO0jt7ypUeVaHYcj9T1QtOkE0+0ctK24Me53IDe6vD1PS5baVopo2ikX6SsMEfqO+gsByB59472Zbe6jW3kc4SRWJiZzuCkNvQnqOSPCpZqj0blSCNxByD2EVdXR7gyW8LtxeJGPiVBNB3KV5+sa5FaKGlJ9o4AAyScZrXpucqIfRidvEqv61G5crh4Z1e2pS+HCyOeOrjpMw3GlaOvOaM74Dj/AMgz/pr09O5fW0rBW2oietsbP4gd3vrXTPxrzqLfHltv6Zl8cbmn+anw2WlcA1onKHnnsbG5kt5lm6SIgNsoCu8Bhg7W/cRU1z2+UrTuSHOpZ6pOYbcSh1Qv7ahRsgqDvBO/eK3GgUrVeWfOTZ6S0aXBcvICQqKGIUHGTvGATu9xrwLbn806V1REuGd2CqojGSxOAB7XbQSTSuFOR2d3WK0/lVzsafpzFJJTJKOMcQDsO5jnZU9xOaDcaVC9x6SsIPsWcjDtaRFPwCn516Ok+kVYyMBNFNBn9r2ZEHjs+15UEr0rr2GoR3EayxOskbjKspBUjxFfV5dLFG8j7lRWZj3AEnyoM1KjH/iE0zsuP4a/1VsNlzo2Ell640hhh22RekGHdlxnYQEluPVQbbSoivvSPs1bEdvPIv1iUTPgMk/HFbJyM54LLU5BEu3DMeCSbI2+5GBIJ7txoN5pSlBwzADJ3AVS7lFqPrN3cTfvZZH9zMSPLFWw5w9S9X0q8k4EQuB9phsDzaqfUEm+j/oyz6mzuoZYIWYbQBAcsqqd/XvPwqy1Q56N2k7Nrc3BG+SVYwf8qLtHzfyqYJ5giszHCqCSeoADJPwoKk86cqtrN6V4dMR7wAp8waxc2+jC81W0iYBlMoZwRkFE/tGBHYQuPfXjavfGe4mlPGWR3P3mLfzqSPR303pNTkl6oYG/EzKo8tqgsaiAAADAG4AcAO6q4+kTOrapGo4pbIG8S8jDyI+NWQqo3OlqXrGsXj5yBKUHggEf8qDXLK2MsqRji7qo8SQB86uvaQCONUHBFCjwAA/lVUeaTSfWdYtVPBH6Q/8ArBcfmCirZMwAJJwBxJ4Ad9BqXLPRJ7uWJY19hVJLEgKGJx48B2dddGDmzOPbnAPYqEj4kj5V2dX5xUQlYF6Qj9tshPcBvPlWvz8u7tuDqn2VX5nNV7I5MH8k2vu0z7dvhasXi9S/FWlNUiPfv8u5rPIB4ImkSQSBBkgrsnA443kHA31qVenc61dOp25ZCh3HJOyc9W7dXmVyci3Da2+Kuo/bt4teetdc1otP6S1yNmZrGEtvOGHuDMo8gKr/AM/9l0esFv3sMTfAGP8A2VYzQrXoraJPqoufHGT51CfpK2OJrOXH0o5EJ+yysP8AUauPBE14qxPtHhQcm0W5r2jtMz5axzEXhj1qEfvI5UP4DJ80FWavr1IYnlkYKkalmY8AoGSfhVTea246PWLI9syr+IFP51KPpB8tdiJLCJvbkw82OqP9hD9o78dijtrc0Ig5acqH1K9luH3BjhF+pGNyL8PMmpL9H/kL0khv5l9mMlYAeBk4M/fsjcO8nsqMeSPJmTUbyK2j3Fz7TdSIN7MfAfE4HXVvNN0+OztkijGzHCgAHco3k953nxNBFvPdznvaf3K1bZmZQZpBxjRhuRT1Mw356gR21CvJXktPqd0sEAyzb2Y52UUcXc9m/wB5IrByj1dru7nnY5MsjN7ifZHuGB7q9Dkny7utL6T1UxqZMbTNGrNgZwATwG/hQS1B6NcPR+3eSGTHFY0CZ8CSSPfUP8s+SsmmXkltIwfYwVcDAdGGVbHV4doNbP8A/vOrfvY/4Uf6VqPKXlNPqM5nuGDSFVXIUKMDhuFBJ3o6cpHW5ls2OY5EMij6silQceKn8oqUOdzVfV9Gu2zgugjHjIwQ+RJ91Q96PFgX1R5OqKByT3syKB8Nr4VtfpJars29rbg/TkaRh3IoUebGggKt10Dmn1S/RWWIpFj2GmbYXHH2VPtYOc7hg5rV9E083FzDCOMsiJ+JgKupFGFUKOAAA8BuoKd8reRV1pcqx3KBdsEoykMjAbjgj5GvN0q4aOeJ0OGSRCpHEEMCKlv0k70G4tIutI3Y/eYAf6TUa8iNL9Z1G1i4h5kz9kMGbyBoLjKdwpXIpQRl6QWp9FpIjzvnmRcdeyuZD8h8arTUzeklqe1cWkGfoRvIR3uwUeSedQ7DCXZVG8sQB4k4FBajmZ03oNFtu2QNIfvMSPy4rvc6Gper6RePnBMRQeL4j/3Gvd0jTxb28UK8Io0QfdUL/Ko39IjVBHpscOd88w3dqoCx89j40FcKsH6OGk7FncTkb5ZQgP8AlRQfm5+FV9xVr+Z7Teg0a1HW6tIfvsWHlig2rUr5YIZJW+jEju3gqlj5CqV3dyZJHduLszHxJJPzq1PPFqXQaNdHgZFWMffYA/l2qqjiglz0cNN2764mI/woQo8XYfyU1LXOLflLdEU46Rva+yBnHxxWq+jtpfR6bLMRvmnO/wDyooUfmL1uPLrRXuIFaMbTRknZHEqRvx2ngcVEzYtPBeKd9fad6dNK5NJv239f1GUa5IHDJAqYNL5PwW6gIi5A3sQC5Pbk1DxGK9ew1K9lxHFJK3VgE7h49Q99VzByKcFp6q7mey2+pYvJk1jpv0xG97bJzk6gNmOEEZyWYZ3jAwuR35PwrUNGs+muIk6mdQfDOT5ZrjVLB4ZWRztOMbRBJ3kA4yeJGa9vm/s9u72sbo0Y+8+yPma8ta2VlR1RrcxGila4WFPTO9RM795nskwCop9Iuy2tNik/dzr8GRh8wKletH56LHpdFue1Ajj7si58iat6iKxaHqPq11BNjPRSo+BxOywbHlX3yg1p726luJPpyuWPcOpR3AYHurz8VvfNByF/+TvgZB/d7fDydjHPsR+8jf3A0Etcx3IT1G09ZlXFxcgEZ+kkPFV7i30j93sqRr+IvFIo4sjAeJBFZgMVzQUfmhKMysMMpII7CDgipw5hriwuLZ7aeKBrlZGZekjjZ3jIH0Swydkg7uw11Od7mgm6eS8s0MqSEtLEoy6PxZkUfSU8cDeDnq4Q2C0bdasp7wwPzBoLkf8A1Cx/7S2/gQ/015mu22kWKbdzFZxDq2oodpvsrs5b3Cqwry2vwuyL25A7Oml/qrq21ndX0uEWW5lbsDyN7zv86C2XIu7tLi2FxZwLDHKWAIiSJnCsVyQvEZBxmoJ9IHVhNqvRg5EESKe5mzIfIrU/8ldIFnY28GMdFEit9rGXP4to1UvlhqnrV/dTdUk0hH2dohfLFBs3Mho/rGsQkjIgV5T4qNlfzMtWlqDfRr0rfd3BHUkSn4u3+ypuuJwiM54KCx8AMmgqzz0ax6zrNxjhDsxD7g9r8xavX9HvSul1RpTwghY/eYiMeRf4VHWqXhnnllPGSR3PizFv51PHo4aPsWlxcH/myBB9mMZ+bH4UEwUpSgxSWyMcsqk94B+dfIsox+wv4V/Ss9KBWOWBW+kobHaAfnWSlBg9Qj+on4V/SsyqAMDcBXNKD4kiDDDAEdhAI86x+oR/UT8K/pWelB8xxhRgAAdgGBX1SlB15tOic5aNGPaVUn4kVlhgVBhVCjsAAHwFfdKxitYncQym1pjUy4xXOKUrJiVwygjBGQeo8K5pQYPUI/qJ+Ff0rJFCq/RAXwAHyr7pQKUpQK6N7oVvOcywRSnteNHPxYGu9Sg8ccj7Ef8AR238CH+mvTt7VI12UVUUdSgKPgN1ZaUCsHqMf1E/Cv6VnpQfEcSqMKAB3AD5V9EZrmlBg9Qj+on4V/SsscYUYUADsAAHlX1SgUpSgUpSgUpSgUpSgUpSgUpSgUpSgUpSgUpSgUpSgUpSgUpSgUpSgUpSgUpSgUpSgUpSg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 descr="http://blog.doityourselfandroid.com/wp-content/uploads/2010/12/mave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28600"/>
            <a:ext cx="2438400" cy="8339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https://pixhawk.ethz.ch/_media/logos/eclipse-logo.png?cache=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1295400"/>
            <a:ext cx="4114800" cy="4114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381000" y="304800"/>
            <a:ext cx="8294687" cy="1071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en-US" sz="5400" smtClean="0">
                <a:solidFill>
                  <a:srgbClr val="FF0000"/>
                </a:solidFill>
                <a:latin typeface="Gill Sans MT" pitchFamily="34" charset="0"/>
                <a:cs typeface="Arial" charset="0"/>
                <a:sym typeface="Arial" charset="0"/>
              </a:rPr>
              <a:t>javaScript != Java</a:t>
            </a:r>
            <a:endParaRPr lang="en-US" sz="5400">
              <a:solidFill>
                <a:schemeClr val="tx1"/>
              </a:solidFill>
              <a:latin typeface="Gill Sans MT" pitchFamily="34" charset="0"/>
              <a:cs typeface="Arial" charset="0"/>
              <a:sym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752600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>
                <a:latin typeface="Courier New" pitchFamily="49" charset="0"/>
                <a:cs typeface="Courier New" pitchFamily="49" charset="0"/>
              </a:rPr>
              <a:t>function doIfYes() {</a:t>
            </a:r>
          </a:p>
          <a:p>
            <a:r>
              <a:rPr lang="nl-BE" smtClean="0">
                <a:latin typeface="Courier New" pitchFamily="49" charset="0"/>
                <a:cs typeface="Courier New" pitchFamily="49" charset="0"/>
              </a:rPr>
              <a:t>   this.myvar = 10; // whoops</a:t>
            </a:r>
          </a:p>
          <a:p>
            <a:r>
              <a:rPr lang="nl-BE" smtClean="0">
                <a:latin typeface="Courier New" pitchFamily="49" charset="0"/>
                <a:cs typeface="Courier New" pitchFamily="49" charset="0"/>
              </a:rPr>
              <a:t>   return true;</a:t>
            </a:r>
          </a:p>
          <a:p>
            <a:r>
              <a:rPr lang="nl-BE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nl-BE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smtClean="0">
                <a:latin typeface="Courier New" pitchFamily="49" charset="0"/>
                <a:cs typeface="Courier New" pitchFamily="49" charset="0"/>
              </a:rPr>
              <a:t>var result = Messagebox.show(“stuff”, doIfYes, doIfNo()); // whoops</a:t>
            </a:r>
          </a:p>
          <a:p>
            <a:r>
              <a:rPr lang="nl-BE" smtClean="0">
                <a:latin typeface="Courier New" pitchFamily="49" charset="0"/>
                <a:cs typeface="Courier New" pitchFamily="49" charset="0"/>
              </a:rPr>
              <a:t>doMoreThings(); // whoops</a:t>
            </a:r>
          </a:p>
          <a:p>
            <a:endParaRPr lang="nl-BE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smtClean="0">
                <a:latin typeface="Courier New" pitchFamily="49" charset="0"/>
                <a:cs typeface="Courier New" pitchFamily="49" charset="0"/>
              </a:rPr>
              <a:t>// result should be true if he pressed “YES”, right?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http://www.streamhead.com/wp-content/uploads/2010/12/rhino_jasmine_javascript_bd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2286000"/>
            <a:ext cx="2857500" cy="2381250"/>
          </a:xfrm>
          <a:prstGeom prst="rect">
            <a:avLst/>
          </a:prstGeom>
          <a:noFill/>
        </p:spPr>
      </p:pic>
      <p:sp>
        <p:nvSpPr>
          <p:cNvPr id="3" name="Rectangle 2"/>
          <p:cNvSpPr>
            <a:spLocks/>
          </p:cNvSpPr>
          <p:nvPr/>
        </p:nvSpPr>
        <p:spPr bwMode="auto">
          <a:xfrm>
            <a:off x="381000" y="228600"/>
            <a:ext cx="8294687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Biggest differences</a:t>
            </a:r>
            <a:endParaRPr lang="en-US" sz="5400">
              <a:solidFill>
                <a:schemeClr val="tx1"/>
              </a:solidFill>
              <a:latin typeface="Gill Sans MT" pitchFamily="34" charset="0"/>
              <a:cs typeface="Arial" charset="0"/>
              <a:sym typeface="Arial" charset="0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533400" y="1447800"/>
            <a:ext cx="8294687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>
              <a:lnSpc>
                <a:spcPct val="95000"/>
              </a:lnSpc>
            </a:pPr>
            <a:r>
              <a:rPr lang="nl-BE" sz="2000" smtClean="0">
                <a:cs typeface="Courier New" pitchFamily="49" charset="0"/>
                <a:sym typeface="Arial" charset="0"/>
              </a:rPr>
              <a:t>Using </a:t>
            </a:r>
            <a:r>
              <a:rPr lang="nl-BE" sz="2000" b="1" smtClean="0">
                <a:cs typeface="Courier New" pitchFamily="49" charset="0"/>
                <a:sym typeface="Arial" charset="0"/>
              </a:rPr>
              <a:t>Rhino </a:t>
            </a:r>
            <a:r>
              <a:rPr lang="nl-BE" sz="2000" smtClean="0">
                <a:cs typeface="Courier New" pitchFamily="49" charset="0"/>
                <a:sym typeface="Arial" charset="0"/>
              </a:rPr>
              <a:t>to evaluate JS:</a:t>
            </a:r>
          </a:p>
          <a:p>
            <a:pPr marL="742950" indent="-742950">
              <a:lnSpc>
                <a:spcPct val="95000"/>
              </a:lnSpc>
            </a:pPr>
            <a:endParaRPr lang="nl-BE" sz="2000" smtClean="0">
              <a:cs typeface="Courier New" pitchFamily="49" charset="0"/>
              <a:sym typeface="Arial" charset="0"/>
            </a:endParaRPr>
          </a:p>
          <a:p>
            <a:pPr marL="742950" indent="-742950" algn="ctr">
              <a:lnSpc>
                <a:spcPct val="95000"/>
              </a:lnSpc>
            </a:pPr>
            <a:r>
              <a:rPr lang="nl-BE" sz="2000" smtClean="0">
                <a:solidFill>
                  <a:schemeClr val="tx1"/>
                </a:solidFill>
                <a:cs typeface="Courier New" pitchFamily="49" charset="0"/>
                <a:sym typeface="Arial" charset="0"/>
              </a:rPr>
              <a:t>JS Scope &amp; context </a:t>
            </a:r>
            <a:r>
              <a:rPr lang="nl-BE" sz="2000" b="1" smtClean="0">
                <a:solidFill>
                  <a:schemeClr val="accent3"/>
                </a:solidFill>
                <a:cs typeface="Courier New" pitchFamily="49" charset="0"/>
                <a:sym typeface="Arial" charset="0"/>
              </a:rPr>
              <a:t>control</a:t>
            </a:r>
            <a:r>
              <a:rPr lang="nl-BE" sz="2000" smtClean="0">
                <a:solidFill>
                  <a:schemeClr val="tx1"/>
                </a:solidFill>
                <a:cs typeface="Courier New" pitchFamily="49" charset="0"/>
                <a:sym typeface="Arial" charset="0"/>
              </a:rPr>
              <a:t> within the </a:t>
            </a:r>
            <a:r>
              <a:rPr lang="nl-BE" sz="2000" u="sng" smtClean="0">
                <a:solidFill>
                  <a:schemeClr val="tx1"/>
                </a:solidFill>
                <a:cs typeface="Courier New" pitchFamily="49" charset="0"/>
                <a:sym typeface="Arial" charset="0"/>
              </a:rPr>
              <a:t>JVM</a:t>
            </a:r>
            <a:r>
              <a:rPr lang="nl-BE" sz="2000" smtClean="0">
                <a:solidFill>
                  <a:schemeClr val="tx1"/>
                </a:solidFill>
                <a:cs typeface="Courier New" pitchFamily="49" charset="0"/>
                <a:sym typeface="Arial" charset="0"/>
              </a:rPr>
              <a:t>!</a:t>
            </a:r>
          </a:p>
          <a:p>
            <a:pPr marL="742950" indent="-742950" algn="ctr">
              <a:lnSpc>
                <a:spcPct val="95000"/>
              </a:lnSpc>
            </a:pPr>
            <a:endParaRPr lang="nl-BE" sz="2000" smtClean="0">
              <a:cs typeface="Courier New" pitchFamily="49" charset="0"/>
              <a:sym typeface="Arial" charset="0"/>
            </a:endParaRPr>
          </a:p>
          <a:p>
            <a:pPr marL="742950" indent="-742950" algn="ctr">
              <a:lnSpc>
                <a:spcPct val="95000"/>
              </a:lnSpc>
            </a:pPr>
            <a:endParaRPr lang="nl-BE" sz="2000" smtClean="0">
              <a:solidFill>
                <a:schemeClr val="tx1"/>
              </a:solidFill>
              <a:cs typeface="Courier New" pitchFamily="49" charset="0"/>
              <a:sym typeface="Arial" charset="0"/>
            </a:endParaRPr>
          </a:p>
          <a:p>
            <a:pPr marL="742950" indent="-742950" algn="ctr">
              <a:lnSpc>
                <a:spcPct val="95000"/>
              </a:lnSpc>
            </a:pPr>
            <a:endParaRPr lang="nl-BE" sz="2000" smtClean="0">
              <a:cs typeface="Courier New" pitchFamily="49" charset="0"/>
              <a:sym typeface="Arial" charset="0"/>
            </a:endParaRPr>
          </a:p>
          <a:p>
            <a:pPr marL="742950" indent="-742950" algn="ctr">
              <a:lnSpc>
                <a:spcPct val="95000"/>
              </a:lnSpc>
            </a:pPr>
            <a:endParaRPr lang="nl-BE" sz="2000" smtClean="0">
              <a:solidFill>
                <a:schemeClr val="tx1"/>
              </a:solidFill>
              <a:cs typeface="Courier New" pitchFamily="49" charset="0"/>
              <a:sym typeface="Arial" charset="0"/>
            </a:endParaRPr>
          </a:p>
          <a:p>
            <a:pPr marL="742950" indent="-742950" algn="ctr">
              <a:lnSpc>
                <a:spcPct val="95000"/>
              </a:lnSpc>
            </a:pPr>
            <a:endParaRPr lang="nl-BE" sz="2000" smtClean="0">
              <a:cs typeface="Courier New" pitchFamily="49" charset="0"/>
              <a:sym typeface="Arial" charset="0"/>
            </a:endParaRPr>
          </a:p>
          <a:p>
            <a:pPr marL="742950" indent="-742950" algn="ctr">
              <a:lnSpc>
                <a:spcPct val="95000"/>
              </a:lnSpc>
            </a:pPr>
            <a:endParaRPr lang="nl-BE" sz="2000" smtClean="0">
              <a:solidFill>
                <a:schemeClr val="tx1"/>
              </a:solidFill>
              <a:cs typeface="Courier New" pitchFamily="49" charset="0"/>
              <a:sym typeface="Arial" charset="0"/>
            </a:endParaRPr>
          </a:p>
          <a:p>
            <a:pPr marL="742950" indent="-742950" algn="ctr">
              <a:lnSpc>
                <a:spcPct val="95000"/>
              </a:lnSpc>
            </a:pPr>
            <a:endParaRPr lang="nl-BE" sz="2000" smtClean="0">
              <a:cs typeface="Courier New" pitchFamily="49" charset="0"/>
              <a:sym typeface="Arial" charset="0"/>
            </a:endParaRPr>
          </a:p>
          <a:p>
            <a:pPr marL="742950" indent="-742950" algn="ctr">
              <a:lnSpc>
                <a:spcPct val="95000"/>
              </a:lnSpc>
            </a:pPr>
            <a:endParaRPr lang="nl-BE" sz="2000" smtClean="0">
              <a:solidFill>
                <a:schemeClr val="tx1"/>
              </a:solidFill>
              <a:cs typeface="Courier New" pitchFamily="49" charset="0"/>
              <a:sym typeface="Arial" charset="0"/>
            </a:endParaRPr>
          </a:p>
          <a:p>
            <a:pPr marL="742950" indent="-742950" algn="ctr">
              <a:lnSpc>
                <a:spcPct val="95000"/>
              </a:lnSpc>
            </a:pPr>
            <a:endParaRPr lang="nl-BE" sz="2000" smtClean="0">
              <a:cs typeface="Courier New" pitchFamily="49" charset="0"/>
              <a:sym typeface="Arial" charset="0"/>
            </a:endParaRPr>
          </a:p>
          <a:p>
            <a:pPr marL="742950" indent="-742950">
              <a:lnSpc>
                <a:spcPct val="95000"/>
              </a:lnSpc>
            </a:pPr>
            <a:r>
              <a:rPr lang="nl-BE" sz="2000" smtClean="0">
                <a:solidFill>
                  <a:schemeClr val="tx1"/>
                </a:solidFill>
                <a:cs typeface="Courier New" pitchFamily="49" charset="0"/>
                <a:sym typeface="Arial" charset="0"/>
              </a:rPr>
              <a:t>Using Phantom to evaluate JS:</a:t>
            </a:r>
          </a:p>
          <a:p>
            <a:pPr marL="742950" indent="-742950">
              <a:lnSpc>
                <a:spcPct val="95000"/>
              </a:lnSpc>
            </a:pPr>
            <a:endParaRPr lang="nl-BE" sz="2000" smtClean="0">
              <a:solidFill>
                <a:schemeClr val="tx1"/>
              </a:solidFill>
              <a:cs typeface="Courier New" pitchFamily="49" charset="0"/>
              <a:sym typeface="Arial" charset="0"/>
            </a:endParaRPr>
          </a:p>
          <a:p>
            <a:pPr marL="742950" indent="-742950" algn="ctr">
              <a:lnSpc>
                <a:spcPct val="95000"/>
              </a:lnSpc>
            </a:pPr>
            <a:r>
              <a:rPr lang="nl-BE" sz="2000" b="1" smtClean="0">
                <a:solidFill>
                  <a:schemeClr val="accent2"/>
                </a:solidFill>
                <a:cs typeface="Courier New" pitchFamily="49" charset="0"/>
                <a:sym typeface="Arial" charset="0"/>
              </a:rPr>
              <a:t>No access</a:t>
            </a:r>
            <a:r>
              <a:rPr lang="nl-BE" sz="2000" smtClean="0">
                <a:solidFill>
                  <a:schemeClr val="tx1"/>
                </a:solidFill>
                <a:cs typeface="Courier New" pitchFamily="49" charset="0"/>
                <a:sym typeface="Arial" charset="0"/>
              </a:rPr>
              <a:t> to sandbox world - need to write to files in JS space</a:t>
            </a:r>
            <a:endParaRPr lang="en-US" sz="2000">
              <a:solidFill>
                <a:schemeClr val="tx1"/>
              </a:solidFill>
              <a:cs typeface="Courier New" pitchFamily="49" charset="0"/>
              <a:sym typeface="Aria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 bwMode="auto">
          <a:xfrm>
            <a:off x="381000" y="228600"/>
            <a:ext cx="8294687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5400" smtClean="0">
                <a:latin typeface="Gill Sans MT" pitchFamily="34" charset="0"/>
                <a:cs typeface="Arial" charset="0"/>
                <a:sym typeface="Arial" charset="0"/>
              </a:rPr>
              <a:t>So…</a:t>
            </a:r>
            <a:endParaRPr lang="en-US" sz="5400">
              <a:solidFill>
                <a:schemeClr val="tx1"/>
              </a:solidFill>
              <a:latin typeface="Gill Sans MT" pitchFamily="34" charset="0"/>
              <a:cs typeface="Arial" charset="0"/>
              <a:sym typeface="Arial" charset="0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304800" y="1447800"/>
            <a:ext cx="86868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>
              <a:lnSpc>
                <a:spcPct val="95000"/>
              </a:lnSpc>
              <a:buFont typeface="+mj-lt"/>
              <a:buAutoNum type="arabicPeriod"/>
            </a:pPr>
            <a:endParaRPr lang="en-US" sz="2000" smtClean="0">
              <a:solidFill>
                <a:srgbClr val="FF0000"/>
              </a:solidFill>
              <a:cs typeface="Courier New" pitchFamily="49" charset="0"/>
              <a:sym typeface="Arial" charset="0"/>
            </a:endParaRPr>
          </a:p>
          <a:p>
            <a:pPr marL="742950" indent="-742950">
              <a:lnSpc>
                <a:spcPct val="95000"/>
              </a:lnSpc>
              <a:buFont typeface="+mj-lt"/>
              <a:buAutoNum type="arabicPeriod"/>
            </a:pPr>
            <a:endParaRPr lang="en-US" sz="2000">
              <a:solidFill>
                <a:srgbClr val="FF0000"/>
              </a:solidFill>
              <a:cs typeface="Courier New" pitchFamily="49" charset="0"/>
              <a:sym typeface="Arial" charset="0"/>
            </a:endParaRPr>
          </a:p>
          <a:p>
            <a:pPr marL="742950" indent="-742950">
              <a:lnSpc>
                <a:spcPct val="95000"/>
              </a:lnSpc>
              <a:buFont typeface="+mj-lt"/>
              <a:buAutoNum type="arabicPeriod"/>
            </a:pPr>
            <a:r>
              <a:rPr lang="en-US" sz="2000" smtClean="0">
                <a:solidFill>
                  <a:srgbClr val="FF0000"/>
                </a:solidFill>
                <a:cs typeface="Courier New" pitchFamily="49" charset="0"/>
                <a:sym typeface="Arial" charset="0"/>
              </a:rPr>
              <a:t>Lack of integration</a:t>
            </a:r>
            <a:r>
              <a:rPr lang="en-US" sz="2000" smtClean="0">
                <a:solidFill>
                  <a:schemeClr val="tx1"/>
                </a:solidFill>
                <a:cs typeface="Courier New" pitchFamily="49" charset="0"/>
                <a:sym typeface="Arial" charset="0"/>
              </a:rPr>
              <a:t> -&gt; </a:t>
            </a:r>
            <a:r>
              <a:rPr lang="en-US" sz="2000" smtClean="0">
                <a:solidFill>
                  <a:schemeClr val="accent3"/>
                </a:solidFill>
                <a:cs typeface="Courier New" pitchFamily="49" charset="0"/>
                <a:sym typeface="Arial" charset="0"/>
              </a:rPr>
              <a:t>phantom + maven or embedded Java tests</a:t>
            </a:r>
          </a:p>
          <a:p>
            <a:pPr marL="742950" indent="-742950">
              <a:lnSpc>
                <a:spcPct val="95000"/>
              </a:lnSpc>
              <a:buFont typeface="+mj-lt"/>
              <a:buAutoNum type="arabicPeriod"/>
            </a:pPr>
            <a:r>
              <a:rPr lang="en-US" sz="2000" smtClean="0">
                <a:solidFill>
                  <a:srgbClr val="FF0000"/>
                </a:solidFill>
                <a:cs typeface="Courier New" pitchFamily="49" charset="0"/>
                <a:sym typeface="Arial" charset="0"/>
              </a:rPr>
              <a:t>Lack of standard </a:t>
            </a:r>
            <a:r>
              <a:rPr lang="en-US" sz="2000" smtClean="0">
                <a:solidFill>
                  <a:schemeClr val="tx1"/>
                </a:solidFill>
                <a:cs typeface="Courier New" pitchFamily="49" charset="0"/>
                <a:sym typeface="Arial" charset="0"/>
              </a:rPr>
              <a:t>-&gt; </a:t>
            </a:r>
            <a:r>
              <a:rPr lang="en-US" sz="2000" smtClean="0">
                <a:solidFill>
                  <a:schemeClr val="accent3"/>
                </a:solidFill>
                <a:cs typeface="Courier New" pitchFamily="49" charset="0"/>
                <a:sym typeface="Arial" charset="0"/>
              </a:rPr>
              <a:t>jasmine as a base </a:t>
            </a:r>
            <a:r>
              <a:rPr lang="en-US" sz="2000" smtClean="0">
                <a:solidFill>
                  <a:schemeClr val="tx1"/>
                </a:solidFill>
                <a:cs typeface="Courier New" pitchFamily="49" charset="0"/>
                <a:sym typeface="Arial" charset="0"/>
              </a:rPr>
              <a:t>(extensible)</a:t>
            </a:r>
          </a:p>
          <a:p>
            <a:pPr marL="742950" indent="-742950">
              <a:lnSpc>
                <a:spcPct val="95000"/>
              </a:lnSpc>
              <a:buFont typeface="+mj-lt"/>
              <a:buAutoNum type="arabicPeriod"/>
            </a:pPr>
            <a:r>
              <a:rPr lang="en-US" sz="2000" smtClean="0">
                <a:solidFill>
                  <a:srgbClr val="FF0000"/>
                </a:solidFill>
                <a:cs typeface="Courier New" pitchFamily="49" charset="0"/>
                <a:sym typeface="Arial" charset="0"/>
              </a:rPr>
              <a:t>Separation of concerns</a:t>
            </a:r>
            <a:r>
              <a:rPr lang="en-US" sz="2000" smtClean="0">
                <a:cs typeface="Courier New" pitchFamily="49" charset="0"/>
                <a:sym typeface="Arial" charset="0"/>
              </a:rPr>
              <a:t> -&gt; </a:t>
            </a:r>
            <a:r>
              <a:rPr lang="en-US" sz="2000" smtClean="0">
                <a:solidFill>
                  <a:schemeClr val="accent3"/>
                </a:solidFill>
                <a:cs typeface="Courier New" pitchFamily="49" charset="0"/>
                <a:sym typeface="Arial" charset="0"/>
              </a:rPr>
              <a:t>split up logic like you’re used to </a:t>
            </a:r>
            <a:r>
              <a:rPr lang="en-US" sz="2000" smtClean="0">
                <a:cs typeface="Courier New" pitchFamily="49" charset="0"/>
                <a:sym typeface="Arial" charset="0"/>
              </a:rPr>
              <a:t>&amp; test behaviour!</a:t>
            </a:r>
          </a:p>
          <a:p>
            <a:pPr marL="742950" indent="-742950">
              <a:lnSpc>
                <a:spcPct val="95000"/>
              </a:lnSpc>
              <a:buFont typeface="+mj-lt"/>
              <a:buAutoNum type="arabicPeriod"/>
            </a:pPr>
            <a:r>
              <a:rPr lang="en-US" sz="2000" smtClean="0">
                <a:solidFill>
                  <a:srgbClr val="FF0000"/>
                </a:solidFill>
                <a:cs typeface="Courier New" pitchFamily="49" charset="0"/>
                <a:sym typeface="Arial" charset="0"/>
              </a:rPr>
              <a:t>Browser quirks</a:t>
            </a:r>
          </a:p>
          <a:p>
            <a:pPr marL="1200150" lvl="1" indent="-74295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000" smtClean="0">
                <a:solidFill>
                  <a:schemeClr val="accent3"/>
                </a:solidFill>
                <a:cs typeface="Courier New" pitchFamily="49" charset="0"/>
                <a:sym typeface="Arial" charset="0"/>
              </a:rPr>
              <a:t>stick to ES5 + one UI lib </a:t>
            </a:r>
            <a:r>
              <a:rPr lang="en-US" sz="2000" smtClean="0">
                <a:solidFill>
                  <a:schemeClr val="tx1"/>
                </a:solidFill>
                <a:cs typeface="Courier New" pitchFamily="49" charset="0"/>
                <a:sym typeface="Arial" charset="0"/>
              </a:rPr>
              <a:t>(jQuery)</a:t>
            </a:r>
          </a:p>
          <a:p>
            <a:pPr marL="1200150" lvl="1" indent="-74295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000" smtClean="0">
                <a:solidFill>
                  <a:schemeClr val="accent3"/>
                </a:solidFill>
                <a:cs typeface="Courier New" pitchFamily="49" charset="0"/>
                <a:sym typeface="Arial" charset="0"/>
              </a:rPr>
              <a:t>Test headless in a real browser</a:t>
            </a:r>
            <a:r>
              <a:rPr lang="en-US" sz="2000" smtClean="0">
                <a:cs typeface="Courier New" pitchFamily="49" charset="0"/>
                <a:sym typeface="Arial" charset="0"/>
              </a:rPr>
              <a:t>: Phantom</a:t>
            </a:r>
          </a:p>
          <a:p>
            <a:pPr marL="1200150" lvl="1" indent="-74295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000" smtClean="0">
                <a:solidFill>
                  <a:schemeClr val="accent6"/>
                </a:solidFill>
                <a:cs typeface="Courier New" pitchFamily="49" charset="0"/>
                <a:sym typeface="Arial" charset="0"/>
              </a:rPr>
              <a:t>Test quirks with webdriver in separate browsers</a:t>
            </a:r>
            <a:endParaRPr lang="en-US" sz="2000">
              <a:solidFill>
                <a:schemeClr val="accent6"/>
              </a:solidFill>
              <a:cs typeface="Courier New" pitchFamily="49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089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http://matildamemo.com/wp-content/uploads/2012/06/thats-all-folks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68926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381000" y="304800"/>
            <a:ext cx="8294687" cy="1071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en-US" sz="5400" smtClean="0">
                <a:solidFill>
                  <a:srgbClr val="FF0000"/>
                </a:solidFill>
                <a:latin typeface="Gill Sans MT" pitchFamily="34" charset="0"/>
                <a:cs typeface="Arial" charset="0"/>
                <a:sym typeface="Arial" charset="0"/>
              </a:rPr>
              <a:t>javaScript = </a:t>
            </a:r>
            <a:r>
              <a:rPr lang="en-US" sz="5400" b="1" smtClean="0">
                <a:solidFill>
                  <a:srgbClr val="FF0000"/>
                </a:solidFill>
                <a:latin typeface="Gill Sans MT" pitchFamily="34" charset="0"/>
                <a:cs typeface="Arial" charset="0"/>
                <a:sym typeface="Arial" charset="0"/>
              </a:rPr>
              <a:t>HARD</a:t>
            </a:r>
            <a:endParaRPr lang="en-US" sz="5400" b="1">
              <a:solidFill>
                <a:schemeClr val="tx1"/>
              </a:solidFill>
              <a:latin typeface="Gill Sans MT" pitchFamily="34" charset="0"/>
              <a:cs typeface="Arial" charset="0"/>
              <a:sym typeface="Arial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457200" y="2286000"/>
            <a:ext cx="8294687" cy="426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Provided you don’t know</a:t>
            </a:r>
          </a:p>
          <a:p>
            <a:pPr marL="742950" indent="-742950">
              <a:lnSpc>
                <a:spcPct val="95000"/>
              </a:lnSpc>
              <a:buFont typeface="Arial" pitchFamily="34" charset="0"/>
              <a:buChar char="•"/>
            </a:pPr>
            <a:endParaRPr lang="nl-BE" sz="4000" smtClean="0">
              <a:latin typeface="Gill Sans MT" pitchFamily="34" charset="0"/>
              <a:cs typeface="Arial" charset="0"/>
              <a:sym typeface="Arial" charset="0"/>
            </a:endParaRPr>
          </a:p>
          <a:p>
            <a:pPr marL="742950" indent="-742950">
              <a:lnSpc>
                <a:spcPct val="95000"/>
              </a:lnSpc>
              <a:buFont typeface="Arial" pitchFamily="34" charset="0"/>
              <a:buChar char="•"/>
            </a:pPr>
            <a:r>
              <a:rPr lang="nl-BE" sz="4000" smtClean="0">
                <a:latin typeface="Gill Sans MT" pitchFamily="34" charset="0"/>
                <a:cs typeface="Arial" charset="0"/>
                <a:sym typeface="Arial" charset="0"/>
              </a:rPr>
              <a:t>functions are objects</a:t>
            </a:r>
          </a:p>
          <a:p>
            <a:pPr marL="742950" indent="-742950">
              <a:lnSpc>
                <a:spcPct val="95000"/>
              </a:lnSpc>
              <a:buFont typeface="Arial" pitchFamily="34" charset="0"/>
              <a:buChar char="•"/>
            </a:pPr>
            <a:r>
              <a:rPr lang="nl-BE" sz="40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things can be async</a:t>
            </a:r>
          </a:p>
          <a:p>
            <a:pPr marL="742950" indent="-742950">
              <a:lnSpc>
                <a:spcPct val="95000"/>
              </a:lnSpc>
              <a:buFont typeface="Arial" pitchFamily="34" charset="0"/>
              <a:buChar char="•"/>
            </a:pPr>
            <a:r>
              <a:rPr lang="nl-BE" sz="4000" smtClean="0">
                <a:latin typeface="Gill Sans MT" pitchFamily="34" charset="0"/>
                <a:cs typeface="Arial" charset="0"/>
                <a:sym typeface="Arial" charset="0"/>
              </a:rPr>
              <a:t>scoping details (</a:t>
            </a:r>
            <a:r>
              <a:rPr lang="nl-BE" sz="4000" smtClean="0">
                <a:latin typeface="Courier New" pitchFamily="49" charset="0"/>
                <a:cs typeface="Courier New" pitchFamily="49" charset="0"/>
                <a:sym typeface="Arial" charset="0"/>
              </a:rPr>
              <a:t>this</a:t>
            </a:r>
            <a:r>
              <a:rPr lang="nl-BE" sz="4000" smtClean="0">
                <a:latin typeface="Gill Sans MT" pitchFamily="34" charset="0"/>
                <a:cs typeface="Arial" charset="0"/>
                <a:sym typeface="Arial" charset="0"/>
              </a:rPr>
              <a:t>)</a:t>
            </a:r>
          </a:p>
          <a:p>
            <a:pPr marL="742950" indent="-742950">
              <a:lnSpc>
                <a:spcPct val="95000"/>
              </a:lnSpc>
              <a:buFont typeface="Arial" pitchFamily="34" charset="0"/>
              <a:buChar char="•"/>
            </a:pPr>
            <a:r>
              <a:rPr lang="nl-BE" sz="40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prototypal inheritance</a:t>
            </a:r>
          </a:p>
          <a:p>
            <a:pPr marL="742950" indent="-742950">
              <a:lnSpc>
                <a:spcPct val="95000"/>
              </a:lnSpc>
              <a:buFont typeface="Arial" pitchFamily="34" charset="0"/>
              <a:buChar char="•"/>
            </a:pPr>
            <a:r>
              <a:rPr lang="nl-BE" sz="4000" smtClean="0">
                <a:latin typeface="Gill Sans MT" pitchFamily="34" charset="0"/>
                <a:cs typeface="Arial" charset="0"/>
                <a:sym typeface="Arial" charset="0"/>
              </a:rPr>
              <a:t>...</a:t>
            </a:r>
            <a:endParaRPr lang="en-US" sz="4000">
              <a:solidFill>
                <a:schemeClr val="tx1"/>
              </a:solidFill>
              <a:latin typeface="Gill Sans MT" pitchFamily="34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381000" y="304800"/>
            <a:ext cx="8294687" cy="1071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en-US" sz="5400" smtClean="0">
                <a:solidFill>
                  <a:schemeClr val="accent3"/>
                </a:solidFill>
                <a:latin typeface="Gill Sans MT" pitchFamily="34" charset="0"/>
                <a:cs typeface="Arial" charset="0"/>
                <a:sym typeface="Arial" charset="0"/>
              </a:rPr>
              <a:t>javaScript = </a:t>
            </a:r>
            <a:r>
              <a:rPr lang="en-US" sz="5400" b="1" smtClean="0">
                <a:solidFill>
                  <a:schemeClr val="accent3"/>
                </a:solidFill>
                <a:latin typeface="Gill Sans MT" pitchFamily="34" charset="0"/>
                <a:cs typeface="Arial" charset="0"/>
                <a:sym typeface="Arial" charset="0"/>
              </a:rPr>
              <a:t>EASY</a:t>
            </a:r>
            <a:endParaRPr lang="en-US" sz="5400" b="1">
              <a:solidFill>
                <a:schemeClr val="accent3"/>
              </a:solidFill>
              <a:latin typeface="Gill Sans MT" pitchFamily="34" charset="0"/>
              <a:cs typeface="Arial" charset="0"/>
              <a:sym typeface="Arial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457200" y="2286000"/>
            <a:ext cx="8294687" cy="426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Provided you don’t know</a:t>
            </a:r>
          </a:p>
          <a:p>
            <a:pPr marL="742950" indent="-742950">
              <a:lnSpc>
                <a:spcPct val="95000"/>
              </a:lnSpc>
              <a:buFont typeface="Arial" pitchFamily="34" charset="0"/>
              <a:buChar char="•"/>
            </a:pPr>
            <a:endParaRPr lang="nl-BE" sz="4000" smtClean="0">
              <a:latin typeface="Gill Sans MT" pitchFamily="34" charset="0"/>
              <a:cs typeface="Arial" charset="0"/>
              <a:sym typeface="Arial" charset="0"/>
            </a:endParaRPr>
          </a:p>
          <a:p>
            <a:pPr marL="742950" indent="-742950">
              <a:lnSpc>
                <a:spcPct val="95000"/>
              </a:lnSpc>
              <a:buFont typeface="Arial" pitchFamily="34" charset="0"/>
              <a:buChar char="•"/>
            </a:pPr>
            <a:r>
              <a:rPr lang="nl-BE" sz="4000" smtClean="0">
                <a:latin typeface="Gill Sans MT" pitchFamily="34" charset="0"/>
                <a:cs typeface="Arial" charset="0"/>
                <a:sym typeface="Arial" charset="0"/>
              </a:rPr>
              <a:t>functions are objects</a:t>
            </a:r>
          </a:p>
          <a:p>
            <a:pPr marL="742950" indent="-742950">
              <a:lnSpc>
                <a:spcPct val="95000"/>
              </a:lnSpc>
              <a:buFont typeface="Arial" pitchFamily="34" charset="0"/>
              <a:buChar char="•"/>
            </a:pPr>
            <a:r>
              <a:rPr lang="nl-BE" sz="40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things can be async</a:t>
            </a:r>
          </a:p>
          <a:p>
            <a:pPr marL="742950" indent="-742950">
              <a:lnSpc>
                <a:spcPct val="95000"/>
              </a:lnSpc>
              <a:buFont typeface="Arial" pitchFamily="34" charset="0"/>
              <a:buChar char="•"/>
            </a:pPr>
            <a:r>
              <a:rPr lang="nl-BE" sz="4000" smtClean="0">
                <a:latin typeface="Gill Sans MT" pitchFamily="34" charset="0"/>
                <a:cs typeface="Arial" charset="0"/>
                <a:sym typeface="Arial" charset="0"/>
              </a:rPr>
              <a:t>scoping details (</a:t>
            </a:r>
            <a:r>
              <a:rPr lang="nl-BE" sz="4000" smtClean="0">
                <a:latin typeface="Courier New" pitchFamily="49" charset="0"/>
                <a:cs typeface="Courier New" pitchFamily="49" charset="0"/>
                <a:sym typeface="Arial" charset="0"/>
              </a:rPr>
              <a:t>this</a:t>
            </a:r>
            <a:r>
              <a:rPr lang="nl-BE" sz="4000" smtClean="0">
                <a:latin typeface="Gill Sans MT" pitchFamily="34" charset="0"/>
                <a:cs typeface="Arial" charset="0"/>
                <a:sym typeface="Arial" charset="0"/>
              </a:rPr>
              <a:t>)</a:t>
            </a:r>
          </a:p>
          <a:p>
            <a:pPr marL="742950" indent="-742950">
              <a:lnSpc>
                <a:spcPct val="95000"/>
              </a:lnSpc>
              <a:buFont typeface="Arial" pitchFamily="34" charset="0"/>
              <a:buChar char="•"/>
            </a:pPr>
            <a:r>
              <a:rPr lang="nl-BE" sz="40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prototypal inheritance</a:t>
            </a:r>
          </a:p>
          <a:p>
            <a:pPr marL="742950" indent="-742950">
              <a:lnSpc>
                <a:spcPct val="95000"/>
              </a:lnSpc>
              <a:buFont typeface="Arial" pitchFamily="34" charset="0"/>
              <a:buChar char="•"/>
            </a:pPr>
            <a:r>
              <a:rPr lang="nl-BE" sz="4000" smtClean="0">
                <a:latin typeface="Gill Sans MT" pitchFamily="34" charset="0"/>
                <a:cs typeface="Arial" charset="0"/>
                <a:sym typeface="Arial" charset="0"/>
              </a:rPr>
              <a:t>...</a:t>
            </a:r>
            <a:endParaRPr lang="en-US" sz="4000">
              <a:solidFill>
                <a:schemeClr val="tx1"/>
              </a:solidFill>
              <a:latin typeface="Gill Sans MT" pitchFamily="34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381000" y="304800"/>
            <a:ext cx="8294687" cy="1071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en-US" sz="5400" smtClean="0">
                <a:solidFill>
                  <a:schemeClr val="accent3"/>
                </a:solidFill>
                <a:latin typeface="Gill Sans MT" pitchFamily="34" charset="0"/>
                <a:cs typeface="Arial" charset="0"/>
                <a:sym typeface="Arial" charset="0"/>
              </a:rPr>
              <a:t>javaScript = </a:t>
            </a:r>
            <a:r>
              <a:rPr lang="en-US" sz="5400" b="1" smtClean="0">
                <a:solidFill>
                  <a:schemeClr val="accent3"/>
                </a:solidFill>
                <a:latin typeface="Gill Sans MT" pitchFamily="34" charset="0"/>
                <a:cs typeface="Arial" charset="0"/>
                <a:sym typeface="Arial" charset="0"/>
              </a:rPr>
              <a:t>EASY</a:t>
            </a:r>
            <a:endParaRPr lang="en-US" sz="5400" b="1">
              <a:solidFill>
                <a:schemeClr val="accent3"/>
              </a:solidFill>
              <a:latin typeface="Gill Sans MT" pitchFamily="34" charset="0"/>
              <a:cs typeface="Arial" charset="0"/>
              <a:sym typeface="Arial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457200" y="2286000"/>
            <a:ext cx="8294687" cy="426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nl-BE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Flexibility of a language</a:t>
            </a:r>
          </a:p>
          <a:p>
            <a:pPr marL="742950" indent="-742950" algn="ctr">
              <a:lnSpc>
                <a:spcPct val="95000"/>
              </a:lnSpc>
            </a:pPr>
            <a:r>
              <a:rPr lang="nl-BE" sz="5400" smtClean="0">
                <a:latin typeface="Gill Sans MT" pitchFamily="34" charset="0"/>
                <a:cs typeface="Arial" charset="0"/>
                <a:sym typeface="Arial" charset="0"/>
              </a:rPr>
              <a:t>=</a:t>
            </a:r>
          </a:p>
          <a:p>
            <a:pPr marL="742950" indent="-742950" algn="ctr">
              <a:lnSpc>
                <a:spcPct val="95000"/>
              </a:lnSpc>
            </a:pPr>
            <a:r>
              <a:rPr lang="nl-BE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Complexity</a:t>
            </a:r>
          </a:p>
          <a:p>
            <a:pPr marL="742950" indent="-742950" algn="ctr">
              <a:lnSpc>
                <a:spcPct val="95000"/>
              </a:lnSpc>
            </a:pPr>
            <a:endParaRPr lang="nl-BE" sz="5400" smtClean="0">
              <a:latin typeface="Gill Sans MT" pitchFamily="34" charset="0"/>
              <a:cs typeface="Arial" charset="0"/>
              <a:sym typeface="Arial" charset="0"/>
            </a:endParaRPr>
          </a:p>
          <a:p>
            <a:pPr marL="742950" indent="-742950" algn="ctr">
              <a:lnSpc>
                <a:spcPct val="95000"/>
              </a:lnSpc>
            </a:pPr>
            <a:r>
              <a:rPr lang="nl-BE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With great power... </a:t>
            </a:r>
            <a:endParaRPr lang="en-US" sz="4000">
              <a:solidFill>
                <a:schemeClr val="tx1"/>
              </a:solidFill>
              <a:latin typeface="Gill Sans MT" pitchFamily="34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457200" y="304800"/>
            <a:ext cx="8294687" cy="1071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en-US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Why JS Testing</a:t>
            </a:r>
          </a:p>
          <a:p>
            <a:pPr marL="742950" indent="-742950" algn="ctr">
              <a:lnSpc>
                <a:spcPct val="95000"/>
              </a:lnSpc>
            </a:pPr>
            <a:r>
              <a:rPr lang="nl-BE" sz="5400" smtClean="0">
                <a:latin typeface="Gill Sans MT" pitchFamily="34" charset="0"/>
                <a:cs typeface="Arial" charset="0"/>
                <a:sym typeface="Arial" charset="0"/>
              </a:rPr>
              <a:t>isn’t very popular</a:t>
            </a:r>
            <a:endParaRPr lang="en-US" sz="5400">
              <a:solidFill>
                <a:schemeClr val="tx1"/>
              </a:solidFill>
              <a:latin typeface="Gill Sans MT" pitchFamily="34" charset="0"/>
              <a:cs typeface="Arial" charset="0"/>
              <a:sym typeface="Arial" charset="0"/>
            </a:endParaRPr>
          </a:p>
        </p:txBody>
      </p:sp>
      <p:sp>
        <p:nvSpPr>
          <p:cNvPr id="3" name="Rectangle 1"/>
          <p:cNvSpPr>
            <a:spLocks/>
          </p:cNvSpPr>
          <p:nvPr/>
        </p:nvSpPr>
        <p:spPr bwMode="auto">
          <a:xfrm>
            <a:off x="609600" y="3124200"/>
            <a:ext cx="8294687" cy="1071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en-US" sz="5400" b="1" smtClean="0">
                <a:solidFill>
                  <a:srgbClr val="FF0000"/>
                </a:solidFill>
                <a:latin typeface="Gill Sans MT" pitchFamily="34" charset="0"/>
                <a:cs typeface="Arial" charset="0"/>
                <a:sym typeface="Arial" charset="0"/>
              </a:rPr>
              <a:t>separation</a:t>
            </a:r>
            <a:r>
              <a:rPr lang="en-US" sz="5400" smtClean="0">
                <a:solidFill>
                  <a:srgbClr val="FF0000"/>
                </a:solidFill>
                <a:latin typeface="Gill Sans MT" pitchFamily="34" charset="0"/>
                <a:cs typeface="Arial" charset="0"/>
                <a:sym typeface="Arial" charset="0"/>
              </a:rPr>
              <a:t> of </a:t>
            </a:r>
            <a:r>
              <a:rPr lang="en-US" sz="5400" b="1" smtClean="0">
                <a:solidFill>
                  <a:srgbClr val="FF0000"/>
                </a:solidFill>
                <a:latin typeface="Gill Sans MT" pitchFamily="34" charset="0"/>
                <a:cs typeface="Arial" charset="0"/>
                <a:sym typeface="Arial" charset="0"/>
              </a:rPr>
              <a:t>concerns</a:t>
            </a:r>
            <a:r>
              <a:rPr lang="en-US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 </a:t>
            </a:r>
            <a:r>
              <a:rPr lang="en-US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Wingdings" pitchFamily="2" charset="2"/>
              </a:rPr>
              <a:t></a:t>
            </a:r>
          </a:p>
          <a:p>
            <a:pPr marL="742950" indent="-742950" algn="ctr">
              <a:lnSpc>
                <a:spcPct val="95000"/>
              </a:lnSpc>
            </a:pPr>
            <a:endParaRPr lang="nl-BE" sz="5400" smtClean="0">
              <a:latin typeface="Gill Sans MT" pitchFamily="34" charset="0"/>
              <a:cs typeface="Arial" charset="0"/>
              <a:sym typeface="Wingdings" pitchFamily="2" charset="2"/>
            </a:endParaRPr>
          </a:p>
          <a:p>
            <a:pPr marL="742950" indent="-742950" algn="ctr">
              <a:lnSpc>
                <a:spcPct val="95000"/>
              </a:lnSpc>
            </a:pPr>
            <a:r>
              <a:rPr lang="nl-BE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Wingdings" pitchFamily="2" charset="2"/>
              </a:rPr>
              <a:t>(</a:t>
            </a:r>
            <a:r>
              <a:rPr lang="nl-BE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Wingdings" pitchFamily="2" charset="2"/>
              </a:rPr>
              <a:t>UI/Domain, </a:t>
            </a:r>
            <a:r>
              <a:rPr lang="nl-BE" sz="40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Wingdings" pitchFamily="2" charset="2"/>
              </a:rPr>
              <a:t>and how to test</a:t>
            </a:r>
            <a:r>
              <a:rPr lang="nl-BE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Wingdings" pitchFamily="2" charset="2"/>
              </a:rPr>
              <a:t>)</a:t>
            </a:r>
            <a:endParaRPr lang="en-US" sz="5400">
              <a:solidFill>
                <a:schemeClr val="tx1"/>
              </a:solidFill>
              <a:latin typeface="Gill Sans MT" pitchFamily="34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457200" y="304800"/>
            <a:ext cx="8294687" cy="1071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en-US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Why JS Testing</a:t>
            </a:r>
          </a:p>
          <a:p>
            <a:pPr marL="742950" indent="-742950" algn="ctr">
              <a:lnSpc>
                <a:spcPct val="95000"/>
              </a:lnSpc>
            </a:pPr>
            <a:r>
              <a:rPr lang="nl-BE" sz="5400" smtClean="0">
                <a:latin typeface="Gill Sans MT" pitchFamily="34" charset="0"/>
                <a:cs typeface="Arial" charset="0"/>
                <a:sym typeface="Arial" charset="0"/>
              </a:rPr>
              <a:t>isn’t very popular</a:t>
            </a:r>
            <a:endParaRPr lang="en-US" sz="5400">
              <a:solidFill>
                <a:schemeClr val="tx1"/>
              </a:solidFill>
              <a:latin typeface="Gill Sans MT" pitchFamily="34" charset="0"/>
              <a:cs typeface="Arial" charset="0"/>
              <a:sym typeface="Arial" charset="0"/>
            </a:endParaRPr>
          </a:p>
        </p:txBody>
      </p:sp>
      <p:sp>
        <p:nvSpPr>
          <p:cNvPr id="3" name="Rectangle 1"/>
          <p:cNvSpPr>
            <a:spLocks/>
          </p:cNvSpPr>
          <p:nvPr/>
        </p:nvSpPr>
        <p:spPr bwMode="auto">
          <a:xfrm>
            <a:off x="609600" y="3124200"/>
            <a:ext cx="8294687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en-US" sz="5400" smtClean="0">
                <a:solidFill>
                  <a:srgbClr val="FF0000"/>
                </a:solidFill>
                <a:latin typeface="Gill Sans MT" pitchFamily="34" charset="0"/>
                <a:cs typeface="Arial" charset="0"/>
                <a:sym typeface="Arial" charset="0"/>
              </a:rPr>
              <a:t>lack of any </a:t>
            </a:r>
            <a:r>
              <a:rPr lang="en-US" sz="5400" b="1" smtClean="0">
                <a:solidFill>
                  <a:srgbClr val="FF0000"/>
                </a:solidFill>
                <a:latin typeface="Gill Sans MT" pitchFamily="34" charset="0"/>
                <a:cs typeface="Arial" charset="0"/>
                <a:sym typeface="Arial" charset="0"/>
              </a:rPr>
              <a:t>standard</a:t>
            </a:r>
            <a:r>
              <a:rPr lang="en-US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 </a:t>
            </a:r>
            <a:r>
              <a:rPr lang="en-US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Wingdings" pitchFamily="2" charset="2"/>
              </a:rPr>
              <a:t></a:t>
            </a:r>
          </a:p>
          <a:p>
            <a:pPr marL="742950" indent="-742950" algn="ctr">
              <a:lnSpc>
                <a:spcPct val="95000"/>
              </a:lnSpc>
            </a:pPr>
            <a:endParaRPr lang="nl-BE" sz="5400" smtClean="0">
              <a:latin typeface="Gill Sans MT" pitchFamily="34" charset="0"/>
              <a:cs typeface="Arial" charset="0"/>
              <a:sym typeface="Wingdings" pitchFamily="2" charset="2"/>
            </a:endParaRPr>
          </a:p>
          <a:p>
            <a:pPr marL="742950" indent="-742950">
              <a:lnSpc>
                <a:spcPct val="95000"/>
              </a:lnSpc>
              <a:buFont typeface="Arial" pitchFamily="34" charset="0"/>
              <a:buChar char="•"/>
            </a:pPr>
            <a:r>
              <a:rPr lang="nl-BE" sz="3200" u="sng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Wingdings" pitchFamily="2" charset="2"/>
              </a:rPr>
              <a:t>Browser</a:t>
            </a:r>
            <a:r>
              <a:rPr lang="nl-BE" sz="32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Wingdings" pitchFamily="2" charset="2"/>
              </a:rPr>
              <a:t> </a:t>
            </a:r>
            <a:r>
              <a:rPr lang="nl-BE" sz="32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Wingdings" pitchFamily="2" charset="2"/>
              </a:rPr>
              <a:t>quirks</a:t>
            </a:r>
          </a:p>
          <a:p>
            <a:pPr marL="742950" indent="-742950">
              <a:lnSpc>
                <a:spcPct val="95000"/>
              </a:lnSpc>
              <a:buFont typeface="Arial" pitchFamily="34" charset="0"/>
              <a:buChar char="•"/>
            </a:pPr>
            <a:r>
              <a:rPr lang="nl-BE" sz="3200" smtClean="0">
                <a:latin typeface="Gill Sans MT" pitchFamily="34" charset="0"/>
                <a:cs typeface="Arial" charset="0"/>
                <a:sym typeface="Wingdings" pitchFamily="2" charset="2"/>
              </a:rPr>
              <a:t>ES5: </a:t>
            </a:r>
            <a:r>
              <a:rPr lang="nl-BE" sz="3200">
                <a:latin typeface="Courier New" pitchFamily="49" charset="0"/>
                <a:cs typeface="Courier New" pitchFamily="49" charset="0"/>
                <a:sym typeface="Wingdings" pitchFamily="2" charset="2"/>
              </a:rPr>
              <a:t>.each</a:t>
            </a:r>
            <a:r>
              <a:rPr lang="nl-BE" sz="3200"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  <a:r>
              <a:rPr lang="nl-BE" sz="3200">
                <a:latin typeface="Gill Sans MT" pitchFamily="34" charset="0"/>
                <a:cs typeface="Arial" charset="0"/>
                <a:sym typeface="Wingdings" pitchFamily="2" charset="2"/>
              </a:rPr>
              <a:t> </a:t>
            </a:r>
            <a:r>
              <a:rPr lang="nl-BE" sz="3200" smtClean="0">
                <a:latin typeface="Gill Sans MT" pitchFamily="34" charset="0"/>
                <a:cs typeface="Arial" charset="0"/>
                <a:sym typeface="Wingdings" pitchFamily="2" charset="2"/>
              </a:rPr>
              <a:t>&lt;= </a:t>
            </a:r>
            <a:r>
              <a:rPr lang="nl-BE" sz="3200">
                <a:latin typeface="Courier New" pitchFamily="49" charset="0"/>
                <a:cs typeface="Courier New" pitchFamily="49" charset="0"/>
                <a:sym typeface="Wingdings" pitchFamily="2" charset="2"/>
              </a:rPr>
              <a:t>for(blah </a:t>
            </a:r>
            <a:r>
              <a:rPr lang="nl-BE" sz="3200">
                <a:latin typeface="Courier New" pitchFamily="49" charset="0"/>
                <a:cs typeface="Courier New" pitchFamily="49" charset="0"/>
                <a:sym typeface="Wingdings" pitchFamily="2" charset="2"/>
              </a:rPr>
              <a:t>in </a:t>
            </a:r>
            <a:r>
              <a:rPr lang="nl-BE" sz="32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...)</a:t>
            </a:r>
            <a:endParaRPr lang="nl-BE" sz="3200" smtClean="0">
              <a:solidFill>
                <a:schemeClr val="tx1"/>
              </a:solidFill>
              <a:latin typeface="Gill Sans MT" pitchFamily="34" charset="0"/>
              <a:cs typeface="Arial" charset="0"/>
              <a:sym typeface="Wingdings" pitchFamily="2" charset="2"/>
            </a:endParaRPr>
          </a:p>
          <a:p>
            <a:pPr marL="742950" indent="-742950">
              <a:lnSpc>
                <a:spcPct val="95000"/>
              </a:lnSpc>
              <a:buFont typeface="Arial" pitchFamily="34" charset="0"/>
              <a:buChar char="•"/>
            </a:pPr>
            <a:r>
              <a:rPr lang="nl-BE" sz="3200" smtClean="0">
                <a:latin typeface="Gill Sans MT" pitchFamily="34" charset="0"/>
                <a:cs typeface="Arial" charset="0"/>
                <a:sym typeface="Wingdings" pitchFamily="2" charset="2"/>
              </a:rPr>
              <a:t>1548 </a:t>
            </a:r>
            <a:r>
              <a:rPr lang="nl-BE" sz="3200" u="sng" smtClean="0">
                <a:latin typeface="Gill Sans MT" pitchFamily="34" charset="0"/>
                <a:cs typeface="Arial" charset="0"/>
                <a:sym typeface="Wingdings" pitchFamily="2" charset="2"/>
              </a:rPr>
              <a:t>APIs</a:t>
            </a:r>
            <a:r>
              <a:rPr lang="nl-BE" sz="3200" smtClean="0">
                <a:latin typeface="Gill Sans MT" pitchFamily="34" charset="0"/>
                <a:cs typeface="Arial" charset="0"/>
                <a:sym typeface="Wingdings" pitchFamily="2" charset="2"/>
              </a:rPr>
              <a:t>, none do exactly what you need</a:t>
            </a:r>
          </a:p>
          <a:p>
            <a:pPr marL="742950" indent="-742950">
              <a:lnSpc>
                <a:spcPct val="95000"/>
              </a:lnSpc>
              <a:buFont typeface="Arial" pitchFamily="34" charset="0"/>
              <a:buChar char="•"/>
            </a:pPr>
            <a:r>
              <a:rPr lang="nl-BE" sz="32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Wingdings" pitchFamily="2" charset="2"/>
              </a:rPr>
              <a:t>One </a:t>
            </a:r>
            <a:r>
              <a:rPr lang="nl-BE" sz="3200" u="sng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Wingdings" pitchFamily="2" charset="2"/>
              </a:rPr>
              <a:t>unit testing framework</a:t>
            </a:r>
            <a:r>
              <a:rPr lang="nl-BE" sz="32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Wingdings" pitchFamily="2" charset="2"/>
              </a:rPr>
              <a:t> to rule them all</a:t>
            </a:r>
            <a:r>
              <a:rPr lang="nl-BE" sz="32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Wingdings" pitchFamily="2" charset="2"/>
              </a:rPr>
              <a:t>?</a:t>
            </a:r>
            <a:endParaRPr lang="nl-BE" sz="3200" smtClean="0">
              <a:solidFill>
                <a:schemeClr val="tx1"/>
              </a:solidFill>
              <a:latin typeface="Gill Sans MT" pitchFamily="34" charset="0"/>
              <a:cs typeface="Arial" charset="0"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457200" y="304800"/>
            <a:ext cx="8294687" cy="1071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en-US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Why JS Testing</a:t>
            </a:r>
          </a:p>
          <a:p>
            <a:pPr marL="742950" indent="-742950" algn="ctr">
              <a:lnSpc>
                <a:spcPct val="95000"/>
              </a:lnSpc>
            </a:pPr>
            <a:r>
              <a:rPr lang="nl-BE" sz="5400" smtClean="0">
                <a:latin typeface="Gill Sans MT" pitchFamily="34" charset="0"/>
                <a:cs typeface="Arial" charset="0"/>
                <a:sym typeface="Arial" charset="0"/>
              </a:rPr>
              <a:t>isn’t very popular</a:t>
            </a:r>
            <a:endParaRPr lang="en-US" sz="5400">
              <a:solidFill>
                <a:schemeClr val="tx1"/>
              </a:solidFill>
              <a:latin typeface="Gill Sans MT" pitchFamily="34" charset="0"/>
              <a:cs typeface="Arial" charset="0"/>
              <a:sym typeface="Arial" charset="0"/>
            </a:endParaRPr>
          </a:p>
        </p:txBody>
      </p:sp>
      <p:sp>
        <p:nvSpPr>
          <p:cNvPr id="3" name="Rectangle 1"/>
          <p:cNvSpPr>
            <a:spLocks/>
          </p:cNvSpPr>
          <p:nvPr/>
        </p:nvSpPr>
        <p:spPr bwMode="auto">
          <a:xfrm>
            <a:off x="609599" y="2971800"/>
            <a:ext cx="8294687" cy="388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>
              <a:lnSpc>
                <a:spcPct val="95000"/>
              </a:lnSpc>
            </a:pPr>
            <a:r>
              <a:rPr lang="en-US" sz="5400" smtClean="0">
                <a:solidFill>
                  <a:srgbClr val="FF0000"/>
                </a:solidFill>
                <a:latin typeface="Gill Sans MT" pitchFamily="34" charset="0"/>
                <a:cs typeface="Arial" charset="0"/>
                <a:sym typeface="Arial" charset="0"/>
              </a:rPr>
              <a:t>lack of </a:t>
            </a:r>
            <a:r>
              <a:rPr lang="en-US" sz="5400" b="1" smtClean="0">
                <a:solidFill>
                  <a:srgbClr val="FF0000"/>
                </a:solidFill>
                <a:latin typeface="Gill Sans MT" pitchFamily="34" charset="0"/>
                <a:cs typeface="Arial" charset="0"/>
                <a:sym typeface="Arial" charset="0"/>
              </a:rPr>
              <a:t>integration</a:t>
            </a:r>
            <a:r>
              <a:rPr lang="en-US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Arial" charset="0"/>
              </a:rPr>
              <a:t> </a:t>
            </a:r>
            <a:r>
              <a:rPr lang="en-US" sz="5400" smtClean="0">
                <a:solidFill>
                  <a:schemeClr val="tx1"/>
                </a:solidFill>
                <a:latin typeface="Gill Sans MT" pitchFamily="34" charset="0"/>
                <a:cs typeface="Arial" charset="0"/>
                <a:sym typeface="Wingdings" pitchFamily="2" charset="2"/>
              </a:rPr>
              <a:t></a:t>
            </a:r>
          </a:p>
          <a:p>
            <a:pPr marL="742950" indent="-742950" algn="ctr">
              <a:lnSpc>
                <a:spcPct val="95000"/>
              </a:lnSpc>
            </a:pPr>
            <a:endParaRPr lang="en-US" sz="5400">
              <a:latin typeface="Gill Sans MT" pitchFamily="34" charset="0"/>
              <a:cs typeface="Arial" charset="0"/>
              <a:sym typeface="Arial" charset="0"/>
            </a:endParaRPr>
          </a:p>
          <a:p>
            <a:pPr marL="742950" indent="-742950" algn="ctr">
              <a:lnSpc>
                <a:spcPct val="95000"/>
              </a:lnSpc>
            </a:pPr>
            <a:r>
              <a:rPr lang="en-US" sz="4600" smtClean="0">
                <a:latin typeface="Gill Sans MT" pitchFamily="34" charset="0"/>
                <a:cs typeface="Arial" charset="0"/>
                <a:sym typeface="Arial" charset="0"/>
              </a:rPr>
              <a:t>How do I…</a:t>
            </a:r>
          </a:p>
          <a:p>
            <a:pPr marL="742950" indent="-742950" algn="ctr">
              <a:lnSpc>
                <a:spcPct val="95000"/>
              </a:lnSpc>
            </a:pPr>
            <a:r>
              <a:rPr lang="en-US" sz="4600" smtClean="0">
                <a:latin typeface="Gill Sans MT" pitchFamily="34" charset="0"/>
                <a:cs typeface="Arial" charset="0"/>
                <a:sym typeface="Arial" charset="0"/>
              </a:rPr>
              <a:t> run my </a:t>
            </a:r>
            <a:r>
              <a:rPr lang="en-US" sz="4600" i="1" smtClean="0">
                <a:latin typeface="Gill Sans MT" pitchFamily="34" charset="0"/>
                <a:cs typeface="Arial" charset="0"/>
                <a:sym typeface="Arial" charset="0"/>
              </a:rPr>
              <a:t>JS tests</a:t>
            </a:r>
            <a:r>
              <a:rPr lang="en-US" sz="4600" smtClean="0">
                <a:latin typeface="Gill Sans MT" pitchFamily="34" charset="0"/>
                <a:cs typeface="Arial" charset="0"/>
                <a:sym typeface="Arial" charset="0"/>
              </a:rPr>
              <a:t> together with </a:t>
            </a:r>
            <a:r>
              <a:rPr lang="en-US" sz="4600" i="1" smtClean="0">
                <a:latin typeface="Gill Sans MT" pitchFamily="34" charset="0"/>
                <a:cs typeface="Arial" charset="0"/>
                <a:sym typeface="Arial" charset="0"/>
              </a:rPr>
              <a:t>Java </a:t>
            </a:r>
            <a:r>
              <a:rPr lang="en-US" sz="5400" i="1" smtClean="0">
                <a:latin typeface="Courier" pitchFamily="49" charset="0"/>
                <a:cs typeface="Arial" charset="0"/>
                <a:sym typeface="Arial" charset="0"/>
              </a:rPr>
              <a:t>@Test</a:t>
            </a:r>
            <a:r>
              <a:rPr lang="en-US" sz="5400" i="1" smtClean="0">
                <a:latin typeface="Gill Sans MT" pitchFamily="34" charset="0"/>
                <a:cs typeface="Arial" charset="0"/>
                <a:sym typeface="Arial" charset="0"/>
              </a:rPr>
              <a:t>s</a:t>
            </a:r>
            <a:r>
              <a:rPr lang="en-US" sz="5400" smtClean="0">
                <a:latin typeface="Gill Sans MT" pitchFamily="34" charset="0"/>
                <a:cs typeface="Arial" charset="0"/>
                <a:sym typeface="Arial" charset="0"/>
              </a:rPr>
              <a:t>?</a:t>
            </a:r>
            <a:endParaRPr lang="nl-BE" sz="5400" smtClean="0">
              <a:latin typeface="Gill Sans MT" pitchFamily="34" charset="0"/>
              <a:cs typeface="Arial" charset="0"/>
              <a:sym typeface="Wingdings" pitchFamily="2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805</Words>
  <Application>Microsoft Office PowerPoint</Application>
  <PresentationFormat>On-screen Show (4:3)</PresentationFormat>
  <Paragraphs>259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Groeneveld Wouter</cp:lastModifiedBy>
  <cp:revision>25</cp:revision>
  <dcterms:created xsi:type="dcterms:W3CDTF">2006-08-16T00:00:00Z</dcterms:created>
  <dcterms:modified xsi:type="dcterms:W3CDTF">2012-07-10T18:06:33Z</dcterms:modified>
</cp:coreProperties>
</file>