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Montserrat" charset="1" panose="00000500000000000000"/>
      <p:regular r:id="rId18"/>
    </p:embeddedFont>
    <p:embeddedFont>
      <p:font typeface="Bree Serif" charset="1" panose="02000503040000020004"/>
      <p:regular r:id="rId19"/>
    </p:embeddedFont>
    <p:embeddedFont>
      <p:font typeface="Helios" charset="1" panose="020B0504020202020204"/>
      <p:regular r:id="rId20"/>
    </p:embeddedFont>
    <p:embeddedFont>
      <p:font typeface="Helios Bold" charset="1" panose="020B0704020202020204"/>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png" Type="http://schemas.openxmlformats.org/officeDocument/2006/relationships/image"/><Relationship Id="rId6" Target="../media/image9.png" Type="http://schemas.openxmlformats.org/officeDocument/2006/relationships/image"/><Relationship Id="rId7" Target="../media/image1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20.png" Type="http://schemas.openxmlformats.org/officeDocument/2006/relationships/image"/><Relationship Id="rId5" Target="../media/image2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4F5F6"/>
        </a:solidFill>
      </p:bgPr>
    </p:bg>
    <p:spTree>
      <p:nvGrpSpPr>
        <p:cNvPr id="1" name=""/>
        <p:cNvGrpSpPr/>
        <p:nvPr/>
      </p:nvGrpSpPr>
      <p:grpSpPr>
        <a:xfrm>
          <a:off x="0" y="0"/>
          <a:ext cx="0" cy="0"/>
          <a:chOff x="0" y="0"/>
          <a:chExt cx="0" cy="0"/>
        </a:xfrm>
      </p:grpSpPr>
      <p:grpSp>
        <p:nvGrpSpPr>
          <p:cNvPr name="Group 2" id="2"/>
          <p:cNvGrpSpPr/>
          <p:nvPr/>
        </p:nvGrpSpPr>
        <p:grpSpPr>
          <a:xfrm rot="0">
            <a:off x="3664839" y="9559636"/>
            <a:ext cx="15496429" cy="1311872"/>
            <a:chOff x="0" y="0"/>
            <a:chExt cx="5772215" cy="488655"/>
          </a:xfrm>
        </p:grpSpPr>
        <p:sp>
          <p:nvSpPr>
            <p:cNvPr name="Freeform 3" id="3"/>
            <p:cNvSpPr/>
            <p:nvPr/>
          </p:nvSpPr>
          <p:spPr>
            <a:xfrm flipH="false" flipV="false" rot="0">
              <a:off x="0" y="0"/>
              <a:ext cx="5772215" cy="488655"/>
            </a:xfrm>
            <a:custGeom>
              <a:avLst/>
              <a:gdLst/>
              <a:ahLst/>
              <a:cxnLst/>
              <a:rect r="r" b="b" t="t" l="l"/>
              <a:pathLst>
                <a:path h="488655" w="5772215">
                  <a:moveTo>
                    <a:pt x="0" y="0"/>
                  </a:moveTo>
                  <a:lnTo>
                    <a:pt x="5772215" y="0"/>
                  </a:lnTo>
                  <a:lnTo>
                    <a:pt x="5772215" y="488655"/>
                  </a:lnTo>
                  <a:lnTo>
                    <a:pt x="0" y="488655"/>
                  </a:lnTo>
                  <a:close/>
                </a:path>
              </a:pathLst>
            </a:custGeom>
            <a:solidFill>
              <a:srgbClr val="920349"/>
            </a:solidFill>
          </p:spPr>
        </p:sp>
        <p:sp>
          <p:nvSpPr>
            <p:cNvPr name="TextBox 4" id="4"/>
            <p:cNvSpPr txBox="true"/>
            <p:nvPr/>
          </p:nvSpPr>
          <p:spPr>
            <a:xfrm>
              <a:off x="0" y="-28575"/>
              <a:ext cx="5772215" cy="517230"/>
            </a:xfrm>
            <a:prstGeom prst="rect">
              <a:avLst/>
            </a:prstGeom>
          </p:spPr>
          <p:txBody>
            <a:bodyPr anchor="ctr" rtlCol="false" tIns="48876" lIns="48876" bIns="48876" rIns="48876"/>
            <a:lstStyle/>
            <a:p>
              <a:pPr algn="ctr">
                <a:lnSpc>
                  <a:spcPts val="2344"/>
                </a:lnSpc>
              </a:pPr>
            </a:p>
          </p:txBody>
        </p:sp>
      </p:grpSp>
      <p:grpSp>
        <p:nvGrpSpPr>
          <p:cNvPr name="Group 5" id="5"/>
          <p:cNvGrpSpPr/>
          <p:nvPr/>
        </p:nvGrpSpPr>
        <p:grpSpPr>
          <a:xfrm rot="0">
            <a:off x="-508079" y="-1454727"/>
            <a:ext cx="15181998" cy="2182091"/>
            <a:chOff x="0" y="0"/>
            <a:chExt cx="5655093" cy="812800"/>
          </a:xfrm>
        </p:grpSpPr>
        <p:sp>
          <p:nvSpPr>
            <p:cNvPr name="Freeform 6" id="6"/>
            <p:cNvSpPr/>
            <p:nvPr/>
          </p:nvSpPr>
          <p:spPr>
            <a:xfrm flipH="false" flipV="false" rot="0">
              <a:off x="0" y="0"/>
              <a:ext cx="5655093" cy="812800"/>
            </a:xfrm>
            <a:custGeom>
              <a:avLst/>
              <a:gdLst/>
              <a:ahLst/>
              <a:cxnLst/>
              <a:rect r="r" b="b" t="t" l="l"/>
              <a:pathLst>
                <a:path h="812800" w="5655093">
                  <a:moveTo>
                    <a:pt x="0" y="0"/>
                  </a:moveTo>
                  <a:lnTo>
                    <a:pt x="5655093" y="0"/>
                  </a:lnTo>
                  <a:lnTo>
                    <a:pt x="5655093" y="812800"/>
                  </a:lnTo>
                  <a:lnTo>
                    <a:pt x="0" y="812800"/>
                  </a:lnTo>
                  <a:close/>
                </a:path>
              </a:pathLst>
            </a:custGeom>
            <a:solidFill>
              <a:srgbClr val="920349"/>
            </a:solidFill>
          </p:spPr>
        </p:sp>
        <p:sp>
          <p:nvSpPr>
            <p:cNvPr name="TextBox 7" id="7"/>
            <p:cNvSpPr txBox="true"/>
            <p:nvPr/>
          </p:nvSpPr>
          <p:spPr>
            <a:xfrm>
              <a:off x="0" y="-28575"/>
              <a:ext cx="5655093" cy="841375"/>
            </a:xfrm>
            <a:prstGeom prst="rect">
              <a:avLst/>
            </a:prstGeom>
          </p:spPr>
          <p:txBody>
            <a:bodyPr anchor="ctr" rtlCol="false" tIns="48876" lIns="48876" bIns="48876" rIns="48876"/>
            <a:lstStyle/>
            <a:p>
              <a:pPr algn="ctr">
                <a:lnSpc>
                  <a:spcPts val="2344"/>
                </a:lnSpc>
              </a:pPr>
            </a:p>
          </p:txBody>
        </p:sp>
      </p:grpSp>
      <p:grpSp>
        <p:nvGrpSpPr>
          <p:cNvPr name="Group 8" id="8"/>
          <p:cNvGrpSpPr/>
          <p:nvPr/>
        </p:nvGrpSpPr>
        <p:grpSpPr>
          <a:xfrm rot="0">
            <a:off x="11223127" y="-462348"/>
            <a:ext cx="7283617" cy="6568499"/>
            <a:chOff x="0" y="0"/>
            <a:chExt cx="9711490" cy="8757998"/>
          </a:xfrm>
        </p:grpSpPr>
        <p:sp>
          <p:nvSpPr>
            <p:cNvPr name="Freeform 9" id="9"/>
            <p:cNvSpPr/>
            <p:nvPr/>
          </p:nvSpPr>
          <p:spPr>
            <a:xfrm flipH="false" flipV="false" rot="-10800000">
              <a:off x="0" y="0"/>
              <a:ext cx="9711490" cy="8757998"/>
            </a:xfrm>
            <a:custGeom>
              <a:avLst/>
              <a:gdLst/>
              <a:ahLst/>
              <a:cxnLst/>
              <a:rect r="r" b="b" t="t" l="l"/>
              <a:pathLst>
                <a:path h="8757998" w="9711490">
                  <a:moveTo>
                    <a:pt x="0" y="0"/>
                  </a:moveTo>
                  <a:lnTo>
                    <a:pt x="9711490" y="0"/>
                  </a:lnTo>
                  <a:lnTo>
                    <a:pt x="9711490" y="8757998"/>
                  </a:lnTo>
                  <a:lnTo>
                    <a:pt x="0" y="87579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10" id="10"/>
            <p:cNvSpPr/>
            <p:nvPr/>
          </p:nvSpPr>
          <p:spPr>
            <a:xfrm>
              <a:off x="3542825" y="182157"/>
              <a:ext cx="4651057" cy="4651057"/>
            </a:xfrm>
            <a:prstGeom prst="line">
              <a:avLst/>
            </a:prstGeom>
            <a:ln cap="flat" w="87925">
              <a:solidFill>
                <a:srgbClr val="F4F5F6"/>
              </a:solidFill>
              <a:prstDash val="solid"/>
              <a:headEnd type="none" len="sm" w="sm"/>
              <a:tailEnd type="none" len="sm" w="sm"/>
            </a:ln>
          </p:spPr>
        </p:sp>
        <p:sp>
          <p:nvSpPr>
            <p:cNvPr name="AutoShape 11" id="11"/>
            <p:cNvSpPr/>
            <p:nvPr/>
          </p:nvSpPr>
          <p:spPr>
            <a:xfrm>
              <a:off x="1171484" y="182157"/>
              <a:ext cx="2382254" cy="2382254"/>
            </a:xfrm>
            <a:prstGeom prst="line">
              <a:avLst/>
            </a:prstGeom>
            <a:ln cap="flat" w="87925">
              <a:solidFill>
                <a:srgbClr val="F4F5F6"/>
              </a:solidFill>
              <a:prstDash val="solid"/>
              <a:headEnd type="none" len="sm" w="sm"/>
              <a:tailEnd type="none" len="sm" w="sm"/>
            </a:ln>
          </p:spPr>
        </p:sp>
      </p:grpSp>
      <p:grpSp>
        <p:nvGrpSpPr>
          <p:cNvPr name="Group 12" id="12"/>
          <p:cNvGrpSpPr/>
          <p:nvPr/>
        </p:nvGrpSpPr>
        <p:grpSpPr>
          <a:xfrm rot="0">
            <a:off x="14352175" y="8042155"/>
            <a:ext cx="2907125" cy="868966"/>
            <a:chOff x="0" y="0"/>
            <a:chExt cx="812800" cy="242953"/>
          </a:xfrm>
        </p:grpSpPr>
        <p:sp>
          <p:nvSpPr>
            <p:cNvPr name="Freeform 13" id="13"/>
            <p:cNvSpPr/>
            <p:nvPr/>
          </p:nvSpPr>
          <p:spPr>
            <a:xfrm flipH="false" flipV="false" rot="0">
              <a:off x="0" y="0"/>
              <a:ext cx="812800" cy="242953"/>
            </a:xfrm>
            <a:custGeom>
              <a:avLst/>
              <a:gdLst/>
              <a:ahLst/>
              <a:cxnLst/>
              <a:rect r="r" b="b" t="t" l="l"/>
              <a:pathLst>
                <a:path h="242953" w="812800">
                  <a:moveTo>
                    <a:pt x="0" y="0"/>
                  </a:moveTo>
                  <a:lnTo>
                    <a:pt x="812800" y="0"/>
                  </a:lnTo>
                  <a:lnTo>
                    <a:pt x="812800" y="242953"/>
                  </a:lnTo>
                  <a:lnTo>
                    <a:pt x="0" y="242953"/>
                  </a:lnTo>
                  <a:close/>
                </a:path>
              </a:pathLst>
            </a:custGeom>
            <a:solidFill>
              <a:srgbClr val="000000">
                <a:alpha val="0"/>
              </a:srgbClr>
            </a:solidFill>
            <a:ln w="19050" cap="sq">
              <a:solidFill>
                <a:srgbClr val="262262"/>
              </a:solidFill>
              <a:prstDash val="solid"/>
              <a:miter/>
            </a:ln>
          </p:spPr>
        </p:sp>
        <p:sp>
          <p:nvSpPr>
            <p:cNvPr name="TextBox 14" id="14"/>
            <p:cNvSpPr txBox="true"/>
            <p:nvPr/>
          </p:nvSpPr>
          <p:spPr>
            <a:xfrm>
              <a:off x="0" y="-28575"/>
              <a:ext cx="812800" cy="271528"/>
            </a:xfrm>
            <a:prstGeom prst="rect">
              <a:avLst/>
            </a:prstGeom>
          </p:spPr>
          <p:txBody>
            <a:bodyPr anchor="ctr" rtlCol="false" tIns="48876" lIns="48876" bIns="48876" rIns="48876"/>
            <a:lstStyle/>
            <a:p>
              <a:pPr algn="ctr">
                <a:lnSpc>
                  <a:spcPts val="2344"/>
                </a:lnSpc>
              </a:pPr>
            </a:p>
          </p:txBody>
        </p:sp>
      </p:grpSp>
      <p:sp>
        <p:nvSpPr>
          <p:cNvPr name="TextBox 15" id="15"/>
          <p:cNvSpPr txBox="true"/>
          <p:nvPr/>
        </p:nvSpPr>
        <p:spPr>
          <a:xfrm rot="0">
            <a:off x="5077548" y="5675008"/>
            <a:ext cx="8132903" cy="431143"/>
          </a:xfrm>
          <a:prstGeom prst="rect">
            <a:avLst/>
          </a:prstGeom>
        </p:spPr>
        <p:txBody>
          <a:bodyPr anchor="t" rtlCol="false" tIns="0" lIns="0" bIns="0" rIns="0">
            <a:spAutoFit/>
          </a:bodyPr>
          <a:lstStyle/>
          <a:p>
            <a:pPr algn="ctr">
              <a:lnSpc>
                <a:spcPts val="3536"/>
              </a:lnSpc>
            </a:pPr>
            <a:r>
              <a:rPr lang="en-US" sz="2525">
                <a:solidFill>
                  <a:srgbClr val="000000"/>
                </a:solidFill>
                <a:latin typeface="Montserrat"/>
                <a:ea typeface="Montserrat"/>
                <a:cs typeface="Montserrat"/>
                <a:sym typeface="Montserrat"/>
              </a:rPr>
              <a:t>Desarrollado en Python</a:t>
            </a:r>
          </a:p>
        </p:txBody>
      </p:sp>
      <p:sp>
        <p:nvSpPr>
          <p:cNvPr name="TextBox 16" id="16"/>
          <p:cNvSpPr txBox="true"/>
          <p:nvPr/>
        </p:nvSpPr>
        <p:spPr>
          <a:xfrm rot="0">
            <a:off x="1719870" y="4559389"/>
            <a:ext cx="14411512" cy="870851"/>
          </a:xfrm>
          <a:prstGeom prst="rect">
            <a:avLst/>
          </a:prstGeom>
        </p:spPr>
        <p:txBody>
          <a:bodyPr anchor="t" rtlCol="false" tIns="0" lIns="0" bIns="0" rIns="0">
            <a:spAutoFit/>
          </a:bodyPr>
          <a:lstStyle/>
          <a:p>
            <a:pPr algn="ctr">
              <a:lnSpc>
                <a:spcPts val="6549"/>
              </a:lnSpc>
            </a:pPr>
            <a:r>
              <a:rPr lang="en-US" sz="6484" spc="719">
                <a:solidFill>
                  <a:srgbClr val="000000"/>
                </a:solidFill>
                <a:latin typeface="Bree Serif"/>
                <a:ea typeface="Bree Serif"/>
                <a:cs typeface="Bree Serif"/>
                <a:sym typeface="Bree Serif"/>
              </a:rPr>
              <a:t>JUEGO PAPEL, PIEDRA O TIJERA </a:t>
            </a:r>
          </a:p>
        </p:txBody>
      </p:sp>
      <p:grpSp>
        <p:nvGrpSpPr>
          <p:cNvPr name="Group 17" id="17"/>
          <p:cNvGrpSpPr/>
          <p:nvPr/>
        </p:nvGrpSpPr>
        <p:grpSpPr>
          <a:xfrm rot="-10800000">
            <a:off x="-200698" y="4523504"/>
            <a:ext cx="7039117" cy="6348004"/>
            <a:chOff x="0" y="0"/>
            <a:chExt cx="9385490" cy="8464005"/>
          </a:xfrm>
        </p:grpSpPr>
        <p:sp>
          <p:nvSpPr>
            <p:cNvPr name="Freeform 18" id="18"/>
            <p:cNvSpPr/>
            <p:nvPr/>
          </p:nvSpPr>
          <p:spPr>
            <a:xfrm flipH="false" flipV="false" rot="-10800000">
              <a:off x="0" y="0"/>
              <a:ext cx="9385490" cy="8464005"/>
            </a:xfrm>
            <a:custGeom>
              <a:avLst/>
              <a:gdLst/>
              <a:ahLst/>
              <a:cxnLst/>
              <a:rect r="r" b="b" t="t" l="l"/>
              <a:pathLst>
                <a:path h="8464005" w="9385490">
                  <a:moveTo>
                    <a:pt x="0" y="0"/>
                  </a:moveTo>
                  <a:lnTo>
                    <a:pt x="9385490" y="0"/>
                  </a:lnTo>
                  <a:lnTo>
                    <a:pt x="9385490" y="8464005"/>
                  </a:lnTo>
                  <a:lnTo>
                    <a:pt x="0" y="84640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9" id="19"/>
            <p:cNvSpPr/>
            <p:nvPr/>
          </p:nvSpPr>
          <p:spPr>
            <a:xfrm>
              <a:off x="3423897" y="176042"/>
              <a:ext cx="4494928" cy="4494928"/>
            </a:xfrm>
            <a:prstGeom prst="line">
              <a:avLst/>
            </a:prstGeom>
            <a:ln cap="flat" w="84973">
              <a:solidFill>
                <a:srgbClr val="F4F5F6"/>
              </a:solidFill>
              <a:prstDash val="solid"/>
              <a:headEnd type="none" len="sm" w="sm"/>
              <a:tailEnd type="none" len="sm" w="sm"/>
            </a:ln>
          </p:spPr>
        </p:sp>
        <p:sp>
          <p:nvSpPr>
            <p:cNvPr name="AutoShape 20" id="20"/>
            <p:cNvSpPr/>
            <p:nvPr/>
          </p:nvSpPr>
          <p:spPr>
            <a:xfrm>
              <a:off x="1132159" y="176042"/>
              <a:ext cx="2302285" cy="2302285"/>
            </a:xfrm>
            <a:prstGeom prst="line">
              <a:avLst/>
            </a:prstGeom>
            <a:ln cap="flat" w="84973">
              <a:solidFill>
                <a:srgbClr val="F4F5F6"/>
              </a:solidFill>
              <a:prstDash val="solid"/>
              <a:headEnd type="none" len="sm" w="sm"/>
              <a:tailEnd type="none" len="sm" w="sm"/>
            </a:ln>
          </p:spPr>
        </p:sp>
      </p:grpSp>
      <p:sp>
        <p:nvSpPr>
          <p:cNvPr name="Freeform 21" id="21"/>
          <p:cNvSpPr/>
          <p:nvPr/>
        </p:nvSpPr>
        <p:spPr>
          <a:xfrm flipH="false" flipV="false" rot="0">
            <a:off x="1028700" y="1554133"/>
            <a:ext cx="2495609" cy="1381498"/>
          </a:xfrm>
          <a:custGeom>
            <a:avLst/>
            <a:gdLst/>
            <a:ahLst/>
            <a:cxnLst/>
            <a:rect r="r" b="b" t="t" l="l"/>
            <a:pathLst>
              <a:path h="1381498" w="2495609">
                <a:moveTo>
                  <a:pt x="0" y="0"/>
                </a:moveTo>
                <a:lnTo>
                  <a:pt x="2495609" y="0"/>
                </a:lnTo>
                <a:lnTo>
                  <a:pt x="2495609" y="1381498"/>
                </a:lnTo>
                <a:lnTo>
                  <a:pt x="0" y="1381498"/>
                </a:lnTo>
                <a:lnTo>
                  <a:pt x="0" y="0"/>
                </a:lnTo>
                <a:close/>
              </a:path>
            </a:pathLst>
          </a:custGeom>
          <a:blipFill>
            <a:blip r:embed="rId6"/>
            <a:stretch>
              <a:fillRect l="0" t="0" r="0" b="0"/>
            </a:stretch>
          </a:blipFill>
        </p:spPr>
      </p:sp>
      <p:sp>
        <p:nvSpPr>
          <p:cNvPr name="TextBox 22" id="22"/>
          <p:cNvSpPr txBox="true"/>
          <p:nvPr/>
        </p:nvSpPr>
        <p:spPr>
          <a:xfrm rot="0">
            <a:off x="14083938" y="8144053"/>
            <a:ext cx="3349844" cy="620844"/>
          </a:xfrm>
          <a:prstGeom prst="rect">
            <a:avLst/>
          </a:prstGeom>
        </p:spPr>
        <p:txBody>
          <a:bodyPr anchor="t" rtlCol="false" tIns="0" lIns="0" bIns="0" rIns="0">
            <a:spAutoFit/>
          </a:bodyPr>
          <a:lstStyle/>
          <a:p>
            <a:pPr algn="ctr">
              <a:lnSpc>
                <a:spcPts val="2530"/>
              </a:lnSpc>
            </a:pPr>
            <a:r>
              <a:rPr lang="en-US" sz="1807">
                <a:solidFill>
                  <a:srgbClr val="000000"/>
                </a:solidFill>
                <a:latin typeface="Montserrat"/>
                <a:ea typeface="Montserrat"/>
                <a:cs typeface="Montserrat"/>
                <a:sym typeface="Montserrat"/>
              </a:rPr>
              <a:t>Presentado por:</a:t>
            </a:r>
          </a:p>
          <a:p>
            <a:pPr algn="ctr">
              <a:lnSpc>
                <a:spcPts val="2530"/>
              </a:lnSpc>
            </a:pPr>
            <a:r>
              <a:rPr lang="en-US" sz="1807">
                <a:solidFill>
                  <a:srgbClr val="000000"/>
                </a:solidFill>
                <a:latin typeface="Montserrat"/>
                <a:ea typeface="Montserrat"/>
                <a:cs typeface="Montserrat"/>
                <a:sym typeface="Montserrat"/>
              </a:rPr>
              <a:t>Jenniffer Anchundia</a:t>
            </a:r>
          </a:p>
        </p:txBody>
      </p:sp>
      <p:sp>
        <p:nvSpPr>
          <p:cNvPr name="TextBox 23" id="23"/>
          <p:cNvSpPr txBox="true"/>
          <p:nvPr/>
        </p:nvSpPr>
        <p:spPr>
          <a:xfrm rot="0">
            <a:off x="3821694" y="3534880"/>
            <a:ext cx="10644611" cy="614934"/>
          </a:xfrm>
          <a:prstGeom prst="rect">
            <a:avLst/>
          </a:prstGeom>
        </p:spPr>
        <p:txBody>
          <a:bodyPr anchor="t" rtlCol="false" tIns="0" lIns="0" bIns="0" rIns="0">
            <a:spAutoFit/>
          </a:bodyPr>
          <a:lstStyle/>
          <a:p>
            <a:pPr algn="ctr">
              <a:lnSpc>
                <a:spcPts val="4608"/>
              </a:lnSpc>
            </a:pPr>
            <a:r>
              <a:rPr lang="en-US" sz="4563" spc="506">
                <a:solidFill>
                  <a:srgbClr val="000000"/>
                </a:solidFill>
                <a:latin typeface="Bree Serif"/>
                <a:ea typeface="Bree Serif"/>
                <a:cs typeface="Bree Serif"/>
                <a:sym typeface="Bree Serif"/>
              </a:rPr>
              <a:t>PROYECTO INTEGRADOR</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4F5F6"/>
        </a:solidFill>
      </p:bgPr>
    </p:bg>
    <p:spTree>
      <p:nvGrpSpPr>
        <p:cNvPr id="1" name=""/>
        <p:cNvGrpSpPr/>
        <p:nvPr/>
      </p:nvGrpSpPr>
      <p:grpSpPr>
        <a:xfrm>
          <a:off x="0" y="0"/>
          <a:ext cx="0" cy="0"/>
          <a:chOff x="0" y="0"/>
          <a:chExt cx="0" cy="0"/>
        </a:xfrm>
      </p:grpSpPr>
      <p:sp>
        <p:nvSpPr>
          <p:cNvPr name="TextBox 2" id="2"/>
          <p:cNvSpPr txBox="true"/>
          <p:nvPr/>
        </p:nvSpPr>
        <p:spPr>
          <a:xfrm rot="0">
            <a:off x="2442823" y="3332901"/>
            <a:ext cx="11236479" cy="754297"/>
          </a:xfrm>
          <a:prstGeom prst="rect">
            <a:avLst/>
          </a:prstGeom>
        </p:spPr>
        <p:txBody>
          <a:bodyPr anchor="t" rtlCol="false" tIns="0" lIns="0" bIns="0" rIns="0">
            <a:spAutoFit/>
          </a:bodyPr>
          <a:lstStyle/>
          <a:p>
            <a:pPr algn="just">
              <a:lnSpc>
                <a:spcPts val="3049"/>
              </a:lnSpc>
              <a:spcBef>
                <a:spcPct val="0"/>
              </a:spcBef>
            </a:pPr>
            <a:r>
              <a:rPr lang="en-US" sz="2178">
                <a:solidFill>
                  <a:srgbClr val="000000"/>
                </a:solidFill>
                <a:latin typeface="Helios"/>
                <a:ea typeface="Helios"/>
                <a:cs typeface="Helios"/>
                <a:sym typeface="Helios"/>
              </a:rPr>
              <a:t>El programa Piedra, Papel o Tijera cumple adecuadamente con la simulación del juego tradicional, permitiendo la interacción fluida entre el jugador y la computadora</a:t>
            </a:r>
          </a:p>
        </p:txBody>
      </p:sp>
      <p:sp>
        <p:nvSpPr>
          <p:cNvPr name="TextBox 3" id="3"/>
          <p:cNvSpPr txBox="true"/>
          <p:nvPr/>
        </p:nvSpPr>
        <p:spPr>
          <a:xfrm rot="0">
            <a:off x="2442823" y="7046997"/>
            <a:ext cx="11268257" cy="1516297"/>
          </a:xfrm>
          <a:prstGeom prst="rect">
            <a:avLst/>
          </a:prstGeom>
        </p:spPr>
        <p:txBody>
          <a:bodyPr anchor="t" rtlCol="false" tIns="0" lIns="0" bIns="0" rIns="0">
            <a:spAutoFit/>
          </a:bodyPr>
          <a:lstStyle/>
          <a:p>
            <a:pPr algn="just">
              <a:lnSpc>
                <a:spcPts val="3049"/>
              </a:lnSpc>
              <a:spcBef>
                <a:spcPct val="0"/>
              </a:spcBef>
            </a:pPr>
            <a:r>
              <a:rPr lang="en-US" sz="2178">
                <a:solidFill>
                  <a:srgbClr val="000000"/>
                </a:solidFill>
                <a:latin typeface="Helios"/>
                <a:ea typeface="Helios"/>
                <a:cs typeface="Helios"/>
                <a:sym typeface="Helios"/>
              </a:rPr>
              <a:t>A partir de la estructura y funcionamiento, se puede inferir que, si se mantiene la misma lógica aplicada, el programa podría ampliarse fácilmente para incorporar nuevas opciones, como un sistema de puntajes, un marcador histórico de partidas, niveles de dificultad o incluso una interfaz gráfica más amigable.</a:t>
            </a:r>
          </a:p>
        </p:txBody>
      </p:sp>
      <p:sp>
        <p:nvSpPr>
          <p:cNvPr name="TextBox 4" id="4"/>
          <p:cNvSpPr txBox="true"/>
          <p:nvPr/>
        </p:nvSpPr>
        <p:spPr>
          <a:xfrm rot="0">
            <a:off x="2442823" y="4476490"/>
            <a:ext cx="11268257" cy="2278297"/>
          </a:xfrm>
          <a:prstGeom prst="rect">
            <a:avLst/>
          </a:prstGeom>
        </p:spPr>
        <p:txBody>
          <a:bodyPr anchor="t" rtlCol="false" tIns="0" lIns="0" bIns="0" rIns="0">
            <a:spAutoFit/>
          </a:bodyPr>
          <a:lstStyle/>
          <a:p>
            <a:pPr algn="just">
              <a:lnSpc>
                <a:spcPts val="3049"/>
              </a:lnSpc>
              <a:spcBef>
                <a:spcPct val="0"/>
              </a:spcBef>
            </a:pPr>
            <a:r>
              <a:rPr lang="en-US" sz="2178">
                <a:solidFill>
                  <a:srgbClr val="000000"/>
                </a:solidFill>
                <a:latin typeface="Helios"/>
                <a:ea typeface="Helios"/>
                <a:cs typeface="Helios"/>
                <a:sym typeface="Helios"/>
              </a:rPr>
              <a:t>Por extrapolación lógica, concluyo que se aplicaron correctamente conceptos fundamentales de la programación en este programa como el uso de funciones, estructuras condicionales, bucles, validación de datos,  la librería random y generación de aleatoriedad, lo que refuerza la lógica algorítmicas, es un punto de partida sólido para el desarrollo de aplicaciones más complejas, manteniendo la misma lógica de interacción entre usuario y sistema.</a:t>
            </a:r>
          </a:p>
        </p:txBody>
      </p:sp>
      <p:sp>
        <p:nvSpPr>
          <p:cNvPr name="TextBox 5" id="5"/>
          <p:cNvSpPr txBox="true"/>
          <p:nvPr/>
        </p:nvSpPr>
        <p:spPr>
          <a:xfrm rot="0">
            <a:off x="1622375" y="1838528"/>
            <a:ext cx="12219360" cy="687474"/>
          </a:xfrm>
          <a:prstGeom prst="rect">
            <a:avLst/>
          </a:prstGeom>
        </p:spPr>
        <p:txBody>
          <a:bodyPr anchor="t" rtlCol="false" tIns="0" lIns="0" bIns="0" rIns="0">
            <a:spAutoFit/>
          </a:bodyPr>
          <a:lstStyle/>
          <a:p>
            <a:pPr algn="l">
              <a:lnSpc>
                <a:spcPts val="5152"/>
              </a:lnSpc>
            </a:pPr>
            <a:r>
              <a:rPr lang="en-US" sz="5367" spc="595">
                <a:solidFill>
                  <a:srgbClr val="920349"/>
                </a:solidFill>
                <a:latin typeface="Bree Serif"/>
                <a:ea typeface="Bree Serif"/>
                <a:cs typeface="Bree Serif"/>
                <a:sym typeface="Bree Serif"/>
              </a:rPr>
              <a:t>CONCLUSIONES</a:t>
            </a:r>
          </a:p>
        </p:txBody>
      </p:sp>
      <p:grpSp>
        <p:nvGrpSpPr>
          <p:cNvPr name="Group 6" id="6"/>
          <p:cNvGrpSpPr/>
          <p:nvPr/>
        </p:nvGrpSpPr>
        <p:grpSpPr>
          <a:xfrm rot="0">
            <a:off x="1622375" y="3464564"/>
            <a:ext cx="528199" cy="518204"/>
            <a:chOff x="0" y="0"/>
            <a:chExt cx="139114" cy="136482"/>
          </a:xfrm>
        </p:grpSpPr>
        <p:sp>
          <p:nvSpPr>
            <p:cNvPr name="Freeform 7" id="7"/>
            <p:cNvSpPr/>
            <p:nvPr/>
          </p:nvSpPr>
          <p:spPr>
            <a:xfrm flipH="false" flipV="false" rot="0">
              <a:off x="0" y="0"/>
              <a:ext cx="139114" cy="136482"/>
            </a:xfrm>
            <a:custGeom>
              <a:avLst/>
              <a:gdLst/>
              <a:ahLst/>
              <a:cxnLst/>
              <a:rect r="r" b="b" t="t" l="l"/>
              <a:pathLst>
                <a:path h="136482" w="139114">
                  <a:moveTo>
                    <a:pt x="0" y="0"/>
                  </a:moveTo>
                  <a:lnTo>
                    <a:pt x="139114" y="0"/>
                  </a:lnTo>
                  <a:lnTo>
                    <a:pt x="139114" y="136482"/>
                  </a:lnTo>
                  <a:lnTo>
                    <a:pt x="0" y="136482"/>
                  </a:lnTo>
                  <a:close/>
                </a:path>
              </a:pathLst>
            </a:custGeom>
            <a:solidFill>
              <a:srgbClr val="E9A905"/>
            </a:solidFill>
          </p:spPr>
        </p:sp>
        <p:sp>
          <p:nvSpPr>
            <p:cNvPr name="TextBox 8" id="8"/>
            <p:cNvSpPr txBox="true"/>
            <p:nvPr/>
          </p:nvSpPr>
          <p:spPr>
            <a:xfrm>
              <a:off x="0" y="-28575"/>
              <a:ext cx="139114" cy="165057"/>
            </a:xfrm>
            <a:prstGeom prst="rect">
              <a:avLst/>
            </a:prstGeom>
          </p:spPr>
          <p:txBody>
            <a:bodyPr anchor="ctr" rtlCol="false" tIns="50800" lIns="50800" bIns="50800" rIns="50800"/>
            <a:lstStyle/>
            <a:p>
              <a:pPr algn="ctr">
                <a:lnSpc>
                  <a:spcPts val="2659"/>
                </a:lnSpc>
              </a:pPr>
              <a:r>
                <a:rPr lang="en-US" sz="1899">
                  <a:solidFill>
                    <a:srgbClr val="262262"/>
                  </a:solidFill>
                  <a:latin typeface="Bree Serif"/>
                  <a:ea typeface="Bree Serif"/>
                  <a:cs typeface="Bree Serif"/>
                  <a:sym typeface="Bree Serif"/>
                </a:rPr>
                <a:t>1</a:t>
              </a:r>
            </a:p>
          </p:txBody>
        </p:sp>
      </p:grpSp>
      <p:grpSp>
        <p:nvGrpSpPr>
          <p:cNvPr name="Group 9" id="9"/>
          <p:cNvGrpSpPr/>
          <p:nvPr/>
        </p:nvGrpSpPr>
        <p:grpSpPr>
          <a:xfrm rot="0">
            <a:off x="1622375" y="4524115"/>
            <a:ext cx="528199" cy="518204"/>
            <a:chOff x="0" y="0"/>
            <a:chExt cx="139114" cy="136482"/>
          </a:xfrm>
        </p:grpSpPr>
        <p:sp>
          <p:nvSpPr>
            <p:cNvPr name="Freeform 10" id="10"/>
            <p:cNvSpPr/>
            <p:nvPr/>
          </p:nvSpPr>
          <p:spPr>
            <a:xfrm flipH="false" flipV="false" rot="0">
              <a:off x="0" y="0"/>
              <a:ext cx="139114" cy="136482"/>
            </a:xfrm>
            <a:custGeom>
              <a:avLst/>
              <a:gdLst/>
              <a:ahLst/>
              <a:cxnLst/>
              <a:rect r="r" b="b" t="t" l="l"/>
              <a:pathLst>
                <a:path h="136482" w="139114">
                  <a:moveTo>
                    <a:pt x="0" y="0"/>
                  </a:moveTo>
                  <a:lnTo>
                    <a:pt x="139114" y="0"/>
                  </a:lnTo>
                  <a:lnTo>
                    <a:pt x="139114" y="136482"/>
                  </a:lnTo>
                  <a:lnTo>
                    <a:pt x="0" y="136482"/>
                  </a:lnTo>
                  <a:close/>
                </a:path>
              </a:pathLst>
            </a:custGeom>
            <a:solidFill>
              <a:srgbClr val="E9A905"/>
            </a:solidFill>
          </p:spPr>
        </p:sp>
        <p:sp>
          <p:nvSpPr>
            <p:cNvPr name="TextBox 11" id="11"/>
            <p:cNvSpPr txBox="true"/>
            <p:nvPr/>
          </p:nvSpPr>
          <p:spPr>
            <a:xfrm>
              <a:off x="0" y="-28575"/>
              <a:ext cx="139114" cy="165057"/>
            </a:xfrm>
            <a:prstGeom prst="rect">
              <a:avLst/>
            </a:prstGeom>
          </p:spPr>
          <p:txBody>
            <a:bodyPr anchor="ctr" rtlCol="false" tIns="50800" lIns="50800" bIns="50800" rIns="50800"/>
            <a:lstStyle/>
            <a:p>
              <a:pPr algn="ctr">
                <a:lnSpc>
                  <a:spcPts val="2659"/>
                </a:lnSpc>
              </a:pPr>
              <a:r>
                <a:rPr lang="en-US" sz="1899">
                  <a:solidFill>
                    <a:srgbClr val="262262"/>
                  </a:solidFill>
                  <a:latin typeface="Bree Serif"/>
                  <a:ea typeface="Bree Serif"/>
                  <a:cs typeface="Bree Serif"/>
                  <a:sym typeface="Bree Serif"/>
                </a:rPr>
                <a:t>2</a:t>
              </a:r>
            </a:p>
          </p:txBody>
        </p:sp>
      </p:grpSp>
      <p:grpSp>
        <p:nvGrpSpPr>
          <p:cNvPr name="Group 12" id="12"/>
          <p:cNvGrpSpPr/>
          <p:nvPr/>
        </p:nvGrpSpPr>
        <p:grpSpPr>
          <a:xfrm rot="0">
            <a:off x="1622375" y="7094622"/>
            <a:ext cx="528199" cy="518204"/>
            <a:chOff x="0" y="0"/>
            <a:chExt cx="139114" cy="136482"/>
          </a:xfrm>
        </p:grpSpPr>
        <p:sp>
          <p:nvSpPr>
            <p:cNvPr name="Freeform 13" id="13"/>
            <p:cNvSpPr/>
            <p:nvPr/>
          </p:nvSpPr>
          <p:spPr>
            <a:xfrm flipH="false" flipV="false" rot="0">
              <a:off x="0" y="0"/>
              <a:ext cx="139114" cy="136482"/>
            </a:xfrm>
            <a:custGeom>
              <a:avLst/>
              <a:gdLst/>
              <a:ahLst/>
              <a:cxnLst/>
              <a:rect r="r" b="b" t="t" l="l"/>
              <a:pathLst>
                <a:path h="136482" w="139114">
                  <a:moveTo>
                    <a:pt x="0" y="0"/>
                  </a:moveTo>
                  <a:lnTo>
                    <a:pt x="139114" y="0"/>
                  </a:lnTo>
                  <a:lnTo>
                    <a:pt x="139114" y="136482"/>
                  </a:lnTo>
                  <a:lnTo>
                    <a:pt x="0" y="136482"/>
                  </a:lnTo>
                  <a:close/>
                </a:path>
              </a:pathLst>
            </a:custGeom>
            <a:solidFill>
              <a:srgbClr val="E9A905"/>
            </a:solidFill>
          </p:spPr>
        </p:sp>
        <p:sp>
          <p:nvSpPr>
            <p:cNvPr name="TextBox 14" id="14"/>
            <p:cNvSpPr txBox="true"/>
            <p:nvPr/>
          </p:nvSpPr>
          <p:spPr>
            <a:xfrm>
              <a:off x="0" y="-28575"/>
              <a:ext cx="139114" cy="165057"/>
            </a:xfrm>
            <a:prstGeom prst="rect">
              <a:avLst/>
            </a:prstGeom>
          </p:spPr>
          <p:txBody>
            <a:bodyPr anchor="ctr" rtlCol="false" tIns="50800" lIns="50800" bIns="50800" rIns="50800"/>
            <a:lstStyle/>
            <a:p>
              <a:pPr algn="ctr">
                <a:lnSpc>
                  <a:spcPts val="2659"/>
                </a:lnSpc>
              </a:pPr>
              <a:r>
                <a:rPr lang="en-US" sz="1899">
                  <a:solidFill>
                    <a:srgbClr val="262262"/>
                  </a:solidFill>
                  <a:latin typeface="Bree Serif"/>
                  <a:ea typeface="Bree Serif"/>
                  <a:cs typeface="Bree Serif"/>
                  <a:sym typeface="Bree Serif"/>
                </a:rPr>
                <a:t>3</a:t>
              </a:r>
            </a:p>
          </p:txBody>
        </p:sp>
      </p:grpSp>
      <p:grpSp>
        <p:nvGrpSpPr>
          <p:cNvPr name="Group 15" id="15"/>
          <p:cNvGrpSpPr/>
          <p:nvPr/>
        </p:nvGrpSpPr>
        <p:grpSpPr>
          <a:xfrm rot="0">
            <a:off x="16362875" y="-393867"/>
            <a:ext cx="2895663" cy="8807982"/>
            <a:chOff x="0" y="0"/>
            <a:chExt cx="1078596" cy="3280857"/>
          </a:xfrm>
        </p:grpSpPr>
        <p:sp>
          <p:nvSpPr>
            <p:cNvPr name="Freeform 16" id="16"/>
            <p:cNvSpPr/>
            <p:nvPr/>
          </p:nvSpPr>
          <p:spPr>
            <a:xfrm flipH="false" flipV="false" rot="0">
              <a:off x="0" y="0"/>
              <a:ext cx="1078596" cy="3280857"/>
            </a:xfrm>
            <a:custGeom>
              <a:avLst/>
              <a:gdLst/>
              <a:ahLst/>
              <a:cxnLst/>
              <a:rect r="r" b="b" t="t" l="l"/>
              <a:pathLst>
                <a:path h="3280857" w="1078596">
                  <a:moveTo>
                    <a:pt x="0" y="0"/>
                  </a:moveTo>
                  <a:lnTo>
                    <a:pt x="1078596" y="0"/>
                  </a:lnTo>
                  <a:lnTo>
                    <a:pt x="1078596" y="3280857"/>
                  </a:lnTo>
                  <a:lnTo>
                    <a:pt x="0" y="3280857"/>
                  </a:lnTo>
                  <a:close/>
                </a:path>
              </a:pathLst>
            </a:custGeom>
            <a:solidFill>
              <a:srgbClr val="920349"/>
            </a:solidFill>
          </p:spPr>
        </p:sp>
        <p:sp>
          <p:nvSpPr>
            <p:cNvPr name="TextBox 17" id="17"/>
            <p:cNvSpPr txBox="true"/>
            <p:nvPr/>
          </p:nvSpPr>
          <p:spPr>
            <a:xfrm>
              <a:off x="0" y="-28575"/>
              <a:ext cx="1078596" cy="3309432"/>
            </a:xfrm>
            <a:prstGeom prst="rect">
              <a:avLst/>
            </a:prstGeom>
          </p:spPr>
          <p:txBody>
            <a:bodyPr anchor="ctr" rtlCol="false" tIns="48876" lIns="48876" bIns="48876" rIns="48876"/>
            <a:lstStyle/>
            <a:p>
              <a:pPr algn="ctr">
                <a:lnSpc>
                  <a:spcPts val="2344"/>
                </a:lnSpc>
              </a:pPr>
            </a:p>
          </p:txBody>
        </p:sp>
      </p:grpSp>
      <p:sp>
        <p:nvSpPr>
          <p:cNvPr name="Freeform 18" id="18"/>
          <p:cNvSpPr/>
          <p:nvPr/>
        </p:nvSpPr>
        <p:spPr>
          <a:xfrm flipH="false" flipV="true" rot="-10800000">
            <a:off x="13637201" y="4494300"/>
            <a:ext cx="4894047" cy="6230847"/>
          </a:xfrm>
          <a:custGeom>
            <a:avLst/>
            <a:gdLst/>
            <a:ahLst/>
            <a:cxnLst/>
            <a:rect r="r" b="b" t="t" l="l"/>
            <a:pathLst>
              <a:path h="6230847" w="4894047">
                <a:moveTo>
                  <a:pt x="0" y="6230847"/>
                </a:moveTo>
                <a:lnTo>
                  <a:pt x="4894047" y="6230847"/>
                </a:lnTo>
                <a:lnTo>
                  <a:pt x="4894047" y="0"/>
                </a:lnTo>
                <a:lnTo>
                  <a:pt x="0" y="0"/>
                </a:lnTo>
                <a:lnTo>
                  <a:pt x="0" y="6230847"/>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4F5F6"/>
        </a:solidFill>
      </p:bgPr>
    </p:bg>
    <p:spTree>
      <p:nvGrpSpPr>
        <p:cNvPr id="1" name=""/>
        <p:cNvGrpSpPr/>
        <p:nvPr/>
      </p:nvGrpSpPr>
      <p:grpSpPr>
        <a:xfrm>
          <a:off x="0" y="0"/>
          <a:ext cx="0" cy="0"/>
          <a:chOff x="0" y="0"/>
          <a:chExt cx="0" cy="0"/>
        </a:xfrm>
      </p:grpSpPr>
      <p:sp>
        <p:nvSpPr>
          <p:cNvPr name="TextBox 2" id="2"/>
          <p:cNvSpPr txBox="true"/>
          <p:nvPr/>
        </p:nvSpPr>
        <p:spPr>
          <a:xfrm rot="0">
            <a:off x="3702021" y="2506694"/>
            <a:ext cx="12585963" cy="1897297"/>
          </a:xfrm>
          <a:prstGeom prst="rect">
            <a:avLst/>
          </a:prstGeom>
        </p:spPr>
        <p:txBody>
          <a:bodyPr anchor="t" rtlCol="false" tIns="0" lIns="0" bIns="0" rIns="0">
            <a:spAutoFit/>
          </a:bodyPr>
          <a:lstStyle/>
          <a:p>
            <a:pPr algn="just">
              <a:lnSpc>
                <a:spcPts val="3049"/>
              </a:lnSpc>
              <a:spcBef>
                <a:spcPct val="0"/>
              </a:spcBef>
            </a:pPr>
            <a:r>
              <a:rPr lang="en-US" sz="2178">
                <a:solidFill>
                  <a:srgbClr val="000000"/>
                </a:solidFill>
                <a:latin typeface="Helios"/>
                <a:ea typeface="Helios"/>
                <a:cs typeface="Helios"/>
                <a:sym typeface="Helios"/>
              </a:rPr>
              <a:t>Una Limitante</a:t>
            </a:r>
            <a:r>
              <a:rPr lang="en-US" sz="2178">
                <a:solidFill>
                  <a:srgbClr val="000000"/>
                </a:solidFill>
                <a:latin typeface="Helios"/>
                <a:ea typeface="Helios"/>
                <a:cs typeface="Helios"/>
                <a:sym typeface="Helios"/>
              </a:rPr>
              <a:t> que se presento durante el proceso de presentación del proyecto integrador fue que por el poco uso y conocimiento de la plataforma GITHUB, se realizo los cambios de la programación en un archivo independiente y se procedió a actualizar el código completo, cuando la plataforma da la ventaja de poder abrir el archivo y poder realizar los cambios necesario dejando registrado automáticamente los cambios ya hechos, paso a poso.</a:t>
            </a:r>
          </a:p>
        </p:txBody>
      </p:sp>
      <p:sp>
        <p:nvSpPr>
          <p:cNvPr name="TextBox 3" id="3"/>
          <p:cNvSpPr txBox="true"/>
          <p:nvPr/>
        </p:nvSpPr>
        <p:spPr>
          <a:xfrm rot="0">
            <a:off x="3702021" y="6644795"/>
            <a:ext cx="12585963" cy="1516298"/>
          </a:xfrm>
          <a:prstGeom prst="rect">
            <a:avLst/>
          </a:prstGeom>
        </p:spPr>
        <p:txBody>
          <a:bodyPr anchor="t" rtlCol="false" tIns="0" lIns="0" bIns="0" rIns="0">
            <a:spAutoFit/>
          </a:bodyPr>
          <a:lstStyle/>
          <a:p>
            <a:pPr algn="just">
              <a:lnSpc>
                <a:spcPts val="3049"/>
              </a:lnSpc>
              <a:spcBef>
                <a:spcPct val="0"/>
              </a:spcBef>
            </a:pPr>
            <a:r>
              <a:rPr lang="en-US" sz="2178">
                <a:solidFill>
                  <a:srgbClr val="000000"/>
                </a:solidFill>
                <a:latin typeface="Helios"/>
                <a:ea typeface="Helios"/>
                <a:cs typeface="Helios"/>
                <a:sym typeface="Helios"/>
              </a:rPr>
              <a:t>Como implicaciones relevantes del programa puedo mencionar que es un ejemplo práctico para comprender estructuras de control, validación de datos, uso de bucles, funciones y generación de aleatoriedad, también me permite reflexionar sobre mejoras futuras, como incluir marcadores y estadísticas,  implementar estrategias o niveles de dificultad en futuros desarrollos.</a:t>
            </a:r>
          </a:p>
        </p:txBody>
      </p:sp>
      <p:sp>
        <p:nvSpPr>
          <p:cNvPr name="TextBox 4" id="4"/>
          <p:cNvSpPr txBox="true"/>
          <p:nvPr/>
        </p:nvSpPr>
        <p:spPr>
          <a:xfrm rot="0">
            <a:off x="3464991" y="1360404"/>
            <a:ext cx="13590967" cy="533550"/>
          </a:xfrm>
          <a:prstGeom prst="rect">
            <a:avLst/>
          </a:prstGeom>
        </p:spPr>
        <p:txBody>
          <a:bodyPr anchor="t" rtlCol="false" tIns="0" lIns="0" bIns="0" rIns="0">
            <a:spAutoFit/>
          </a:bodyPr>
          <a:lstStyle/>
          <a:p>
            <a:pPr algn="l">
              <a:lnSpc>
                <a:spcPts val="3904"/>
              </a:lnSpc>
            </a:pPr>
            <a:r>
              <a:rPr lang="en-US" sz="4067" spc="451">
                <a:solidFill>
                  <a:srgbClr val="920349"/>
                </a:solidFill>
                <a:latin typeface="Bree Serif"/>
                <a:ea typeface="Bree Serif"/>
                <a:cs typeface="Bree Serif"/>
                <a:sym typeface="Bree Serif"/>
              </a:rPr>
              <a:t>LIMITACIONES</a:t>
            </a:r>
          </a:p>
        </p:txBody>
      </p:sp>
      <p:grpSp>
        <p:nvGrpSpPr>
          <p:cNvPr name="Group 5" id="5"/>
          <p:cNvGrpSpPr/>
          <p:nvPr/>
        </p:nvGrpSpPr>
        <p:grpSpPr>
          <a:xfrm rot="0">
            <a:off x="1622375" y="3464564"/>
            <a:ext cx="528199" cy="518204"/>
            <a:chOff x="0" y="0"/>
            <a:chExt cx="139114" cy="136482"/>
          </a:xfrm>
        </p:grpSpPr>
        <p:sp>
          <p:nvSpPr>
            <p:cNvPr name="Freeform 6" id="6"/>
            <p:cNvSpPr/>
            <p:nvPr/>
          </p:nvSpPr>
          <p:spPr>
            <a:xfrm flipH="false" flipV="false" rot="0">
              <a:off x="0" y="0"/>
              <a:ext cx="139114" cy="136482"/>
            </a:xfrm>
            <a:custGeom>
              <a:avLst/>
              <a:gdLst/>
              <a:ahLst/>
              <a:cxnLst/>
              <a:rect r="r" b="b" t="t" l="l"/>
              <a:pathLst>
                <a:path h="136482" w="139114">
                  <a:moveTo>
                    <a:pt x="0" y="0"/>
                  </a:moveTo>
                  <a:lnTo>
                    <a:pt x="139114" y="0"/>
                  </a:lnTo>
                  <a:lnTo>
                    <a:pt x="139114" y="136482"/>
                  </a:lnTo>
                  <a:lnTo>
                    <a:pt x="0" y="136482"/>
                  </a:lnTo>
                  <a:close/>
                </a:path>
              </a:pathLst>
            </a:custGeom>
            <a:solidFill>
              <a:srgbClr val="00AEEF"/>
            </a:solidFill>
          </p:spPr>
        </p:sp>
        <p:sp>
          <p:nvSpPr>
            <p:cNvPr name="TextBox 7" id="7"/>
            <p:cNvSpPr txBox="true"/>
            <p:nvPr/>
          </p:nvSpPr>
          <p:spPr>
            <a:xfrm>
              <a:off x="0" y="-28575"/>
              <a:ext cx="139114" cy="165057"/>
            </a:xfrm>
            <a:prstGeom prst="rect">
              <a:avLst/>
            </a:prstGeom>
          </p:spPr>
          <p:txBody>
            <a:bodyPr anchor="ctr" rtlCol="false" tIns="50800" lIns="50800" bIns="50800" rIns="50800"/>
            <a:lstStyle/>
            <a:p>
              <a:pPr algn="ctr">
                <a:lnSpc>
                  <a:spcPts val="2659"/>
                </a:lnSpc>
              </a:pPr>
              <a:r>
                <a:rPr lang="en-US" sz="1899">
                  <a:solidFill>
                    <a:srgbClr val="262262"/>
                  </a:solidFill>
                  <a:latin typeface="Bree Serif"/>
                  <a:ea typeface="Bree Serif"/>
                  <a:cs typeface="Bree Serif"/>
                  <a:sym typeface="Bree Serif"/>
                </a:rPr>
                <a:t>1</a:t>
              </a:r>
            </a:p>
          </p:txBody>
        </p:sp>
      </p:grpSp>
      <p:grpSp>
        <p:nvGrpSpPr>
          <p:cNvPr name="Group 8" id="8"/>
          <p:cNvGrpSpPr/>
          <p:nvPr/>
        </p:nvGrpSpPr>
        <p:grpSpPr>
          <a:xfrm rot="0">
            <a:off x="1622375" y="4819390"/>
            <a:ext cx="528199" cy="518204"/>
            <a:chOff x="0" y="0"/>
            <a:chExt cx="139114" cy="136482"/>
          </a:xfrm>
        </p:grpSpPr>
        <p:sp>
          <p:nvSpPr>
            <p:cNvPr name="Freeform 9" id="9"/>
            <p:cNvSpPr/>
            <p:nvPr/>
          </p:nvSpPr>
          <p:spPr>
            <a:xfrm flipH="false" flipV="false" rot="0">
              <a:off x="0" y="0"/>
              <a:ext cx="139114" cy="136482"/>
            </a:xfrm>
            <a:custGeom>
              <a:avLst/>
              <a:gdLst/>
              <a:ahLst/>
              <a:cxnLst/>
              <a:rect r="r" b="b" t="t" l="l"/>
              <a:pathLst>
                <a:path h="136482" w="139114">
                  <a:moveTo>
                    <a:pt x="0" y="0"/>
                  </a:moveTo>
                  <a:lnTo>
                    <a:pt x="139114" y="0"/>
                  </a:lnTo>
                  <a:lnTo>
                    <a:pt x="139114" y="136482"/>
                  </a:lnTo>
                  <a:lnTo>
                    <a:pt x="0" y="136482"/>
                  </a:lnTo>
                  <a:close/>
                </a:path>
              </a:pathLst>
            </a:custGeom>
            <a:solidFill>
              <a:srgbClr val="00AEEF"/>
            </a:solidFill>
          </p:spPr>
        </p:sp>
        <p:sp>
          <p:nvSpPr>
            <p:cNvPr name="TextBox 10" id="10"/>
            <p:cNvSpPr txBox="true"/>
            <p:nvPr/>
          </p:nvSpPr>
          <p:spPr>
            <a:xfrm>
              <a:off x="0" y="-28575"/>
              <a:ext cx="139114" cy="165057"/>
            </a:xfrm>
            <a:prstGeom prst="rect">
              <a:avLst/>
            </a:prstGeom>
          </p:spPr>
          <p:txBody>
            <a:bodyPr anchor="ctr" rtlCol="false" tIns="50800" lIns="50800" bIns="50800" rIns="50800"/>
            <a:lstStyle/>
            <a:p>
              <a:pPr algn="ctr">
                <a:lnSpc>
                  <a:spcPts val="2659"/>
                </a:lnSpc>
              </a:pPr>
              <a:r>
                <a:rPr lang="en-US" sz="1899">
                  <a:solidFill>
                    <a:srgbClr val="262262"/>
                  </a:solidFill>
                  <a:latin typeface="Bree Serif"/>
                  <a:ea typeface="Bree Serif"/>
                  <a:cs typeface="Bree Serif"/>
                  <a:sym typeface="Bree Serif"/>
                </a:rPr>
                <a:t>2</a:t>
              </a:r>
            </a:p>
          </p:txBody>
        </p:sp>
      </p:grpSp>
      <p:grpSp>
        <p:nvGrpSpPr>
          <p:cNvPr name="Group 11" id="11"/>
          <p:cNvGrpSpPr/>
          <p:nvPr/>
        </p:nvGrpSpPr>
        <p:grpSpPr>
          <a:xfrm rot="0">
            <a:off x="1622375" y="6174216"/>
            <a:ext cx="528199" cy="518204"/>
            <a:chOff x="0" y="0"/>
            <a:chExt cx="139114" cy="136482"/>
          </a:xfrm>
        </p:grpSpPr>
        <p:sp>
          <p:nvSpPr>
            <p:cNvPr name="Freeform 12" id="12"/>
            <p:cNvSpPr/>
            <p:nvPr/>
          </p:nvSpPr>
          <p:spPr>
            <a:xfrm flipH="false" flipV="false" rot="0">
              <a:off x="0" y="0"/>
              <a:ext cx="139114" cy="136482"/>
            </a:xfrm>
            <a:custGeom>
              <a:avLst/>
              <a:gdLst/>
              <a:ahLst/>
              <a:cxnLst/>
              <a:rect r="r" b="b" t="t" l="l"/>
              <a:pathLst>
                <a:path h="136482" w="139114">
                  <a:moveTo>
                    <a:pt x="0" y="0"/>
                  </a:moveTo>
                  <a:lnTo>
                    <a:pt x="139114" y="0"/>
                  </a:lnTo>
                  <a:lnTo>
                    <a:pt x="139114" y="136482"/>
                  </a:lnTo>
                  <a:lnTo>
                    <a:pt x="0" y="136482"/>
                  </a:lnTo>
                  <a:close/>
                </a:path>
              </a:pathLst>
            </a:custGeom>
            <a:solidFill>
              <a:srgbClr val="00AEEF"/>
            </a:solidFill>
          </p:spPr>
        </p:sp>
        <p:sp>
          <p:nvSpPr>
            <p:cNvPr name="TextBox 13" id="13"/>
            <p:cNvSpPr txBox="true"/>
            <p:nvPr/>
          </p:nvSpPr>
          <p:spPr>
            <a:xfrm>
              <a:off x="0" y="-28575"/>
              <a:ext cx="139114" cy="165057"/>
            </a:xfrm>
            <a:prstGeom prst="rect">
              <a:avLst/>
            </a:prstGeom>
          </p:spPr>
          <p:txBody>
            <a:bodyPr anchor="ctr" rtlCol="false" tIns="50800" lIns="50800" bIns="50800" rIns="50800"/>
            <a:lstStyle/>
            <a:p>
              <a:pPr algn="ctr">
                <a:lnSpc>
                  <a:spcPts val="2659"/>
                </a:lnSpc>
              </a:pPr>
              <a:r>
                <a:rPr lang="en-US" sz="1899">
                  <a:solidFill>
                    <a:srgbClr val="262262"/>
                  </a:solidFill>
                  <a:latin typeface="Bree Serif"/>
                  <a:ea typeface="Bree Serif"/>
                  <a:cs typeface="Bree Serif"/>
                  <a:sym typeface="Bree Serif"/>
                </a:rPr>
                <a:t>3</a:t>
              </a:r>
            </a:p>
          </p:txBody>
        </p:sp>
      </p:grpSp>
      <p:grpSp>
        <p:nvGrpSpPr>
          <p:cNvPr name="Group 14" id="14"/>
          <p:cNvGrpSpPr/>
          <p:nvPr/>
        </p:nvGrpSpPr>
        <p:grpSpPr>
          <a:xfrm rot="0">
            <a:off x="1622375" y="7529042"/>
            <a:ext cx="528199" cy="518204"/>
            <a:chOff x="0" y="0"/>
            <a:chExt cx="139114" cy="136482"/>
          </a:xfrm>
        </p:grpSpPr>
        <p:sp>
          <p:nvSpPr>
            <p:cNvPr name="Freeform 15" id="15"/>
            <p:cNvSpPr/>
            <p:nvPr/>
          </p:nvSpPr>
          <p:spPr>
            <a:xfrm flipH="false" flipV="false" rot="0">
              <a:off x="0" y="0"/>
              <a:ext cx="139114" cy="136482"/>
            </a:xfrm>
            <a:custGeom>
              <a:avLst/>
              <a:gdLst/>
              <a:ahLst/>
              <a:cxnLst/>
              <a:rect r="r" b="b" t="t" l="l"/>
              <a:pathLst>
                <a:path h="136482" w="139114">
                  <a:moveTo>
                    <a:pt x="0" y="0"/>
                  </a:moveTo>
                  <a:lnTo>
                    <a:pt x="139114" y="0"/>
                  </a:lnTo>
                  <a:lnTo>
                    <a:pt x="139114" y="136482"/>
                  </a:lnTo>
                  <a:lnTo>
                    <a:pt x="0" y="136482"/>
                  </a:lnTo>
                  <a:close/>
                </a:path>
              </a:pathLst>
            </a:custGeom>
            <a:solidFill>
              <a:srgbClr val="00AEEF"/>
            </a:solidFill>
          </p:spPr>
        </p:sp>
        <p:sp>
          <p:nvSpPr>
            <p:cNvPr name="TextBox 16" id="16"/>
            <p:cNvSpPr txBox="true"/>
            <p:nvPr/>
          </p:nvSpPr>
          <p:spPr>
            <a:xfrm>
              <a:off x="0" y="-28575"/>
              <a:ext cx="139114" cy="165057"/>
            </a:xfrm>
            <a:prstGeom prst="rect">
              <a:avLst/>
            </a:prstGeom>
          </p:spPr>
          <p:txBody>
            <a:bodyPr anchor="ctr" rtlCol="false" tIns="50800" lIns="50800" bIns="50800" rIns="50800"/>
            <a:lstStyle/>
            <a:p>
              <a:pPr algn="ctr">
                <a:lnSpc>
                  <a:spcPts val="2659"/>
                </a:lnSpc>
              </a:pPr>
              <a:r>
                <a:rPr lang="en-US" sz="1899">
                  <a:solidFill>
                    <a:srgbClr val="262262"/>
                  </a:solidFill>
                  <a:latin typeface="Bree Serif"/>
                  <a:ea typeface="Bree Serif"/>
                  <a:cs typeface="Bree Serif"/>
                  <a:sym typeface="Bree Serif"/>
                </a:rPr>
                <a:t>4</a:t>
              </a:r>
            </a:p>
          </p:txBody>
        </p:sp>
      </p:grpSp>
      <p:grpSp>
        <p:nvGrpSpPr>
          <p:cNvPr name="Group 17" id="17"/>
          <p:cNvGrpSpPr/>
          <p:nvPr/>
        </p:nvGrpSpPr>
        <p:grpSpPr>
          <a:xfrm rot="0">
            <a:off x="-84995" y="0"/>
            <a:ext cx="2895663" cy="8807982"/>
            <a:chOff x="0" y="0"/>
            <a:chExt cx="1078596" cy="3280857"/>
          </a:xfrm>
        </p:grpSpPr>
        <p:sp>
          <p:nvSpPr>
            <p:cNvPr name="Freeform 18" id="18"/>
            <p:cNvSpPr/>
            <p:nvPr/>
          </p:nvSpPr>
          <p:spPr>
            <a:xfrm flipH="false" flipV="false" rot="0">
              <a:off x="0" y="0"/>
              <a:ext cx="1078596" cy="3280857"/>
            </a:xfrm>
            <a:custGeom>
              <a:avLst/>
              <a:gdLst/>
              <a:ahLst/>
              <a:cxnLst/>
              <a:rect r="r" b="b" t="t" l="l"/>
              <a:pathLst>
                <a:path h="3280857" w="1078596">
                  <a:moveTo>
                    <a:pt x="0" y="0"/>
                  </a:moveTo>
                  <a:lnTo>
                    <a:pt x="1078596" y="0"/>
                  </a:lnTo>
                  <a:lnTo>
                    <a:pt x="1078596" y="3280857"/>
                  </a:lnTo>
                  <a:lnTo>
                    <a:pt x="0" y="3280857"/>
                  </a:lnTo>
                  <a:close/>
                </a:path>
              </a:pathLst>
            </a:custGeom>
            <a:solidFill>
              <a:srgbClr val="920349"/>
            </a:solidFill>
          </p:spPr>
        </p:sp>
        <p:sp>
          <p:nvSpPr>
            <p:cNvPr name="TextBox 19" id="19"/>
            <p:cNvSpPr txBox="true"/>
            <p:nvPr/>
          </p:nvSpPr>
          <p:spPr>
            <a:xfrm>
              <a:off x="0" y="-28575"/>
              <a:ext cx="1078596" cy="3309432"/>
            </a:xfrm>
            <a:prstGeom prst="rect">
              <a:avLst/>
            </a:prstGeom>
          </p:spPr>
          <p:txBody>
            <a:bodyPr anchor="ctr" rtlCol="false" tIns="48876" lIns="48876" bIns="48876" rIns="48876"/>
            <a:lstStyle/>
            <a:p>
              <a:pPr algn="ctr">
                <a:lnSpc>
                  <a:spcPts val="2344"/>
                </a:lnSpc>
              </a:pPr>
            </a:p>
          </p:txBody>
        </p:sp>
      </p:grpSp>
      <p:sp>
        <p:nvSpPr>
          <p:cNvPr name="Freeform 20" id="20"/>
          <p:cNvSpPr/>
          <p:nvPr/>
        </p:nvSpPr>
        <p:spPr>
          <a:xfrm flipH="false" flipV="true" rot="-10800000">
            <a:off x="-1881515" y="4819390"/>
            <a:ext cx="4894047" cy="6230847"/>
          </a:xfrm>
          <a:custGeom>
            <a:avLst/>
            <a:gdLst/>
            <a:ahLst/>
            <a:cxnLst/>
            <a:rect r="r" b="b" t="t" l="l"/>
            <a:pathLst>
              <a:path h="6230847" w="4894047">
                <a:moveTo>
                  <a:pt x="0" y="6230847"/>
                </a:moveTo>
                <a:lnTo>
                  <a:pt x="4894046" y="6230847"/>
                </a:lnTo>
                <a:lnTo>
                  <a:pt x="4894046" y="0"/>
                </a:lnTo>
                <a:lnTo>
                  <a:pt x="0" y="0"/>
                </a:lnTo>
                <a:lnTo>
                  <a:pt x="0" y="6230847"/>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1" id="21"/>
          <p:cNvSpPr txBox="true"/>
          <p:nvPr/>
        </p:nvSpPr>
        <p:spPr>
          <a:xfrm rot="0">
            <a:off x="3464991" y="5423319"/>
            <a:ext cx="13590967" cy="533550"/>
          </a:xfrm>
          <a:prstGeom prst="rect">
            <a:avLst/>
          </a:prstGeom>
        </p:spPr>
        <p:txBody>
          <a:bodyPr anchor="t" rtlCol="false" tIns="0" lIns="0" bIns="0" rIns="0">
            <a:spAutoFit/>
          </a:bodyPr>
          <a:lstStyle/>
          <a:p>
            <a:pPr algn="l">
              <a:lnSpc>
                <a:spcPts val="3904"/>
              </a:lnSpc>
            </a:pPr>
            <a:r>
              <a:rPr lang="en-US" sz="4067" spc="451">
                <a:solidFill>
                  <a:srgbClr val="920349"/>
                </a:solidFill>
                <a:latin typeface="Bree Serif"/>
                <a:ea typeface="Bree Serif"/>
                <a:cs typeface="Bree Serif"/>
                <a:sym typeface="Bree Serif"/>
              </a:rPr>
              <a:t>IMPLICACIONES RELEVANTES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4F5F6"/>
        </a:solidFill>
      </p:bgPr>
    </p:bg>
    <p:spTree>
      <p:nvGrpSpPr>
        <p:cNvPr id="1" name=""/>
        <p:cNvGrpSpPr/>
        <p:nvPr/>
      </p:nvGrpSpPr>
      <p:grpSpPr>
        <a:xfrm>
          <a:off x="0" y="0"/>
          <a:ext cx="0" cy="0"/>
          <a:chOff x="0" y="0"/>
          <a:chExt cx="0" cy="0"/>
        </a:xfrm>
      </p:grpSpPr>
      <p:grpSp>
        <p:nvGrpSpPr>
          <p:cNvPr name="Group 2" id="2"/>
          <p:cNvGrpSpPr/>
          <p:nvPr/>
        </p:nvGrpSpPr>
        <p:grpSpPr>
          <a:xfrm rot="0">
            <a:off x="2347410" y="9559636"/>
            <a:ext cx="16813858" cy="2182091"/>
            <a:chOff x="0" y="0"/>
            <a:chExt cx="6262940" cy="812800"/>
          </a:xfrm>
        </p:grpSpPr>
        <p:sp>
          <p:nvSpPr>
            <p:cNvPr name="Freeform 3" id="3"/>
            <p:cNvSpPr/>
            <p:nvPr/>
          </p:nvSpPr>
          <p:spPr>
            <a:xfrm flipH="false" flipV="false" rot="0">
              <a:off x="0" y="0"/>
              <a:ext cx="6262940" cy="812800"/>
            </a:xfrm>
            <a:custGeom>
              <a:avLst/>
              <a:gdLst/>
              <a:ahLst/>
              <a:cxnLst/>
              <a:rect r="r" b="b" t="t" l="l"/>
              <a:pathLst>
                <a:path h="812800" w="6262940">
                  <a:moveTo>
                    <a:pt x="0" y="0"/>
                  </a:moveTo>
                  <a:lnTo>
                    <a:pt x="6262940" y="0"/>
                  </a:lnTo>
                  <a:lnTo>
                    <a:pt x="6262940" y="812800"/>
                  </a:lnTo>
                  <a:lnTo>
                    <a:pt x="0" y="812800"/>
                  </a:lnTo>
                  <a:close/>
                </a:path>
              </a:pathLst>
            </a:custGeom>
            <a:solidFill>
              <a:srgbClr val="920349"/>
            </a:solidFill>
          </p:spPr>
        </p:sp>
        <p:sp>
          <p:nvSpPr>
            <p:cNvPr name="TextBox 4" id="4"/>
            <p:cNvSpPr txBox="true"/>
            <p:nvPr/>
          </p:nvSpPr>
          <p:spPr>
            <a:xfrm>
              <a:off x="0" y="-28575"/>
              <a:ext cx="6262940" cy="841375"/>
            </a:xfrm>
            <a:prstGeom prst="rect">
              <a:avLst/>
            </a:prstGeom>
          </p:spPr>
          <p:txBody>
            <a:bodyPr anchor="ctr" rtlCol="false" tIns="48876" lIns="48876" bIns="48876" rIns="48876"/>
            <a:lstStyle/>
            <a:p>
              <a:pPr algn="ctr">
                <a:lnSpc>
                  <a:spcPts val="2344"/>
                </a:lnSpc>
              </a:pPr>
            </a:p>
          </p:txBody>
        </p:sp>
      </p:grpSp>
      <p:sp>
        <p:nvSpPr>
          <p:cNvPr name="Freeform 5" id="5"/>
          <p:cNvSpPr/>
          <p:nvPr/>
        </p:nvSpPr>
        <p:spPr>
          <a:xfrm flipH="false" flipV="false" rot="0">
            <a:off x="-114450" y="3794170"/>
            <a:ext cx="5490343" cy="6990020"/>
          </a:xfrm>
          <a:custGeom>
            <a:avLst/>
            <a:gdLst/>
            <a:ahLst/>
            <a:cxnLst/>
            <a:rect r="r" b="b" t="t" l="l"/>
            <a:pathLst>
              <a:path h="6990020" w="5490343">
                <a:moveTo>
                  <a:pt x="0" y="0"/>
                </a:moveTo>
                <a:lnTo>
                  <a:pt x="5490343" y="0"/>
                </a:lnTo>
                <a:lnTo>
                  <a:pt x="5490343" y="6990020"/>
                </a:lnTo>
                <a:lnTo>
                  <a:pt x="0" y="699002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508079" y="-1454727"/>
            <a:ext cx="15181998" cy="2182091"/>
            <a:chOff x="0" y="0"/>
            <a:chExt cx="5655093" cy="812800"/>
          </a:xfrm>
        </p:grpSpPr>
        <p:sp>
          <p:nvSpPr>
            <p:cNvPr name="Freeform 7" id="7"/>
            <p:cNvSpPr/>
            <p:nvPr/>
          </p:nvSpPr>
          <p:spPr>
            <a:xfrm flipH="false" flipV="false" rot="0">
              <a:off x="0" y="0"/>
              <a:ext cx="5655093" cy="812800"/>
            </a:xfrm>
            <a:custGeom>
              <a:avLst/>
              <a:gdLst/>
              <a:ahLst/>
              <a:cxnLst/>
              <a:rect r="r" b="b" t="t" l="l"/>
              <a:pathLst>
                <a:path h="812800" w="5655093">
                  <a:moveTo>
                    <a:pt x="0" y="0"/>
                  </a:moveTo>
                  <a:lnTo>
                    <a:pt x="5655093" y="0"/>
                  </a:lnTo>
                  <a:lnTo>
                    <a:pt x="5655093" y="812800"/>
                  </a:lnTo>
                  <a:lnTo>
                    <a:pt x="0" y="812800"/>
                  </a:lnTo>
                  <a:close/>
                </a:path>
              </a:pathLst>
            </a:custGeom>
            <a:solidFill>
              <a:srgbClr val="920349"/>
            </a:solidFill>
          </p:spPr>
        </p:sp>
        <p:sp>
          <p:nvSpPr>
            <p:cNvPr name="TextBox 8" id="8"/>
            <p:cNvSpPr txBox="true"/>
            <p:nvPr/>
          </p:nvSpPr>
          <p:spPr>
            <a:xfrm>
              <a:off x="0" y="-28575"/>
              <a:ext cx="5655093" cy="841375"/>
            </a:xfrm>
            <a:prstGeom prst="rect">
              <a:avLst/>
            </a:prstGeom>
          </p:spPr>
          <p:txBody>
            <a:bodyPr anchor="ctr" rtlCol="false" tIns="48876" lIns="48876" bIns="48876" rIns="48876"/>
            <a:lstStyle/>
            <a:p>
              <a:pPr algn="ctr">
                <a:lnSpc>
                  <a:spcPts val="2344"/>
                </a:lnSpc>
              </a:pPr>
            </a:p>
          </p:txBody>
        </p:sp>
      </p:grpSp>
      <p:grpSp>
        <p:nvGrpSpPr>
          <p:cNvPr name="Group 9" id="9"/>
          <p:cNvGrpSpPr/>
          <p:nvPr/>
        </p:nvGrpSpPr>
        <p:grpSpPr>
          <a:xfrm rot="0">
            <a:off x="11223127" y="-462348"/>
            <a:ext cx="7283617" cy="6568499"/>
            <a:chOff x="0" y="0"/>
            <a:chExt cx="9711490" cy="8757998"/>
          </a:xfrm>
        </p:grpSpPr>
        <p:sp>
          <p:nvSpPr>
            <p:cNvPr name="Freeform 10" id="10"/>
            <p:cNvSpPr/>
            <p:nvPr/>
          </p:nvSpPr>
          <p:spPr>
            <a:xfrm flipH="false" flipV="false" rot="-10800000">
              <a:off x="0" y="0"/>
              <a:ext cx="9711490" cy="8757998"/>
            </a:xfrm>
            <a:custGeom>
              <a:avLst/>
              <a:gdLst/>
              <a:ahLst/>
              <a:cxnLst/>
              <a:rect r="r" b="b" t="t" l="l"/>
              <a:pathLst>
                <a:path h="8757998" w="9711490">
                  <a:moveTo>
                    <a:pt x="0" y="0"/>
                  </a:moveTo>
                  <a:lnTo>
                    <a:pt x="9711490" y="0"/>
                  </a:lnTo>
                  <a:lnTo>
                    <a:pt x="9711490" y="8757998"/>
                  </a:lnTo>
                  <a:lnTo>
                    <a:pt x="0" y="87579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1" id="11"/>
            <p:cNvSpPr/>
            <p:nvPr/>
          </p:nvSpPr>
          <p:spPr>
            <a:xfrm>
              <a:off x="3542825" y="182157"/>
              <a:ext cx="4651057" cy="4651057"/>
            </a:xfrm>
            <a:prstGeom prst="line">
              <a:avLst/>
            </a:prstGeom>
            <a:ln cap="flat" w="87925">
              <a:solidFill>
                <a:srgbClr val="F4F5F6"/>
              </a:solidFill>
              <a:prstDash val="solid"/>
              <a:headEnd type="none" len="sm" w="sm"/>
              <a:tailEnd type="none" len="sm" w="sm"/>
            </a:ln>
          </p:spPr>
        </p:sp>
        <p:sp>
          <p:nvSpPr>
            <p:cNvPr name="AutoShape 12" id="12"/>
            <p:cNvSpPr/>
            <p:nvPr/>
          </p:nvSpPr>
          <p:spPr>
            <a:xfrm>
              <a:off x="1171484" y="182157"/>
              <a:ext cx="2382254" cy="2382254"/>
            </a:xfrm>
            <a:prstGeom prst="line">
              <a:avLst/>
            </a:prstGeom>
            <a:ln cap="flat" w="87925">
              <a:solidFill>
                <a:srgbClr val="F4F5F6"/>
              </a:solidFill>
              <a:prstDash val="solid"/>
              <a:headEnd type="none" len="sm" w="sm"/>
              <a:tailEnd type="none" len="sm" w="sm"/>
            </a:ln>
          </p:spPr>
        </p:sp>
      </p:grpSp>
      <p:sp>
        <p:nvSpPr>
          <p:cNvPr name="TextBox 13" id="13"/>
          <p:cNvSpPr txBox="true"/>
          <p:nvPr/>
        </p:nvSpPr>
        <p:spPr>
          <a:xfrm rot="0">
            <a:off x="4200114" y="3290342"/>
            <a:ext cx="10266191" cy="991183"/>
          </a:xfrm>
          <a:prstGeom prst="rect">
            <a:avLst/>
          </a:prstGeom>
        </p:spPr>
        <p:txBody>
          <a:bodyPr anchor="t" rtlCol="false" tIns="0" lIns="0" bIns="0" rIns="0">
            <a:spAutoFit/>
          </a:bodyPr>
          <a:lstStyle/>
          <a:p>
            <a:pPr algn="ctr">
              <a:lnSpc>
                <a:spcPts val="7464"/>
              </a:lnSpc>
            </a:pPr>
            <a:r>
              <a:rPr lang="en-US" sz="7390" spc="820">
                <a:solidFill>
                  <a:srgbClr val="920349"/>
                </a:solidFill>
                <a:latin typeface="Bree Serif"/>
                <a:ea typeface="Bree Serif"/>
                <a:cs typeface="Bree Serif"/>
                <a:sym typeface="Bree Serif"/>
              </a:rPr>
              <a:t>MUCHAS</a:t>
            </a:r>
          </a:p>
        </p:txBody>
      </p:sp>
      <p:sp>
        <p:nvSpPr>
          <p:cNvPr name="TextBox 14" id="14"/>
          <p:cNvSpPr txBox="true"/>
          <p:nvPr/>
        </p:nvSpPr>
        <p:spPr>
          <a:xfrm rot="0">
            <a:off x="2917961" y="4323337"/>
            <a:ext cx="12653251" cy="1985486"/>
          </a:xfrm>
          <a:prstGeom prst="rect">
            <a:avLst/>
          </a:prstGeom>
        </p:spPr>
        <p:txBody>
          <a:bodyPr anchor="t" rtlCol="false" tIns="0" lIns="0" bIns="0" rIns="0">
            <a:spAutoFit/>
          </a:bodyPr>
          <a:lstStyle/>
          <a:p>
            <a:pPr algn="ctr">
              <a:lnSpc>
                <a:spcPts val="14930"/>
              </a:lnSpc>
            </a:pPr>
            <a:r>
              <a:rPr lang="en-US" sz="14782" spc="1640">
                <a:solidFill>
                  <a:srgbClr val="920349"/>
                </a:solidFill>
                <a:latin typeface="Bree Serif"/>
                <a:ea typeface="Bree Serif"/>
                <a:cs typeface="Bree Serif"/>
                <a:sym typeface="Bree Serif"/>
              </a:rPr>
              <a:t>GRACIAS</a:t>
            </a:r>
          </a:p>
        </p:txBody>
      </p:sp>
      <p:sp>
        <p:nvSpPr>
          <p:cNvPr name="Freeform 15" id="15"/>
          <p:cNvSpPr/>
          <p:nvPr/>
        </p:nvSpPr>
        <p:spPr>
          <a:xfrm flipH="false" flipV="false" rot="0">
            <a:off x="1028700" y="1554133"/>
            <a:ext cx="2500038" cy="1383950"/>
          </a:xfrm>
          <a:custGeom>
            <a:avLst/>
            <a:gdLst/>
            <a:ahLst/>
            <a:cxnLst/>
            <a:rect r="r" b="b" t="t" l="l"/>
            <a:pathLst>
              <a:path h="1383950" w="2500038">
                <a:moveTo>
                  <a:pt x="0" y="0"/>
                </a:moveTo>
                <a:lnTo>
                  <a:pt x="2500038" y="0"/>
                </a:lnTo>
                <a:lnTo>
                  <a:pt x="2500038" y="1383950"/>
                </a:lnTo>
                <a:lnTo>
                  <a:pt x="0" y="1383950"/>
                </a:lnTo>
                <a:lnTo>
                  <a:pt x="0" y="0"/>
                </a:lnTo>
                <a:close/>
              </a:path>
            </a:pathLst>
          </a:custGeom>
          <a:blipFill>
            <a:blip r:embed="rId6"/>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4F5F6"/>
        </a:solidFill>
      </p:bgPr>
    </p:bg>
    <p:spTree>
      <p:nvGrpSpPr>
        <p:cNvPr id="1" name=""/>
        <p:cNvGrpSpPr/>
        <p:nvPr/>
      </p:nvGrpSpPr>
      <p:grpSpPr>
        <a:xfrm>
          <a:off x="0" y="0"/>
          <a:ext cx="0" cy="0"/>
          <a:chOff x="0" y="0"/>
          <a:chExt cx="0" cy="0"/>
        </a:xfrm>
      </p:grpSpPr>
      <p:grpSp>
        <p:nvGrpSpPr>
          <p:cNvPr name="Group 2" id="2"/>
          <p:cNvGrpSpPr/>
          <p:nvPr/>
        </p:nvGrpSpPr>
        <p:grpSpPr>
          <a:xfrm rot="0">
            <a:off x="10409436" y="1563878"/>
            <a:ext cx="6411913" cy="7545723"/>
            <a:chOff x="0" y="0"/>
            <a:chExt cx="1894769" cy="2229818"/>
          </a:xfrm>
        </p:grpSpPr>
        <p:sp>
          <p:nvSpPr>
            <p:cNvPr name="Freeform 3" id="3"/>
            <p:cNvSpPr/>
            <p:nvPr/>
          </p:nvSpPr>
          <p:spPr>
            <a:xfrm flipH="false" flipV="false" rot="0">
              <a:off x="0" y="0"/>
              <a:ext cx="1894769" cy="2229818"/>
            </a:xfrm>
            <a:custGeom>
              <a:avLst/>
              <a:gdLst/>
              <a:ahLst/>
              <a:cxnLst/>
              <a:rect r="r" b="b" t="t" l="l"/>
              <a:pathLst>
                <a:path h="2229818" w="1894769">
                  <a:moveTo>
                    <a:pt x="0" y="0"/>
                  </a:moveTo>
                  <a:lnTo>
                    <a:pt x="1894769" y="0"/>
                  </a:lnTo>
                  <a:lnTo>
                    <a:pt x="1894769" y="2229818"/>
                  </a:lnTo>
                  <a:lnTo>
                    <a:pt x="0" y="2229818"/>
                  </a:lnTo>
                  <a:close/>
                </a:path>
              </a:pathLst>
            </a:custGeom>
            <a:solidFill>
              <a:srgbClr val="000000">
                <a:alpha val="0"/>
              </a:srgbClr>
            </a:solidFill>
            <a:ln w="38100" cap="sq">
              <a:solidFill>
                <a:srgbClr val="920349"/>
              </a:solidFill>
              <a:prstDash val="solid"/>
              <a:miter/>
            </a:ln>
          </p:spPr>
        </p:sp>
        <p:sp>
          <p:nvSpPr>
            <p:cNvPr name="TextBox 4" id="4"/>
            <p:cNvSpPr txBox="true"/>
            <p:nvPr/>
          </p:nvSpPr>
          <p:spPr>
            <a:xfrm>
              <a:off x="0" y="-28575"/>
              <a:ext cx="1894769" cy="2258393"/>
            </a:xfrm>
            <a:prstGeom prst="rect">
              <a:avLst/>
            </a:prstGeom>
          </p:spPr>
          <p:txBody>
            <a:bodyPr anchor="ctr" rtlCol="false" tIns="50800" lIns="50800" bIns="50800" rIns="50800"/>
            <a:lstStyle/>
            <a:p>
              <a:pPr algn="ctr">
                <a:lnSpc>
                  <a:spcPts val="2344"/>
                </a:lnSpc>
              </a:pPr>
            </a:p>
          </p:txBody>
        </p:sp>
      </p:grpSp>
      <p:grpSp>
        <p:nvGrpSpPr>
          <p:cNvPr name="Group 5" id="5"/>
          <p:cNvGrpSpPr/>
          <p:nvPr/>
        </p:nvGrpSpPr>
        <p:grpSpPr>
          <a:xfrm rot="0">
            <a:off x="10633715" y="1776266"/>
            <a:ext cx="5963354" cy="7082587"/>
            <a:chOff x="0" y="0"/>
            <a:chExt cx="1036598" cy="1231152"/>
          </a:xfrm>
        </p:grpSpPr>
        <p:sp>
          <p:nvSpPr>
            <p:cNvPr name="Freeform 6" id="6"/>
            <p:cNvSpPr/>
            <p:nvPr/>
          </p:nvSpPr>
          <p:spPr>
            <a:xfrm flipH="false" flipV="false" rot="0">
              <a:off x="0" y="0"/>
              <a:ext cx="1036598" cy="1231152"/>
            </a:xfrm>
            <a:custGeom>
              <a:avLst/>
              <a:gdLst/>
              <a:ahLst/>
              <a:cxnLst/>
              <a:rect r="r" b="b" t="t" l="l"/>
              <a:pathLst>
                <a:path h="1231152" w="1036598">
                  <a:moveTo>
                    <a:pt x="0" y="0"/>
                  </a:moveTo>
                  <a:lnTo>
                    <a:pt x="1036598" y="0"/>
                  </a:lnTo>
                  <a:lnTo>
                    <a:pt x="1036598" y="1231152"/>
                  </a:lnTo>
                  <a:lnTo>
                    <a:pt x="0" y="1231152"/>
                  </a:lnTo>
                  <a:close/>
                </a:path>
              </a:pathLst>
            </a:custGeom>
            <a:blipFill>
              <a:blip r:embed="rId2"/>
              <a:stretch>
                <a:fillRect l="-3445" t="0" r="-3445" b="0"/>
              </a:stretch>
            </a:blipFill>
            <a:ln w="133350" cap="sq">
              <a:solidFill>
                <a:srgbClr val="E9A905"/>
              </a:solidFill>
              <a:prstDash val="solid"/>
              <a:miter/>
            </a:ln>
          </p:spPr>
        </p:sp>
      </p:grpSp>
      <p:grpSp>
        <p:nvGrpSpPr>
          <p:cNvPr name="Group 7" id="7"/>
          <p:cNvGrpSpPr/>
          <p:nvPr/>
        </p:nvGrpSpPr>
        <p:grpSpPr>
          <a:xfrm rot="0">
            <a:off x="1383910" y="4220493"/>
            <a:ext cx="7821644" cy="513781"/>
            <a:chOff x="0" y="0"/>
            <a:chExt cx="1954510" cy="128386"/>
          </a:xfrm>
        </p:grpSpPr>
        <p:sp>
          <p:nvSpPr>
            <p:cNvPr name="Freeform 8" id="8"/>
            <p:cNvSpPr/>
            <p:nvPr/>
          </p:nvSpPr>
          <p:spPr>
            <a:xfrm flipH="false" flipV="false" rot="0">
              <a:off x="0" y="0"/>
              <a:ext cx="1954510" cy="128386"/>
            </a:xfrm>
            <a:custGeom>
              <a:avLst/>
              <a:gdLst/>
              <a:ahLst/>
              <a:cxnLst/>
              <a:rect r="r" b="b" t="t" l="l"/>
              <a:pathLst>
                <a:path h="128386" w="1954510">
                  <a:moveTo>
                    <a:pt x="0" y="0"/>
                  </a:moveTo>
                  <a:lnTo>
                    <a:pt x="1954510" y="0"/>
                  </a:lnTo>
                  <a:lnTo>
                    <a:pt x="1954510" y="128386"/>
                  </a:lnTo>
                  <a:lnTo>
                    <a:pt x="0" y="128386"/>
                  </a:lnTo>
                  <a:close/>
                </a:path>
              </a:pathLst>
            </a:custGeom>
            <a:solidFill>
              <a:srgbClr val="E9A905"/>
            </a:solidFill>
          </p:spPr>
        </p:sp>
        <p:sp>
          <p:nvSpPr>
            <p:cNvPr name="TextBox 9" id="9"/>
            <p:cNvSpPr txBox="true"/>
            <p:nvPr/>
          </p:nvSpPr>
          <p:spPr>
            <a:xfrm>
              <a:off x="0" y="-28575"/>
              <a:ext cx="1954510" cy="156961"/>
            </a:xfrm>
            <a:prstGeom prst="rect">
              <a:avLst/>
            </a:prstGeom>
          </p:spPr>
          <p:txBody>
            <a:bodyPr anchor="ctr" rtlCol="false" tIns="50800" lIns="50800" bIns="50800" rIns="50800"/>
            <a:lstStyle/>
            <a:p>
              <a:pPr algn="just">
                <a:lnSpc>
                  <a:spcPts val="2659"/>
                </a:lnSpc>
              </a:pPr>
            </a:p>
          </p:txBody>
        </p:sp>
      </p:grpSp>
      <p:sp>
        <p:nvSpPr>
          <p:cNvPr name="TextBox 10" id="10"/>
          <p:cNvSpPr txBox="true"/>
          <p:nvPr/>
        </p:nvSpPr>
        <p:spPr>
          <a:xfrm rot="0">
            <a:off x="1383910" y="5108268"/>
            <a:ext cx="8004572" cy="2781953"/>
          </a:xfrm>
          <a:prstGeom prst="rect">
            <a:avLst/>
          </a:prstGeom>
        </p:spPr>
        <p:txBody>
          <a:bodyPr anchor="t" rtlCol="false" tIns="0" lIns="0" bIns="0" rIns="0">
            <a:spAutoFit/>
          </a:bodyPr>
          <a:lstStyle/>
          <a:p>
            <a:pPr algn="just">
              <a:lnSpc>
                <a:spcPts val="3253"/>
              </a:lnSpc>
            </a:pPr>
            <a:r>
              <a:rPr lang="en-US" sz="2324">
                <a:solidFill>
                  <a:srgbClr val="000000"/>
                </a:solidFill>
                <a:latin typeface="Helios"/>
                <a:ea typeface="Helios"/>
                <a:cs typeface="Helios"/>
                <a:sym typeface="Helios"/>
              </a:rPr>
              <a:t>El objetivo de este juego (programa) desarrollado en Python es poner en practica todos conceptos básicos de la programación desde la identificación del problema, el uso de los diferentes diagramas y algoritmos, como ciclos, condicionales y funciones aprendidos durante este curso.</a:t>
            </a:r>
          </a:p>
          <a:p>
            <a:pPr algn="just">
              <a:lnSpc>
                <a:spcPts val="2973"/>
              </a:lnSpc>
            </a:pPr>
          </a:p>
          <a:p>
            <a:pPr algn="just">
              <a:lnSpc>
                <a:spcPts val="2973"/>
              </a:lnSpc>
            </a:pPr>
          </a:p>
        </p:txBody>
      </p:sp>
      <p:sp>
        <p:nvSpPr>
          <p:cNvPr name="TextBox 11" id="11"/>
          <p:cNvSpPr txBox="true"/>
          <p:nvPr/>
        </p:nvSpPr>
        <p:spPr>
          <a:xfrm rot="0">
            <a:off x="1383910" y="3009899"/>
            <a:ext cx="9483419" cy="959312"/>
          </a:xfrm>
          <a:prstGeom prst="rect">
            <a:avLst/>
          </a:prstGeom>
        </p:spPr>
        <p:txBody>
          <a:bodyPr anchor="t" rtlCol="false" tIns="0" lIns="0" bIns="0" rIns="0">
            <a:spAutoFit/>
          </a:bodyPr>
          <a:lstStyle/>
          <a:p>
            <a:pPr algn="just">
              <a:lnSpc>
                <a:spcPts val="7114"/>
              </a:lnSpc>
            </a:pPr>
            <a:r>
              <a:rPr lang="en-US" sz="7411" spc="822">
                <a:solidFill>
                  <a:srgbClr val="920349"/>
                </a:solidFill>
                <a:latin typeface="Bree Serif"/>
                <a:ea typeface="Bree Serif"/>
                <a:cs typeface="Bree Serif"/>
                <a:sym typeface="Bree Serif"/>
              </a:rPr>
              <a:t>INTRODUCCIÓN</a:t>
            </a:r>
          </a:p>
        </p:txBody>
      </p:sp>
      <p:sp>
        <p:nvSpPr>
          <p:cNvPr name="TextBox 12" id="12"/>
          <p:cNvSpPr txBox="true"/>
          <p:nvPr/>
        </p:nvSpPr>
        <p:spPr>
          <a:xfrm rot="0">
            <a:off x="1624993" y="4404864"/>
            <a:ext cx="7580561" cy="281955"/>
          </a:xfrm>
          <a:prstGeom prst="rect">
            <a:avLst/>
          </a:prstGeom>
        </p:spPr>
        <p:txBody>
          <a:bodyPr anchor="t" rtlCol="false" tIns="0" lIns="0" bIns="0" rIns="0">
            <a:spAutoFit/>
          </a:bodyPr>
          <a:lstStyle/>
          <a:p>
            <a:pPr algn="just">
              <a:lnSpc>
                <a:spcPts val="2040"/>
              </a:lnSpc>
            </a:pPr>
            <a:r>
              <a:rPr lang="en-US" b="true" sz="2125" spc="235">
                <a:solidFill>
                  <a:srgbClr val="920349"/>
                </a:solidFill>
                <a:latin typeface="Helios Bold"/>
                <a:ea typeface="Helios Bold"/>
                <a:cs typeface="Helios Bold"/>
                <a:sym typeface="Helios Bold"/>
              </a:rPr>
              <a:t>Proyecto Piedra,  Papel o Tijera</a:t>
            </a:r>
          </a:p>
        </p:txBody>
      </p:sp>
      <p:grpSp>
        <p:nvGrpSpPr>
          <p:cNvPr name="Group 13" id="13"/>
          <p:cNvGrpSpPr/>
          <p:nvPr/>
        </p:nvGrpSpPr>
        <p:grpSpPr>
          <a:xfrm rot="0">
            <a:off x="-519928" y="-204067"/>
            <a:ext cx="19816820" cy="931431"/>
            <a:chOff x="0" y="0"/>
            <a:chExt cx="7381503" cy="346946"/>
          </a:xfrm>
        </p:grpSpPr>
        <p:sp>
          <p:nvSpPr>
            <p:cNvPr name="Freeform 14" id="14"/>
            <p:cNvSpPr/>
            <p:nvPr/>
          </p:nvSpPr>
          <p:spPr>
            <a:xfrm flipH="false" flipV="false" rot="0">
              <a:off x="0" y="0"/>
              <a:ext cx="7381504" cy="346946"/>
            </a:xfrm>
            <a:custGeom>
              <a:avLst/>
              <a:gdLst/>
              <a:ahLst/>
              <a:cxnLst/>
              <a:rect r="r" b="b" t="t" l="l"/>
              <a:pathLst>
                <a:path h="346946" w="7381504">
                  <a:moveTo>
                    <a:pt x="0" y="0"/>
                  </a:moveTo>
                  <a:lnTo>
                    <a:pt x="7381504" y="0"/>
                  </a:lnTo>
                  <a:lnTo>
                    <a:pt x="7381504" y="346946"/>
                  </a:lnTo>
                  <a:lnTo>
                    <a:pt x="0" y="346946"/>
                  </a:lnTo>
                  <a:close/>
                </a:path>
              </a:pathLst>
            </a:custGeom>
            <a:solidFill>
              <a:srgbClr val="920349"/>
            </a:solidFill>
          </p:spPr>
        </p:sp>
        <p:sp>
          <p:nvSpPr>
            <p:cNvPr name="TextBox 15" id="15"/>
            <p:cNvSpPr txBox="true"/>
            <p:nvPr/>
          </p:nvSpPr>
          <p:spPr>
            <a:xfrm>
              <a:off x="0" y="-28575"/>
              <a:ext cx="7381503" cy="375521"/>
            </a:xfrm>
            <a:prstGeom prst="rect">
              <a:avLst/>
            </a:prstGeom>
          </p:spPr>
          <p:txBody>
            <a:bodyPr anchor="ctr" rtlCol="false" tIns="48876" lIns="48876" bIns="48876" rIns="48876"/>
            <a:lstStyle/>
            <a:p>
              <a:pPr algn="ctr">
                <a:lnSpc>
                  <a:spcPts val="2344"/>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4F5F6"/>
        </a:solidFill>
      </p:bgPr>
    </p:bg>
    <p:spTree>
      <p:nvGrpSpPr>
        <p:cNvPr id="1" name=""/>
        <p:cNvGrpSpPr/>
        <p:nvPr/>
      </p:nvGrpSpPr>
      <p:grpSpPr>
        <a:xfrm>
          <a:off x="0" y="0"/>
          <a:ext cx="0" cy="0"/>
          <a:chOff x="0" y="0"/>
          <a:chExt cx="0" cy="0"/>
        </a:xfrm>
      </p:grpSpPr>
      <p:grpSp>
        <p:nvGrpSpPr>
          <p:cNvPr name="Group 2" id="2"/>
          <p:cNvGrpSpPr/>
          <p:nvPr/>
        </p:nvGrpSpPr>
        <p:grpSpPr>
          <a:xfrm rot="0">
            <a:off x="-469331" y="-761688"/>
            <a:ext cx="15181998" cy="1523377"/>
            <a:chOff x="0" y="0"/>
            <a:chExt cx="5655093" cy="567438"/>
          </a:xfrm>
        </p:grpSpPr>
        <p:sp>
          <p:nvSpPr>
            <p:cNvPr name="Freeform 3" id="3"/>
            <p:cNvSpPr/>
            <p:nvPr/>
          </p:nvSpPr>
          <p:spPr>
            <a:xfrm flipH="false" flipV="false" rot="0">
              <a:off x="0" y="0"/>
              <a:ext cx="5655093" cy="567438"/>
            </a:xfrm>
            <a:custGeom>
              <a:avLst/>
              <a:gdLst/>
              <a:ahLst/>
              <a:cxnLst/>
              <a:rect r="r" b="b" t="t" l="l"/>
              <a:pathLst>
                <a:path h="567438" w="5655093">
                  <a:moveTo>
                    <a:pt x="0" y="0"/>
                  </a:moveTo>
                  <a:lnTo>
                    <a:pt x="5655093" y="0"/>
                  </a:lnTo>
                  <a:lnTo>
                    <a:pt x="5655093" y="567438"/>
                  </a:lnTo>
                  <a:lnTo>
                    <a:pt x="0" y="567438"/>
                  </a:lnTo>
                  <a:close/>
                </a:path>
              </a:pathLst>
            </a:custGeom>
            <a:solidFill>
              <a:srgbClr val="920349"/>
            </a:solidFill>
          </p:spPr>
        </p:sp>
        <p:sp>
          <p:nvSpPr>
            <p:cNvPr name="TextBox 4" id="4"/>
            <p:cNvSpPr txBox="true"/>
            <p:nvPr/>
          </p:nvSpPr>
          <p:spPr>
            <a:xfrm>
              <a:off x="0" y="-28575"/>
              <a:ext cx="5655093" cy="596013"/>
            </a:xfrm>
            <a:prstGeom prst="rect">
              <a:avLst/>
            </a:prstGeom>
          </p:spPr>
          <p:txBody>
            <a:bodyPr anchor="ctr" rtlCol="false" tIns="48876" lIns="48876" bIns="48876" rIns="48876"/>
            <a:lstStyle/>
            <a:p>
              <a:pPr algn="ctr">
                <a:lnSpc>
                  <a:spcPts val="2344"/>
                </a:lnSpc>
              </a:pPr>
            </a:p>
          </p:txBody>
        </p:sp>
      </p:grpSp>
      <p:grpSp>
        <p:nvGrpSpPr>
          <p:cNvPr name="Group 5" id="5"/>
          <p:cNvGrpSpPr/>
          <p:nvPr/>
        </p:nvGrpSpPr>
        <p:grpSpPr>
          <a:xfrm rot="0">
            <a:off x="13022160" y="-827516"/>
            <a:ext cx="7283617" cy="6568499"/>
            <a:chOff x="0" y="0"/>
            <a:chExt cx="9711490" cy="8757998"/>
          </a:xfrm>
        </p:grpSpPr>
        <p:sp>
          <p:nvSpPr>
            <p:cNvPr name="Freeform 6" id="6"/>
            <p:cNvSpPr/>
            <p:nvPr/>
          </p:nvSpPr>
          <p:spPr>
            <a:xfrm flipH="false" flipV="false" rot="-10800000">
              <a:off x="0" y="0"/>
              <a:ext cx="9711490" cy="8757998"/>
            </a:xfrm>
            <a:custGeom>
              <a:avLst/>
              <a:gdLst/>
              <a:ahLst/>
              <a:cxnLst/>
              <a:rect r="r" b="b" t="t" l="l"/>
              <a:pathLst>
                <a:path h="8757998" w="9711490">
                  <a:moveTo>
                    <a:pt x="0" y="0"/>
                  </a:moveTo>
                  <a:lnTo>
                    <a:pt x="9711490" y="0"/>
                  </a:lnTo>
                  <a:lnTo>
                    <a:pt x="9711490" y="8757998"/>
                  </a:lnTo>
                  <a:lnTo>
                    <a:pt x="0" y="87579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7" id="7"/>
            <p:cNvSpPr/>
            <p:nvPr/>
          </p:nvSpPr>
          <p:spPr>
            <a:xfrm>
              <a:off x="3542825" y="182157"/>
              <a:ext cx="4651057" cy="4651057"/>
            </a:xfrm>
            <a:prstGeom prst="line">
              <a:avLst/>
            </a:prstGeom>
            <a:ln cap="flat" w="87925">
              <a:solidFill>
                <a:srgbClr val="F4F5F6"/>
              </a:solidFill>
              <a:prstDash val="solid"/>
              <a:headEnd type="none" len="sm" w="sm"/>
              <a:tailEnd type="none" len="sm" w="sm"/>
            </a:ln>
          </p:spPr>
        </p:sp>
        <p:sp>
          <p:nvSpPr>
            <p:cNvPr name="AutoShape 8" id="8"/>
            <p:cNvSpPr/>
            <p:nvPr/>
          </p:nvSpPr>
          <p:spPr>
            <a:xfrm>
              <a:off x="1171484" y="182157"/>
              <a:ext cx="2382254" cy="2382254"/>
            </a:xfrm>
            <a:prstGeom prst="line">
              <a:avLst/>
            </a:prstGeom>
            <a:ln cap="flat" w="87925">
              <a:solidFill>
                <a:srgbClr val="F4F5F6"/>
              </a:solidFill>
              <a:prstDash val="solid"/>
              <a:headEnd type="none" len="sm" w="sm"/>
              <a:tailEnd type="none" len="sm" w="sm"/>
            </a:ln>
          </p:spPr>
        </p:sp>
      </p:grpSp>
      <p:sp>
        <p:nvSpPr>
          <p:cNvPr name="TextBox 9" id="9"/>
          <p:cNvSpPr txBox="true"/>
          <p:nvPr/>
        </p:nvSpPr>
        <p:spPr>
          <a:xfrm rot="0">
            <a:off x="1409862" y="2677348"/>
            <a:ext cx="13467903" cy="5703299"/>
          </a:xfrm>
          <a:prstGeom prst="rect">
            <a:avLst/>
          </a:prstGeom>
        </p:spPr>
        <p:txBody>
          <a:bodyPr anchor="t" rtlCol="false" tIns="0" lIns="0" bIns="0" rIns="0">
            <a:spAutoFit/>
          </a:bodyPr>
          <a:lstStyle/>
          <a:p>
            <a:pPr algn="just">
              <a:lnSpc>
                <a:spcPts val="3794"/>
              </a:lnSpc>
            </a:pPr>
            <a:r>
              <a:rPr lang="en-US" sz="2710">
                <a:solidFill>
                  <a:srgbClr val="000000"/>
                </a:solidFill>
                <a:latin typeface="Helios"/>
                <a:ea typeface="Helios"/>
                <a:cs typeface="Helios"/>
                <a:sym typeface="Helios"/>
              </a:rPr>
              <a:t>Para la implementación de este proyecto integrador se selecciono el juego piedra, papel o tijera y se utilizaron las siguientes herramientas:</a:t>
            </a:r>
          </a:p>
          <a:p>
            <a:pPr algn="just">
              <a:lnSpc>
                <a:spcPts val="3794"/>
              </a:lnSpc>
            </a:pPr>
          </a:p>
          <a:p>
            <a:pPr algn="just" marL="585237" indent="-292619" lvl="1">
              <a:lnSpc>
                <a:spcPts val="3794"/>
              </a:lnSpc>
              <a:buFont typeface="Arial"/>
              <a:buChar char="•"/>
            </a:pPr>
            <a:r>
              <a:rPr lang="en-US" sz="2710">
                <a:solidFill>
                  <a:srgbClr val="000000"/>
                </a:solidFill>
                <a:latin typeface="Helios"/>
                <a:ea typeface="Helios"/>
                <a:cs typeface="Helios"/>
                <a:sym typeface="Helios"/>
              </a:rPr>
              <a:t>Para el desarrollo del diagrama de caso de uso, arquitectura y flujo se utilizo la herramienta de Canva.</a:t>
            </a:r>
          </a:p>
          <a:p>
            <a:pPr algn="just">
              <a:lnSpc>
                <a:spcPts val="3794"/>
              </a:lnSpc>
            </a:pPr>
          </a:p>
          <a:p>
            <a:pPr algn="just" marL="585237" indent="-292619" lvl="1">
              <a:lnSpc>
                <a:spcPts val="3794"/>
              </a:lnSpc>
              <a:buFont typeface="Arial"/>
              <a:buChar char="•"/>
            </a:pPr>
            <a:r>
              <a:rPr lang="en-US" sz="2710">
                <a:solidFill>
                  <a:srgbClr val="000000"/>
                </a:solidFill>
                <a:latin typeface="Helios"/>
                <a:ea typeface="Helios"/>
                <a:cs typeface="Helios"/>
                <a:sym typeface="Helios"/>
              </a:rPr>
              <a:t>Para la implementación de la programación se lo realizo en lenguaje de programación: Python versión: Python38-32, IDE: PyCHARM versión : 2019.2.3.</a:t>
            </a:r>
          </a:p>
          <a:p>
            <a:pPr algn="just">
              <a:lnSpc>
                <a:spcPts val="3794"/>
              </a:lnSpc>
            </a:pPr>
          </a:p>
          <a:p>
            <a:pPr algn="just" marL="585237" indent="-292619" lvl="1">
              <a:lnSpc>
                <a:spcPts val="3794"/>
              </a:lnSpc>
              <a:buFont typeface="Arial"/>
              <a:buChar char="•"/>
            </a:pPr>
            <a:r>
              <a:rPr lang="en-US" sz="2710">
                <a:solidFill>
                  <a:srgbClr val="000000"/>
                </a:solidFill>
                <a:latin typeface="Helios"/>
                <a:ea typeface="Helios"/>
                <a:cs typeface="Helios"/>
                <a:sym typeface="Helios"/>
              </a:rPr>
              <a:t>Para la presentación de este proyecto integrador se utilizo la plataforma GitHub para poder almacenar y compartir los procesos y cambios realizados durante todo el proyecto.</a:t>
            </a:r>
          </a:p>
        </p:txBody>
      </p:sp>
      <p:sp>
        <p:nvSpPr>
          <p:cNvPr name="Freeform 10" id="10"/>
          <p:cNvSpPr/>
          <p:nvPr/>
        </p:nvSpPr>
        <p:spPr>
          <a:xfrm flipH="false" flipV="false" rot="0">
            <a:off x="12102559" y="8460701"/>
            <a:ext cx="1651405" cy="1098935"/>
          </a:xfrm>
          <a:custGeom>
            <a:avLst/>
            <a:gdLst/>
            <a:ahLst/>
            <a:cxnLst/>
            <a:rect r="r" b="b" t="t" l="l"/>
            <a:pathLst>
              <a:path h="1098935" w="1651405">
                <a:moveTo>
                  <a:pt x="0" y="0"/>
                </a:moveTo>
                <a:lnTo>
                  <a:pt x="1651405" y="0"/>
                </a:lnTo>
                <a:lnTo>
                  <a:pt x="1651405" y="1098935"/>
                </a:lnTo>
                <a:lnTo>
                  <a:pt x="0" y="1098935"/>
                </a:lnTo>
                <a:lnTo>
                  <a:pt x="0" y="0"/>
                </a:lnTo>
                <a:close/>
              </a:path>
            </a:pathLst>
          </a:custGeom>
          <a:blipFill>
            <a:blip r:embed="rId4"/>
            <a:stretch>
              <a:fillRect l="0" t="0" r="0" b="0"/>
            </a:stretch>
          </a:blipFill>
        </p:spPr>
      </p:sp>
      <p:sp>
        <p:nvSpPr>
          <p:cNvPr name="Freeform 11" id="11"/>
          <p:cNvSpPr/>
          <p:nvPr/>
        </p:nvSpPr>
        <p:spPr>
          <a:xfrm flipH="false" flipV="false" rot="0">
            <a:off x="9616298" y="8554024"/>
            <a:ext cx="2095800" cy="912290"/>
          </a:xfrm>
          <a:custGeom>
            <a:avLst/>
            <a:gdLst/>
            <a:ahLst/>
            <a:cxnLst/>
            <a:rect r="r" b="b" t="t" l="l"/>
            <a:pathLst>
              <a:path h="912290" w="2095800">
                <a:moveTo>
                  <a:pt x="0" y="0"/>
                </a:moveTo>
                <a:lnTo>
                  <a:pt x="2095800" y="0"/>
                </a:lnTo>
                <a:lnTo>
                  <a:pt x="2095800" y="912290"/>
                </a:lnTo>
                <a:lnTo>
                  <a:pt x="0" y="912290"/>
                </a:lnTo>
                <a:lnTo>
                  <a:pt x="0" y="0"/>
                </a:lnTo>
                <a:close/>
              </a:path>
            </a:pathLst>
          </a:custGeom>
          <a:blipFill>
            <a:blip r:embed="rId5"/>
            <a:stretch>
              <a:fillRect l="0" t="0" r="0" b="0"/>
            </a:stretch>
          </a:blipFill>
        </p:spPr>
      </p:sp>
      <p:sp>
        <p:nvSpPr>
          <p:cNvPr name="Freeform 12" id="12"/>
          <p:cNvSpPr/>
          <p:nvPr/>
        </p:nvSpPr>
        <p:spPr>
          <a:xfrm flipH="false" flipV="false" rot="0">
            <a:off x="6944273" y="8725139"/>
            <a:ext cx="1991542" cy="639634"/>
          </a:xfrm>
          <a:custGeom>
            <a:avLst/>
            <a:gdLst/>
            <a:ahLst/>
            <a:cxnLst/>
            <a:rect r="r" b="b" t="t" l="l"/>
            <a:pathLst>
              <a:path h="639634" w="1991542">
                <a:moveTo>
                  <a:pt x="0" y="0"/>
                </a:moveTo>
                <a:lnTo>
                  <a:pt x="1991542" y="0"/>
                </a:lnTo>
                <a:lnTo>
                  <a:pt x="1991542" y="639634"/>
                </a:lnTo>
                <a:lnTo>
                  <a:pt x="0" y="639634"/>
                </a:lnTo>
                <a:lnTo>
                  <a:pt x="0" y="0"/>
                </a:lnTo>
                <a:close/>
              </a:path>
            </a:pathLst>
          </a:custGeom>
          <a:blipFill>
            <a:blip r:embed="rId6"/>
            <a:stretch>
              <a:fillRect l="-5375" t="0" r="-5375" b="0"/>
            </a:stretch>
          </a:blipFill>
        </p:spPr>
      </p:sp>
      <p:sp>
        <p:nvSpPr>
          <p:cNvPr name="Freeform 13" id="13"/>
          <p:cNvSpPr/>
          <p:nvPr/>
        </p:nvSpPr>
        <p:spPr>
          <a:xfrm flipH="false" flipV="false" rot="0">
            <a:off x="4534036" y="8554024"/>
            <a:ext cx="1745535" cy="981863"/>
          </a:xfrm>
          <a:custGeom>
            <a:avLst/>
            <a:gdLst/>
            <a:ahLst/>
            <a:cxnLst/>
            <a:rect r="r" b="b" t="t" l="l"/>
            <a:pathLst>
              <a:path h="981863" w="1745535">
                <a:moveTo>
                  <a:pt x="0" y="0"/>
                </a:moveTo>
                <a:lnTo>
                  <a:pt x="1745534" y="0"/>
                </a:lnTo>
                <a:lnTo>
                  <a:pt x="1745534" y="981863"/>
                </a:lnTo>
                <a:lnTo>
                  <a:pt x="0" y="981863"/>
                </a:lnTo>
                <a:lnTo>
                  <a:pt x="0" y="0"/>
                </a:lnTo>
                <a:close/>
              </a:path>
            </a:pathLst>
          </a:custGeom>
          <a:blipFill>
            <a:blip r:embed="rId7"/>
            <a:stretch>
              <a:fillRect l="0" t="0" r="0" b="0"/>
            </a:stretch>
          </a:blipFill>
        </p:spPr>
      </p:sp>
      <p:sp>
        <p:nvSpPr>
          <p:cNvPr name="TextBox 14" id="14"/>
          <p:cNvSpPr txBox="true"/>
          <p:nvPr/>
        </p:nvSpPr>
        <p:spPr>
          <a:xfrm rot="0">
            <a:off x="1409862" y="1181100"/>
            <a:ext cx="13060364" cy="861201"/>
          </a:xfrm>
          <a:prstGeom prst="rect">
            <a:avLst/>
          </a:prstGeom>
        </p:spPr>
        <p:txBody>
          <a:bodyPr anchor="t" rtlCol="false" tIns="0" lIns="0" bIns="0" rIns="0">
            <a:spAutoFit/>
          </a:bodyPr>
          <a:lstStyle/>
          <a:p>
            <a:pPr algn="l">
              <a:lnSpc>
                <a:spcPts val="6424"/>
              </a:lnSpc>
            </a:pPr>
            <a:r>
              <a:rPr lang="en-US" sz="6692" spc="742">
                <a:solidFill>
                  <a:srgbClr val="920349"/>
                </a:solidFill>
                <a:latin typeface="Bree Serif"/>
                <a:ea typeface="Bree Serif"/>
                <a:cs typeface="Bree Serif"/>
                <a:sym typeface="Bree Serif"/>
              </a:rPr>
              <a:t>ALCANCE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4F5F6"/>
        </a:solidFill>
      </p:bgPr>
    </p:bg>
    <p:spTree>
      <p:nvGrpSpPr>
        <p:cNvPr id="1" name=""/>
        <p:cNvGrpSpPr/>
        <p:nvPr/>
      </p:nvGrpSpPr>
      <p:grpSpPr>
        <a:xfrm>
          <a:off x="0" y="0"/>
          <a:ext cx="0" cy="0"/>
          <a:chOff x="0" y="0"/>
          <a:chExt cx="0" cy="0"/>
        </a:xfrm>
      </p:grpSpPr>
      <p:grpSp>
        <p:nvGrpSpPr>
          <p:cNvPr name="Group 2" id="2"/>
          <p:cNvGrpSpPr/>
          <p:nvPr/>
        </p:nvGrpSpPr>
        <p:grpSpPr>
          <a:xfrm rot="0">
            <a:off x="-469331" y="-761688"/>
            <a:ext cx="15181998" cy="1523377"/>
            <a:chOff x="0" y="0"/>
            <a:chExt cx="5655093" cy="567438"/>
          </a:xfrm>
        </p:grpSpPr>
        <p:sp>
          <p:nvSpPr>
            <p:cNvPr name="Freeform 3" id="3"/>
            <p:cNvSpPr/>
            <p:nvPr/>
          </p:nvSpPr>
          <p:spPr>
            <a:xfrm flipH="false" flipV="false" rot="0">
              <a:off x="0" y="0"/>
              <a:ext cx="5655093" cy="567438"/>
            </a:xfrm>
            <a:custGeom>
              <a:avLst/>
              <a:gdLst/>
              <a:ahLst/>
              <a:cxnLst/>
              <a:rect r="r" b="b" t="t" l="l"/>
              <a:pathLst>
                <a:path h="567438" w="5655093">
                  <a:moveTo>
                    <a:pt x="0" y="0"/>
                  </a:moveTo>
                  <a:lnTo>
                    <a:pt x="5655093" y="0"/>
                  </a:lnTo>
                  <a:lnTo>
                    <a:pt x="5655093" y="567438"/>
                  </a:lnTo>
                  <a:lnTo>
                    <a:pt x="0" y="567438"/>
                  </a:lnTo>
                  <a:close/>
                </a:path>
              </a:pathLst>
            </a:custGeom>
            <a:solidFill>
              <a:srgbClr val="920349"/>
            </a:solidFill>
          </p:spPr>
        </p:sp>
        <p:sp>
          <p:nvSpPr>
            <p:cNvPr name="TextBox 4" id="4"/>
            <p:cNvSpPr txBox="true"/>
            <p:nvPr/>
          </p:nvSpPr>
          <p:spPr>
            <a:xfrm>
              <a:off x="0" y="-28575"/>
              <a:ext cx="5655093" cy="596013"/>
            </a:xfrm>
            <a:prstGeom prst="rect">
              <a:avLst/>
            </a:prstGeom>
          </p:spPr>
          <p:txBody>
            <a:bodyPr anchor="ctr" rtlCol="false" tIns="48876" lIns="48876" bIns="48876" rIns="48876"/>
            <a:lstStyle/>
            <a:p>
              <a:pPr algn="ctr">
                <a:lnSpc>
                  <a:spcPts val="2344"/>
                </a:lnSpc>
              </a:pPr>
            </a:p>
          </p:txBody>
        </p:sp>
      </p:grpSp>
      <p:grpSp>
        <p:nvGrpSpPr>
          <p:cNvPr name="Group 5" id="5"/>
          <p:cNvGrpSpPr/>
          <p:nvPr/>
        </p:nvGrpSpPr>
        <p:grpSpPr>
          <a:xfrm rot="0">
            <a:off x="13022160" y="-827516"/>
            <a:ext cx="7283617" cy="6568499"/>
            <a:chOff x="0" y="0"/>
            <a:chExt cx="9711490" cy="8757998"/>
          </a:xfrm>
        </p:grpSpPr>
        <p:sp>
          <p:nvSpPr>
            <p:cNvPr name="Freeform 6" id="6"/>
            <p:cNvSpPr/>
            <p:nvPr/>
          </p:nvSpPr>
          <p:spPr>
            <a:xfrm flipH="false" flipV="false" rot="-10800000">
              <a:off x="0" y="0"/>
              <a:ext cx="9711490" cy="8757998"/>
            </a:xfrm>
            <a:custGeom>
              <a:avLst/>
              <a:gdLst/>
              <a:ahLst/>
              <a:cxnLst/>
              <a:rect r="r" b="b" t="t" l="l"/>
              <a:pathLst>
                <a:path h="8757998" w="9711490">
                  <a:moveTo>
                    <a:pt x="0" y="0"/>
                  </a:moveTo>
                  <a:lnTo>
                    <a:pt x="9711490" y="0"/>
                  </a:lnTo>
                  <a:lnTo>
                    <a:pt x="9711490" y="8757998"/>
                  </a:lnTo>
                  <a:lnTo>
                    <a:pt x="0" y="87579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7" id="7"/>
            <p:cNvSpPr/>
            <p:nvPr/>
          </p:nvSpPr>
          <p:spPr>
            <a:xfrm>
              <a:off x="3542825" y="182157"/>
              <a:ext cx="4651057" cy="4651057"/>
            </a:xfrm>
            <a:prstGeom prst="line">
              <a:avLst/>
            </a:prstGeom>
            <a:ln cap="flat" w="87925">
              <a:solidFill>
                <a:srgbClr val="FFFFFF"/>
              </a:solidFill>
              <a:prstDash val="solid"/>
              <a:headEnd type="none" len="sm" w="sm"/>
              <a:tailEnd type="none" len="sm" w="sm"/>
            </a:ln>
          </p:spPr>
        </p:sp>
        <p:sp>
          <p:nvSpPr>
            <p:cNvPr name="AutoShape 8" id="8"/>
            <p:cNvSpPr/>
            <p:nvPr/>
          </p:nvSpPr>
          <p:spPr>
            <a:xfrm>
              <a:off x="1171484" y="182157"/>
              <a:ext cx="2382254" cy="2382254"/>
            </a:xfrm>
            <a:prstGeom prst="line">
              <a:avLst/>
            </a:prstGeom>
            <a:ln cap="flat" w="87925">
              <a:solidFill>
                <a:srgbClr val="F4F5F6"/>
              </a:solidFill>
              <a:prstDash val="solid"/>
              <a:headEnd type="none" len="sm" w="sm"/>
              <a:tailEnd type="none" len="sm" w="sm"/>
            </a:ln>
          </p:spPr>
        </p:sp>
      </p:grpSp>
      <p:grpSp>
        <p:nvGrpSpPr>
          <p:cNvPr name="Group 9" id="9"/>
          <p:cNvGrpSpPr/>
          <p:nvPr/>
        </p:nvGrpSpPr>
        <p:grpSpPr>
          <a:xfrm rot="0">
            <a:off x="-742337" y="9564060"/>
            <a:ext cx="19816820" cy="1232767"/>
            <a:chOff x="0" y="0"/>
            <a:chExt cx="7381503" cy="459190"/>
          </a:xfrm>
        </p:grpSpPr>
        <p:sp>
          <p:nvSpPr>
            <p:cNvPr name="Freeform 10" id="10"/>
            <p:cNvSpPr/>
            <p:nvPr/>
          </p:nvSpPr>
          <p:spPr>
            <a:xfrm flipH="false" flipV="false" rot="0">
              <a:off x="0" y="0"/>
              <a:ext cx="7381504" cy="459190"/>
            </a:xfrm>
            <a:custGeom>
              <a:avLst/>
              <a:gdLst/>
              <a:ahLst/>
              <a:cxnLst/>
              <a:rect r="r" b="b" t="t" l="l"/>
              <a:pathLst>
                <a:path h="459190" w="7381504">
                  <a:moveTo>
                    <a:pt x="0" y="0"/>
                  </a:moveTo>
                  <a:lnTo>
                    <a:pt x="7381504" y="0"/>
                  </a:lnTo>
                  <a:lnTo>
                    <a:pt x="7381504" y="459190"/>
                  </a:lnTo>
                  <a:lnTo>
                    <a:pt x="0" y="459190"/>
                  </a:lnTo>
                  <a:close/>
                </a:path>
              </a:pathLst>
            </a:custGeom>
            <a:solidFill>
              <a:srgbClr val="920349"/>
            </a:solidFill>
          </p:spPr>
        </p:sp>
        <p:sp>
          <p:nvSpPr>
            <p:cNvPr name="TextBox 11" id="11"/>
            <p:cNvSpPr txBox="true"/>
            <p:nvPr/>
          </p:nvSpPr>
          <p:spPr>
            <a:xfrm>
              <a:off x="0" y="-28575"/>
              <a:ext cx="7381503" cy="487765"/>
            </a:xfrm>
            <a:prstGeom prst="rect">
              <a:avLst/>
            </a:prstGeom>
          </p:spPr>
          <p:txBody>
            <a:bodyPr anchor="ctr" rtlCol="false" tIns="48876" lIns="48876" bIns="48876" rIns="48876"/>
            <a:lstStyle/>
            <a:p>
              <a:pPr algn="ctr">
                <a:lnSpc>
                  <a:spcPts val="2344"/>
                </a:lnSpc>
              </a:pPr>
            </a:p>
          </p:txBody>
        </p:sp>
      </p:grpSp>
      <p:sp>
        <p:nvSpPr>
          <p:cNvPr name="Freeform 12" id="12"/>
          <p:cNvSpPr/>
          <p:nvPr/>
        </p:nvSpPr>
        <p:spPr>
          <a:xfrm flipH="false" flipV="false" rot="0">
            <a:off x="9144000" y="1339793"/>
            <a:ext cx="5246091" cy="7607414"/>
          </a:xfrm>
          <a:custGeom>
            <a:avLst/>
            <a:gdLst/>
            <a:ahLst/>
            <a:cxnLst/>
            <a:rect r="r" b="b" t="t" l="l"/>
            <a:pathLst>
              <a:path h="7607414" w="5246091">
                <a:moveTo>
                  <a:pt x="0" y="0"/>
                </a:moveTo>
                <a:lnTo>
                  <a:pt x="5246091" y="0"/>
                </a:lnTo>
                <a:lnTo>
                  <a:pt x="5246091" y="7607414"/>
                </a:lnTo>
                <a:lnTo>
                  <a:pt x="0" y="7607414"/>
                </a:lnTo>
                <a:lnTo>
                  <a:pt x="0" y="0"/>
                </a:lnTo>
                <a:close/>
              </a:path>
            </a:pathLst>
          </a:custGeom>
          <a:blipFill>
            <a:blip r:embed="rId4"/>
            <a:stretch>
              <a:fillRect l="0" t="0" r="0" b="0"/>
            </a:stretch>
          </a:blipFill>
        </p:spPr>
      </p:sp>
      <p:sp>
        <p:nvSpPr>
          <p:cNvPr name="TextBox 13" id="13"/>
          <p:cNvSpPr txBox="true"/>
          <p:nvPr/>
        </p:nvSpPr>
        <p:spPr>
          <a:xfrm rot="0">
            <a:off x="2091164" y="1171575"/>
            <a:ext cx="13386514" cy="787666"/>
          </a:xfrm>
          <a:prstGeom prst="rect">
            <a:avLst/>
          </a:prstGeom>
        </p:spPr>
        <p:txBody>
          <a:bodyPr anchor="t" rtlCol="false" tIns="0" lIns="0" bIns="0" rIns="0">
            <a:spAutoFit/>
          </a:bodyPr>
          <a:lstStyle/>
          <a:p>
            <a:pPr algn="l">
              <a:lnSpc>
                <a:spcPts val="5908"/>
              </a:lnSpc>
            </a:pPr>
            <a:r>
              <a:rPr lang="en-US" sz="6154" spc="683">
                <a:solidFill>
                  <a:srgbClr val="920349"/>
                </a:solidFill>
                <a:latin typeface="Bree Serif"/>
                <a:ea typeface="Bree Serif"/>
                <a:cs typeface="Bree Serif"/>
                <a:sym typeface="Bree Serif"/>
              </a:rPr>
              <a:t>CASO DE USO</a:t>
            </a:r>
          </a:p>
        </p:txBody>
      </p:sp>
      <p:sp>
        <p:nvSpPr>
          <p:cNvPr name="TextBox 14" id="14"/>
          <p:cNvSpPr txBox="true"/>
          <p:nvPr/>
        </p:nvSpPr>
        <p:spPr>
          <a:xfrm rot="0">
            <a:off x="1815694" y="4051254"/>
            <a:ext cx="6034410" cy="2232116"/>
          </a:xfrm>
          <a:prstGeom prst="rect">
            <a:avLst/>
          </a:prstGeom>
        </p:spPr>
        <p:txBody>
          <a:bodyPr anchor="t" rtlCol="false" tIns="0" lIns="0" bIns="0" rIns="0">
            <a:spAutoFit/>
          </a:bodyPr>
          <a:lstStyle/>
          <a:p>
            <a:pPr algn="just" marL="562887" indent="-281443" lvl="1">
              <a:lnSpc>
                <a:spcPts val="2502"/>
              </a:lnSpc>
              <a:buFont typeface="Arial"/>
              <a:buChar char="•"/>
            </a:pPr>
            <a:r>
              <a:rPr lang="en-US" sz="2607" spc="187">
                <a:solidFill>
                  <a:srgbClr val="000000"/>
                </a:solidFill>
                <a:latin typeface="Helios"/>
                <a:ea typeface="Helios"/>
                <a:cs typeface="Helios"/>
                <a:sym typeface="Helios"/>
              </a:rPr>
              <a:t>El presente caso de uso describe el funcionamiento del programa Piedra, Papel o Tijera, desarrollado en Python, cuyo objetivo es simular este juego tradicional entre un jugador y la computadora.</a:t>
            </a:r>
          </a:p>
        </p:txBody>
      </p:sp>
      <p:grpSp>
        <p:nvGrpSpPr>
          <p:cNvPr name="Group 15" id="15"/>
          <p:cNvGrpSpPr/>
          <p:nvPr/>
        </p:nvGrpSpPr>
        <p:grpSpPr>
          <a:xfrm rot="0">
            <a:off x="2032720" y="1979857"/>
            <a:ext cx="5600359" cy="492169"/>
            <a:chOff x="0" y="0"/>
            <a:chExt cx="1380350" cy="121307"/>
          </a:xfrm>
        </p:grpSpPr>
        <p:sp>
          <p:nvSpPr>
            <p:cNvPr name="Freeform 16" id="16"/>
            <p:cNvSpPr/>
            <p:nvPr/>
          </p:nvSpPr>
          <p:spPr>
            <a:xfrm flipH="false" flipV="false" rot="0">
              <a:off x="0" y="0"/>
              <a:ext cx="1380350" cy="121307"/>
            </a:xfrm>
            <a:custGeom>
              <a:avLst/>
              <a:gdLst/>
              <a:ahLst/>
              <a:cxnLst/>
              <a:rect r="r" b="b" t="t" l="l"/>
              <a:pathLst>
                <a:path h="121307" w="1380350">
                  <a:moveTo>
                    <a:pt x="0" y="0"/>
                  </a:moveTo>
                  <a:lnTo>
                    <a:pt x="1380350" y="0"/>
                  </a:lnTo>
                  <a:lnTo>
                    <a:pt x="1380350" y="121307"/>
                  </a:lnTo>
                  <a:lnTo>
                    <a:pt x="0" y="121307"/>
                  </a:lnTo>
                  <a:close/>
                </a:path>
              </a:pathLst>
            </a:custGeom>
            <a:solidFill>
              <a:srgbClr val="E9A905"/>
            </a:solidFill>
          </p:spPr>
        </p:sp>
        <p:sp>
          <p:nvSpPr>
            <p:cNvPr name="TextBox 17" id="17"/>
            <p:cNvSpPr txBox="true"/>
            <p:nvPr/>
          </p:nvSpPr>
          <p:spPr>
            <a:xfrm>
              <a:off x="0" y="-28575"/>
              <a:ext cx="1380350" cy="149882"/>
            </a:xfrm>
            <a:prstGeom prst="rect">
              <a:avLst/>
            </a:prstGeom>
          </p:spPr>
          <p:txBody>
            <a:bodyPr anchor="ctr" rtlCol="false" tIns="50800" lIns="50800" bIns="50800" rIns="50800"/>
            <a:lstStyle/>
            <a:p>
              <a:pPr algn="just">
                <a:lnSpc>
                  <a:spcPts val="2659"/>
                </a:lnSpc>
              </a:pPr>
            </a:p>
          </p:txBody>
        </p:sp>
      </p:grpSp>
      <p:sp>
        <p:nvSpPr>
          <p:cNvPr name="TextBox 18" id="18"/>
          <p:cNvSpPr txBox="true"/>
          <p:nvPr/>
        </p:nvSpPr>
        <p:spPr>
          <a:xfrm rot="0">
            <a:off x="2347310" y="2112036"/>
            <a:ext cx="4971179" cy="265910"/>
          </a:xfrm>
          <a:prstGeom prst="rect">
            <a:avLst/>
          </a:prstGeom>
        </p:spPr>
        <p:txBody>
          <a:bodyPr anchor="t" rtlCol="false" tIns="0" lIns="0" bIns="0" rIns="0">
            <a:spAutoFit/>
          </a:bodyPr>
          <a:lstStyle/>
          <a:p>
            <a:pPr algn="ctr">
              <a:lnSpc>
                <a:spcPts val="1971"/>
              </a:lnSpc>
            </a:pPr>
            <a:r>
              <a:rPr lang="en-US" b="true" sz="2053" spc="227">
                <a:solidFill>
                  <a:srgbClr val="920349"/>
                </a:solidFill>
                <a:latin typeface="Helios Bold"/>
                <a:ea typeface="Helios Bold"/>
                <a:cs typeface="Helios Bold"/>
                <a:sym typeface="Helios Bold"/>
              </a:rPr>
              <a:t>JUEGO PIEDRA PAPELO TIJERA</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4F5F6"/>
        </a:solidFill>
      </p:bgPr>
    </p:bg>
    <p:spTree>
      <p:nvGrpSpPr>
        <p:cNvPr id="1" name=""/>
        <p:cNvGrpSpPr/>
        <p:nvPr/>
      </p:nvGrpSpPr>
      <p:grpSpPr>
        <a:xfrm>
          <a:off x="0" y="0"/>
          <a:ext cx="0" cy="0"/>
          <a:chOff x="0" y="0"/>
          <a:chExt cx="0" cy="0"/>
        </a:xfrm>
      </p:grpSpPr>
      <p:grpSp>
        <p:nvGrpSpPr>
          <p:cNvPr name="Group 2" id="2"/>
          <p:cNvGrpSpPr/>
          <p:nvPr/>
        </p:nvGrpSpPr>
        <p:grpSpPr>
          <a:xfrm rot="-5400000">
            <a:off x="-2217302" y="715346"/>
            <a:ext cx="5313427" cy="3534922"/>
            <a:chOff x="0" y="0"/>
            <a:chExt cx="7084569" cy="4713229"/>
          </a:xfrm>
        </p:grpSpPr>
        <p:sp>
          <p:nvSpPr>
            <p:cNvPr name="AutoShape 3" id="3"/>
            <p:cNvSpPr/>
            <p:nvPr/>
          </p:nvSpPr>
          <p:spPr>
            <a:xfrm>
              <a:off x="2402426" y="31086"/>
              <a:ext cx="4651057" cy="4651057"/>
            </a:xfrm>
            <a:prstGeom prst="line">
              <a:avLst/>
            </a:prstGeom>
            <a:ln cap="flat" w="87925">
              <a:solidFill>
                <a:srgbClr val="F4F5F6"/>
              </a:solidFill>
              <a:prstDash val="solid"/>
              <a:headEnd type="none" len="sm" w="sm"/>
              <a:tailEnd type="none" len="sm" w="sm"/>
            </a:ln>
          </p:spPr>
        </p:sp>
        <p:sp>
          <p:nvSpPr>
            <p:cNvPr name="AutoShape 4" id="4"/>
            <p:cNvSpPr/>
            <p:nvPr/>
          </p:nvSpPr>
          <p:spPr>
            <a:xfrm>
              <a:off x="31086" y="31086"/>
              <a:ext cx="2382254" cy="2382254"/>
            </a:xfrm>
            <a:prstGeom prst="line">
              <a:avLst/>
            </a:prstGeom>
            <a:ln cap="flat" w="87925">
              <a:solidFill>
                <a:srgbClr val="F4F5F6"/>
              </a:solidFill>
              <a:prstDash val="solid"/>
              <a:headEnd type="none" len="sm" w="sm"/>
              <a:tailEnd type="none" len="sm" w="sm"/>
            </a:ln>
          </p:spPr>
        </p:sp>
      </p:grpSp>
      <p:grpSp>
        <p:nvGrpSpPr>
          <p:cNvPr name="Group 5" id="5"/>
          <p:cNvGrpSpPr/>
          <p:nvPr/>
        </p:nvGrpSpPr>
        <p:grpSpPr>
          <a:xfrm rot="0">
            <a:off x="-742337" y="9564060"/>
            <a:ext cx="19816820" cy="1232767"/>
            <a:chOff x="0" y="0"/>
            <a:chExt cx="7381503" cy="459190"/>
          </a:xfrm>
        </p:grpSpPr>
        <p:sp>
          <p:nvSpPr>
            <p:cNvPr name="Freeform 6" id="6"/>
            <p:cNvSpPr/>
            <p:nvPr/>
          </p:nvSpPr>
          <p:spPr>
            <a:xfrm flipH="false" flipV="false" rot="0">
              <a:off x="0" y="0"/>
              <a:ext cx="7381504" cy="459190"/>
            </a:xfrm>
            <a:custGeom>
              <a:avLst/>
              <a:gdLst/>
              <a:ahLst/>
              <a:cxnLst/>
              <a:rect r="r" b="b" t="t" l="l"/>
              <a:pathLst>
                <a:path h="459190" w="7381504">
                  <a:moveTo>
                    <a:pt x="0" y="0"/>
                  </a:moveTo>
                  <a:lnTo>
                    <a:pt x="7381504" y="0"/>
                  </a:lnTo>
                  <a:lnTo>
                    <a:pt x="7381504" y="459190"/>
                  </a:lnTo>
                  <a:lnTo>
                    <a:pt x="0" y="459190"/>
                  </a:lnTo>
                  <a:close/>
                </a:path>
              </a:pathLst>
            </a:custGeom>
            <a:solidFill>
              <a:srgbClr val="920349"/>
            </a:solidFill>
          </p:spPr>
        </p:sp>
        <p:sp>
          <p:nvSpPr>
            <p:cNvPr name="TextBox 7" id="7"/>
            <p:cNvSpPr txBox="true"/>
            <p:nvPr/>
          </p:nvSpPr>
          <p:spPr>
            <a:xfrm>
              <a:off x="0" y="-28575"/>
              <a:ext cx="7381503" cy="487765"/>
            </a:xfrm>
            <a:prstGeom prst="rect">
              <a:avLst/>
            </a:prstGeom>
          </p:spPr>
          <p:txBody>
            <a:bodyPr anchor="ctr" rtlCol="false" tIns="48876" lIns="48876" bIns="48876" rIns="48876"/>
            <a:lstStyle/>
            <a:p>
              <a:pPr algn="ctr">
                <a:lnSpc>
                  <a:spcPts val="2344"/>
                </a:lnSpc>
              </a:pPr>
            </a:p>
          </p:txBody>
        </p:sp>
      </p:grpSp>
      <p:sp>
        <p:nvSpPr>
          <p:cNvPr name="Freeform 8" id="8"/>
          <p:cNvSpPr/>
          <p:nvPr/>
        </p:nvSpPr>
        <p:spPr>
          <a:xfrm flipH="false" flipV="false" rot="0">
            <a:off x="8868817" y="2818838"/>
            <a:ext cx="8583025" cy="5855522"/>
          </a:xfrm>
          <a:custGeom>
            <a:avLst/>
            <a:gdLst/>
            <a:ahLst/>
            <a:cxnLst/>
            <a:rect r="r" b="b" t="t" l="l"/>
            <a:pathLst>
              <a:path h="5855522" w="8583025">
                <a:moveTo>
                  <a:pt x="0" y="0"/>
                </a:moveTo>
                <a:lnTo>
                  <a:pt x="8583025" y="0"/>
                </a:lnTo>
                <a:lnTo>
                  <a:pt x="8583025" y="5855523"/>
                </a:lnTo>
                <a:lnTo>
                  <a:pt x="0" y="5855523"/>
                </a:lnTo>
                <a:lnTo>
                  <a:pt x="0" y="0"/>
                </a:lnTo>
                <a:close/>
              </a:path>
            </a:pathLst>
          </a:custGeom>
          <a:blipFill>
            <a:blip r:embed="rId2"/>
            <a:stretch>
              <a:fillRect l="-418" t="-169" r="0" b="-648"/>
            </a:stretch>
          </a:blipFill>
        </p:spPr>
      </p:sp>
      <p:sp>
        <p:nvSpPr>
          <p:cNvPr name="TextBox 9" id="9"/>
          <p:cNvSpPr txBox="true"/>
          <p:nvPr/>
        </p:nvSpPr>
        <p:spPr>
          <a:xfrm rot="0">
            <a:off x="667064" y="3217606"/>
            <a:ext cx="6890097" cy="4916283"/>
          </a:xfrm>
          <a:prstGeom prst="rect">
            <a:avLst/>
          </a:prstGeom>
        </p:spPr>
        <p:txBody>
          <a:bodyPr anchor="t" rtlCol="false" tIns="0" lIns="0" bIns="0" rIns="0">
            <a:spAutoFit/>
          </a:bodyPr>
          <a:lstStyle/>
          <a:p>
            <a:pPr algn="just">
              <a:lnSpc>
                <a:spcPts val="3299"/>
              </a:lnSpc>
            </a:pPr>
            <a:r>
              <a:rPr lang="en-US" sz="2356">
                <a:solidFill>
                  <a:srgbClr val="000000"/>
                </a:solidFill>
                <a:latin typeface="Helios"/>
                <a:ea typeface="Helios"/>
                <a:cs typeface="Helios"/>
                <a:sym typeface="Helios"/>
              </a:rPr>
              <a:t>El diagrama de arquitectura del juego Piedra, Papel o Tijera representa la organización de los principales componentes del programa y la forma en que interactúan entre sí para garantizar el correcto funcionamiento del sistema.</a:t>
            </a:r>
          </a:p>
          <a:p>
            <a:pPr algn="just">
              <a:lnSpc>
                <a:spcPts val="3299"/>
              </a:lnSpc>
            </a:pPr>
          </a:p>
          <a:p>
            <a:pPr algn="just">
              <a:lnSpc>
                <a:spcPts val="3299"/>
              </a:lnSpc>
              <a:spcBef>
                <a:spcPct val="0"/>
              </a:spcBef>
            </a:pPr>
            <a:r>
              <a:rPr lang="en-US" sz="2356">
                <a:solidFill>
                  <a:srgbClr val="000000"/>
                </a:solidFill>
                <a:latin typeface="Helios"/>
                <a:ea typeface="Helios"/>
                <a:cs typeface="Helios"/>
                <a:sym typeface="Helios"/>
              </a:rPr>
              <a:t>Este diagrama ofrece una visión clara y estructurada de cómo los diferentes módulos trabajan de forma conjunta para simular el juego, mostrando tanto la interacción usuario–sistema como los procesos internos que sostienen la ejecución del programa.</a:t>
            </a:r>
          </a:p>
        </p:txBody>
      </p:sp>
      <p:sp>
        <p:nvSpPr>
          <p:cNvPr name="TextBox 10" id="10"/>
          <p:cNvSpPr txBox="true"/>
          <p:nvPr/>
        </p:nvSpPr>
        <p:spPr>
          <a:xfrm rot="0">
            <a:off x="3148711" y="746414"/>
            <a:ext cx="11990577" cy="690557"/>
          </a:xfrm>
          <a:prstGeom prst="rect">
            <a:avLst/>
          </a:prstGeom>
        </p:spPr>
        <p:txBody>
          <a:bodyPr anchor="t" rtlCol="false" tIns="0" lIns="0" bIns="0" rIns="0">
            <a:spAutoFit/>
          </a:bodyPr>
          <a:lstStyle/>
          <a:p>
            <a:pPr algn="ctr">
              <a:lnSpc>
                <a:spcPts val="5436"/>
              </a:lnSpc>
            </a:pPr>
            <a:r>
              <a:rPr lang="en-US" sz="4686" spc="520">
                <a:solidFill>
                  <a:srgbClr val="920349"/>
                </a:solidFill>
                <a:latin typeface="Bree Serif"/>
                <a:ea typeface="Bree Serif"/>
                <a:cs typeface="Bree Serif"/>
                <a:sym typeface="Bree Serif"/>
              </a:rPr>
              <a:t>DIAGRAMA DE ARQUITECTURA</a:t>
            </a:r>
          </a:p>
        </p:txBody>
      </p:sp>
      <p:grpSp>
        <p:nvGrpSpPr>
          <p:cNvPr name="Group 11" id="11"/>
          <p:cNvGrpSpPr/>
          <p:nvPr/>
        </p:nvGrpSpPr>
        <p:grpSpPr>
          <a:xfrm rot="0">
            <a:off x="6068638" y="1436971"/>
            <a:ext cx="5600359" cy="492169"/>
            <a:chOff x="0" y="0"/>
            <a:chExt cx="1380350" cy="121307"/>
          </a:xfrm>
        </p:grpSpPr>
        <p:sp>
          <p:nvSpPr>
            <p:cNvPr name="Freeform 12" id="12"/>
            <p:cNvSpPr/>
            <p:nvPr/>
          </p:nvSpPr>
          <p:spPr>
            <a:xfrm flipH="false" flipV="false" rot="0">
              <a:off x="0" y="0"/>
              <a:ext cx="1380350" cy="121307"/>
            </a:xfrm>
            <a:custGeom>
              <a:avLst/>
              <a:gdLst/>
              <a:ahLst/>
              <a:cxnLst/>
              <a:rect r="r" b="b" t="t" l="l"/>
              <a:pathLst>
                <a:path h="121307" w="1380350">
                  <a:moveTo>
                    <a:pt x="0" y="0"/>
                  </a:moveTo>
                  <a:lnTo>
                    <a:pt x="1380350" y="0"/>
                  </a:lnTo>
                  <a:lnTo>
                    <a:pt x="1380350" y="121307"/>
                  </a:lnTo>
                  <a:lnTo>
                    <a:pt x="0" y="121307"/>
                  </a:lnTo>
                  <a:close/>
                </a:path>
              </a:pathLst>
            </a:custGeom>
            <a:solidFill>
              <a:srgbClr val="E9A905"/>
            </a:solidFill>
          </p:spPr>
        </p:sp>
        <p:sp>
          <p:nvSpPr>
            <p:cNvPr name="TextBox 13" id="13"/>
            <p:cNvSpPr txBox="true"/>
            <p:nvPr/>
          </p:nvSpPr>
          <p:spPr>
            <a:xfrm>
              <a:off x="0" y="-28575"/>
              <a:ext cx="1380350" cy="149882"/>
            </a:xfrm>
            <a:prstGeom prst="rect">
              <a:avLst/>
            </a:prstGeom>
          </p:spPr>
          <p:txBody>
            <a:bodyPr anchor="ctr" rtlCol="false" tIns="50800" lIns="50800" bIns="50800" rIns="50800"/>
            <a:lstStyle/>
            <a:p>
              <a:pPr algn="just">
                <a:lnSpc>
                  <a:spcPts val="2659"/>
                </a:lnSpc>
              </a:pPr>
            </a:p>
          </p:txBody>
        </p:sp>
      </p:grpSp>
      <p:sp>
        <p:nvSpPr>
          <p:cNvPr name="TextBox 14" id="14"/>
          <p:cNvSpPr txBox="true"/>
          <p:nvPr/>
        </p:nvSpPr>
        <p:spPr>
          <a:xfrm rot="0">
            <a:off x="6383228" y="1569151"/>
            <a:ext cx="4971179" cy="265910"/>
          </a:xfrm>
          <a:prstGeom prst="rect">
            <a:avLst/>
          </a:prstGeom>
        </p:spPr>
        <p:txBody>
          <a:bodyPr anchor="t" rtlCol="false" tIns="0" lIns="0" bIns="0" rIns="0">
            <a:spAutoFit/>
          </a:bodyPr>
          <a:lstStyle/>
          <a:p>
            <a:pPr algn="ctr">
              <a:lnSpc>
                <a:spcPts val="1971"/>
              </a:lnSpc>
            </a:pPr>
            <a:r>
              <a:rPr lang="en-US" b="true" sz="2053" spc="227">
                <a:solidFill>
                  <a:srgbClr val="920349"/>
                </a:solidFill>
                <a:latin typeface="Helios Bold"/>
                <a:ea typeface="Helios Bold"/>
                <a:cs typeface="Helios Bold"/>
                <a:sym typeface="Helios Bold"/>
              </a:rPr>
              <a:t>JUEGO PIEDRA PAPELO TIJERA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920349"/>
        </a:solidFill>
      </p:bgPr>
    </p:bg>
    <p:spTree>
      <p:nvGrpSpPr>
        <p:cNvPr id="1" name=""/>
        <p:cNvGrpSpPr/>
        <p:nvPr/>
      </p:nvGrpSpPr>
      <p:grpSpPr>
        <a:xfrm>
          <a:off x="0" y="0"/>
          <a:ext cx="0" cy="0"/>
          <a:chOff x="0" y="0"/>
          <a:chExt cx="0" cy="0"/>
        </a:xfrm>
      </p:grpSpPr>
      <p:grpSp>
        <p:nvGrpSpPr>
          <p:cNvPr name="Group 2" id="2"/>
          <p:cNvGrpSpPr/>
          <p:nvPr/>
        </p:nvGrpSpPr>
        <p:grpSpPr>
          <a:xfrm rot="0">
            <a:off x="406816" y="299863"/>
            <a:ext cx="17549147" cy="9712201"/>
            <a:chOff x="0" y="0"/>
            <a:chExt cx="5185906" cy="2870029"/>
          </a:xfrm>
        </p:grpSpPr>
        <p:sp>
          <p:nvSpPr>
            <p:cNvPr name="Freeform 3" id="3"/>
            <p:cNvSpPr/>
            <p:nvPr/>
          </p:nvSpPr>
          <p:spPr>
            <a:xfrm flipH="false" flipV="false" rot="0">
              <a:off x="0" y="0"/>
              <a:ext cx="5185906" cy="2870029"/>
            </a:xfrm>
            <a:custGeom>
              <a:avLst/>
              <a:gdLst/>
              <a:ahLst/>
              <a:cxnLst/>
              <a:rect r="r" b="b" t="t" l="l"/>
              <a:pathLst>
                <a:path h="2870029" w="5185906">
                  <a:moveTo>
                    <a:pt x="0" y="0"/>
                  </a:moveTo>
                  <a:lnTo>
                    <a:pt x="5185906" y="0"/>
                  </a:lnTo>
                  <a:lnTo>
                    <a:pt x="5185906" y="2870029"/>
                  </a:lnTo>
                  <a:lnTo>
                    <a:pt x="0" y="2870029"/>
                  </a:lnTo>
                  <a:close/>
                </a:path>
              </a:pathLst>
            </a:custGeom>
            <a:solidFill>
              <a:srgbClr val="FFFFFF"/>
            </a:solidFill>
            <a:ln w="38100" cap="sq">
              <a:solidFill>
                <a:srgbClr val="920349"/>
              </a:solidFill>
              <a:prstDash val="solid"/>
              <a:miter/>
            </a:ln>
          </p:spPr>
        </p:sp>
        <p:sp>
          <p:nvSpPr>
            <p:cNvPr name="TextBox 4" id="4"/>
            <p:cNvSpPr txBox="true"/>
            <p:nvPr/>
          </p:nvSpPr>
          <p:spPr>
            <a:xfrm>
              <a:off x="0" y="-28575"/>
              <a:ext cx="5185906" cy="2898604"/>
            </a:xfrm>
            <a:prstGeom prst="rect">
              <a:avLst/>
            </a:prstGeom>
          </p:spPr>
          <p:txBody>
            <a:bodyPr anchor="ctr" rtlCol="false" tIns="50800" lIns="50800" bIns="50800" rIns="50800"/>
            <a:lstStyle/>
            <a:p>
              <a:pPr algn="ctr">
                <a:lnSpc>
                  <a:spcPts val="2344"/>
                </a:lnSpc>
              </a:pPr>
            </a:p>
          </p:txBody>
        </p:sp>
      </p:grpSp>
      <p:grpSp>
        <p:nvGrpSpPr>
          <p:cNvPr name="Group 5" id="5"/>
          <p:cNvGrpSpPr/>
          <p:nvPr/>
        </p:nvGrpSpPr>
        <p:grpSpPr>
          <a:xfrm rot="0">
            <a:off x="2566279" y="727364"/>
            <a:ext cx="13230222" cy="1400975"/>
            <a:chOff x="0" y="0"/>
            <a:chExt cx="3484503" cy="368981"/>
          </a:xfrm>
        </p:grpSpPr>
        <p:sp>
          <p:nvSpPr>
            <p:cNvPr name="Freeform 6" id="6"/>
            <p:cNvSpPr/>
            <p:nvPr/>
          </p:nvSpPr>
          <p:spPr>
            <a:xfrm flipH="false" flipV="false" rot="0">
              <a:off x="0" y="0"/>
              <a:ext cx="3484503" cy="368981"/>
            </a:xfrm>
            <a:custGeom>
              <a:avLst/>
              <a:gdLst/>
              <a:ahLst/>
              <a:cxnLst/>
              <a:rect r="r" b="b" t="t" l="l"/>
              <a:pathLst>
                <a:path h="368981" w="3484503">
                  <a:moveTo>
                    <a:pt x="0" y="0"/>
                  </a:moveTo>
                  <a:lnTo>
                    <a:pt x="3484503" y="0"/>
                  </a:lnTo>
                  <a:lnTo>
                    <a:pt x="3484503" y="368981"/>
                  </a:lnTo>
                  <a:lnTo>
                    <a:pt x="0" y="368981"/>
                  </a:lnTo>
                  <a:close/>
                </a:path>
              </a:pathLst>
            </a:custGeom>
            <a:solidFill>
              <a:srgbClr val="E9A905"/>
            </a:solidFill>
          </p:spPr>
        </p:sp>
        <p:sp>
          <p:nvSpPr>
            <p:cNvPr name="TextBox 7" id="7"/>
            <p:cNvSpPr txBox="true"/>
            <p:nvPr/>
          </p:nvSpPr>
          <p:spPr>
            <a:xfrm>
              <a:off x="0" y="-28575"/>
              <a:ext cx="3484503" cy="397556"/>
            </a:xfrm>
            <a:prstGeom prst="rect">
              <a:avLst/>
            </a:prstGeom>
          </p:spPr>
          <p:txBody>
            <a:bodyPr anchor="ctr" rtlCol="false" tIns="50800" lIns="50800" bIns="50800" rIns="50800"/>
            <a:lstStyle/>
            <a:p>
              <a:pPr algn="r">
                <a:lnSpc>
                  <a:spcPts val="2659"/>
                </a:lnSpc>
              </a:pPr>
            </a:p>
          </p:txBody>
        </p:sp>
      </p:grpSp>
      <p:sp>
        <p:nvSpPr>
          <p:cNvPr name="Freeform 8" id="8"/>
          <p:cNvSpPr/>
          <p:nvPr/>
        </p:nvSpPr>
        <p:spPr>
          <a:xfrm flipH="false" flipV="false" rot="0">
            <a:off x="9672763" y="2750720"/>
            <a:ext cx="7586537" cy="6808917"/>
          </a:xfrm>
          <a:custGeom>
            <a:avLst/>
            <a:gdLst/>
            <a:ahLst/>
            <a:cxnLst/>
            <a:rect r="r" b="b" t="t" l="l"/>
            <a:pathLst>
              <a:path h="6808917" w="7586537">
                <a:moveTo>
                  <a:pt x="0" y="0"/>
                </a:moveTo>
                <a:lnTo>
                  <a:pt x="7586537" y="0"/>
                </a:lnTo>
                <a:lnTo>
                  <a:pt x="7586537" y="6808916"/>
                </a:lnTo>
                <a:lnTo>
                  <a:pt x="0" y="6808916"/>
                </a:lnTo>
                <a:lnTo>
                  <a:pt x="0" y="0"/>
                </a:lnTo>
                <a:close/>
              </a:path>
            </a:pathLst>
          </a:custGeom>
          <a:blipFill>
            <a:blip r:embed="rId2"/>
            <a:stretch>
              <a:fillRect l="0" t="0" r="0" b="0"/>
            </a:stretch>
          </a:blipFill>
        </p:spPr>
      </p:sp>
      <p:sp>
        <p:nvSpPr>
          <p:cNvPr name="TextBox 9" id="9"/>
          <p:cNvSpPr txBox="true"/>
          <p:nvPr/>
        </p:nvSpPr>
        <p:spPr>
          <a:xfrm rot="0">
            <a:off x="1943114" y="4216982"/>
            <a:ext cx="6496792" cy="3424102"/>
          </a:xfrm>
          <a:prstGeom prst="rect">
            <a:avLst/>
          </a:prstGeom>
        </p:spPr>
        <p:txBody>
          <a:bodyPr anchor="t" rtlCol="false" tIns="0" lIns="0" bIns="0" rIns="0">
            <a:spAutoFit/>
          </a:bodyPr>
          <a:lstStyle/>
          <a:p>
            <a:pPr algn="just">
              <a:lnSpc>
                <a:spcPts val="3419"/>
              </a:lnSpc>
              <a:spcBef>
                <a:spcPct val="0"/>
              </a:spcBef>
            </a:pPr>
            <a:r>
              <a:rPr lang="en-US" sz="2442">
                <a:solidFill>
                  <a:srgbClr val="000000"/>
                </a:solidFill>
                <a:latin typeface="Helios"/>
                <a:ea typeface="Helios"/>
                <a:cs typeface="Helios"/>
                <a:sym typeface="Helios"/>
              </a:rPr>
              <a:t>Este diagrama de flujo del programa Piedra, Papel o Tijera representa de manera gráfica y secuencial la lógica utilizada en el desarrollo del juego. A través de símbolos estandarizados, se describen los pasos que sigue el sistema, desde la elección inicial del jugador hasta la determinación del resultado de cada ronda.</a:t>
            </a:r>
          </a:p>
        </p:txBody>
      </p:sp>
      <p:sp>
        <p:nvSpPr>
          <p:cNvPr name="TextBox 10" id="10"/>
          <p:cNvSpPr txBox="true"/>
          <p:nvPr/>
        </p:nvSpPr>
        <p:spPr>
          <a:xfrm rot="0">
            <a:off x="3107510" y="958787"/>
            <a:ext cx="12197557" cy="638315"/>
          </a:xfrm>
          <a:prstGeom prst="rect">
            <a:avLst/>
          </a:prstGeom>
        </p:spPr>
        <p:txBody>
          <a:bodyPr anchor="t" rtlCol="false" tIns="0" lIns="0" bIns="0" rIns="0">
            <a:spAutoFit/>
          </a:bodyPr>
          <a:lstStyle/>
          <a:p>
            <a:pPr algn="ctr">
              <a:lnSpc>
                <a:spcPts val="4882"/>
              </a:lnSpc>
            </a:pPr>
            <a:r>
              <a:rPr lang="en-US" sz="4694" spc="521">
                <a:solidFill>
                  <a:srgbClr val="920349"/>
                </a:solidFill>
                <a:latin typeface="Bree Serif"/>
                <a:ea typeface="Bree Serif"/>
                <a:cs typeface="Bree Serif"/>
                <a:sym typeface="Bree Serif"/>
              </a:rPr>
              <a:t>DIAGRAMA DE FLUJO</a:t>
            </a:r>
          </a:p>
        </p:txBody>
      </p:sp>
      <p:sp>
        <p:nvSpPr>
          <p:cNvPr name="TextBox 11" id="11"/>
          <p:cNvSpPr txBox="true"/>
          <p:nvPr/>
        </p:nvSpPr>
        <p:spPr>
          <a:xfrm rot="0">
            <a:off x="6580879" y="1708753"/>
            <a:ext cx="4971179" cy="265910"/>
          </a:xfrm>
          <a:prstGeom prst="rect">
            <a:avLst/>
          </a:prstGeom>
        </p:spPr>
        <p:txBody>
          <a:bodyPr anchor="t" rtlCol="false" tIns="0" lIns="0" bIns="0" rIns="0">
            <a:spAutoFit/>
          </a:bodyPr>
          <a:lstStyle/>
          <a:p>
            <a:pPr algn="ctr">
              <a:lnSpc>
                <a:spcPts val="1971"/>
              </a:lnSpc>
            </a:pPr>
            <a:r>
              <a:rPr lang="en-US" b="true" sz="2053" spc="227">
                <a:solidFill>
                  <a:srgbClr val="920349"/>
                </a:solidFill>
                <a:latin typeface="Helios Bold"/>
                <a:ea typeface="Helios Bold"/>
                <a:cs typeface="Helios Bold"/>
                <a:sym typeface="Helios Bold"/>
              </a:rPr>
              <a:t>JUEGO PIEDRA PAPELO TIJERA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4F5F6"/>
        </a:solidFill>
      </p:bgPr>
    </p:bg>
    <p:spTree>
      <p:nvGrpSpPr>
        <p:cNvPr id="1" name=""/>
        <p:cNvGrpSpPr/>
        <p:nvPr/>
      </p:nvGrpSpPr>
      <p:grpSpPr>
        <a:xfrm>
          <a:off x="0" y="0"/>
          <a:ext cx="0" cy="0"/>
          <a:chOff x="0" y="0"/>
          <a:chExt cx="0" cy="0"/>
        </a:xfrm>
      </p:grpSpPr>
      <p:sp>
        <p:nvSpPr>
          <p:cNvPr name="TextBox 2" id="2"/>
          <p:cNvSpPr txBox="true"/>
          <p:nvPr/>
        </p:nvSpPr>
        <p:spPr>
          <a:xfrm rot="0">
            <a:off x="3023710" y="2466907"/>
            <a:ext cx="13866709" cy="6142050"/>
          </a:xfrm>
          <a:prstGeom prst="rect">
            <a:avLst/>
          </a:prstGeom>
        </p:spPr>
        <p:txBody>
          <a:bodyPr anchor="t" rtlCol="false" tIns="0" lIns="0" bIns="0" rIns="0">
            <a:spAutoFit/>
          </a:bodyPr>
          <a:lstStyle/>
          <a:p>
            <a:pPr algn="l">
              <a:lnSpc>
                <a:spcPts val="3236"/>
              </a:lnSpc>
              <a:spcBef>
                <a:spcPct val="0"/>
              </a:spcBef>
            </a:pPr>
          </a:p>
          <a:p>
            <a:pPr algn="l">
              <a:lnSpc>
                <a:spcPts val="3236"/>
              </a:lnSpc>
              <a:spcBef>
                <a:spcPct val="0"/>
              </a:spcBef>
            </a:pPr>
            <a:r>
              <a:rPr lang="en-US" b="true" sz="2311" spc="136">
                <a:solidFill>
                  <a:srgbClr val="000000"/>
                </a:solidFill>
                <a:latin typeface="Helios Bold"/>
                <a:ea typeface="Helios Bold"/>
                <a:cs typeface="Helios Bold"/>
                <a:sym typeface="Helios Bold"/>
              </a:rPr>
              <a:t>Opciones disponibles:</a:t>
            </a:r>
            <a:r>
              <a:rPr lang="en-US" sz="2311" spc="136">
                <a:solidFill>
                  <a:srgbClr val="000000"/>
                </a:solidFill>
                <a:latin typeface="Helios"/>
                <a:ea typeface="Helios"/>
                <a:cs typeface="Helios"/>
                <a:sym typeface="Helios"/>
              </a:rPr>
              <a:t> el jugador puede elegir entre Piedra, Papel o Tijera.</a:t>
            </a:r>
          </a:p>
          <a:p>
            <a:pPr algn="l">
              <a:lnSpc>
                <a:spcPts val="3236"/>
              </a:lnSpc>
              <a:spcBef>
                <a:spcPct val="0"/>
              </a:spcBef>
            </a:pPr>
            <a:r>
              <a:rPr lang="en-US" b="true" sz="2311" spc="136">
                <a:solidFill>
                  <a:srgbClr val="000000"/>
                </a:solidFill>
                <a:latin typeface="Helios Bold"/>
                <a:ea typeface="Helios Bold"/>
                <a:cs typeface="Helios Bold"/>
                <a:sym typeface="Helios Bold"/>
              </a:rPr>
              <a:t>Forma de ganar:</a:t>
            </a:r>
          </a:p>
          <a:p>
            <a:pPr algn="l" marL="499160" indent="-249580" lvl="1">
              <a:lnSpc>
                <a:spcPts val="3236"/>
              </a:lnSpc>
              <a:buFont typeface="Arial"/>
              <a:buChar char="•"/>
            </a:pPr>
            <a:r>
              <a:rPr lang="en-US" sz="2311" spc="136">
                <a:solidFill>
                  <a:srgbClr val="000000"/>
                </a:solidFill>
                <a:latin typeface="Helios"/>
                <a:ea typeface="Helios"/>
                <a:cs typeface="Helios"/>
                <a:sym typeface="Helios"/>
              </a:rPr>
              <a:t>Piedra vence a Tijera.</a:t>
            </a:r>
          </a:p>
          <a:p>
            <a:pPr algn="l" marL="499160" indent="-249580" lvl="1">
              <a:lnSpc>
                <a:spcPts val="3236"/>
              </a:lnSpc>
              <a:buFont typeface="Arial"/>
              <a:buChar char="•"/>
            </a:pPr>
            <a:r>
              <a:rPr lang="en-US" sz="2311" spc="136">
                <a:solidFill>
                  <a:srgbClr val="000000"/>
                </a:solidFill>
                <a:latin typeface="Helios"/>
                <a:ea typeface="Helios"/>
                <a:cs typeface="Helios"/>
                <a:sym typeface="Helios"/>
              </a:rPr>
              <a:t>Tijera vence a Papel.</a:t>
            </a:r>
          </a:p>
          <a:p>
            <a:pPr algn="l" marL="499160" indent="-249580" lvl="1">
              <a:lnSpc>
                <a:spcPts val="3236"/>
              </a:lnSpc>
              <a:buFont typeface="Arial"/>
              <a:buChar char="•"/>
            </a:pPr>
            <a:r>
              <a:rPr lang="en-US" sz="2311" spc="136">
                <a:solidFill>
                  <a:srgbClr val="000000"/>
                </a:solidFill>
                <a:latin typeface="Helios"/>
                <a:ea typeface="Helios"/>
                <a:cs typeface="Helios"/>
                <a:sym typeface="Helios"/>
              </a:rPr>
              <a:t>Papel vence a Piedra.</a:t>
            </a:r>
          </a:p>
          <a:p>
            <a:pPr algn="l">
              <a:lnSpc>
                <a:spcPts val="3236"/>
              </a:lnSpc>
              <a:spcBef>
                <a:spcPct val="0"/>
              </a:spcBef>
            </a:pPr>
            <a:r>
              <a:rPr lang="en-US" b="true" sz="2311" spc="136">
                <a:solidFill>
                  <a:srgbClr val="000000"/>
                </a:solidFill>
                <a:latin typeface="Helios Bold"/>
                <a:ea typeface="Helios Bold"/>
                <a:cs typeface="Helios Bold"/>
                <a:sym typeface="Helios Bold"/>
              </a:rPr>
              <a:t>Empate:</a:t>
            </a:r>
            <a:r>
              <a:rPr lang="en-US" sz="2311" spc="136">
                <a:solidFill>
                  <a:srgbClr val="000000"/>
                </a:solidFill>
                <a:latin typeface="Helios"/>
                <a:ea typeface="Helios"/>
                <a:cs typeface="Helios"/>
                <a:sym typeface="Helios"/>
              </a:rPr>
              <a:t> si ambos jugadores (usuario y computadora) eligen la misma opción, el resultado es un empate.</a:t>
            </a:r>
          </a:p>
          <a:p>
            <a:pPr algn="l">
              <a:lnSpc>
                <a:spcPts val="3236"/>
              </a:lnSpc>
              <a:spcBef>
                <a:spcPct val="0"/>
              </a:spcBef>
            </a:pPr>
            <a:r>
              <a:rPr lang="en-US" b="true" sz="2311" spc="136">
                <a:solidFill>
                  <a:srgbClr val="000000"/>
                </a:solidFill>
                <a:latin typeface="Helios Bold"/>
                <a:ea typeface="Helios Bold"/>
                <a:cs typeface="Helios Bold"/>
                <a:sym typeface="Helios Bold"/>
              </a:rPr>
              <a:t>Entrada válida: </a:t>
            </a:r>
            <a:r>
              <a:rPr lang="en-US" sz="2311" spc="136">
                <a:solidFill>
                  <a:srgbClr val="000000"/>
                </a:solidFill>
                <a:latin typeface="Helios"/>
                <a:ea typeface="Helios"/>
                <a:cs typeface="Helios"/>
                <a:sym typeface="Helios"/>
              </a:rPr>
              <a:t>si el jugador escribe una opción distinta a Piedra, Papel o Tijera, el programa mostrará un mensaje de error y pedirá nuevamente la elección.</a:t>
            </a:r>
          </a:p>
          <a:p>
            <a:pPr algn="l">
              <a:lnSpc>
                <a:spcPts val="3236"/>
              </a:lnSpc>
              <a:spcBef>
                <a:spcPct val="0"/>
              </a:spcBef>
            </a:pPr>
            <a:r>
              <a:rPr lang="en-US" b="true" sz="2311" spc="136">
                <a:solidFill>
                  <a:srgbClr val="000000"/>
                </a:solidFill>
                <a:latin typeface="Helios Bold"/>
                <a:ea typeface="Helios Bold"/>
                <a:cs typeface="Helios Bold"/>
                <a:sym typeface="Helios Bold"/>
              </a:rPr>
              <a:t>Salir del juego:</a:t>
            </a:r>
            <a:r>
              <a:rPr lang="en-US" sz="2311" spc="136">
                <a:solidFill>
                  <a:srgbClr val="000000"/>
                </a:solidFill>
                <a:latin typeface="Helios"/>
                <a:ea typeface="Helios"/>
                <a:cs typeface="Helios"/>
                <a:sym typeface="Helios"/>
              </a:rPr>
              <a:t> el jugador puede escribir Salir para terminar la partida en cualquier momento.</a:t>
            </a:r>
          </a:p>
          <a:p>
            <a:pPr algn="l">
              <a:lnSpc>
                <a:spcPts val="3236"/>
              </a:lnSpc>
              <a:spcBef>
                <a:spcPct val="0"/>
              </a:spcBef>
            </a:pPr>
            <a:r>
              <a:rPr lang="en-US" b="true" sz="2311" spc="136">
                <a:solidFill>
                  <a:srgbClr val="000000"/>
                </a:solidFill>
                <a:latin typeface="Helios Bold"/>
                <a:ea typeface="Helios Bold"/>
                <a:cs typeface="Helios Bold"/>
                <a:sym typeface="Helios Bold"/>
              </a:rPr>
              <a:t>Continuar jugando: </a:t>
            </a:r>
            <a:r>
              <a:rPr lang="en-US" sz="2311" spc="136">
                <a:solidFill>
                  <a:srgbClr val="000000"/>
                </a:solidFill>
                <a:latin typeface="Helios"/>
                <a:ea typeface="Helios"/>
                <a:cs typeface="Helios"/>
                <a:sym typeface="Helios"/>
              </a:rPr>
              <a:t>después de cada ronda, se pregunta al jugador si desea seguir jugando.</a:t>
            </a:r>
          </a:p>
          <a:p>
            <a:pPr algn="l">
              <a:lnSpc>
                <a:spcPts val="3236"/>
              </a:lnSpc>
              <a:spcBef>
                <a:spcPct val="0"/>
              </a:spcBef>
            </a:pPr>
            <a:r>
              <a:rPr lang="en-US" sz="2311" spc="136">
                <a:solidFill>
                  <a:srgbClr val="000000"/>
                </a:solidFill>
                <a:latin typeface="Helios"/>
                <a:ea typeface="Helios"/>
                <a:cs typeface="Helios"/>
                <a:sym typeface="Helios"/>
              </a:rPr>
              <a:t>Si responde "si", el juego continúa.</a:t>
            </a:r>
          </a:p>
          <a:p>
            <a:pPr algn="l">
              <a:lnSpc>
                <a:spcPts val="3236"/>
              </a:lnSpc>
              <a:spcBef>
                <a:spcPct val="0"/>
              </a:spcBef>
            </a:pPr>
            <a:r>
              <a:rPr lang="en-US" sz="2311" spc="136">
                <a:solidFill>
                  <a:srgbClr val="000000"/>
                </a:solidFill>
                <a:latin typeface="Helios"/>
                <a:ea typeface="Helios"/>
                <a:cs typeface="Helios"/>
                <a:sym typeface="Helios"/>
              </a:rPr>
              <a:t>Si responde "no" (o cualquier otra cosa), el programa finaliza con un mensaje de despedida.</a:t>
            </a:r>
          </a:p>
        </p:txBody>
      </p:sp>
      <p:sp>
        <p:nvSpPr>
          <p:cNvPr name="TextBox 3" id="3"/>
          <p:cNvSpPr txBox="true"/>
          <p:nvPr/>
        </p:nvSpPr>
        <p:spPr>
          <a:xfrm rot="0">
            <a:off x="3023710" y="959110"/>
            <a:ext cx="14408604" cy="636784"/>
          </a:xfrm>
          <a:prstGeom prst="rect">
            <a:avLst/>
          </a:prstGeom>
        </p:spPr>
        <p:txBody>
          <a:bodyPr anchor="t" rtlCol="false" tIns="0" lIns="0" bIns="0" rIns="0">
            <a:spAutoFit/>
          </a:bodyPr>
          <a:lstStyle/>
          <a:p>
            <a:pPr algn="ctr">
              <a:lnSpc>
                <a:spcPts val="4756"/>
              </a:lnSpc>
            </a:pPr>
            <a:r>
              <a:rPr lang="en-US" sz="4954" spc="549">
                <a:solidFill>
                  <a:srgbClr val="920349"/>
                </a:solidFill>
                <a:latin typeface="Bree Serif"/>
                <a:ea typeface="Bree Serif"/>
                <a:cs typeface="Bree Serif"/>
                <a:sym typeface="Bree Serif"/>
              </a:rPr>
              <a:t>JUEGO PIEDRA, PAPEL O TIJERA</a:t>
            </a:r>
          </a:p>
        </p:txBody>
      </p:sp>
      <p:grpSp>
        <p:nvGrpSpPr>
          <p:cNvPr name="Group 4" id="4"/>
          <p:cNvGrpSpPr/>
          <p:nvPr/>
        </p:nvGrpSpPr>
        <p:grpSpPr>
          <a:xfrm rot="0">
            <a:off x="6225726" y="2010276"/>
            <a:ext cx="8004572" cy="513781"/>
            <a:chOff x="0" y="0"/>
            <a:chExt cx="2000221" cy="128386"/>
          </a:xfrm>
        </p:grpSpPr>
        <p:sp>
          <p:nvSpPr>
            <p:cNvPr name="Freeform 5" id="5"/>
            <p:cNvSpPr/>
            <p:nvPr/>
          </p:nvSpPr>
          <p:spPr>
            <a:xfrm flipH="false" flipV="false" rot="0">
              <a:off x="0" y="0"/>
              <a:ext cx="2000221" cy="128386"/>
            </a:xfrm>
            <a:custGeom>
              <a:avLst/>
              <a:gdLst/>
              <a:ahLst/>
              <a:cxnLst/>
              <a:rect r="r" b="b" t="t" l="l"/>
              <a:pathLst>
                <a:path h="128386" w="2000221">
                  <a:moveTo>
                    <a:pt x="0" y="0"/>
                  </a:moveTo>
                  <a:lnTo>
                    <a:pt x="2000221" y="0"/>
                  </a:lnTo>
                  <a:lnTo>
                    <a:pt x="2000221" y="128386"/>
                  </a:lnTo>
                  <a:lnTo>
                    <a:pt x="0" y="128386"/>
                  </a:lnTo>
                  <a:close/>
                </a:path>
              </a:pathLst>
            </a:custGeom>
            <a:solidFill>
              <a:srgbClr val="E9A905"/>
            </a:solidFill>
          </p:spPr>
        </p:sp>
        <p:sp>
          <p:nvSpPr>
            <p:cNvPr name="TextBox 6" id="6"/>
            <p:cNvSpPr txBox="true"/>
            <p:nvPr/>
          </p:nvSpPr>
          <p:spPr>
            <a:xfrm>
              <a:off x="0" y="-28575"/>
              <a:ext cx="2000221" cy="156961"/>
            </a:xfrm>
            <a:prstGeom prst="rect">
              <a:avLst/>
            </a:prstGeom>
          </p:spPr>
          <p:txBody>
            <a:bodyPr anchor="ctr" rtlCol="false" tIns="50800" lIns="50800" bIns="50800" rIns="50800"/>
            <a:lstStyle/>
            <a:p>
              <a:pPr algn="just">
                <a:lnSpc>
                  <a:spcPts val="2659"/>
                </a:lnSpc>
              </a:pPr>
            </a:p>
          </p:txBody>
        </p:sp>
      </p:grpSp>
      <p:sp>
        <p:nvSpPr>
          <p:cNvPr name="TextBox 7" id="7"/>
          <p:cNvSpPr txBox="true"/>
          <p:nvPr/>
        </p:nvSpPr>
        <p:spPr>
          <a:xfrm rot="0">
            <a:off x="6469885" y="2181434"/>
            <a:ext cx="7516254" cy="261762"/>
          </a:xfrm>
          <a:prstGeom prst="rect">
            <a:avLst/>
          </a:prstGeom>
        </p:spPr>
        <p:txBody>
          <a:bodyPr anchor="t" rtlCol="false" tIns="0" lIns="0" bIns="0" rIns="0">
            <a:spAutoFit/>
          </a:bodyPr>
          <a:lstStyle/>
          <a:p>
            <a:pPr algn="ctr">
              <a:lnSpc>
                <a:spcPts val="1944"/>
              </a:lnSpc>
            </a:pPr>
            <a:r>
              <a:rPr lang="en-US" b="true" sz="2025" spc="224">
                <a:solidFill>
                  <a:srgbClr val="920349"/>
                </a:solidFill>
                <a:latin typeface="Helios Bold"/>
                <a:ea typeface="Helios Bold"/>
                <a:cs typeface="Helios Bold"/>
                <a:sym typeface="Helios Bold"/>
              </a:rPr>
              <a:t>DESARROLLO: </a:t>
            </a:r>
            <a:r>
              <a:rPr lang="en-US" b="true" sz="2025" spc="224">
                <a:solidFill>
                  <a:srgbClr val="920349"/>
                </a:solidFill>
                <a:latin typeface="Helios Bold"/>
                <a:ea typeface="Helios Bold"/>
                <a:cs typeface="Helios Bold"/>
                <a:sym typeface="Helios Bold"/>
              </a:rPr>
              <a:t>REGLAS DEL JUEGO</a:t>
            </a:r>
          </a:p>
        </p:txBody>
      </p:sp>
      <p:grpSp>
        <p:nvGrpSpPr>
          <p:cNvPr name="Group 8" id="8"/>
          <p:cNvGrpSpPr/>
          <p:nvPr/>
        </p:nvGrpSpPr>
        <p:grpSpPr>
          <a:xfrm rot="0">
            <a:off x="3824101" y="-365594"/>
            <a:ext cx="15181998" cy="1092957"/>
            <a:chOff x="0" y="0"/>
            <a:chExt cx="5655093" cy="407112"/>
          </a:xfrm>
        </p:grpSpPr>
        <p:sp>
          <p:nvSpPr>
            <p:cNvPr name="Freeform 9" id="9"/>
            <p:cNvSpPr/>
            <p:nvPr/>
          </p:nvSpPr>
          <p:spPr>
            <a:xfrm flipH="false" flipV="false" rot="0">
              <a:off x="0" y="0"/>
              <a:ext cx="5655093" cy="407112"/>
            </a:xfrm>
            <a:custGeom>
              <a:avLst/>
              <a:gdLst/>
              <a:ahLst/>
              <a:cxnLst/>
              <a:rect r="r" b="b" t="t" l="l"/>
              <a:pathLst>
                <a:path h="407112" w="5655093">
                  <a:moveTo>
                    <a:pt x="0" y="0"/>
                  </a:moveTo>
                  <a:lnTo>
                    <a:pt x="5655093" y="0"/>
                  </a:lnTo>
                  <a:lnTo>
                    <a:pt x="5655093" y="407112"/>
                  </a:lnTo>
                  <a:lnTo>
                    <a:pt x="0" y="407112"/>
                  </a:lnTo>
                  <a:close/>
                </a:path>
              </a:pathLst>
            </a:custGeom>
            <a:solidFill>
              <a:srgbClr val="920349"/>
            </a:solidFill>
          </p:spPr>
        </p:sp>
        <p:sp>
          <p:nvSpPr>
            <p:cNvPr name="TextBox 10" id="10"/>
            <p:cNvSpPr txBox="true"/>
            <p:nvPr/>
          </p:nvSpPr>
          <p:spPr>
            <a:xfrm>
              <a:off x="0" y="-28575"/>
              <a:ext cx="5655093" cy="435687"/>
            </a:xfrm>
            <a:prstGeom prst="rect">
              <a:avLst/>
            </a:prstGeom>
          </p:spPr>
          <p:txBody>
            <a:bodyPr anchor="ctr" rtlCol="false" tIns="48876" lIns="48876" bIns="48876" rIns="48876"/>
            <a:lstStyle/>
            <a:p>
              <a:pPr algn="ctr">
                <a:lnSpc>
                  <a:spcPts val="2344"/>
                </a:lnSpc>
              </a:pPr>
            </a:p>
          </p:txBody>
        </p:sp>
      </p:grpSp>
      <p:grpSp>
        <p:nvGrpSpPr>
          <p:cNvPr name="Group 11" id="11"/>
          <p:cNvGrpSpPr/>
          <p:nvPr/>
        </p:nvGrpSpPr>
        <p:grpSpPr>
          <a:xfrm rot="-5400000">
            <a:off x="-826891" y="-1688355"/>
            <a:ext cx="7283617" cy="6568499"/>
            <a:chOff x="0" y="0"/>
            <a:chExt cx="9711490" cy="8757998"/>
          </a:xfrm>
        </p:grpSpPr>
        <p:sp>
          <p:nvSpPr>
            <p:cNvPr name="Freeform 12" id="12"/>
            <p:cNvSpPr/>
            <p:nvPr/>
          </p:nvSpPr>
          <p:spPr>
            <a:xfrm flipH="false" flipV="false" rot="-10800000">
              <a:off x="0" y="0"/>
              <a:ext cx="9711490" cy="8757998"/>
            </a:xfrm>
            <a:custGeom>
              <a:avLst/>
              <a:gdLst/>
              <a:ahLst/>
              <a:cxnLst/>
              <a:rect r="r" b="b" t="t" l="l"/>
              <a:pathLst>
                <a:path h="8757998" w="9711490">
                  <a:moveTo>
                    <a:pt x="0" y="0"/>
                  </a:moveTo>
                  <a:lnTo>
                    <a:pt x="9711490" y="0"/>
                  </a:lnTo>
                  <a:lnTo>
                    <a:pt x="9711490" y="8757998"/>
                  </a:lnTo>
                  <a:lnTo>
                    <a:pt x="0" y="87579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13" id="13"/>
            <p:cNvSpPr/>
            <p:nvPr/>
          </p:nvSpPr>
          <p:spPr>
            <a:xfrm>
              <a:off x="3542825" y="182157"/>
              <a:ext cx="4651057" cy="4651057"/>
            </a:xfrm>
            <a:prstGeom prst="line">
              <a:avLst/>
            </a:prstGeom>
            <a:ln cap="flat" w="87925">
              <a:solidFill>
                <a:srgbClr val="F4F5F6"/>
              </a:solidFill>
              <a:prstDash val="solid"/>
              <a:headEnd type="none" len="sm" w="sm"/>
              <a:tailEnd type="none" len="sm" w="sm"/>
            </a:ln>
          </p:spPr>
        </p:sp>
        <p:sp>
          <p:nvSpPr>
            <p:cNvPr name="AutoShape 14" id="14"/>
            <p:cNvSpPr/>
            <p:nvPr/>
          </p:nvSpPr>
          <p:spPr>
            <a:xfrm>
              <a:off x="1171484" y="182157"/>
              <a:ext cx="2382254" cy="2382254"/>
            </a:xfrm>
            <a:prstGeom prst="line">
              <a:avLst/>
            </a:prstGeom>
            <a:ln cap="flat" w="87925">
              <a:solidFill>
                <a:srgbClr val="F4F5F6"/>
              </a:solidFill>
              <a:prstDash val="solid"/>
              <a:headEnd type="none" len="sm" w="sm"/>
              <a:tailEnd type="none" len="sm" w="sm"/>
            </a:ln>
          </p:spPr>
        </p:sp>
      </p:grpSp>
      <p:grpSp>
        <p:nvGrpSpPr>
          <p:cNvPr name="Group 15" id="15"/>
          <p:cNvGrpSpPr/>
          <p:nvPr/>
        </p:nvGrpSpPr>
        <p:grpSpPr>
          <a:xfrm rot="0">
            <a:off x="-469331" y="9559636"/>
            <a:ext cx="19816820" cy="1232767"/>
            <a:chOff x="0" y="0"/>
            <a:chExt cx="7381503" cy="459190"/>
          </a:xfrm>
        </p:grpSpPr>
        <p:sp>
          <p:nvSpPr>
            <p:cNvPr name="Freeform 16" id="16"/>
            <p:cNvSpPr/>
            <p:nvPr/>
          </p:nvSpPr>
          <p:spPr>
            <a:xfrm flipH="false" flipV="false" rot="0">
              <a:off x="0" y="0"/>
              <a:ext cx="7381504" cy="459190"/>
            </a:xfrm>
            <a:custGeom>
              <a:avLst/>
              <a:gdLst/>
              <a:ahLst/>
              <a:cxnLst/>
              <a:rect r="r" b="b" t="t" l="l"/>
              <a:pathLst>
                <a:path h="459190" w="7381504">
                  <a:moveTo>
                    <a:pt x="0" y="0"/>
                  </a:moveTo>
                  <a:lnTo>
                    <a:pt x="7381504" y="0"/>
                  </a:lnTo>
                  <a:lnTo>
                    <a:pt x="7381504" y="459190"/>
                  </a:lnTo>
                  <a:lnTo>
                    <a:pt x="0" y="459190"/>
                  </a:lnTo>
                  <a:close/>
                </a:path>
              </a:pathLst>
            </a:custGeom>
            <a:solidFill>
              <a:srgbClr val="920349"/>
            </a:solidFill>
          </p:spPr>
        </p:sp>
        <p:sp>
          <p:nvSpPr>
            <p:cNvPr name="TextBox 17" id="17"/>
            <p:cNvSpPr txBox="true"/>
            <p:nvPr/>
          </p:nvSpPr>
          <p:spPr>
            <a:xfrm>
              <a:off x="0" y="-28575"/>
              <a:ext cx="7381503" cy="487765"/>
            </a:xfrm>
            <a:prstGeom prst="rect">
              <a:avLst/>
            </a:prstGeom>
          </p:spPr>
          <p:txBody>
            <a:bodyPr anchor="ctr" rtlCol="false" tIns="48876" lIns="48876" bIns="48876" rIns="48876"/>
            <a:lstStyle/>
            <a:p>
              <a:pPr algn="ctr">
                <a:lnSpc>
                  <a:spcPts val="2344"/>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4F5F6"/>
        </a:solidFill>
      </p:bgPr>
    </p:bg>
    <p:spTree>
      <p:nvGrpSpPr>
        <p:cNvPr id="1" name=""/>
        <p:cNvGrpSpPr/>
        <p:nvPr/>
      </p:nvGrpSpPr>
      <p:grpSpPr>
        <a:xfrm>
          <a:off x="0" y="0"/>
          <a:ext cx="0" cy="0"/>
          <a:chOff x="0" y="0"/>
          <a:chExt cx="0" cy="0"/>
        </a:xfrm>
      </p:grpSpPr>
      <p:grpSp>
        <p:nvGrpSpPr>
          <p:cNvPr name="Group 2" id="2"/>
          <p:cNvGrpSpPr/>
          <p:nvPr/>
        </p:nvGrpSpPr>
        <p:grpSpPr>
          <a:xfrm rot="0">
            <a:off x="-469331" y="-761688"/>
            <a:ext cx="19184897" cy="1523377"/>
            <a:chOff x="0" y="0"/>
            <a:chExt cx="7146120" cy="567438"/>
          </a:xfrm>
        </p:grpSpPr>
        <p:sp>
          <p:nvSpPr>
            <p:cNvPr name="Freeform 3" id="3"/>
            <p:cNvSpPr/>
            <p:nvPr/>
          </p:nvSpPr>
          <p:spPr>
            <a:xfrm flipH="false" flipV="false" rot="0">
              <a:off x="0" y="0"/>
              <a:ext cx="7146120" cy="567438"/>
            </a:xfrm>
            <a:custGeom>
              <a:avLst/>
              <a:gdLst/>
              <a:ahLst/>
              <a:cxnLst/>
              <a:rect r="r" b="b" t="t" l="l"/>
              <a:pathLst>
                <a:path h="567438" w="7146120">
                  <a:moveTo>
                    <a:pt x="0" y="0"/>
                  </a:moveTo>
                  <a:lnTo>
                    <a:pt x="7146120" y="0"/>
                  </a:lnTo>
                  <a:lnTo>
                    <a:pt x="7146120" y="567438"/>
                  </a:lnTo>
                  <a:lnTo>
                    <a:pt x="0" y="567438"/>
                  </a:lnTo>
                  <a:close/>
                </a:path>
              </a:pathLst>
            </a:custGeom>
            <a:solidFill>
              <a:srgbClr val="920349"/>
            </a:solidFill>
          </p:spPr>
        </p:sp>
        <p:sp>
          <p:nvSpPr>
            <p:cNvPr name="TextBox 4" id="4"/>
            <p:cNvSpPr txBox="true"/>
            <p:nvPr/>
          </p:nvSpPr>
          <p:spPr>
            <a:xfrm>
              <a:off x="0" y="-28575"/>
              <a:ext cx="7146120" cy="596013"/>
            </a:xfrm>
            <a:prstGeom prst="rect">
              <a:avLst/>
            </a:prstGeom>
          </p:spPr>
          <p:txBody>
            <a:bodyPr anchor="ctr" rtlCol="false" tIns="48876" lIns="48876" bIns="48876" rIns="48876"/>
            <a:lstStyle/>
            <a:p>
              <a:pPr algn="ctr">
                <a:lnSpc>
                  <a:spcPts val="2344"/>
                </a:lnSpc>
              </a:pPr>
            </a:p>
          </p:txBody>
        </p:sp>
      </p:grpSp>
      <p:grpSp>
        <p:nvGrpSpPr>
          <p:cNvPr name="Group 5" id="5"/>
          <p:cNvGrpSpPr/>
          <p:nvPr/>
        </p:nvGrpSpPr>
        <p:grpSpPr>
          <a:xfrm rot="0">
            <a:off x="-742337" y="9564060"/>
            <a:ext cx="19816820" cy="1232767"/>
            <a:chOff x="0" y="0"/>
            <a:chExt cx="7381503" cy="459190"/>
          </a:xfrm>
        </p:grpSpPr>
        <p:sp>
          <p:nvSpPr>
            <p:cNvPr name="Freeform 6" id="6"/>
            <p:cNvSpPr/>
            <p:nvPr/>
          </p:nvSpPr>
          <p:spPr>
            <a:xfrm flipH="false" flipV="false" rot="0">
              <a:off x="0" y="0"/>
              <a:ext cx="7381504" cy="459190"/>
            </a:xfrm>
            <a:custGeom>
              <a:avLst/>
              <a:gdLst/>
              <a:ahLst/>
              <a:cxnLst/>
              <a:rect r="r" b="b" t="t" l="l"/>
              <a:pathLst>
                <a:path h="459190" w="7381504">
                  <a:moveTo>
                    <a:pt x="0" y="0"/>
                  </a:moveTo>
                  <a:lnTo>
                    <a:pt x="7381504" y="0"/>
                  </a:lnTo>
                  <a:lnTo>
                    <a:pt x="7381504" y="459190"/>
                  </a:lnTo>
                  <a:lnTo>
                    <a:pt x="0" y="459190"/>
                  </a:lnTo>
                  <a:close/>
                </a:path>
              </a:pathLst>
            </a:custGeom>
            <a:solidFill>
              <a:srgbClr val="920349"/>
            </a:solidFill>
          </p:spPr>
        </p:sp>
        <p:sp>
          <p:nvSpPr>
            <p:cNvPr name="TextBox 7" id="7"/>
            <p:cNvSpPr txBox="true"/>
            <p:nvPr/>
          </p:nvSpPr>
          <p:spPr>
            <a:xfrm>
              <a:off x="0" y="-28575"/>
              <a:ext cx="7381503" cy="487765"/>
            </a:xfrm>
            <a:prstGeom prst="rect">
              <a:avLst/>
            </a:prstGeom>
          </p:spPr>
          <p:txBody>
            <a:bodyPr anchor="ctr" rtlCol="false" tIns="48876" lIns="48876" bIns="48876" rIns="48876"/>
            <a:lstStyle/>
            <a:p>
              <a:pPr algn="ctr">
                <a:lnSpc>
                  <a:spcPts val="2344"/>
                </a:lnSpc>
              </a:pPr>
            </a:p>
          </p:txBody>
        </p:sp>
      </p:grpSp>
      <p:grpSp>
        <p:nvGrpSpPr>
          <p:cNvPr name="Group 8" id="8"/>
          <p:cNvGrpSpPr/>
          <p:nvPr/>
        </p:nvGrpSpPr>
        <p:grpSpPr>
          <a:xfrm rot="0">
            <a:off x="4942593" y="904526"/>
            <a:ext cx="8004572" cy="513781"/>
            <a:chOff x="0" y="0"/>
            <a:chExt cx="2000221" cy="128386"/>
          </a:xfrm>
        </p:grpSpPr>
        <p:sp>
          <p:nvSpPr>
            <p:cNvPr name="Freeform 9" id="9"/>
            <p:cNvSpPr/>
            <p:nvPr/>
          </p:nvSpPr>
          <p:spPr>
            <a:xfrm flipH="false" flipV="false" rot="0">
              <a:off x="0" y="0"/>
              <a:ext cx="2000221" cy="128386"/>
            </a:xfrm>
            <a:custGeom>
              <a:avLst/>
              <a:gdLst/>
              <a:ahLst/>
              <a:cxnLst/>
              <a:rect r="r" b="b" t="t" l="l"/>
              <a:pathLst>
                <a:path h="128386" w="2000221">
                  <a:moveTo>
                    <a:pt x="0" y="0"/>
                  </a:moveTo>
                  <a:lnTo>
                    <a:pt x="2000221" y="0"/>
                  </a:lnTo>
                  <a:lnTo>
                    <a:pt x="2000221" y="128386"/>
                  </a:lnTo>
                  <a:lnTo>
                    <a:pt x="0" y="128386"/>
                  </a:lnTo>
                  <a:close/>
                </a:path>
              </a:pathLst>
            </a:custGeom>
            <a:solidFill>
              <a:srgbClr val="E9A905"/>
            </a:solidFill>
          </p:spPr>
        </p:sp>
        <p:sp>
          <p:nvSpPr>
            <p:cNvPr name="TextBox 10" id="10"/>
            <p:cNvSpPr txBox="true"/>
            <p:nvPr/>
          </p:nvSpPr>
          <p:spPr>
            <a:xfrm>
              <a:off x="0" y="-28575"/>
              <a:ext cx="2000221" cy="156961"/>
            </a:xfrm>
            <a:prstGeom prst="rect">
              <a:avLst/>
            </a:prstGeom>
          </p:spPr>
          <p:txBody>
            <a:bodyPr anchor="ctr" rtlCol="false" tIns="50800" lIns="50800" bIns="50800" rIns="50800"/>
            <a:lstStyle/>
            <a:p>
              <a:pPr algn="just">
                <a:lnSpc>
                  <a:spcPts val="2659"/>
                </a:lnSpc>
              </a:pPr>
            </a:p>
          </p:txBody>
        </p:sp>
      </p:grpSp>
      <p:sp>
        <p:nvSpPr>
          <p:cNvPr name="Freeform 11" id="11"/>
          <p:cNvSpPr/>
          <p:nvPr/>
        </p:nvSpPr>
        <p:spPr>
          <a:xfrm flipH="false" flipV="false" rot="0">
            <a:off x="480802" y="2137448"/>
            <a:ext cx="10556975" cy="6050852"/>
          </a:xfrm>
          <a:custGeom>
            <a:avLst/>
            <a:gdLst/>
            <a:ahLst/>
            <a:cxnLst/>
            <a:rect r="r" b="b" t="t" l="l"/>
            <a:pathLst>
              <a:path h="6050852" w="10556975">
                <a:moveTo>
                  <a:pt x="0" y="0"/>
                </a:moveTo>
                <a:lnTo>
                  <a:pt x="10556975" y="0"/>
                </a:lnTo>
                <a:lnTo>
                  <a:pt x="10556975" y="6050852"/>
                </a:lnTo>
                <a:lnTo>
                  <a:pt x="0" y="6050852"/>
                </a:lnTo>
                <a:lnTo>
                  <a:pt x="0" y="0"/>
                </a:lnTo>
                <a:close/>
              </a:path>
            </a:pathLst>
          </a:custGeom>
          <a:blipFill>
            <a:blip r:embed="rId2"/>
            <a:stretch>
              <a:fillRect l="-264" t="0" r="-733" b="0"/>
            </a:stretch>
          </a:blipFill>
        </p:spPr>
      </p:sp>
      <p:sp>
        <p:nvSpPr>
          <p:cNvPr name="Freeform 12" id="12"/>
          <p:cNvSpPr/>
          <p:nvPr/>
        </p:nvSpPr>
        <p:spPr>
          <a:xfrm flipH="false" flipV="false" rot="0">
            <a:off x="11267236" y="2209530"/>
            <a:ext cx="6486995" cy="5906689"/>
          </a:xfrm>
          <a:custGeom>
            <a:avLst/>
            <a:gdLst/>
            <a:ahLst/>
            <a:cxnLst/>
            <a:rect r="r" b="b" t="t" l="l"/>
            <a:pathLst>
              <a:path h="5906689" w="6486995">
                <a:moveTo>
                  <a:pt x="0" y="0"/>
                </a:moveTo>
                <a:lnTo>
                  <a:pt x="6486995" y="0"/>
                </a:lnTo>
                <a:lnTo>
                  <a:pt x="6486995" y="5906688"/>
                </a:lnTo>
                <a:lnTo>
                  <a:pt x="0" y="5906688"/>
                </a:lnTo>
                <a:lnTo>
                  <a:pt x="0" y="0"/>
                </a:lnTo>
                <a:close/>
              </a:path>
            </a:pathLst>
          </a:custGeom>
          <a:blipFill>
            <a:blip r:embed="rId3"/>
            <a:stretch>
              <a:fillRect l="0" t="0" r="0" b="0"/>
            </a:stretch>
          </a:blipFill>
        </p:spPr>
      </p:sp>
      <p:sp>
        <p:nvSpPr>
          <p:cNvPr name="TextBox 13" id="13"/>
          <p:cNvSpPr txBox="true"/>
          <p:nvPr/>
        </p:nvSpPr>
        <p:spPr>
          <a:xfrm rot="0">
            <a:off x="5186753" y="1075684"/>
            <a:ext cx="7516254" cy="261762"/>
          </a:xfrm>
          <a:prstGeom prst="rect">
            <a:avLst/>
          </a:prstGeom>
        </p:spPr>
        <p:txBody>
          <a:bodyPr anchor="t" rtlCol="false" tIns="0" lIns="0" bIns="0" rIns="0">
            <a:spAutoFit/>
          </a:bodyPr>
          <a:lstStyle/>
          <a:p>
            <a:pPr algn="ctr">
              <a:lnSpc>
                <a:spcPts val="1944"/>
              </a:lnSpc>
            </a:pPr>
            <a:r>
              <a:rPr lang="en-US" b="true" sz="2025" spc="224">
                <a:solidFill>
                  <a:srgbClr val="920349"/>
                </a:solidFill>
                <a:latin typeface="Helios Bold"/>
                <a:ea typeface="Helios Bold"/>
                <a:cs typeface="Helios Bold"/>
                <a:sym typeface="Helios Bold"/>
              </a:rPr>
              <a:t>DESARROLLO: PROGRAMACIÓN</a:t>
            </a:r>
          </a:p>
        </p:txBody>
      </p:sp>
      <p:sp>
        <p:nvSpPr>
          <p:cNvPr name="Freeform 14" id="14"/>
          <p:cNvSpPr/>
          <p:nvPr/>
        </p:nvSpPr>
        <p:spPr>
          <a:xfrm flipH="false" flipV="false" rot="0">
            <a:off x="15014234" y="8392443"/>
            <a:ext cx="2095800" cy="912290"/>
          </a:xfrm>
          <a:custGeom>
            <a:avLst/>
            <a:gdLst/>
            <a:ahLst/>
            <a:cxnLst/>
            <a:rect r="r" b="b" t="t" l="l"/>
            <a:pathLst>
              <a:path h="912290" w="2095800">
                <a:moveTo>
                  <a:pt x="0" y="0"/>
                </a:moveTo>
                <a:lnTo>
                  <a:pt x="2095801" y="0"/>
                </a:lnTo>
                <a:lnTo>
                  <a:pt x="2095801" y="912290"/>
                </a:lnTo>
                <a:lnTo>
                  <a:pt x="0" y="912290"/>
                </a:lnTo>
                <a:lnTo>
                  <a:pt x="0" y="0"/>
                </a:lnTo>
                <a:close/>
              </a:path>
            </a:pathLst>
          </a:custGeom>
          <a:blipFill>
            <a:blip r:embed="rId4"/>
            <a:stretch>
              <a:fillRect l="0" t="0" r="0" b="0"/>
            </a:stretch>
          </a:blipFill>
        </p:spPr>
      </p:sp>
      <p:sp>
        <p:nvSpPr>
          <p:cNvPr name="Freeform 15" id="15"/>
          <p:cNvSpPr/>
          <p:nvPr/>
        </p:nvSpPr>
        <p:spPr>
          <a:xfrm flipH="false" flipV="false" rot="0">
            <a:off x="12342210" y="8563558"/>
            <a:ext cx="1991542" cy="639634"/>
          </a:xfrm>
          <a:custGeom>
            <a:avLst/>
            <a:gdLst/>
            <a:ahLst/>
            <a:cxnLst/>
            <a:rect r="r" b="b" t="t" l="l"/>
            <a:pathLst>
              <a:path h="639634" w="1991542">
                <a:moveTo>
                  <a:pt x="0" y="0"/>
                </a:moveTo>
                <a:lnTo>
                  <a:pt x="1991542" y="0"/>
                </a:lnTo>
                <a:lnTo>
                  <a:pt x="1991542" y="639634"/>
                </a:lnTo>
                <a:lnTo>
                  <a:pt x="0" y="639634"/>
                </a:lnTo>
                <a:lnTo>
                  <a:pt x="0" y="0"/>
                </a:lnTo>
                <a:close/>
              </a:path>
            </a:pathLst>
          </a:custGeom>
          <a:blipFill>
            <a:blip r:embed="rId5"/>
            <a:stretch>
              <a:fillRect l="-5375" t="0" r="-5375"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4F5F6"/>
        </a:solidFill>
      </p:bgPr>
    </p:bg>
    <p:spTree>
      <p:nvGrpSpPr>
        <p:cNvPr id="1" name=""/>
        <p:cNvGrpSpPr/>
        <p:nvPr/>
      </p:nvGrpSpPr>
      <p:grpSpPr>
        <a:xfrm>
          <a:off x="0" y="0"/>
          <a:ext cx="0" cy="0"/>
          <a:chOff x="0" y="0"/>
          <a:chExt cx="0" cy="0"/>
        </a:xfrm>
      </p:grpSpPr>
      <p:grpSp>
        <p:nvGrpSpPr>
          <p:cNvPr name="Group 2" id="2"/>
          <p:cNvGrpSpPr/>
          <p:nvPr/>
        </p:nvGrpSpPr>
        <p:grpSpPr>
          <a:xfrm rot="0">
            <a:off x="-469331" y="-761688"/>
            <a:ext cx="15181998" cy="1523377"/>
            <a:chOff x="0" y="0"/>
            <a:chExt cx="5655093" cy="567438"/>
          </a:xfrm>
        </p:grpSpPr>
        <p:sp>
          <p:nvSpPr>
            <p:cNvPr name="Freeform 3" id="3"/>
            <p:cNvSpPr/>
            <p:nvPr/>
          </p:nvSpPr>
          <p:spPr>
            <a:xfrm flipH="false" flipV="false" rot="0">
              <a:off x="0" y="0"/>
              <a:ext cx="5655093" cy="567438"/>
            </a:xfrm>
            <a:custGeom>
              <a:avLst/>
              <a:gdLst/>
              <a:ahLst/>
              <a:cxnLst/>
              <a:rect r="r" b="b" t="t" l="l"/>
              <a:pathLst>
                <a:path h="567438" w="5655093">
                  <a:moveTo>
                    <a:pt x="0" y="0"/>
                  </a:moveTo>
                  <a:lnTo>
                    <a:pt x="5655093" y="0"/>
                  </a:lnTo>
                  <a:lnTo>
                    <a:pt x="5655093" y="567438"/>
                  </a:lnTo>
                  <a:lnTo>
                    <a:pt x="0" y="567438"/>
                  </a:lnTo>
                  <a:close/>
                </a:path>
              </a:pathLst>
            </a:custGeom>
            <a:solidFill>
              <a:srgbClr val="920349"/>
            </a:solidFill>
          </p:spPr>
        </p:sp>
        <p:sp>
          <p:nvSpPr>
            <p:cNvPr name="TextBox 4" id="4"/>
            <p:cNvSpPr txBox="true"/>
            <p:nvPr/>
          </p:nvSpPr>
          <p:spPr>
            <a:xfrm>
              <a:off x="0" y="-28575"/>
              <a:ext cx="5655093" cy="596013"/>
            </a:xfrm>
            <a:prstGeom prst="rect">
              <a:avLst/>
            </a:prstGeom>
          </p:spPr>
          <p:txBody>
            <a:bodyPr anchor="ctr" rtlCol="false" tIns="48876" lIns="48876" bIns="48876" rIns="48876"/>
            <a:lstStyle/>
            <a:p>
              <a:pPr algn="ctr">
                <a:lnSpc>
                  <a:spcPts val="2344"/>
                </a:lnSpc>
              </a:pPr>
            </a:p>
          </p:txBody>
        </p:sp>
      </p:grpSp>
      <p:grpSp>
        <p:nvGrpSpPr>
          <p:cNvPr name="Group 5" id="5"/>
          <p:cNvGrpSpPr/>
          <p:nvPr/>
        </p:nvGrpSpPr>
        <p:grpSpPr>
          <a:xfrm rot="0">
            <a:off x="13022160" y="-827516"/>
            <a:ext cx="7283617" cy="6568499"/>
            <a:chOff x="0" y="0"/>
            <a:chExt cx="9711490" cy="8757998"/>
          </a:xfrm>
        </p:grpSpPr>
        <p:sp>
          <p:nvSpPr>
            <p:cNvPr name="Freeform 6" id="6"/>
            <p:cNvSpPr/>
            <p:nvPr/>
          </p:nvSpPr>
          <p:spPr>
            <a:xfrm flipH="false" flipV="false" rot="-10800000">
              <a:off x="0" y="0"/>
              <a:ext cx="9711490" cy="8757998"/>
            </a:xfrm>
            <a:custGeom>
              <a:avLst/>
              <a:gdLst/>
              <a:ahLst/>
              <a:cxnLst/>
              <a:rect r="r" b="b" t="t" l="l"/>
              <a:pathLst>
                <a:path h="8757998" w="9711490">
                  <a:moveTo>
                    <a:pt x="0" y="0"/>
                  </a:moveTo>
                  <a:lnTo>
                    <a:pt x="9711490" y="0"/>
                  </a:lnTo>
                  <a:lnTo>
                    <a:pt x="9711490" y="8757998"/>
                  </a:lnTo>
                  <a:lnTo>
                    <a:pt x="0" y="87579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7" id="7"/>
            <p:cNvSpPr/>
            <p:nvPr/>
          </p:nvSpPr>
          <p:spPr>
            <a:xfrm>
              <a:off x="3542825" y="182157"/>
              <a:ext cx="4651057" cy="4651057"/>
            </a:xfrm>
            <a:prstGeom prst="line">
              <a:avLst/>
            </a:prstGeom>
            <a:ln cap="flat" w="87925">
              <a:solidFill>
                <a:srgbClr val="F4F5F6"/>
              </a:solidFill>
              <a:prstDash val="solid"/>
              <a:headEnd type="none" len="sm" w="sm"/>
              <a:tailEnd type="none" len="sm" w="sm"/>
            </a:ln>
          </p:spPr>
        </p:sp>
        <p:sp>
          <p:nvSpPr>
            <p:cNvPr name="AutoShape 8" id="8"/>
            <p:cNvSpPr/>
            <p:nvPr/>
          </p:nvSpPr>
          <p:spPr>
            <a:xfrm>
              <a:off x="1171484" y="182157"/>
              <a:ext cx="2382254" cy="2382254"/>
            </a:xfrm>
            <a:prstGeom prst="line">
              <a:avLst/>
            </a:prstGeom>
            <a:ln cap="flat" w="87925">
              <a:solidFill>
                <a:srgbClr val="F4F5F6"/>
              </a:solidFill>
              <a:prstDash val="solid"/>
              <a:headEnd type="none" len="sm" w="sm"/>
              <a:tailEnd type="none" len="sm" w="sm"/>
            </a:ln>
          </p:spPr>
        </p:sp>
      </p:grpSp>
      <p:grpSp>
        <p:nvGrpSpPr>
          <p:cNvPr name="Group 9" id="9"/>
          <p:cNvGrpSpPr/>
          <p:nvPr/>
        </p:nvGrpSpPr>
        <p:grpSpPr>
          <a:xfrm rot="0">
            <a:off x="-742337" y="9564060"/>
            <a:ext cx="19816820" cy="1232767"/>
            <a:chOff x="0" y="0"/>
            <a:chExt cx="7381503" cy="459190"/>
          </a:xfrm>
        </p:grpSpPr>
        <p:sp>
          <p:nvSpPr>
            <p:cNvPr name="Freeform 10" id="10"/>
            <p:cNvSpPr/>
            <p:nvPr/>
          </p:nvSpPr>
          <p:spPr>
            <a:xfrm flipH="false" flipV="false" rot="0">
              <a:off x="0" y="0"/>
              <a:ext cx="7381504" cy="459190"/>
            </a:xfrm>
            <a:custGeom>
              <a:avLst/>
              <a:gdLst/>
              <a:ahLst/>
              <a:cxnLst/>
              <a:rect r="r" b="b" t="t" l="l"/>
              <a:pathLst>
                <a:path h="459190" w="7381504">
                  <a:moveTo>
                    <a:pt x="0" y="0"/>
                  </a:moveTo>
                  <a:lnTo>
                    <a:pt x="7381504" y="0"/>
                  </a:lnTo>
                  <a:lnTo>
                    <a:pt x="7381504" y="459190"/>
                  </a:lnTo>
                  <a:lnTo>
                    <a:pt x="0" y="459190"/>
                  </a:lnTo>
                  <a:close/>
                </a:path>
              </a:pathLst>
            </a:custGeom>
            <a:solidFill>
              <a:srgbClr val="920349"/>
            </a:solidFill>
          </p:spPr>
        </p:sp>
        <p:sp>
          <p:nvSpPr>
            <p:cNvPr name="TextBox 11" id="11"/>
            <p:cNvSpPr txBox="true"/>
            <p:nvPr/>
          </p:nvSpPr>
          <p:spPr>
            <a:xfrm>
              <a:off x="0" y="-28575"/>
              <a:ext cx="7381503" cy="487765"/>
            </a:xfrm>
            <a:prstGeom prst="rect">
              <a:avLst/>
            </a:prstGeom>
          </p:spPr>
          <p:txBody>
            <a:bodyPr anchor="ctr" rtlCol="false" tIns="48876" lIns="48876" bIns="48876" rIns="48876"/>
            <a:lstStyle/>
            <a:p>
              <a:pPr algn="ctr">
                <a:lnSpc>
                  <a:spcPts val="2344"/>
                </a:lnSpc>
              </a:pPr>
            </a:p>
          </p:txBody>
        </p:sp>
      </p:grpSp>
      <p:sp>
        <p:nvSpPr>
          <p:cNvPr name="Freeform 12" id="12"/>
          <p:cNvSpPr/>
          <p:nvPr/>
        </p:nvSpPr>
        <p:spPr>
          <a:xfrm flipH="false" flipV="false" rot="0">
            <a:off x="12828466" y="3471152"/>
            <a:ext cx="5260024" cy="5787148"/>
          </a:xfrm>
          <a:custGeom>
            <a:avLst/>
            <a:gdLst/>
            <a:ahLst/>
            <a:cxnLst/>
            <a:rect r="r" b="b" t="t" l="l"/>
            <a:pathLst>
              <a:path h="5787148" w="5260024">
                <a:moveTo>
                  <a:pt x="0" y="0"/>
                </a:moveTo>
                <a:lnTo>
                  <a:pt x="5260025" y="0"/>
                </a:lnTo>
                <a:lnTo>
                  <a:pt x="5260025" y="5787148"/>
                </a:lnTo>
                <a:lnTo>
                  <a:pt x="0" y="5787148"/>
                </a:lnTo>
                <a:lnTo>
                  <a:pt x="0" y="0"/>
                </a:lnTo>
                <a:close/>
              </a:path>
            </a:pathLst>
          </a:custGeom>
          <a:blipFill>
            <a:blip r:embed="rId4"/>
            <a:stretch>
              <a:fillRect l="0" t="0" r="0" b="0"/>
            </a:stretch>
          </a:blipFill>
        </p:spPr>
      </p:sp>
      <p:sp>
        <p:nvSpPr>
          <p:cNvPr name="Freeform 13" id="13"/>
          <p:cNvSpPr/>
          <p:nvPr/>
        </p:nvSpPr>
        <p:spPr>
          <a:xfrm flipH="false" flipV="false" rot="0">
            <a:off x="7198859" y="1028700"/>
            <a:ext cx="5342867" cy="5764372"/>
          </a:xfrm>
          <a:custGeom>
            <a:avLst/>
            <a:gdLst/>
            <a:ahLst/>
            <a:cxnLst/>
            <a:rect r="r" b="b" t="t" l="l"/>
            <a:pathLst>
              <a:path h="5764372" w="5342867">
                <a:moveTo>
                  <a:pt x="0" y="0"/>
                </a:moveTo>
                <a:lnTo>
                  <a:pt x="5342866" y="0"/>
                </a:lnTo>
                <a:lnTo>
                  <a:pt x="5342866" y="5764372"/>
                </a:lnTo>
                <a:lnTo>
                  <a:pt x="0" y="5764372"/>
                </a:lnTo>
                <a:lnTo>
                  <a:pt x="0" y="0"/>
                </a:lnTo>
                <a:close/>
              </a:path>
            </a:pathLst>
          </a:custGeom>
          <a:blipFill>
            <a:blip r:embed="rId5"/>
            <a:stretch>
              <a:fillRect l="0" t="0" r="0" b="0"/>
            </a:stretch>
          </a:blipFill>
        </p:spPr>
      </p:sp>
      <p:sp>
        <p:nvSpPr>
          <p:cNvPr name="TextBox 14" id="14"/>
          <p:cNvSpPr txBox="true"/>
          <p:nvPr/>
        </p:nvSpPr>
        <p:spPr>
          <a:xfrm rot="0">
            <a:off x="784504" y="1162050"/>
            <a:ext cx="14408604" cy="772038"/>
          </a:xfrm>
          <a:prstGeom prst="rect">
            <a:avLst/>
          </a:prstGeom>
        </p:spPr>
        <p:txBody>
          <a:bodyPr anchor="t" rtlCol="false" tIns="0" lIns="0" bIns="0" rIns="0">
            <a:spAutoFit/>
          </a:bodyPr>
          <a:lstStyle/>
          <a:p>
            <a:pPr algn="just">
              <a:lnSpc>
                <a:spcPts val="5716"/>
              </a:lnSpc>
            </a:pPr>
            <a:r>
              <a:rPr lang="en-US" sz="5954" spc="660">
                <a:solidFill>
                  <a:srgbClr val="920349"/>
                </a:solidFill>
                <a:latin typeface="Bree Serif"/>
                <a:ea typeface="Bree Serif"/>
                <a:cs typeface="Bree Serif"/>
                <a:sym typeface="Bree Serif"/>
              </a:rPr>
              <a:t>RESULTADOS</a:t>
            </a:r>
          </a:p>
        </p:txBody>
      </p:sp>
      <p:sp>
        <p:nvSpPr>
          <p:cNvPr name="TextBox 15" id="15"/>
          <p:cNvSpPr txBox="true"/>
          <p:nvPr/>
        </p:nvSpPr>
        <p:spPr>
          <a:xfrm rot="0">
            <a:off x="351646" y="2409108"/>
            <a:ext cx="6370963" cy="7378247"/>
          </a:xfrm>
          <a:prstGeom prst="rect">
            <a:avLst/>
          </a:prstGeom>
        </p:spPr>
        <p:txBody>
          <a:bodyPr anchor="t" rtlCol="false" tIns="0" lIns="0" bIns="0" rIns="0">
            <a:spAutoFit/>
          </a:bodyPr>
          <a:lstStyle/>
          <a:p>
            <a:pPr algn="just">
              <a:lnSpc>
                <a:spcPts val="3279"/>
              </a:lnSpc>
            </a:pPr>
            <a:r>
              <a:rPr lang="en-US" sz="2342">
                <a:solidFill>
                  <a:srgbClr val="000000"/>
                </a:solidFill>
                <a:latin typeface="Helios"/>
                <a:ea typeface="Helios"/>
                <a:cs typeface="Helios"/>
                <a:sym typeface="Helios"/>
              </a:rPr>
              <a:t>E</a:t>
            </a:r>
            <a:r>
              <a:rPr lang="en-US" sz="2342">
                <a:solidFill>
                  <a:srgbClr val="000000"/>
                </a:solidFill>
                <a:latin typeface="Helios"/>
                <a:ea typeface="Helios"/>
                <a:cs typeface="Helios"/>
                <a:sym typeface="Helios"/>
              </a:rPr>
              <a:t>l programa desarrollado cumple con éxito la simulación, permitiendo que el usuario interactúe de manera sencilla con la computadora. Entre los principales resultados obtenidos se destacan:</a:t>
            </a:r>
          </a:p>
          <a:p>
            <a:pPr algn="just" marL="505815" indent="-252907" lvl="1">
              <a:lnSpc>
                <a:spcPts val="3279"/>
              </a:lnSpc>
              <a:buAutoNum type="arabicPeriod" startAt="1"/>
            </a:pPr>
            <a:r>
              <a:rPr lang="en-US" b="true" sz="2342">
                <a:solidFill>
                  <a:srgbClr val="000000"/>
                </a:solidFill>
                <a:latin typeface="Helios Bold"/>
                <a:ea typeface="Helios Bold"/>
                <a:cs typeface="Helios Bold"/>
                <a:sym typeface="Helios Bold"/>
              </a:rPr>
              <a:t>Interactividad lograda:</a:t>
            </a:r>
            <a:r>
              <a:rPr lang="en-US" sz="2342">
                <a:solidFill>
                  <a:srgbClr val="000000"/>
                </a:solidFill>
                <a:latin typeface="Helios"/>
                <a:ea typeface="Helios"/>
                <a:cs typeface="Helios"/>
                <a:sym typeface="Helios"/>
              </a:rPr>
              <a:t> el jugador puede ingresar su nombre, elegir entre las opciones y recibir respuestas inmediatas del sistema.</a:t>
            </a:r>
          </a:p>
          <a:p>
            <a:pPr algn="just" marL="505815" indent="-252907" lvl="1">
              <a:lnSpc>
                <a:spcPts val="3279"/>
              </a:lnSpc>
              <a:buAutoNum type="arabicPeriod" startAt="1"/>
            </a:pPr>
            <a:r>
              <a:rPr lang="en-US" b="true" sz="2342">
                <a:solidFill>
                  <a:srgbClr val="000000"/>
                </a:solidFill>
                <a:latin typeface="Helios Bold"/>
                <a:ea typeface="Helios Bold"/>
                <a:cs typeface="Helios Bold"/>
                <a:sym typeface="Helios Bold"/>
              </a:rPr>
              <a:t>Aleatoriedad en las jugadas:</a:t>
            </a:r>
            <a:r>
              <a:rPr lang="en-US" sz="2342">
                <a:solidFill>
                  <a:srgbClr val="000000"/>
                </a:solidFill>
                <a:latin typeface="Helios"/>
                <a:ea typeface="Helios"/>
                <a:cs typeface="Helios"/>
                <a:sym typeface="Helios"/>
              </a:rPr>
              <a:t> la computadora selecciona su opción mediante el módulo random, garantizando un juego justo e impredecible.</a:t>
            </a:r>
          </a:p>
          <a:p>
            <a:pPr algn="just" marL="505815" indent="-252907" lvl="1">
              <a:lnSpc>
                <a:spcPts val="3279"/>
              </a:lnSpc>
              <a:spcBef>
                <a:spcPct val="0"/>
              </a:spcBef>
              <a:buAutoNum type="arabicPeriod" startAt="1"/>
            </a:pPr>
            <a:r>
              <a:rPr lang="en-US" b="true" sz="2342">
                <a:solidFill>
                  <a:srgbClr val="000000"/>
                </a:solidFill>
                <a:latin typeface="Helios Bold"/>
                <a:ea typeface="Helios Bold"/>
                <a:cs typeface="Helios Bold"/>
                <a:sym typeface="Helios Bold"/>
              </a:rPr>
              <a:t>Determinación de resultados:</a:t>
            </a:r>
            <a:r>
              <a:rPr lang="en-US" sz="2342">
                <a:solidFill>
                  <a:srgbClr val="000000"/>
                </a:solidFill>
                <a:latin typeface="Helios"/>
                <a:ea typeface="Helios"/>
                <a:cs typeface="Helios"/>
                <a:sym typeface="Helios"/>
              </a:rPr>
              <a:t> el sistema compara las jugadas y muestra con claridad si ocurre un empate, una victoria del jugador o de la computadora.</a:t>
            </a:r>
          </a:p>
          <a:p>
            <a:pPr algn="just">
              <a:lnSpc>
                <a:spcPts val="3419"/>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DAGw82E8z1Y</dc:identifier>
  <dcterms:modified xsi:type="dcterms:W3CDTF">2011-08-01T06:04:30Z</dcterms:modified>
  <cp:revision>1</cp:revision>
  <dc:title>Presentación Diapositivas Propuesta de Negocios Geométrico Sencillo Azul</dc:title>
</cp:coreProperties>
</file>