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7" r:id="rId4"/>
  </p:sldMasterIdLst>
  <p:notesMasterIdLst>
    <p:notesMasterId r:id="rId29"/>
  </p:notesMasterIdLst>
  <p:sldIdLst>
    <p:sldId id="1864" r:id="rId5"/>
    <p:sldId id="1846" r:id="rId6"/>
    <p:sldId id="1845" r:id="rId7"/>
    <p:sldId id="1848" r:id="rId8"/>
    <p:sldId id="1868" r:id="rId9"/>
    <p:sldId id="1849" r:id="rId10"/>
    <p:sldId id="1869" r:id="rId11"/>
    <p:sldId id="1852" r:id="rId12"/>
    <p:sldId id="1870" r:id="rId13"/>
    <p:sldId id="1865" r:id="rId14"/>
    <p:sldId id="1871" r:id="rId15"/>
    <p:sldId id="1872" r:id="rId16"/>
    <p:sldId id="1873" r:id="rId17"/>
    <p:sldId id="1874" r:id="rId18"/>
    <p:sldId id="1875" r:id="rId19"/>
    <p:sldId id="1876" r:id="rId20"/>
    <p:sldId id="1877" r:id="rId21"/>
    <p:sldId id="1878" r:id="rId22"/>
    <p:sldId id="1879" r:id="rId23"/>
    <p:sldId id="1880" r:id="rId24"/>
    <p:sldId id="1881" r:id="rId25"/>
    <p:sldId id="1858" r:id="rId26"/>
    <p:sldId id="1859" r:id="rId27"/>
    <p:sldId id="1867"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724" autoAdjust="0"/>
  </p:normalViewPr>
  <p:slideViewPr>
    <p:cSldViewPr snapToGrid="0">
      <p:cViewPr varScale="1">
        <p:scale>
          <a:sx n="104" d="100"/>
          <a:sy n="104" d="100"/>
        </p:scale>
        <p:origin x="1002" y="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1EEB2-623C-4E49-5626-9FB2D2161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D1886-0177-C4AD-040F-442508F02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0253A5-5DA3-4EB3-6A5B-28CC6E9F2B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11E3CA-3661-6971-6BB5-6DFFDD92DCF3}"/>
              </a:ext>
            </a:extLst>
          </p:cNvPr>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82020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80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23</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1EEB2-623C-4E49-5626-9FB2D2161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D1886-0177-C4AD-040F-442508F02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0253A5-5DA3-4EB3-6A5B-28CC6E9F2B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11E3CA-3661-6971-6BB5-6DFFDD92DCF3}"/>
              </a:ext>
            </a:extLst>
          </p:cNvPr>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962682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70481-21D5-D0AE-CFF6-0F69EBB9ACEF}"/>
            </a:ext>
          </a:extLst>
        </p:cNvPr>
        <p:cNvGrpSpPr/>
        <p:nvPr/>
      </p:nvGrpSpPr>
      <p:grpSpPr>
        <a:xfrm>
          <a:off x="0" y="0"/>
          <a:ext cx="0" cy="0"/>
          <a:chOff x="0" y="0"/>
          <a:chExt cx="0" cy="0"/>
        </a:xfrm>
      </p:grpSpPr>
    </p:spTree>
    <p:extLst>
      <p:ext uri="{BB962C8B-B14F-4D97-AF65-F5344CB8AC3E}">
        <p14:creationId xmlns:p14="http://schemas.microsoft.com/office/powerpoint/2010/main" val="268031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1EEB2-623C-4E49-5626-9FB2D2161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D1886-0177-C4AD-040F-442508F02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0253A5-5DA3-4EB3-6A5B-28CC6E9F2B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11E3CA-3661-6971-6BB5-6DFFDD92DCF3}"/>
              </a:ext>
            </a:extLst>
          </p:cNvPr>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300703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5191-0569-4DC4-91C0-32BE2B3AB9C0}"/>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nchor="ct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414983" y="2653109"/>
            <a:ext cx="7379853" cy="1551782"/>
          </a:xfrm>
        </p:spPr>
        <p:txBody>
          <a:bodyPr anchor="ctr">
            <a:noAutofit/>
          </a:bodyPr>
          <a:lstStyle/>
          <a:p>
            <a:r>
              <a:rPr lang="en-US" sz="3200" dirty="0" err="1"/>
              <a:t>ZeroGrad</a:t>
            </a:r>
            <a:r>
              <a:rPr lang="en-US" sz="3200" dirty="0"/>
              <a:t>: Costless conscious remedies for catastrophic overfitting in the FGSM adversarial training</a:t>
            </a:r>
            <a:endParaRPr lang="en-US" altLang="en-US" sz="3200" dirty="0"/>
          </a:p>
        </p:txBody>
      </p:sp>
      <p:sp>
        <p:nvSpPr>
          <p:cNvPr id="2" name="Text Placeholder 1">
            <a:extLst>
              <a:ext uri="{FF2B5EF4-FFF2-40B4-BE49-F238E27FC236}">
                <a16:creationId xmlns:a16="http://schemas.microsoft.com/office/drawing/2014/main" id="{0AF393A7-C29B-B8B2-DEDA-EB04B1CB9F70}"/>
              </a:ext>
            </a:extLst>
          </p:cNvPr>
          <p:cNvSpPr txBox="1">
            <a:spLocks/>
          </p:cNvSpPr>
          <p:nvPr/>
        </p:nvSpPr>
        <p:spPr>
          <a:xfrm>
            <a:off x="3971340" y="4204891"/>
            <a:ext cx="6124919" cy="3276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spcAft>
                <a:spcPts val="0"/>
              </a:spcAft>
              <a:buNone/>
            </a:pPr>
            <a:r>
              <a:rPr lang="en-US" altLang="en-US" sz="1800" dirty="0"/>
              <a:t>Nikan Vasei, </a:t>
            </a:r>
          </a:p>
          <a:p>
            <a:pPr marL="457200" lvl="1" indent="0" fontAlgn="auto">
              <a:spcAft>
                <a:spcPts val="0"/>
              </a:spcAft>
              <a:buNone/>
            </a:pPr>
            <a:r>
              <a:rPr lang="en-US" altLang="en-US" sz="1800" dirty="0" err="1"/>
              <a:t>Sero</a:t>
            </a:r>
            <a:r>
              <a:rPr lang="en-US" altLang="en-US" sz="1800" dirty="0"/>
              <a:t> </a:t>
            </a:r>
            <a:r>
              <a:rPr lang="en-US" altLang="en-US" sz="1800" dirty="0" err="1"/>
              <a:t>Hartounian</a:t>
            </a:r>
            <a:r>
              <a:rPr lang="en-US" altLang="en-US" sz="1800" dirty="0"/>
              <a:t>, </a:t>
            </a:r>
          </a:p>
          <a:p>
            <a:pPr marL="457200" lvl="1" indent="0" fontAlgn="auto">
              <a:spcAft>
                <a:spcPts val="0"/>
              </a:spcAft>
              <a:buNone/>
            </a:pPr>
            <a:r>
              <a:rPr lang="en-US" altLang="en-US" sz="1800" dirty="0" err="1"/>
              <a:t>Erfan</a:t>
            </a:r>
            <a:r>
              <a:rPr lang="en-US" altLang="en-US" sz="1800" dirty="0"/>
              <a:t> Jafari, </a:t>
            </a:r>
          </a:p>
          <a:p>
            <a:pPr marL="457200" lvl="1" indent="0" fontAlgn="auto">
              <a:spcAft>
                <a:spcPts val="0"/>
              </a:spcAft>
              <a:buNone/>
            </a:pPr>
            <a:r>
              <a:rPr lang="en-US" altLang="en-US" sz="1800" dirty="0" err="1"/>
              <a:t>Seyed</a:t>
            </a:r>
            <a:r>
              <a:rPr lang="en-US" altLang="en-US" sz="1800" dirty="0"/>
              <a:t> Mohammadreza </a:t>
            </a:r>
            <a:r>
              <a:rPr lang="en-US" altLang="en-US" sz="1800" dirty="0" err="1"/>
              <a:t>Khosravian</a:t>
            </a:r>
            <a:endParaRPr lang="en-US" altLang="en-US" sz="18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How </a:t>
            </a:r>
            <a:r>
              <a:rPr lang="en-US" dirty="0" err="1"/>
              <a:t>ZeroGrad</a:t>
            </a:r>
            <a:r>
              <a:rPr lang="en-US" dirty="0"/>
              <a:t> works?</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905000"/>
            <a:ext cx="6477000" cy="3276600"/>
          </a:xfrm>
        </p:spPr>
        <p:txBody>
          <a:bodyPr/>
          <a:lstStyle/>
          <a:p>
            <a:endParaRPr lang="en-US" dirty="0"/>
          </a:p>
        </p:txBody>
      </p:sp>
      <p:pic>
        <p:nvPicPr>
          <p:cNvPr id="7" name="Picture 6">
            <a:extLst>
              <a:ext uri="{FF2B5EF4-FFF2-40B4-BE49-F238E27FC236}">
                <a16:creationId xmlns:a16="http://schemas.microsoft.com/office/drawing/2014/main" id="{B7F7CDD2-BE90-E345-7502-1F22FC557F7F}"/>
              </a:ext>
            </a:extLst>
          </p:cNvPr>
          <p:cNvPicPr>
            <a:picLocks noChangeAspect="1"/>
          </p:cNvPicPr>
          <p:nvPr/>
        </p:nvPicPr>
        <p:blipFill>
          <a:blip r:embed="rId2"/>
          <a:stretch>
            <a:fillRect/>
          </a:stretch>
        </p:blipFill>
        <p:spPr>
          <a:xfrm>
            <a:off x="425398" y="1904999"/>
            <a:ext cx="6944694" cy="3772426"/>
          </a:xfrm>
          <a:prstGeom prst="rect">
            <a:avLst/>
          </a:prstGeom>
        </p:spPr>
      </p:pic>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29713"/>
            <a:ext cx="9688286" cy="1189038"/>
          </a:xfrm>
        </p:spPr>
        <p:txBody>
          <a:bodyPr>
            <a:normAutofit/>
          </a:bodyPr>
          <a:lstStyle/>
          <a:p>
            <a:r>
              <a:rPr lang="en-US" dirty="0">
                <a:solidFill>
                  <a:schemeClr val="accent1"/>
                </a:solidFill>
              </a:rPr>
              <a:t>Causes of catastrophic overfitting (1)</a:t>
            </a:r>
          </a:p>
        </p:txBody>
      </p:sp>
      <mc:AlternateContent xmlns:mc="http://schemas.openxmlformats.org/markup-compatibility/2006" xmlns:a14="http://schemas.microsoft.com/office/drawing/2010/main">
        <mc:Choice Requires="a14">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10753940" cy="3276600"/>
              </a:xfrm>
            </p:spPr>
            <p:txBody>
              <a:bodyPr vert="horz" lIns="91440" tIns="45720" rIns="91440" bIns="45720" rtlCol="0" anchor="t">
                <a:normAutofit/>
              </a:bodyPr>
              <a:lstStyle/>
              <a:p>
                <a:r>
                  <a:rPr lang="en-US" altLang="en-US" dirty="0"/>
                  <a:t>We will explain this with theoretical example:</a:t>
                </a:r>
              </a:p>
              <a:p>
                <a:r>
                  <a:rPr lang="en-US" altLang="en-US" b="0" dirty="0"/>
                  <a:t>To have an </a:t>
                </a:r>
                <a:r>
                  <a:rPr lang="en-US" altLang="en-US" b="0" dirty="0" err="1"/>
                  <a:t>adversarially</a:t>
                </a:r>
                <a:r>
                  <a:rPr lang="en-US" altLang="en-US" b="0" dirty="0"/>
                  <a:t> robust model this optimization is ideal:</a:t>
                </a:r>
              </a:p>
              <a:p>
                <a:pPr algn="ct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B Nazanin" panose="00000400000000000000" pitchFamily="2" charset="-78"/>
                        </a:rPr>
                        <m:t>𝑚</m:t>
                      </m:r>
                      <m:sSub>
                        <m:sSubPr>
                          <m:ctrlPr>
                            <a:rPr lang="en-US" sz="1800"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kern="100">
                              <a:effectLst/>
                              <a:latin typeface="Cambria Math" panose="02040503050406030204" pitchFamily="18" charset="0"/>
                              <a:ea typeface="Calibri" panose="020F0502020204030204" pitchFamily="34" charset="0"/>
                              <a:cs typeface="B Nazanin" panose="00000400000000000000" pitchFamily="2" charset="-78"/>
                            </a:rPr>
                            <m:t>𝑖𝑛</m:t>
                          </m:r>
                        </m:e>
                        <m:sub>
                          <m:r>
                            <a:rPr lang="en-US" sz="1800" i="1" kern="100">
                              <a:effectLst/>
                              <a:latin typeface="Cambria Math" panose="02040503050406030204" pitchFamily="18" charset="0"/>
                              <a:ea typeface="Calibri" panose="020F0502020204030204" pitchFamily="34" charset="0"/>
                              <a:cs typeface="B Nazanin" panose="00000400000000000000" pitchFamily="2" charset="-78"/>
                            </a:rPr>
                            <m:t>𝑊</m:t>
                          </m:r>
                          <m:r>
                            <a:rPr lang="en-US" sz="1800" i="1" kern="100">
                              <a:effectLst/>
                              <a:latin typeface="Cambria Math" panose="02040503050406030204" pitchFamily="18" charset="0"/>
                              <a:ea typeface="Calibri" panose="020F0502020204030204" pitchFamily="34" charset="0"/>
                              <a:cs typeface="B Nazanin" panose="00000400000000000000" pitchFamily="2" charset="-78"/>
                            </a:rPr>
                            <m:t> </m:t>
                          </m:r>
                        </m:sub>
                      </m:sSub>
                      <m:sSub>
                        <m:sSubPr>
                          <m:ctrlPr>
                            <a:rPr lang="en-US" sz="1800" i="1" kern="100">
                              <a:effectLst/>
                              <a:latin typeface="Cambria Math" panose="02040503050406030204" pitchFamily="18" charset="0"/>
                              <a:ea typeface="Calibri" panose="020F0502020204030204" pitchFamily="34" charset="0"/>
                              <a:cs typeface="Cambria Math" panose="02040503050406030204" pitchFamily="18" charset="0"/>
                            </a:rPr>
                          </m:ctrlPr>
                        </m:sSubPr>
                        <m:e>
                          <m:r>
                            <a:rPr lang="en-US" sz="1800" i="1" kern="100">
                              <a:effectLst/>
                              <a:latin typeface="Cambria Math" panose="02040503050406030204" pitchFamily="18" charset="0"/>
                              <a:ea typeface="Calibri" panose="020F0502020204030204" pitchFamily="34" charset="0"/>
                              <a:cs typeface="Cambria Math" panose="02040503050406030204" pitchFamily="18" charset="0"/>
                            </a:rPr>
                            <m:t>𝐸</m:t>
                          </m:r>
                        </m:e>
                        <m:sub>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𝑥</m:t>
                          </m:r>
                          <m:r>
                            <a:rPr lang="en-US" sz="1800" i="1" kern="100">
                              <a:effectLst/>
                              <a:latin typeface="Cambria Math" panose="02040503050406030204" pitchFamily="18" charset="0"/>
                              <a:ea typeface="Calibri" panose="020F0502020204030204" pitchFamily="34" charset="0"/>
                              <a:cs typeface="B Nazanin" panose="00000400000000000000" pitchFamily="2" charset="-78"/>
                            </a:rPr>
                            <m:t>,</m:t>
                          </m:r>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𝑦</m:t>
                          </m:r>
                        </m:sub>
                      </m:sSub>
                      <m:r>
                        <a:rPr lang="en-US" sz="1800" i="1" kern="100">
                          <a:effectLst/>
                          <a:latin typeface="Cambria Math" panose="02040503050406030204" pitchFamily="18" charset="0"/>
                          <a:ea typeface="Calibri" panose="020F0502020204030204" pitchFamily="34" charset="0"/>
                          <a:cs typeface="B Nazanin" panose="00000400000000000000" pitchFamily="2" charset="-78"/>
                        </a:rPr>
                        <m:t> </m:t>
                      </m:r>
                      <m:r>
                        <a:rPr lang="en-US" sz="1800" i="1" kern="100">
                          <a:effectLst/>
                          <a:latin typeface="Cambria Math" panose="02040503050406030204" pitchFamily="18" charset="0"/>
                          <a:ea typeface="Calibri" panose="020F0502020204030204" pitchFamily="34" charset="0"/>
                          <a:cs typeface="B Nazanin" panose="00000400000000000000" pitchFamily="2" charset="-78"/>
                        </a:rPr>
                        <m:t>𝑚𝑎</m:t>
                      </m:r>
                      <m:sSub>
                        <m:sSubPr>
                          <m:ctrlPr>
                            <a:rPr lang="en-US" sz="1800" i="1" kern="100">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kern="100">
                              <a:effectLst/>
                              <a:latin typeface="Cambria Math" panose="02040503050406030204" pitchFamily="18" charset="0"/>
                              <a:ea typeface="Calibri" panose="020F0502020204030204" pitchFamily="34" charset="0"/>
                              <a:cs typeface="B Nazanin" panose="00000400000000000000" pitchFamily="2" charset="-78"/>
                            </a:rPr>
                            <m:t>𝑥</m:t>
                          </m:r>
                        </m:e>
                        <m:sub>
                          <m:r>
                            <a:rPr lang="en-US" sz="1800" i="1" kern="100">
                              <a:effectLst/>
                              <a:latin typeface="Cambria Math" panose="02040503050406030204" pitchFamily="18" charset="0"/>
                              <a:ea typeface="Calibri" panose="020F0502020204030204" pitchFamily="34" charset="0"/>
                              <a:cs typeface="Cambria Math" panose="02040503050406030204" pitchFamily="18" charset="0"/>
                            </a:rPr>
                            <m:t>𝛿</m:t>
                          </m:r>
                        </m:sub>
                      </m:sSub>
                      <m:r>
                        <a:rPr lang="en-US" sz="1800" i="1" kern="100">
                          <a:effectLst/>
                          <a:latin typeface="Cambria Math" panose="02040503050406030204" pitchFamily="18" charset="0"/>
                          <a:ea typeface="Calibri" panose="020F0502020204030204" pitchFamily="34" charset="0"/>
                          <a:cs typeface="Cambria Math" panose="02040503050406030204" pitchFamily="18" charset="0"/>
                        </a:rPr>
                        <m:t>∈</m:t>
                      </m:r>
                      <m:func>
                        <m:funcPr>
                          <m:ctrlPr>
                            <a:rPr lang="en-US" sz="1800" i="1" kern="100">
                              <a:effectLst/>
                              <a:latin typeface="Cambria Math" panose="02040503050406030204" pitchFamily="18" charset="0"/>
                              <a:ea typeface="Calibri" panose="020F0502020204030204" pitchFamily="34" charset="0"/>
                              <a:cs typeface="Cambria Math" panose="02040503050406030204" pitchFamily="18" charset="0"/>
                            </a:rPr>
                          </m:ctrlPr>
                        </m:funcPr>
                        <m:fName>
                          <m:r>
                            <a:rPr lang="en-US" sz="1800" i="1" kern="100">
                              <a:effectLst/>
                              <a:latin typeface="Cambria Math" panose="02040503050406030204" pitchFamily="18" charset="0"/>
                              <a:ea typeface="Calibri" panose="020F0502020204030204" pitchFamily="34" charset="0"/>
                              <a:cs typeface="Calibri" panose="020F0502020204030204" pitchFamily="34" charset="0"/>
                            </a:rPr>
                            <m:t>𝛥</m:t>
                          </m:r>
                        </m:fName>
                        <m:e>
                          <m:r>
                            <a:rPr lang="en-US" sz="1800" i="1" kern="100">
                              <a:effectLst/>
                              <a:latin typeface="Cambria Math" panose="02040503050406030204" pitchFamily="18" charset="0"/>
                              <a:ea typeface="Calibri" panose="020F0502020204030204" pitchFamily="34" charset="0"/>
                              <a:cs typeface="Calibri" panose="020F0502020204030204" pitchFamily="34" charset="0"/>
                            </a:rPr>
                            <m:t>𝓁</m:t>
                          </m:r>
                        </m:e>
                      </m:func>
                      <m:d>
                        <m:dPr>
                          <m:ctrlPr>
                            <a:rPr lang="en-US" sz="18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𝑓</m:t>
                          </m:r>
                          <m:d>
                            <m:dPr>
                              <m:ctrlPr>
                                <a:rPr lang="en-US" sz="1800" i="1" kern="100">
                                  <a:effectLst/>
                                  <a:latin typeface="Cambria Math" panose="02040503050406030204" pitchFamily="18" charset="0"/>
                                  <a:ea typeface="Calibri" panose="020F0502020204030204" pitchFamily="34" charset="0"/>
                                  <a:cs typeface="B Nazanin" panose="00000400000000000000" pitchFamily="2" charset="-78"/>
                                </a:rPr>
                              </m:ctrlPr>
                            </m:dPr>
                            <m:e>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𝑥</m:t>
                              </m:r>
                              <m:r>
                                <a:rPr lang="en-US" sz="1800" i="1" kern="100">
                                  <a:effectLst/>
                                  <a:latin typeface="Cambria Math" panose="02040503050406030204" pitchFamily="18" charset="0"/>
                                  <a:ea typeface="Calibri" panose="020F0502020204030204" pitchFamily="34" charset="0"/>
                                  <a:cs typeface="B Nazanin" panose="00000400000000000000" pitchFamily="2" charset="-78"/>
                                </a:rPr>
                                <m:t>+</m:t>
                              </m:r>
                              <m:r>
                                <a:rPr lang="en-US" sz="1800" i="1" kern="100">
                                  <a:effectLst/>
                                  <a:latin typeface="Cambria Math" panose="02040503050406030204" pitchFamily="18" charset="0"/>
                                  <a:ea typeface="Calibri" panose="020F0502020204030204" pitchFamily="34" charset="0"/>
                                  <a:cs typeface="Cambria Math" panose="02040503050406030204" pitchFamily="18" charset="0"/>
                                </a:rPr>
                                <m:t>𝛿</m:t>
                              </m:r>
                              <m:r>
                                <a:rPr lang="en-US" sz="1800" i="1" kern="100">
                                  <a:effectLst/>
                                  <a:latin typeface="Cambria Math" panose="02040503050406030204" pitchFamily="18" charset="0"/>
                                  <a:ea typeface="Calibri" panose="020F0502020204030204" pitchFamily="34" charset="0"/>
                                  <a:cs typeface="B Nazanin" panose="00000400000000000000" pitchFamily="2" charset="-78"/>
                                </a:rPr>
                                <m:t>,</m:t>
                              </m:r>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𝑊</m:t>
                              </m:r>
                            </m:e>
                          </m:d>
                          <m:r>
                            <a:rPr lang="en-US" sz="1800" i="1" kern="100">
                              <a:effectLst/>
                              <a:latin typeface="Cambria Math" panose="02040503050406030204" pitchFamily="18" charset="0"/>
                              <a:ea typeface="Calibri" panose="020F0502020204030204" pitchFamily="34" charset="0"/>
                              <a:cs typeface="B Nazanin" panose="00000400000000000000" pitchFamily="2" charset="-78"/>
                            </a:rPr>
                            <m:t>,</m:t>
                          </m:r>
                          <m:r>
                            <a:rPr lang="en-US" sz="1800" i="1" kern="100">
                              <a:effectLst/>
                              <a:latin typeface="Cambria Math" panose="02040503050406030204" pitchFamily="18" charset="0"/>
                              <a:ea typeface="Calibri" panose="020F0502020204030204" pitchFamily="34" charset="0"/>
                              <a:cs typeface="Cambria Math" panose="02040503050406030204" pitchFamily="18" charset="0"/>
                            </a:rPr>
                            <m:t>𝑦</m:t>
                          </m:r>
                        </m:e>
                      </m:d>
                    </m:oMath>
                  </m:oMathPara>
                </a14:m>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a:p>
                <a:r>
                  <a:rPr lang="en-US" b="0" kern="100" dirty="0">
                    <a:latin typeface="Calibri" panose="020F0502020204030204" pitchFamily="34" charset="0"/>
                    <a:ea typeface="Calibri" panose="020F0502020204030204" pitchFamily="34" charset="0"/>
                    <a:cs typeface="Arial" panose="020B0604020202020204" pitchFamily="34" charset="0"/>
                  </a:rPr>
                  <a:t>For FGSM attack we use this example:</a:t>
                </a:r>
              </a:p>
              <a:p>
                <a:pPr algn="ctr"/>
                <a14:m>
                  <m:oMath xmlns:m="http://schemas.openxmlformats.org/officeDocument/2006/math">
                    <m:sSubSup>
                      <m:sSubSupPr>
                        <m:ctrlPr>
                          <a:rPr lang="en-US" sz="1800" i="1" kern="100" smtClean="0">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b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𝛼</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𝜂</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oMath>
                </a14:m>
                <a:r>
                  <a:rPr lang="en-US" b="0" kern="100" dirty="0">
                    <a:latin typeface="Calibri" panose="020F0502020204030204" pitchFamily="34" charset="0"/>
                    <a:ea typeface="Calibri" panose="020F0502020204030204" pitchFamily="34" charset="0"/>
                    <a:cs typeface="Arial" panose="020B0604020202020204" pitchFamily="34" charset="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𝑠𝑔𝑛</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𝑊</m:t>
                        </m:r>
                      </m:e>
                    </m:d>
                  </m:oMath>
                </a14:m>
                <a:endParaRPr lang="en-US" dirty="0"/>
              </a:p>
              <a:p>
                <a:r>
                  <a:rPr lang="en-US" b="0" kern="100" dirty="0">
                    <a:latin typeface="Calibri" panose="020F0502020204030204" pitchFamily="34" charset="0"/>
                    <a:ea typeface="Calibri" panose="020F0502020204030204" pitchFamily="34" charset="0"/>
                    <a:cs typeface="Arial" panose="020B0604020202020204" pitchFamily="34" charset="0"/>
                  </a:rPr>
                  <a:t>To simplify the optimization we substitute inner max with FGSM attack and for expectation we use empirical mean. The result would be like this:</a:t>
                </a:r>
              </a:p>
              <a:p>
                <a:pPr algn="ct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Times New Roman" panose="02020603050405020304" pitchFamily="18" charset="0"/>
                          <a:cs typeface="B Nazanin" panose="00000400000000000000" pitchFamily="2" charset="-78"/>
                        </a:rPr>
                        <m:t>𝑚𝑖</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𝑛</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𝑊</m:t>
                          </m:r>
                        </m:sub>
                      </m:sSub>
                      <m:nary>
                        <m:naryPr>
                          <m:chr m:val="∑"/>
                          <m:subHide m:val="on"/>
                          <m:supHide m:val="on"/>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naryPr>
                        <m:sub/>
                        <m:sup/>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𝑔</m:t>
                          </m:r>
                          <m:d>
                            <m:d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bSup>
                                <m:sSub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b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𝑊</m:t>
                              </m:r>
                            </m:e>
                          </m:d>
                        </m:e>
                      </m:nary>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sz="1800" b="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9219" name="Rectangle 8">
                <a:extLst>
                  <a:ext uri="{FF2B5EF4-FFF2-40B4-BE49-F238E27FC236}">
                    <a16:creationId xmlns:a16="http://schemas.microsoft.com/office/drawing/2014/main" id="{A17D04F1-4318-4DD6-B27E-D66AE4D426B2}"/>
                  </a:ext>
                </a:extLst>
              </p:cNvPr>
              <p:cNvSpPr>
                <a:spLocks noGrp="1" noRot="1" noChangeAspect="1" noMove="1" noResize="1" noEditPoints="1" noAdjustHandles="1" noChangeArrowheads="1" noChangeShapeType="1" noTextEdit="1"/>
              </p:cNvSpPr>
              <p:nvPr>
                <p:ph type="body" sz="quarter" idx="11"/>
              </p:nvPr>
            </p:nvSpPr>
            <p:spPr>
              <a:xfrm>
                <a:off x="762000" y="1905000"/>
                <a:ext cx="10753940" cy="3276600"/>
              </a:xfrm>
              <a:blipFill>
                <a:blip r:embed="rId3"/>
                <a:stretch>
                  <a:fillRect l="-454" t="-931"/>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8D83-E1D3-7062-9D5E-C405609289E0}"/>
              </a:ext>
            </a:extLst>
          </p:cNvPr>
          <p:cNvSpPr>
            <a:spLocks noGrp="1"/>
          </p:cNvSpPr>
          <p:nvPr>
            <p:ph type="title"/>
          </p:nvPr>
        </p:nvSpPr>
        <p:spPr>
          <a:xfrm>
            <a:off x="761999" y="715963"/>
            <a:ext cx="10540809" cy="1189038"/>
          </a:xfrm>
        </p:spPr>
        <p:txBody>
          <a:bodyPr/>
          <a:lstStyle/>
          <a:p>
            <a:r>
              <a:rPr lang="en-US" dirty="0">
                <a:solidFill>
                  <a:schemeClr val="accent1"/>
                </a:solidFill>
              </a:rPr>
              <a:t>Causes of catastrophic overfitting (2)</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8F31214-92D3-9ADD-CC18-AB5859CDB6ED}"/>
                  </a:ext>
                </a:extLst>
              </p:cNvPr>
              <p:cNvSpPr>
                <a:spLocks noGrp="1"/>
              </p:cNvSpPr>
              <p:nvPr>
                <p:ph type="body" sz="quarter" idx="11"/>
              </p:nvPr>
            </p:nvSpPr>
            <p:spPr>
              <a:xfrm>
                <a:off x="762000" y="1905000"/>
                <a:ext cx="10540808" cy="4035162"/>
              </a:xfrm>
            </p:spPr>
            <p:txBody>
              <a:bodyPr/>
              <a:lstStyle/>
              <a:p>
                <a:r>
                  <a:rPr lang="en-US" b="0" dirty="0"/>
                  <a:t>We use gradient to minimize the previous statement:</a:t>
                </a:r>
              </a:p>
              <a:p>
                <a:pPr algn="ctr"/>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𝑊</m:t>
                          </m:r>
                        </m:sub>
                      </m:sSub>
                      <m:nary>
                        <m:naryPr>
                          <m:chr m:val="∑"/>
                          <m:subHide m:val="on"/>
                          <m:supHide m:val="on"/>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naryPr>
                        <m:sub/>
                        <m:sup/>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g</m:t>
                          </m:r>
                          <m:d>
                            <m:d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p>
                                <m:s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pPr>
                                <m:e>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e>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p>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W</m:t>
                              </m:r>
                            </m:e>
                          </m:d>
                        </m:e>
                      </m:nary>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nary>
                        <m:naryPr>
                          <m:chr m:val="∑"/>
                          <m:subHide m:val="on"/>
                          <m:supHide m:val="on"/>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naryPr>
                        <m:sub/>
                        <m:sup/>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α</m:t>
                          </m:r>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𝑊</m:t>
                              </m:r>
                            </m:sub>
                          </m:sSub>
                          <m:sSup>
                            <m:s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pPr>
                            <m:e>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e>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p>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m:t>
                                  </m:r>
                                </m:e>
                              </m:d>
                            </m:e>
                            <m:sub>
                              <m:d>
                                <m:d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e>
                              </m:d>
                            </m:sub>
                          </m:sSub>
                        </m:e>
                      </m:nary>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g</m:t>
                      </m:r>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d>
                            <m:dPr>
                              <m:begChr m:val=""/>
                              <m:endChr m:val="|"/>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m:t>
                              </m:r>
                            </m:e>
                          </m:d>
                        </m:e>
                        <m:sub>
                          <m:d>
                            <m:d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dPr>
                            <m:e>
                              <m:sSup>
                                <m:s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pPr>
                                <m:e>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e>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p>
                            </m:e>
                          </m:d>
                        </m:sub>
                      </m:sSub>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W</m:t>
                          </m:r>
                        </m:sub>
                      </m:s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g</m:t>
                      </m:r>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d>
                            <m:dPr>
                              <m:begChr m:val=""/>
                              <m:endChr m:val="|"/>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m:t>
                              </m:r>
                            </m:e>
                          </m:d>
                        </m:e>
                        <m:sub>
                          <m:d>
                            <m:d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dPr>
                            <m:e>
                              <m:sSup>
                                <m:s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pPr>
                                <m:e>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e>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p>
                            </m:e>
                          </m:d>
                        </m:sub>
                      </m:sSub>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r>
                        <a:rPr lang="en-US" sz="1800" kern="100">
                          <a:effectLst/>
                          <a:latin typeface="Cambria Math" panose="02040503050406030204" pitchFamily="18" charset="0"/>
                          <a:ea typeface="Times New Roman" panose="02020603050405020304" pitchFamily="18" charset="0"/>
                          <a:cs typeface="B Nazanin" panose="00000400000000000000" pitchFamily="2" charset="-78"/>
                        </a:rPr>
                        <m:t>0</m:t>
                      </m:r>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b="0" dirty="0"/>
                  <a:t>We also have:</a:t>
                </a:r>
              </a:p>
              <a:p>
                <a:pPr algn="ct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𝑊</m:t>
                          </m:r>
                        </m:sub>
                      </m:sSub>
                      <m:sSubSup>
                        <m:sSubSupPr>
                          <m:ctrlPr>
                            <a:rPr lang="en-US" i="1" kern="100">
                              <a:latin typeface="Cambria Math" panose="02040503050406030204" pitchFamily="18" charset="0"/>
                              <a:ea typeface="Times New Roman" panose="02020603050405020304" pitchFamily="18" charset="0"/>
                              <a:cs typeface="B Nazanin" panose="00000400000000000000" pitchFamily="2" charset="-78"/>
                            </a:rPr>
                          </m:ctrlPr>
                        </m:sSubSupPr>
                        <m:e>
                          <m:r>
                            <a:rPr lang="en-US" i="1" kern="100">
                              <a:latin typeface="Cambria Math" panose="02040503050406030204" pitchFamily="18" charset="0"/>
                              <a:ea typeface="Times New Roman" panose="02020603050405020304" pitchFamily="18" charset="0"/>
                              <a:cs typeface="B Nazanin" panose="00000400000000000000" pitchFamily="2" charset="-78"/>
                            </a:rPr>
                            <m:t>𝑥</m:t>
                          </m:r>
                        </m:e>
                        <m:sub>
                          <m:r>
                            <a:rPr lang="en-US" i="1" kern="100">
                              <a:latin typeface="Cambria Math" panose="02040503050406030204" pitchFamily="18" charset="0"/>
                              <a:ea typeface="Times New Roman" panose="02020603050405020304" pitchFamily="18" charset="0"/>
                              <a:cs typeface="B Nazanin" panose="00000400000000000000" pitchFamily="2" charset="-78"/>
                            </a:rPr>
                            <m:t>𝑖</m:t>
                          </m:r>
                        </m:sub>
                        <m:sup>
                          <m:r>
                            <a:rPr lang="en-US" i="1" kern="100">
                              <a:latin typeface="Cambria Math" panose="02040503050406030204" pitchFamily="18" charset="0"/>
                              <a:ea typeface="Times New Roman" panose="02020603050405020304" pitchFamily="18" charset="0"/>
                              <a:cs typeface="B Nazanin" panose="00000400000000000000" pitchFamily="2" charset="-78"/>
                            </a:rPr>
                            <m:t>′</m:t>
                          </m:r>
                        </m:sup>
                      </m:sSubSup>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m:t>
                          </m:r>
                        </m:e>
                        <m:sub>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W</m:t>
                          </m:r>
                        </m:sub>
                      </m:sSub>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𝜂</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𝑖</m:t>
                          </m:r>
                        </m:sub>
                      </m:sSub>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ϵ</m:t>
                      </m:r>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b="1" i="0" smtClean="0">
                              <a:effectLst/>
                              <a:latin typeface="Cambria Math" panose="02040503050406030204" pitchFamily="18" charset="0"/>
                              <a:ea typeface="Times New Roman" panose="02020603050405020304" pitchFamily="18" charset="0"/>
                              <a:cs typeface="Cambria Math" panose="02040503050406030204" pitchFamily="18" charset="0"/>
                            </a:rPr>
                            <m:t>{</m:t>
                          </m:r>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𝑊</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g</m:t>
                      </m:r>
                      <m:r>
                        <a:rPr lang="en-US" sz="1800" b="1" i="0" smtClean="0">
                          <a:effectLst/>
                          <a:latin typeface="Cambria Math" panose="02040503050406030204" pitchFamily="18" charset="0"/>
                          <a:ea typeface="Times New Roman" panose="02020603050405020304" pitchFamily="18" charset="0"/>
                          <a:cs typeface="Cambria Math" panose="02040503050406030204" pitchFamily="18" charset="0"/>
                        </a:rPr>
                        <m:t>}</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d>
                        <m:dPr>
                          <m:begChr m:val="{"/>
                          <m:endChr m:val="}"/>
                          <m:ctrlPr>
                            <a:rPr lang="en-US" sz="1800" b="1" i="1" smtClean="0">
                              <a:effectLst/>
                              <a:latin typeface="Cambria Math" panose="02040503050406030204" pitchFamily="18" charset="0"/>
                              <a:ea typeface="Times New Roman" panose="02020603050405020304" pitchFamily="18" charset="0"/>
                              <a:cs typeface="B Nazanin" panose="00000400000000000000" pitchFamily="2" charset="-78"/>
                            </a:rPr>
                          </m:ctrlPr>
                        </m:dPr>
                        <m:e>
                          <m:r>
                            <m:rPr>
                              <m:sty m:val="p"/>
                            </m:rPr>
                            <a:rPr lang="en-US" sz="1800">
                              <a:effectLst/>
                              <a:latin typeface="Cambria Math" panose="02040503050406030204" pitchFamily="18" charset="0"/>
                              <a:ea typeface="Times New Roman" panose="02020603050405020304" pitchFamily="18" charset="0"/>
                              <a:cs typeface="B Nazanin" panose="00000400000000000000" pitchFamily="2" charset="-78"/>
                            </a:rPr>
                            <m:t>diag</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δ</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g</m:t>
                                  </m:r>
                                </m:e>
                              </m:d>
                            </m:e>
                          </m:d>
                        </m:e>
                      </m:d>
                      <m:sSub>
                        <m:sSubPr>
                          <m:ctrlPr>
                            <a:rPr lang="en-US" sz="1800" b="1" i="1" smtClean="0">
                              <a:effectLst/>
                              <a:latin typeface="Cambria Math" panose="02040503050406030204" pitchFamily="18" charset="0"/>
                            </a:rPr>
                          </m:ctrlPr>
                        </m:sSubPr>
                        <m:e>
                          <m:d>
                            <m:dPr>
                              <m:begChr m:val=""/>
                              <m:endChr m:val="|"/>
                              <m:ctrlPr>
                                <a:rPr lang="en-US" sz="1800" b="1" i="1" smtClean="0">
                                  <a:effectLst/>
                                  <a:latin typeface="Cambria Math" panose="02040503050406030204" pitchFamily="18" charset="0"/>
                                </a:rPr>
                              </m:ctrlPr>
                            </m:dPr>
                            <m:e>
                              <m:r>
                                <a:rPr lang="en-US">
                                  <a:latin typeface="Cambria Math" panose="02040503050406030204" pitchFamily="18" charset="0"/>
                                </a:rPr>
                                <m:t>​</m:t>
                              </m:r>
                            </m:e>
                          </m:d>
                        </m:e>
                        <m:sub>
                          <m:sSub>
                            <m:sSubPr>
                              <m:ctrlPr>
                                <a:rPr lang="en-US" i="1">
                                  <a:latin typeface="Cambria Math" panose="02040503050406030204" pitchFamily="18" charset="0"/>
                                  <a:ea typeface="Times New Roman" panose="02020603050405020304" pitchFamily="18" charset="0"/>
                                  <a:cs typeface="B Nazanin" panose="00000400000000000000" pitchFamily="2" charset="-78"/>
                                </a:rPr>
                              </m:ctrlPr>
                            </m:sSubPr>
                            <m:e>
                              <m:r>
                                <a:rPr lang="en-US" i="1">
                                  <a:latin typeface="Cambria Math" panose="02040503050406030204" pitchFamily="18" charset="0"/>
                                  <a:ea typeface="Times New Roman" panose="02020603050405020304" pitchFamily="18" charset="0"/>
                                  <a:cs typeface="B Nazanin" panose="00000400000000000000" pitchFamily="2" charset="-78"/>
                                </a:rPr>
                                <m:t>𝑥</m:t>
                              </m:r>
                            </m:e>
                            <m:sub>
                              <m:r>
                                <a:rPr lang="en-US" i="1">
                                  <a:latin typeface="Cambria Math" panose="02040503050406030204" pitchFamily="18" charset="0"/>
                                  <a:ea typeface="Times New Roman" panose="02020603050405020304" pitchFamily="18" charset="0"/>
                                  <a:cs typeface="B Nazanin" panose="00000400000000000000" pitchFamily="2" charset="-78"/>
                                </a:rPr>
                                <m:t>𝑖</m:t>
                              </m:r>
                            </m:sub>
                          </m:sSub>
                        </m:sub>
                      </m:sSub>
                    </m:oMath>
                  </m:oMathPara>
                </a14:m>
                <a:endParaRPr lang="en-US" sz="1800" b="1" dirty="0">
                  <a:effectLst/>
                  <a:latin typeface="Calibri" panose="020F0502020204030204" pitchFamily="34" charset="0"/>
                  <a:ea typeface="Times New Roman" panose="02020603050405020304" pitchFamily="18" charset="0"/>
                  <a:cs typeface="Cambria Math" panose="02040503050406030204" pitchFamily="18" charset="0"/>
                </a:endParaRPr>
              </a:p>
              <a:p>
                <a:r>
                  <a:rPr lang="en-US" sz="1800" dirty="0">
                    <a:effectLst/>
                    <a:latin typeface="Calibri" panose="020F0502020204030204" pitchFamily="34" charset="0"/>
                    <a:ea typeface="Times New Roman" panose="02020603050405020304" pitchFamily="18" charset="0"/>
                    <a:cs typeface="B Nazanin" panose="00000400000000000000" pitchFamily="2" charset="-78"/>
                  </a:rPr>
                  <a:t>Now assume we have this three statements:</a:t>
                </a:r>
              </a:p>
              <a:p>
                <a:pPr marL="0" marR="0" algn="ctr">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B Nazanin" panose="00000400000000000000" pitchFamily="2" charset="-78"/>
                  </a:rPr>
                  <a:t> </a:t>
                </a: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g</m:t>
                            </m:r>
                          </m:e>
                        </m:d>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𝑗</m:t>
                        </m:r>
                      </m:sub>
                    </m:sSub>
                    <m:r>
                      <a:rPr lang="en-US" sz="1800" kern="100">
                        <a:effectLst/>
                        <a:latin typeface="Cambria Math" panose="02040503050406030204" pitchFamily="18" charset="0"/>
                        <a:ea typeface="Times New Roman" panose="02020603050405020304" pitchFamily="18" charset="0"/>
                        <a:cs typeface="B Nazanin" panose="00000400000000000000" pitchFamily="2" charset="-78"/>
                      </a:rPr>
                      <m:t>=</m:t>
                    </m:r>
                    <m:r>
                      <a:rPr lang="en-US" sz="1800" kern="100">
                        <a:effectLst/>
                        <a:latin typeface="Cambria Math" panose="02040503050406030204" pitchFamily="18" charset="0"/>
                        <a:ea typeface="Times New Roman" panose="02020603050405020304" pitchFamily="18" charset="0"/>
                        <a:cs typeface="B Nazanin" panose="00000400000000000000" pitchFamily="2" charset="-78"/>
                      </a:rPr>
                      <m:t>0</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e>
                        </m:d>
                      </m:e>
                      <m:sub>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Sub>
                      </m:sub>
                    </m:sSub>
                    <m:r>
                      <a:rPr lang="en-US" sz="1800" b="1" i="0" kern="100" smtClean="0">
                        <a:effectLst/>
                        <a:latin typeface="Cambria Math" panose="02040503050406030204" pitchFamily="18" charset="0"/>
                        <a:ea typeface="Times New Roman" panose="02020603050405020304" pitchFamily="18" charset="0"/>
                        <a:cs typeface="B Nazanin" panose="00000400000000000000" pitchFamily="2" charset="-78"/>
                      </a:rPr>
                      <m:t>     ,       </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g</m:t>
                            </m:r>
                          </m:e>
                        </m:d>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𝑗</m:t>
                        </m:r>
                      </m:sub>
                    </m:s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0</m:t>
                    </m:r>
                    <m:sSub>
                      <m:sSub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e>
                        </m:d>
                      </m:e>
                      <m:sub>
                        <m:sSubSup>
                          <m:sSubSupPr>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𝑖</m:t>
                            </m:r>
                          </m:sub>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m:t>
                            </m:r>
                          </m:sup>
                        </m:sSubSup>
                      </m:sub>
                    </m:sSub>
                    <m:r>
                      <a:rPr lang="en-US" sz="1800" b="1" i="0" kern="100" smtClean="0">
                        <a:effectLst/>
                        <a:latin typeface="Cambria Math" panose="02040503050406030204" pitchFamily="18" charset="0"/>
                        <a:ea typeface="Times New Roman" panose="02020603050405020304" pitchFamily="18" charset="0"/>
                        <a:cs typeface="B Nazanin" panose="00000400000000000000" pitchFamily="2" charset="-78"/>
                      </a:rPr>
                      <m:t>    ,      </m:t>
                    </m:r>
                    <m:sSup>
                      <m:s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pPr>
                      <m:e>
                        <m:d>
                          <m:dPr>
                            <m:begChr m:val="["/>
                            <m:endChr m:val="]"/>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m:t>
                                </m:r>
                              </m:e>
                              <m:sub>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𝑊</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g</m:t>
                            </m:r>
                          </m:e>
                        </m:d>
                      </m:e>
                      <m:sup>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m:rPr>
                                <m:sty m:val="p"/>
                              </m:rPr>
                              <a:rPr lang="en-US" sz="1800">
                                <a:effectLst/>
                                <a:latin typeface="Cambria Math" panose="02040503050406030204" pitchFamily="18" charset="0"/>
                                <a:ea typeface="Times New Roman" panose="02020603050405020304" pitchFamily="18" charset="0"/>
                                <a:cs typeface="Cambria Math" panose="02040503050406030204" pitchFamily="18" charset="0"/>
                              </a:rPr>
                              <m:t>j</m:t>
                            </m:r>
                          </m:e>
                        </m:d>
                      </m:sup>
                    </m:sSup>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0</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e>
                        </m:d>
                      </m:e>
                      <m:sub>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sub>
                    </m:sSub>
                  </m:oMath>
                </a14:m>
                <a:r>
                  <a:rPr lang="en-US" sz="1800" dirty="0">
                    <a:effectLst/>
                    <a:latin typeface="Calibri" panose="020F0502020204030204" pitchFamily="34" charset="0"/>
                    <a:ea typeface="Times New Roman" panose="02020603050405020304" pitchFamily="18" charset="0"/>
                    <a:cs typeface="B Nazanin" panose="00000400000000000000" pitchFamily="2" charset="-78"/>
                  </a:rPr>
                  <a:t> </a:t>
                </a:r>
                <a:endParaRPr lang="en-US" sz="1800" b="0" dirty="0">
                  <a:effectLst/>
                  <a:latin typeface="Calibri" panose="020F0502020204030204" pitchFamily="34" charset="0"/>
                  <a:ea typeface="Times New Roman" panose="02020603050405020304" pitchFamily="18" charset="0"/>
                  <a:cs typeface="B Nazanin" panose="00000400000000000000" pitchFamily="2" charset="-78"/>
                </a:endParaRPr>
              </a:p>
              <a:p>
                <a:pPr>
                  <a:lnSpc>
                    <a:spcPct val="107000"/>
                  </a:lnSpc>
                  <a:spcBef>
                    <a:spcPts val="0"/>
                  </a:spcBef>
                  <a:spcAft>
                    <a:spcPts val="800"/>
                  </a:spcAft>
                </a:pPr>
                <a:r>
                  <a:rPr lang="en-US" b="0" dirty="0">
                    <a:latin typeface="Calibri" panose="020F0502020204030204" pitchFamily="34" charset="0"/>
                    <a:ea typeface="Times New Roman" panose="02020603050405020304" pitchFamily="18" charset="0"/>
                    <a:cs typeface="B Nazanin" panose="00000400000000000000" pitchFamily="2" charset="-78"/>
                  </a:rPr>
                  <a:t>Because delta function is infinite in zero, </a:t>
                </a:r>
                <a14:m>
                  <m:oMath xmlns:m="http://schemas.openxmlformats.org/officeDocument/2006/math">
                    <m:sSup>
                      <m:sSupPr>
                        <m:ctrlPr>
                          <a:rPr lang="en-US" sz="1800" i="1" kern="100" smtClean="0">
                            <a:effectLst/>
                            <a:latin typeface="Cambria Math" panose="02040503050406030204" pitchFamily="18" charset="0"/>
                            <a:ea typeface="Times New Roman" panose="02020603050405020304" pitchFamily="18" charset="0"/>
                            <a:cs typeface="Cambria Math" panose="02040503050406030204" pitchFamily="18" charset="0"/>
                          </a:rPr>
                        </m:ctrlPr>
                      </m:sSupPr>
                      <m:e>
                        <m:d>
                          <m:dPr>
                            <m:begChr m:val="["/>
                            <m:endChr m:val="]"/>
                            <m:ctrlPr>
                              <a:rPr lang="en-US" sz="1800" i="1" kern="100">
                                <a:effectLst/>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m:t>
                                </m:r>
                              </m:e>
                              <m:sub>
                                <m:r>
                                  <m:rPr>
                                    <m:sty m:val="p"/>
                                  </m:rPr>
                                  <a:rPr lang="en-US" sz="1800" kern="100">
                                    <a:effectLst/>
                                    <a:latin typeface="Cambria Math" panose="02040503050406030204" pitchFamily="18" charset="0"/>
                                    <a:ea typeface="Times New Roman" panose="02020603050405020304" pitchFamily="18" charset="0"/>
                                    <a:cs typeface="Cambria Math" panose="02040503050406030204" pitchFamily="18" charset="0"/>
                                  </a:rPr>
                                  <m:t>W</m:t>
                                </m:r>
                              </m:sub>
                            </m:sSub>
                            <m:sSub>
                              <m:sSubPr>
                                <m:ctrlP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ctrlPr>
                              </m:sSubPr>
                              <m:e>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𝜂</m:t>
                                </m:r>
                              </m:e>
                              <m:sub>
                                <m:r>
                                  <a:rPr lang="en-US" sz="1800" i="1" kern="100">
                                    <a:effectLst/>
                                    <a:latin typeface="Cambria Math" panose="02040503050406030204" pitchFamily="18" charset="0"/>
                                    <a:ea typeface="Times New Roman" panose="02020603050405020304" pitchFamily="18" charset="0"/>
                                    <a:cs typeface="Cambria Math" panose="02040503050406030204" pitchFamily="18" charset="0"/>
                                  </a:rPr>
                                  <m:t>𝑖</m:t>
                                </m:r>
                              </m:sub>
                            </m:sSub>
                          </m:e>
                        </m:d>
                      </m:e>
                      <m:sup>
                        <m:r>
                          <a:rPr lang="en-US" sz="1800" i="1" kern="100">
                            <a:effectLst/>
                            <a:latin typeface="Cambria Math" panose="02040503050406030204" pitchFamily="18" charset="0"/>
                            <a:ea typeface="Times New Roman" panose="02020603050405020304" pitchFamily="18" charset="0"/>
                            <a:cs typeface="B Nazanin" panose="00000400000000000000" pitchFamily="2" charset="-78"/>
                          </a:rPr>
                          <m:t>𝑗</m:t>
                        </m:r>
                      </m:sup>
                    </m:sSup>
                  </m:oMath>
                </a14:m>
                <a:r>
                  <a:rPr lang="en-US" b="0" kern="100" dirty="0">
                    <a:latin typeface="Calibri" panose="020F0502020204030204" pitchFamily="34" charset="0"/>
                    <a:ea typeface="Calibri" panose="020F0502020204030204" pitchFamily="34" charset="0"/>
                    <a:cs typeface="B Nazanin" panose="00000400000000000000" pitchFamily="2" charset="-78"/>
                  </a:rPr>
                  <a:t> is </a:t>
                </a:r>
                <a:r>
                  <a:rPr lang="en-US" b="0" kern="100" dirty="0">
                    <a:latin typeface="Calibri" panose="020F0502020204030204" pitchFamily="34" charset="0"/>
                    <a:ea typeface="Calibri" panose="020F0502020204030204" pitchFamily="34" charset="0"/>
                    <a:cs typeface="Calibri" panose="020F0502020204030204" pitchFamily="34" charset="0"/>
                  </a:rPr>
                  <a:t>∞</a:t>
                </a:r>
                <a:r>
                  <a:rPr lang="en-US" b="0" dirty="0"/>
                  <a:t> </a:t>
                </a:r>
                <a:r>
                  <a:rPr lang="en-US" b="0" dirty="0">
                    <a:latin typeface="Calibri" panose="020F0502020204030204" pitchFamily="34" charset="0"/>
                    <a:ea typeface="Calibri" panose="020F0502020204030204" pitchFamily="34" charset="0"/>
                    <a:cs typeface="Calibri" panose="020F0502020204030204" pitchFamily="34" charset="0"/>
                  </a:rPr>
                  <a:t>multiple of a non-zero vector (</a:t>
                </a:r>
                <a14:m>
                  <m:oMath xmlns:m="http://schemas.openxmlformats.org/officeDocument/2006/math">
                    <m:sSup>
                      <m:sSupPr>
                        <m:ctrlPr>
                          <a:rPr lang="en-US" i="1">
                            <a:latin typeface="Cambria Math" panose="02040503050406030204" pitchFamily="18" charset="0"/>
                            <a:ea typeface="Times New Roman" panose="02020603050405020304" pitchFamily="18" charset="0"/>
                            <a:cs typeface="B Nazanin" panose="00000400000000000000" pitchFamily="2" charset="-78"/>
                          </a:rPr>
                        </m:ctrlPr>
                      </m:sSupPr>
                      <m:e>
                        <m:d>
                          <m:dPr>
                            <m:begChr m:val="["/>
                            <m:endChr m:val="]"/>
                            <m:ctrlPr>
                              <a:rPr lang="en-US" i="1">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i="1">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a:latin typeface="Cambria Math" panose="02040503050406030204" pitchFamily="18" charset="0"/>
                                    <a:ea typeface="Times New Roman" panose="02020603050405020304" pitchFamily="18" charset="0"/>
                                    <a:cs typeface="Cambria Math" panose="02040503050406030204" pitchFamily="18" charset="0"/>
                                  </a:rPr>
                                  <m:t>∇</m:t>
                                </m:r>
                              </m:e>
                              <m:sub>
                                <m:r>
                                  <a:rPr lang="en-US" i="1">
                                    <a:latin typeface="Cambria Math" panose="02040503050406030204" pitchFamily="18" charset="0"/>
                                    <a:ea typeface="Times New Roman" panose="02020603050405020304" pitchFamily="18" charset="0"/>
                                    <a:cs typeface="Cambria Math" panose="02040503050406030204" pitchFamily="18" charset="0"/>
                                  </a:rPr>
                                  <m:t>𝑊</m:t>
                                </m:r>
                                <m:r>
                                  <a:rPr lang="en-US">
                                    <a:latin typeface="Cambria Math" panose="02040503050406030204" pitchFamily="18" charset="0"/>
                                    <a:ea typeface="Times New Roman" panose="02020603050405020304" pitchFamily="18" charset="0"/>
                                    <a:cs typeface="B Nazanin" panose="00000400000000000000" pitchFamily="2" charset="-78"/>
                                  </a:rPr>
                                  <m:t>,</m:t>
                                </m:r>
                                <m:r>
                                  <a:rPr lang="en-US" i="1">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a:latin typeface="Cambria Math" panose="02040503050406030204" pitchFamily="18" charset="0"/>
                                <a:ea typeface="Times New Roman" panose="02020603050405020304" pitchFamily="18" charset="0"/>
                                <a:cs typeface="Cambria Math" panose="02040503050406030204" pitchFamily="18" charset="0"/>
                              </a:rPr>
                              <m:t>g</m:t>
                            </m:r>
                          </m:e>
                        </m:d>
                      </m:e>
                      <m:sup>
                        <m:d>
                          <m:dPr>
                            <m:ctrlPr>
                              <a:rPr lang="en-US" i="1">
                                <a:latin typeface="Cambria Math" panose="02040503050406030204" pitchFamily="18" charset="0"/>
                                <a:ea typeface="Times New Roman" panose="02020603050405020304" pitchFamily="18" charset="0"/>
                                <a:cs typeface="B Nazanin" panose="00000400000000000000" pitchFamily="2" charset="-78"/>
                              </a:rPr>
                            </m:ctrlPr>
                          </m:dPr>
                          <m:e>
                            <m:r>
                              <m:rPr>
                                <m:sty m:val="p"/>
                              </m:rPr>
                              <a:rPr lang="en-US">
                                <a:latin typeface="Cambria Math" panose="02040503050406030204" pitchFamily="18" charset="0"/>
                                <a:ea typeface="Times New Roman" panose="02020603050405020304" pitchFamily="18" charset="0"/>
                                <a:cs typeface="Cambria Math" panose="02040503050406030204" pitchFamily="18" charset="0"/>
                              </a:rPr>
                              <m:t>j</m:t>
                            </m:r>
                          </m:e>
                        </m:d>
                      </m:sup>
                    </m:sSup>
                  </m:oMath>
                </a14:m>
                <a:r>
                  <a:rPr lang="en-US" b="0" dirty="0">
                    <a:latin typeface="Calibri" panose="020F0502020204030204" pitchFamily="34" charset="0"/>
                    <a:ea typeface="Calibri" panose="020F0502020204030204" pitchFamily="34" charset="0"/>
                    <a:cs typeface="Calibri" panose="020F0502020204030204" pitchFamily="34" charset="0"/>
                  </a:rPr>
                  <a:t>). Moreover, according to the above equality and because the value of </a:t>
                </a:r>
                <a14:m>
                  <m:oMath xmlns:m="http://schemas.openxmlformats.org/officeDocument/2006/math">
                    <m:sSub>
                      <m:sSubPr>
                        <m:ctrlPr>
                          <a:rPr lang="en-US" i="1" kern="100">
                            <a:latin typeface="Cambria Math" panose="02040503050406030204" pitchFamily="18" charset="0"/>
                            <a:ea typeface="Times New Roman" panose="02020603050405020304" pitchFamily="18" charset="0"/>
                            <a:cs typeface="B Nazanin" panose="00000400000000000000" pitchFamily="2" charset="-78"/>
                          </a:rPr>
                        </m:ctrlPr>
                      </m:sSubPr>
                      <m:e>
                        <m:d>
                          <m:dPr>
                            <m:begChr m:val="["/>
                            <m:endChr m:val="]"/>
                            <m:ctrlPr>
                              <a:rPr lang="en-US" i="1" kern="100">
                                <a:latin typeface="Cambria Math" panose="02040503050406030204" pitchFamily="18" charset="0"/>
                                <a:ea typeface="Times New Roman" panose="02020603050405020304" pitchFamily="18" charset="0"/>
                                <a:cs typeface="B Nazanin" panose="00000400000000000000" pitchFamily="2" charset="-78"/>
                              </a:rPr>
                            </m:ctrlPr>
                          </m:dPr>
                          <m:e>
                            <m:sSub>
                              <m:sSubPr>
                                <m:ctrlPr>
                                  <a:rPr lang="en-US" i="1" kern="100">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kern="100">
                                    <a:latin typeface="Cambria Math" panose="02040503050406030204" pitchFamily="18" charset="0"/>
                                    <a:ea typeface="Times New Roman" panose="02020603050405020304" pitchFamily="18" charset="0"/>
                                    <a:cs typeface="Cambria Math" panose="02040503050406030204" pitchFamily="18" charset="0"/>
                                  </a:rPr>
                                  <m:t>∇</m:t>
                                </m:r>
                              </m:e>
                              <m:sub>
                                <m:r>
                                  <a:rPr lang="en-US" i="1" kern="100">
                                    <a:latin typeface="Cambria Math" panose="02040503050406030204" pitchFamily="18" charset="0"/>
                                    <a:ea typeface="Times New Roman" panose="02020603050405020304" pitchFamily="18" charset="0"/>
                                    <a:cs typeface="Cambria Math" panose="02040503050406030204" pitchFamily="18" charset="0"/>
                                  </a:rPr>
                                  <m:t>𝑥</m:t>
                                </m:r>
                              </m:sub>
                            </m:sSub>
                            <m:r>
                              <m:rPr>
                                <m:sty m:val="p"/>
                              </m:rPr>
                              <a:rPr lang="en-US" kern="100">
                                <a:latin typeface="Cambria Math" panose="02040503050406030204" pitchFamily="18" charset="0"/>
                                <a:ea typeface="Times New Roman" panose="02020603050405020304" pitchFamily="18" charset="0"/>
                                <a:cs typeface="Cambria Math" panose="02040503050406030204" pitchFamily="18" charset="0"/>
                              </a:rPr>
                              <m:t>g</m:t>
                            </m:r>
                          </m:e>
                        </m:d>
                      </m:e>
                      <m:sub>
                        <m:r>
                          <a:rPr lang="en-US" i="1" kern="100">
                            <a:latin typeface="Cambria Math" panose="02040503050406030204" pitchFamily="18" charset="0"/>
                            <a:ea typeface="Times New Roman" panose="02020603050405020304" pitchFamily="18" charset="0"/>
                            <a:cs typeface="Cambria Math" panose="02040503050406030204" pitchFamily="18" charset="0"/>
                          </a:rPr>
                          <m:t>𝑗</m:t>
                        </m:r>
                      </m:sub>
                    </m:sSub>
                  </m:oMath>
                </a14:m>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b="0" kern="100" dirty="0">
                    <a:latin typeface="Calibri" panose="020F0502020204030204" pitchFamily="34" charset="0"/>
                    <a:ea typeface="Calibri" panose="020F0502020204030204" pitchFamily="34" charset="0"/>
                    <a:cs typeface="Calibri" panose="020F0502020204030204" pitchFamily="34" charset="0"/>
                  </a:rPr>
                  <a:t>is non-zero, value of </a:t>
                </a:r>
                <a14:m>
                  <m:oMath xmlns:m="http://schemas.openxmlformats.org/officeDocument/2006/math">
                    <m:sSub>
                      <m:sSubPr>
                        <m:ctrlPr>
                          <a:rPr lang="en-US" i="1" kern="100">
                            <a:latin typeface="Cambria Math" panose="02040503050406030204" pitchFamily="18" charset="0"/>
                            <a:ea typeface="Times New Roman" panose="02020603050405020304" pitchFamily="18" charset="0"/>
                            <a:cs typeface="Cambria Math" panose="02040503050406030204" pitchFamily="18" charset="0"/>
                          </a:rPr>
                        </m:ctrlPr>
                      </m:sSubPr>
                      <m:e>
                        <m:r>
                          <m:rPr>
                            <m:sty m:val="p"/>
                          </m:rPr>
                          <a:rPr lang="en-US" kern="100">
                            <a:latin typeface="Cambria Math" panose="02040503050406030204" pitchFamily="18" charset="0"/>
                            <a:ea typeface="Times New Roman" panose="02020603050405020304" pitchFamily="18" charset="0"/>
                            <a:cs typeface="Cambria Math" panose="02040503050406030204" pitchFamily="18" charset="0"/>
                          </a:rPr>
                          <m:t>∇</m:t>
                        </m:r>
                      </m:e>
                      <m:sub>
                        <m:r>
                          <m:rPr>
                            <m:sty m:val="p"/>
                          </m:rPr>
                          <a:rPr lang="en-US" kern="100">
                            <a:latin typeface="Cambria Math" panose="02040503050406030204" pitchFamily="18" charset="0"/>
                            <a:ea typeface="Times New Roman" panose="02020603050405020304" pitchFamily="18" charset="0"/>
                            <a:cs typeface="Cambria Math" panose="02040503050406030204" pitchFamily="18" charset="0"/>
                          </a:rPr>
                          <m:t>W</m:t>
                        </m:r>
                      </m:sub>
                    </m:sSub>
                    <m:r>
                      <m:rPr>
                        <m:sty m:val="p"/>
                      </m:rPr>
                      <a:rPr lang="en-US" kern="100">
                        <a:latin typeface="Cambria Math" panose="02040503050406030204" pitchFamily="18" charset="0"/>
                        <a:ea typeface="Times New Roman" panose="02020603050405020304" pitchFamily="18" charset="0"/>
                        <a:cs typeface="Cambria Math" panose="02040503050406030204" pitchFamily="18" charset="0"/>
                      </a:rPr>
                      <m:t>g</m:t>
                    </m:r>
                  </m:oMath>
                </a14:m>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0" kern="100" dirty="0">
                    <a:effectLst/>
                    <a:latin typeface="Calibri" panose="020F0502020204030204" pitchFamily="34" charset="0"/>
                    <a:ea typeface="Calibri" panose="020F0502020204030204" pitchFamily="34" charset="0"/>
                    <a:cs typeface="Calibri" panose="020F0502020204030204" pitchFamily="34" charset="0"/>
                  </a:rPr>
                  <a:t>which is the weight update, would be negative </a:t>
                </a:r>
                <a:r>
                  <a:rPr lang="en-US" b="0" kern="100" dirty="0">
                    <a:latin typeface="Calibri" panose="020F0502020204030204" pitchFamily="34" charset="0"/>
                    <a:ea typeface="Calibri" panose="020F0502020204030204" pitchFamily="34" charset="0"/>
                    <a:cs typeface="Calibri" panose="020F0502020204030204" pitchFamily="34" charset="0"/>
                  </a:rPr>
                  <a:t>of ∞ multiple of a non zero vector, which would result in a catastrophic overfitting.</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F8F31214-92D3-9ADD-CC18-AB5859CDB6ED}"/>
                  </a:ext>
                </a:extLst>
              </p:cNvPr>
              <p:cNvSpPr>
                <a:spLocks noGrp="1" noRot="1" noChangeAspect="1" noMove="1" noResize="1" noEditPoints="1" noAdjustHandles="1" noChangeArrowheads="1" noChangeShapeType="1" noTextEdit="1"/>
              </p:cNvSpPr>
              <p:nvPr>
                <p:ph type="body" sz="quarter" idx="11"/>
              </p:nvPr>
            </p:nvSpPr>
            <p:spPr>
              <a:xfrm>
                <a:off x="762000" y="1905000"/>
                <a:ext cx="10540808" cy="4035162"/>
              </a:xfrm>
              <a:blipFill>
                <a:blip r:embed="rId2"/>
                <a:stretch>
                  <a:fillRect l="-463" t="-756"/>
                </a:stretch>
              </a:blipFill>
            </p:spPr>
            <p:txBody>
              <a:bodyPr/>
              <a:lstStyle/>
              <a:p>
                <a:r>
                  <a:rPr lang="en-US">
                    <a:noFill/>
                  </a:rPr>
                  <a:t> </a:t>
                </a:r>
              </a:p>
            </p:txBody>
          </p:sp>
        </mc:Fallback>
      </mc:AlternateContent>
    </p:spTree>
    <p:extLst>
      <p:ext uri="{BB962C8B-B14F-4D97-AF65-F5344CB8AC3E}">
        <p14:creationId xmlns:p14="http://schemas.microsoft.com/office/powerpoint/2010/main" val="40528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D146-7CA8-B140-2B93-AD2B9664D1C9}"/>
              </a:ext>
            </a:extLst>
          </p:cNvPr>
          <p:cNvSpPr>
            <a:spLocks noGrp="1"/>
          </p:cNvSpPr>
          <p:nvPr>
            <p:ph type="title"/>
          </p:nvPr>
        </p:nvSpPr>
        <p:spPr>
          <a:xfrm>
            <a:off x="761999" y="715963"/>
            <a:ext cx="10863943" cy="1189038"/>
          </a:xfrm>
        </p:spPr>
        <p:txBody>
          <a:bodyPr/>
          <a:lstStyle/>
          <a:p>
            <a:r>
              <a:rPr lang="en-US" sz="4000" b="1" kern="1200" dirty="0">
                <a:solidFill>
                  <a:schemeClr val="accent1"/>
                </a:solidFill>
                <a:effectLst/>
                <a:latin typeface="Segoe UI" panose="020B0502040204020203" pitchFamily="34" charset="0"/>
                <a:ea typeface="+mj-ea"/>
                <a:cs typeface="+mj-cs"/>
              </a:rPr>
              <a:t>Causes of catastrophic overfitting (3)</a:t>
            </a:r>
            <a:endParaRPr lang="en-US" dirty="0">
              <a:solidFill>
                <a:schemeClr val="accent1"/>
              </a:solidFill>
            </a:endParaRPr>
          </a:p>
        </p:txBody>
      </p:sp>
      <p:sp>
        <p:nvSpPr>
          <p:cNvPr id="3" name="Text Placeholder 2">
            <a:extLst>
              <a:ext uri="{FF2B5EF4-FFF2-40B4-BE49-F238E27FC236}">
                <a16:creationId xmlns:a16="http://schemas.microsoft.com/office/drawing/2014/main" id="{D3ECF0C8-EC46-E8A8-7E3F-935F3F93A0C7}"/>
              </a:ext>
            </a:extLst>
          </p:cNvPr>
          <p:cNvSpPr>
            <a:spLocks noGrp="1"/>
          </p:cNvSpPr>
          <p:nvPr>
            <p:ph type="body" sz="quarter" idx="11"/>
          </p:nvPr>
        </p:nvSpPr>
        <p:spPr>
          <a:xfrm>
            <a:off x="762000" y="1905000"/>
            <a:ext cx="10863942" cy="3276600"/>
          </a:xfrm>
        </p:spPr>
        <p:txBody>
          <a:bodyPr/>
          <a:lstStyle/>
          <a:p>
            <a:pPr marL="285750" indent="-285750">
              <a:lnSpc>
                <a:spcPct val="200000"/>
              </a:lnSpc>
              <a:buFont typeface="Arial" panose="020B0604020202020204" pitchFamily="34" charset="0"/>
              <a:buChar char="•"/>
            </a:pPr>
            <a:r>
              <a:rPr lang="en-US" b="0" dirty="0"/>
              <a:t>In </a:t>
            </a:r>
            <a:r>
              <a:rPr lang="en-US" b="0" dirty="0" err="1"/>
              <a:t>GradAlign</a:t>
            </a:r>
            <a:r>
              <a:rPr lang="en-US" b="0" dirty="0"/>
              <a:t> method, we solve this problem by smoothly changing input gradients but it will increase the training time.</a:t>
            </a:r>
          </a:p>
          <a:p>
            <a:pPr marL="285750" indent="-285750">
              <a:lnSpc>
                <a:spcPct val="200000"/>
              </a:lnSpc>
              <a:buFont typeface="Arial" panose="020B0604020202020204" pitchFamily="34" charset="0"/>
              <a:buChar char="•"/>
            </a:pPr>
            <a:r>
              <a:rPr lang="en-US" b="0" dirty="0"/>
              <a:t>In </a:t>
            </a:r>
            <a:r>
              <a:rPr lang="en-US" b="0" dirty="0" err="1"/>
              <a:t>ZeroGrad</a:t>
            </a:r>
            <a:r>
              <a:rPr lang="en-US" b="0" dirty="0"/>
              <a:t> method, we zero out the tiny input gradients so that the training would not encounter large weight updates close to the local optima.</a:t>
            </a:r>
          </a:p>
        </p:txBody>
      </p:sp>
    </p:spTree>
    <p:extLst>
      <p:ext uri="{BB962C8B-B14F-4D97-AF65-F5344CB8AC3E}">
        <p14:creationId xmlns:p14="http://schemas.microsoft.com/office/powerpoint/2010/main" val="342706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E93-650F-3736-3270-A38CFF323582}"/>
              </a:ext>
            </a:extLst>
          </p:cNvPr>
          <p:cNvSpPr>
            <a:spLocks noGrp="1"/>
          </p:cNvSpPr>
          <p:nvPr>
            <p:ph type="title"/>
          </p:nvPr>
        </p:nvSpPr>
        <p:spPr/>
        <p:txBody>
          <a:bodyPr/>
          <a:lstStyle/>
          <a:p>
            <a:r>
              <a:rPr lang="en-US" dirty="0"/>
              <a:t>Numerical results</a:t>
            </a:r>
          </a:p>
        </p:txBody>
      </p:sp>
      <p:sp>
        <p:nvSpPr>
          <p:cNvPr id="3" name="Text Placeholder 2">
            <a:extLst>
              <a:ext uri="{FF2B5EF4-FFF2-40B4-BE49-F238E27FC236}">
                <a16:creationId xmlns:a16="http://schemas.microsoft.com/office/drawing/2014/main" id="{3B287F91-674C-3B78-577F-575FDF213D4F}"/>
              </a:ext>
            </a:extLst>
          </p:cNvPr>
          <p:cNvSpPr>
            <a:spLocks noGrp="1"/>
          </p:cNvSpPr>
          <p:nvPr>
            <p:ph type="body" sz="quarter" idx="11"/>
          </p:nvPr>
        </p:nvSpPr>
        <p:spPr/>
        <p:txBody>
          <a:bodyPr/>
          <a:lstStyle/>
          <a:p>
            <a:pPr marL="285750" indent="-285750">
              <a:buFont typeface="Arial" panose="020B0604020202020204" pitchFamily="34" charset="0"/>
              <a:buChar char="•"/>
            </a:pPr>
            <a:r>
              <a:rPr lang="en-US" b="0" dirty="0"/>
              <a:t>In first graph, we used FGSM-RS and we can see in epoch 9, a catastrophic overfitting has happened and test adversarial accuracy of  the model has dropped.</a:t>
            </a:r>
          </a:p>
          <a:p>
            <a:endParaRPr lang="en-US" b="0" dirty="0"/>
          </a:p>
          <a:p>
            <a:pPr marL="285750" indent="-285750">
              <a:buFont typeface="Arial" panose="020B0604020202020204" pitchFamily="34" charset="0"/>
              <a:buChar char="•"/>
            </a:pPr>
            <a:r>
              <a:rPr lang="en-US" b="0" dirty="0"/>
              <a:t>In second graph, we used </a:t>
            </a:r>
            <a:r>
              <a:rPr lang="en-US" b="0" dirty="0" err="1"/>
              <a:t>ZeroGrad</a:t>
            </a:r>
            <a:r>
              <a:rPr lang="en-US" b="0" dirty="0"/>
              <a:t> and zeroed out 35 percent quantile of the absolute input gradients to zero and we prevented the drastic change of perturbations.</a:t>
            </a:r>
          </a:p>
        </p:txBody>
      </p:sp>
      <p:pic>
        <p:nvPicPr>
          <p:cNvPr id="23" name="Picture Placeholder 22">
            <a:extLst>
              <a:ext uri="{FF2B5EF4-FFF2-40B4-BE49-F238E27FC236}">
                <a16:creationId xmlns:a16="http://schemas.microsoft.com/office/drawing/2014/main" id="{DD41EF63-ECE7-4C5A-FD4B-1CFFA6AF4F3D}"/>
              </a:ext>
            </a:extLst>
          </p:cNvPr>
          <p:cNvPicPr>
            <a:picLocks noGrp="1" noChangeAspect="1"/>
          </p:cNvPicPr>
          <p:nvPr>
            <p:ph type="pic" sz="quarter" idx="14"/>
          </p:nvPr>
        </p:nvPicPr>
        <p:blipFill>
          <a:blip r:embed="rId2"/>
          <a:srcRect l="1676" r="1676"/>
          <a:stretch>
            <a:fillRect/>
          </a:stretch>
        </p:blipFill>
        <p:spPr bwMode="auto">
          <a:xfrm>
            <a:off x="6858000" y="68263"/>
            <a:ext cx="4572000" cy="594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82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8030-7370-58B3-E169-00173186F2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FD64F1-6705-07DC-76A2-00F09C381C04}"/>
              </a:ext>
            </a:extLst>
          </p:cNvPr>
          <p:cNvSpPr>
            <a:spLocks noGrp="1"/>
          </p:cNvSpPr>
          <p:nvPr>
            <p:ph type="title"/>
          </p:nvPr>
        </p:nvSpPr>
        <p:spPr>
          <a:xfrm>
            <a:off x="762000" y="715964"/>
            <a:ext cx="10591800" cy="646332"/>
          </a:xfrm>
        </p:spPr>
        <p:txBody>
          <a:bodyPr/>
          <a:lstStyle/>
          <a:p>
            <a:r>
              <a:rPr lang="en-GB" dirty="0"/>
              <a:t>Experimental Evaluation of </a:t>
            </a:r>
            <a:r>
              <a:rPr lang="en-GB" dirty="0" err="1"/>
              <a:t>ZeroGrad</a:t>
            </a:r>
            <a:endParaRPr lang="en-US" dirty="0"/>
          </a:p>
        </p:txBody>
      </p:sp>
      <p:sp>
        <p:nvSpPr>
          <p:cNvPr id="11" name="Text Placeholder 10">
            <a:extLst>
              <a:ext uri="{FF2B5EF4-FFF2-40B4-BE49-F238E27FC236}">
                <a16:creationId xmlns:a16="http://schemas.microsoft.com/office/drawing/2014/main" id="{2072AB57-34D2-298F-65A5-B1FA7D56BD91}"/>
              </a:ext>
            </a:extLst>
          </p:cNvPr>
          <p:cNvSpPr>
            <a:spLocks noGrp="1"/>
          </p:cNvSpPr>
          <p:nvPr>
            <p:ph type="body" sz="quarter" idx="11"/>
          </p:nvPr>
        </p:nvSpPr>
        <p:spPr>
          <a:xfrm>
            <a:off x="762000" y="1432562"/>
            <a:ext cx="10667999" cy="4330929"/>
          </a:xfrm>
        </p:spPr>
        <p:txBody>
          <a:bodyPr/>
          <a:lstStyle/>
          <a:p>
            <a:endParaRPr lang="en-US" altLang="en-US" dirty="0"/>
          </a:p>
          <a:p>
            <a:r>
              <a:rPr lang="en-GB" dirty="0"/>
              <a:t>Effectiveness on CIFAR-10, CIFAR-100, and SVHN will be demonstrated using:</a:t>
            </a:r>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a:t>Proposed Method (</a:t>
            </a:r>
            <a:r>
              <a:rPr lang="en-GB" altLang="en-US" dirty="0" err="1"/>
              <a:t>ZeroGrad</a:t>
            </a:r>
            <a:r>
              <a:rPr lang="en-GB" altLang="en-US" dirty="0"/>
              <a:t>)</a:t>
            </a:r>
          </a:p>
          <a:p>
            <a:pPr marL="285750" indent="-285750">
              <a:buFont typeface="Arial" panose="020B0604020202020204" pitchFamily="34" charset="0"/>
              <a:buChar char="•"/>
            </a:pPr>
            <a:r>
              <a:rPr lang="en-GB" altLang="en-US" dirty="0"/>
              <a:t>FGSM-RS (with tuned step size)</a:t>
            </a:r>
          </a:p>
          <a:p>
            <a:pPr marL="285750" indent="-285750">
              <a:buFont typeface="Arial" panose="020B0604020202020204" pitchFamily="34" charset="0"/>
              <a:buChar char="•"/>
            </a:pPr>
            <a:r>
              <a:rPr lang="en-GB" altLang="en-US" dirty="0" err="1"/>
              <a:t>GradAlign</a:t>
            </a:r>
            <a:endParaRPr lang="en-GB" altLang="en-US" dirty="0"/>
          </a:p>
          <a:p>
            <a:pPr marL="285750" indent="-285750">
              <a:buFont typeface="Arial" panose="020B0604020202020204" pitchFamily="34" charset="0"/>
              <a:buChar char="•"/>
            </a:pPr>
            <a:endParaRPr lang="en-GB" altLang="en-US" dirty="0"/>
          </a:p>
          <a:p>
            <a:r>
              <a:rPr lang="en-US" b="1" dirty="0"/>
              <a:t>Test-time Attacks and models</a:t>
            </a:r>
            <a:r>
              <a:rPr lang="en-GB" dirty="0"/>
              <a:t>, </a:t>
            </a:r>
            <a:r>
              <a:rPr lang="en-GB" b="1" dirty="0"/>
              <a:t>Learning rate schedules</a:t>
            </a:r>
            <a:r>
              <a:rPr lang="en-GB" dirty="0"/>
              <a:t> and </a:t>
            </a:r>
            <a:r>
              <a:rPr lang="en-GB" b="1" dirty="0"/>
              <a:t>Some setup for the proposed method</a:t>
            </a:r>
            <a:r>
              <a:rPr lang="en-GB" dirty="0"/>
              <a:t> </a:t>
            </a:r>
            <a:r>
              <a:rPr lang="en-US" dirty="0"/>
              <a:t>have been considered also.</a:t>
            </a:r>
            <a:endParaRPr lang="en-US" altLang="en-US" dirty="0"/>
          </a:p>
        </p:txBody>
      </p:sp>
    </p:spTree>
    <p:extLst>
      <p:ext uri="{BB962C8B-B14F-4D97-AF65-F5344CB8AC3E}">
        <p14:creationId xmlns:p14="http://schemas.microsoft.com/office/powerpoint/2010/main" val="46872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2065-BBB3-D17D-9FCA-88ACE4F980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4977F4-EBDF-A4B1-F5A2-17C3CCA6EA4C}"/>
              </a:ext>
            </a:extLst>
          </p:cNvPr>
          <p:cNvSpPr>
            <a:spLocks noGrp="1"/>
          </p:cNvSpPr>
          <p:nvPr>
            <p:ph type="title"/>
          </p:nvPr>
        </p:nvSpPr>
        <p:spPr>
          <a:xfrm>
            <a:off x="5199742" y="715961"/>
            <a:ext cx="6677730" cy="1189037"/>
          </a:xfrm>
        </p:spPr>
        <p:txBody>
          <a:bodyPr/>
          <a:lstStyle/>
          <a:p>
            <a:r>
              <a:rPr lang="en-US" dirty="0"/>
              <a:t>CIFAR-10, CIFAR-100, SVHN and ImageNet</a:t>
            </a:r>
          </a:p>
        </p:txBody>
      </p:sp>
      <p:sp>
        <p:nvSpPr>
          <p:cNvPr id="3" name="Text Placeholder 2">
            <a:extLst>
              <a:ext uri="{FF2B5EF4-FFF2-40B4-BE49-F238E27FC236}">
                <a16:creationId xmlns:a16="http://schemas.microsoft.com/office/drawing/2014/main" id="{EAEB2A3B-DEDF-7D85-9B98-89F6C9452161}"/>
              </a:ext>
            </a:extLst>
          </p:cNvPr>
          <p:cNvSpPr>
            <a:spLocks noGrp="1"/>
          </p:cNvSpPr>
          <p:nvPr>
            <p:ph type="body" sz="quarter" idx="11"/>
          </p:nvPr>
        </p:nvSpPr>
        <p:spPr>
          <a:xfrm>
            <a:off x="5199743" y="2119009"/>
            <a:ext cx="6477000" cy="4745182"/>
          </a:xfrm>
        </p:spPr>
        <p:txBody>
          <a:bodyPr vert="horz" lIns="91440" tIns="45720" rIns="91440" bIns="45720" rtlCol="0" anchor="t">
            <a:normAutofit/>
          </a:bodyPr>
          <a:lstStyle/>
          <a:p>
            <a:pPr lvl="1"/>
            <a:r>
              <a:rPr lang="en-US" dirty="0"/>
              <a:t>CIFAR-10: Model can be trained for higher epochs without encountering catastrophic overfitting, with some appropriate settings, such as piecewise learning rate schedule.</a:t>
            </a:r>
          </a:p>
          <a:p>
            <a:pPr lvl="1"/>
            <a:r>
              <a:rPr lang="en-US" dirty="0"/>
              <a:t>CIFAR-100: </a:t>
            </a:r>
            <a:r>
              <a:rPr lang="en-US" dirty="0" err="1"/>
              <a:t>ZeroGrad</a:t>
            </a:r>
            <a:r>
              <a:rPr lang="en-US" dirty="0"/>
              <a:t> </a:t>
            </a:r>
            <a:r>
              <a:rPr lang="en-US" dirty="0" err="1"/>
              <a:t>outperfroms</a:t>
            </a:r>
            <a:r>
              <a:rPr lang="en-US" dirty="0"/>
              <a:t> other models that are using single-step AT. Main </a:t>
            </a:r>
            <a:r>
              <a:rPr lang="en-GB" dirty="0"/>
              <a:t>contribution of </a:t>
            </a:r>
            <a:r>
              <a:rPr lang="en-GB" dirty="0" err="1"/>
              <a:t>ZeroGrad</a:t>
            </a:r>
            <a:r>
              <a:rPr lang="en-GB" dirty="0"/>
              <a:t> is that is provides simplicity, speed, and high robust accuracy</a:t>
            </a:r>
            <a:r>
              <a:rPr lang="en-US" dirty="0"/>
              <a:t>.</a:t>
            </a:r>
          </a:p>
          <a:p>
            <a:pPr lvl="1"/>
            <a:r>
              <a:rPr lang="en-US" dirty="0"/>
              <a:t>SVHN: Slightly different results, due to nature of this dataset; Large portion of image is without any information, may cause appearance of </a:t>
            </a:r>
            <a:r>
              <a:rPr lang="en-US" i="1" dirty="0"/>
              <a:t>fragile</a:t>
            </a:r>
            <a:r>
              <a:rPr lang="en-US" dirty="0"/>
              <a:t> gradients.</a:t>
            </a:r>
          </a:p>
          <a:p>
            <a:pPr lvl="1"/>
            <a:r>
              <a:rPr lang="en-US" dirty="0"/>
              <a:t>ImageNet: Using Resnet-50, 15 epochs of training divided into three phase. In this dataset, catastrophic overfitting won’t happen to </a:t>
            </a:r>
            <a:r>
              <a:rPr lang="en-US" dirty="0" err="1"/>
              <a:t>ZeroGrad</a:t>
            </a:r>
            <a:r>
              <a:rPr lang="en-US" dirty="0"/>
              <a:t>.</a:t>
            </a:r>
          </a:p>
        </p:txBody>
      </p:sp>
    </p:spTree>
    <p:extLst>
      <p:ext uri="{BB962C8B-B14F-4D97-AF65-F5344CB8AC3E}">
        <p14:creationId xmlns:p14="http://schemas.microsoft.com/office/powerpoint/2010/main" val="100704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6786664" cy="675092"/>
          </a:xfrm>
        </p:spPr>
        <p:txBody>
          <a:bodyPr>
            <a:normAutofit fontScale="90000"/>
          </a:bodyPr>
          <a:lstStyle/>
          <a:p>
            <a:r>
              <a:rPr lang="en-US" dirty="0" err="1"/>
              <a:t>AutoAttack</a:t>
            </a:r>
            <a:r>
              <a:rPr lang="en-US" dirty="0"/>
              <a:t> and Training Time</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506166"/>
            <a:ext cx="10668000" cy="3276600"/>
          </a:xfrm>
        </p:spPr>
        <p:txBody>
          <a:bodyPr vert="horz" lIns="91440" tIns="45720" rIns="91440" bIns="45720" rtlCol="0" anchor="t">
            <a:normAutofit/>
          </a:bodyPr>
          <a:lstStyle/>
          <a:p>
            <a:r>
              <a:rPr lang="en-US" altLang="en-US" b="0" dirty="0"/>
              <a:t>Robustness of models is tested by </a:t>
            </a:r>
            <a:r>
              <a:rPr lang="en-US" altLang="en-US" dirty="0" err="1"/>
              <a:t>AutoAttack</a:t>
            </a:r>
            <a:r>
              <a:rPr lang="en-US" altLang="en-US" b="0" dirty="0"/>
              <a:t>, which is an ensemble of different attack. These attack combined with each other, can identify defenses that give wrong impression of robustness. It is used to show that, training with method does not cause </a:t>
            </a:r>
            <a:r>
              <a:rPr lang="en-US" altLang="en-US" dirty="0"/>
              <a:t>gradient masking</a:t>
            </a:r>
            <a:r>
              <a:rPr lang="en-US" altLang="en-US" b="0" dirty="0"/>
              <a:t>.</a:t>
            </a:r>
          </a:p>
          <a:p>
            <a:endParaRPr lang="en-US" altLang="en-US" b="0" dirty="0"/>
          </a:p>
          <a:p>
            <a:r>
              <a:rPr lang="en-US" altLang="en-US" b="0" dirty="0"/>
              <a:t>Since FGSM-based methods are meant to be fast, here is training time of different methods for 30 epochs, using half precision on CIFAR-10.</a:t>
            </a:r>
          </a:p>
          <a:p>
            <a:endParaRPr lang="en-US" altLang="en-US" dirty="0"/>
          </a:p>
        </p:txBody>
      </p:sp>
      <p:pic>
        <p:nvPicPr>
          <p:cNvPr id="8" name="Picture 7">
            <a:extLst>
              <a:ext uri="{FF2B5EF4-FFF2-40B4-BE49-F238E27FC236}">
                <a16:creationId xmlns:a16="http://schemas.microsoft.com/office/drawing/2014/main" id="{773CBA22-3160-2F86-A839-A076CD65AA49}"/>
              </a:ext>
            </a:extLst>
          </p:cNvPr>
          <p:cNvPicPr>
            <a:picLocks noChangeAspect="1"/>
          </p:cNvPicPr>
          <p:nvPr/>
        </p:nvPicPr>
        <p:blipFill>
          <a:blip r:embed="rId3"/>
          <a:stretch>
            <a:fillRect/>
          </a:stretch>
        </p:blipFill>
        <p:spPr>
          <a:xfrm>
            <a:off x="6653720" y="3375192"/>
            <a:ext cx="4542817" cy="3045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8030-7370-58B3-E169-00173186F2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FD64F1-6705-07DC-76A2-00F09C381C04}"/>
              </a:ext>
            </a:extLst>
          </p:cNvPr>
          <p:cNvSpPr>
            <a:spLocks noGrp="1"/>
          </p:cNvSpPr>
          <p:nvPr>
            <p:ph type="title"/>
          </p:nvPr>
        </p:nvSpPr>
        <p:spPr>
          <a:xfrm>
            <a:off x="762000" y="715964"/>
            <a:ext cx="10591800" cy="646332"/>
          </a:xfrm>
        </p:spPr>
        <p:txBody>
          <a:bodyPr/>
          <a:lstStyle/>
          <a:p>
            <a:r>
              <a:rPr lang="en-GB" dirty="0"/>
              <a:t>Hyperparameter Selection and Adjustment</a:t>
            </a:r>
            <a:endParaRPr lang="en-US" dirty="0"/>
          </a:p>
        </p:txBody>
      </p:sp>
      <p:sp>
        <p:nvSpPr>
          <p:cNvPr id="11" name="Text Placeholder 10">
            <a:extLst>
              <a:ext uri="{FF2B5EF4-FFF2-40B4-BE49-F238E27FC236}">
                <a16:creationId xmlns:a16="http://schemas.microsoft.com/office/drawing/2014/main" id="{2072AB57-34D2-298F-65A5-B1FA7D56BD91}"/>
              </a:ext>
            </a:extLst>
          </p:cNvPr>
          <p:cNvSpPr>
            <a:spLocks noGrp="1"/>
          </p:cNvSpPr>
          <p:nvPr>
            <p:ph type="body" sz="quarter" idx="11"/>
          </p:nvPr>
        </p:nvSpPr>
        <p:spPr>
          <a:xfrm>
            <a:off x="762000" y="1432562"/>
            <a:ext cx="10667999" cy="4330929"/>
          </a:xfrm>
        </p:spPr>
        <p:txBody>
          <a:bodyPr/>
          <a:lstStyle/>
          <a:p>
            <a:r>
              <a:rPr lang="en-US" altLang="en-US" dirty="0" err="1"/>
              <a:t>ZeroGrad</a:t>
            </a:r>
            <a:r>
              <a:rPr lang="en-US" altLang="en-US" dirty="0"/>
              <a:t> has one single hyperparameter, that holds threshold for zeroing the gradients.</a:t>
            </a:r>
          </a:p>
          <a:p>
            <a:pPr marL="285750" indent="-285750">
              <a:buFont typeface="Arial" panose="020B0604020202020204" pitchFamily="34" charset="0"/>
              <a:buChar char="•"/>
            </a:pPr>
            <a:r>
              <a:rPr lang="en-US" altLang="en-US" dirty="0"/>
              <a:t>Suitable choice of q: related to given problem/dataset.</a:t>
            </a:r>
          </a:p>
          <a:p>
            <a:pPr marL="285750" indent="-285750">
              <a:buFont typeface="Arial" panose="020B0604020202020204" pitchFamily="34" charset="0"/>
              <a:buChar char="•"/>
            </a:pPr>
            <a:r>
              <a:rPr lang="en-GB" dirty="0"/>
              <a:t>This appears to be related what percentage of pixels have no/little information about predicting the output.</a:t>
            </a:r>
          </a:p>
          <a:p>
            <a:pPr marL="285750" indent="-285750">
              <a:buFont typeface="Arial" panose="020B0604020202020204" pitchFamily="34" charset="0"/>
              <a:buChar char="•"/>
            </a:pPr>
            <a:r>
              <a:rPr lang="en-US" altLang="en-US" dirty="0"/>
              <a:t>Th</a:t>
            </a:r>
            <a:r>
              <a:rPr lang="en-GB" dirty="0"/>
              <a:t>e dataset can give us some hints about the percentage of pixels that are informative.</a:t>
            </a:r>
            <a:endParaRPr lang="en-US" altLang="en-US" dirty="0"/>
          </a:p>
          <a:p>
            <a:endParaRPr lang="en-US" altLang="en-US" dirty="0"/>
          </a:p>
          <a:p>
            <a:r>
              <a:rPr lang="en-US" altLang="en-US" dirty="0"/>
              <a:t>In addition to the initial estimation of hyperparameter, it is possible to adjust them using </a:t>
            </a:r>
            <a:r>
              <a:rPr lang="en-US" altLang="en-US" b="1" dirty="0"/>
              <a:t>rolling back</a:t>
            </a:r>
            <a:r>
              <a:rPr lang="en-US" altLang="en-US" dirty="0"/>
              <a:t> approach. </a:t>
            </a:r>
            <a:r>
              <a:rPr lang="en-GB" altLang="en-US" dirty="0"/>
              <a:t>O</a:t>
            </a:r>
            <a:r>
              <a:rPr lang="en-GB" dirty="0"/>
              <a:t>ne of the main consequences of catastrophic overfitting is stopping the training procedure prematurely, i.e. before achieving the best possible performance using that setting. Using our approach, we can prolong training until we get the best results.</a:t>
            </a:r>
            <a:endParaRPr lang="en-US" altLang="en-US" dirty="0"/>
          </a:p>
          <a:p>
            <a:endParaRPr lang="en-US" altLang="en-US" dirty="0"/>
          </a:p>
        </p:txBody>
      </p:sp>
    </p:spTree>
    <p:extLst>
      <p:ext uri="{BB962C8B-B14F-4D97-AF65-F5344CB8AC3E}">
        <p14:creationId xmlns:p14="http://schemas.microsoft.com/office/powerpoint/2010/main" val="34121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2065-BBB3-D17D-9FCA-88ACE4F980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4977F4-EBDF-A4B1-F5A2-17C3CCA6EA4C}"/>
              </a:ext>
            </a:extLst>
          </p:cNvPr>
          <p:cNvSpPr>
            <a:spLocks noGrp="1"/>
          </p:cNvSpPr>
          <p:nvPr>
            <p:ph type="title"/>
          </p:nvPr>
        </p:nvSpPr>
        <p:spPr>
          <a:xfrm>
            <a:off x="5199742" y="715961"/>
            <a:ext cx="6677730" cy="772371"/>
          </a:xfrm>
        </p:spPr>
        <p:txBody>
          <a:bodyPr/>
          <a:lstStyle/>
          <a:p>
            <a:r>
              <a:rPr lang="en-US" dirty="0"/>
              <a:t>Mean perturbation size</a:t>
            </a:r>
          </a:p>
        </p:txBody>
      </p:sp>
      <p:sp>
        <p:nvSpPr>
          <p:cNvPr id="3" name="Text Placeholder 2">
            <a:extLst>
              <a:ext uri="{FF2B5EF4-FFF2-40B4-BE49-F238E27FC236}">
                <a16:creationId xmlns:a16="http://schemas.microsoft.com/office/drawing/2014/main" id="{EAEB2A3B-DEDF-7D85-9B98-89F6C9452161}"/>
              </a:ext>
            </a:extLst>
          </p:cNvPr>
          <p:cNvSpPr>
            <a:spLocks noGrp="1"/>
          </p:cNvSpPr>
          <p:nvPr>
            <p:ph type="body" sz="quarter" idx="11"/>
          </p:nvPr>
        </p:nvSpPr>
        <p:spPr>
          <a:xfrm>
            <a:off x="5199742" y="1583988"/>
            <a:ext cx="6477000" cy="4745182"/>
          </a:xfrm>
        </p:spPr>
        <p:txBody>
          <a:bodyPr vert="horz" lIns="91440" tIns="45720" rIns="91440" bIns="45720" rtlCol="0" anchor="t">
            <a:normAutofit/>
          </a:bodyPr>
          <a:lstStyle/>
          <a:p>
            <a:pPr marL="0" lvl="1" indent="0">
              <a:buNone/>
            </a:pPr>
            <a:r>
              <a:rPr lang="en-GB" dirty="0"/>
              <a:t>Lowering the perturbation norm is not an ideal solution to avoid catastrophic overfitting, as it may harm the robust accuracy. Here is comparison of proposed techniques with simply reducing the FGSM step size 𝛼 to decrease the perturbation size during training on the CIFAR-10 dataset, and other methods as shown.</a:t>
            </a:r>
          </a:p>
          <a:p>
            <a:pPr marL="0" lvl="1" indent="0">
              <a:buNone/>
            </a:pPr>
            <a:endParaRPr lang="en-GB" dirty="0"/>
          </a:p>
          <a:p>
            <a:pPr lvl="1"/>
            <a:r>
              <a:rPr lang="en-GB" dirty="0"/>
              <a:t>All different methods either have a fixed perturbation size during the training, or their perturbation size decreases as the model gets more robust to the adversarial attacks.</a:t>
            </a:r>
          </a:p>
          <a:p>
            <a:pPr lvl="1"/>
            <a:r>
              <a:rPr lang="en-GB" dirty="0"/>
              <a:t>Overall, FGSM-RS cannot reach a test robust accuracy close to our methods with any value of the FGSM step size 𝛼. So the mechanism by which our method is avoiding catastrophic overfitting is not simply through shrinkage of the adversarial perturbation.</a:t>
            </a:r>
            <a:endParaRPr lang="en-US" dirty="0"/>
          </a:p>
        </p:txBody>
      </p:sp>
      <p:pic>
        <p:nvPicPr>
          <p:cNvPr id="4" name="Picture 3">
            <a:extLst>
              <a:ext uri="{FF2B5EF4-FFF2-40B4-BE49-F238E27FC236}">
                <a16:creationId xmlns:a16="http://schemas.microsoft.com/office/drawing/2014/main" id="{E53CA51C-3519-5141-6EB2-5078B7E7F35C}"/>
              </a:ext>
            </a:extLst>
          </p:cNvPr>
          <p:cNvPicPr>
            <a:picLocks noChangeAspect="1"/>
          </p:cNvPicPr>
          <p:nvPr/>
        </p:nvPicPr>
        <p:blipFill>
          <a:blip r:embed="rId2"/>
          <a:stretch>
            <a:fillRect/>
          </a:stretch>
        </p:blipFill>
        <p:spPr>
          <a:xfrm>
            <a:off x="0" y="1755467"/>
            <a:ext cx="4781493" cy="2201112"/>
          </a:xfrm>
          <a:prstGeom prst="rect">
            <a:avLst/>
          </a:prstGeom>
        </p:spPr>
      </p:pic>
    </p:spTree>
    <p:extLst>
      <p:ext uri="{BB962C8B-B14F-4D97-AF65-F5344CB8AC3E}">
        <p14:creationId xmlns:p14="http://schemas.microsoft.com/office/powerpoint/2010/main" val="46091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pPr lvl="1"/>
            <a:r>
              <a:rPr lang="en-US" altLang="en-US" dirty="0"/>
              <a:t>Despite deep neural networks impressive success in many real-world problems, their instability under test-time adversarial noises is the major issue against their use in the safety critical applications.</a:t>
            </a:r>
          </a:p>
          <a:p>
            <a:pPr lvl="1"/>
            <a:r>
              <a:rPr lang="en-US" altLang="en-US" dirty="0"/>
              <a:t>Adversarial refers to a type of scenario or attack where the input data is intentionally manipulated in a subtle way to deceive the model into making incorrect predictions or classifications. These manipulated inputs are known as adversarial noises.</a:t>
            </a:r>
          </a:p>
        </p:txBody>
      </p:sp>
      <p:pic>
        <p:nvPicPr>
          <p:cNvPr id="4" name="Picture 3">
            <a:extLst>
              <a:ext uri="{FF2B5EF4-FFF2-40B4-BE49-F238E27FC236}">
                <a16:creationId xmlns:a16="http://schemas.microsoft.com/office/drawing/2014/main" id="{CCB3987F-63CE-84C8-4E63-CC96FE3AC59F}"/>
              </a:ext>
            </a:extLst>
          </p:cNvPr>
          <p:cNvPicPr>
            <a:picLocks noChangeAspect="1"/>
          </p:cNvPicPr>
          <p:nvPr/>
        </p:nvPicPr>
        <p:blipFill>
          <a:blip r:embed="rId2"/>
          <a:stretch>
            <a:fillRect/>
          </a:stretch>
        </p:blipFill>
        <p:spPr>
          <a:xfrm>
            <a:off x="1493852" y="4867841"/>
            <a:ext cx="4877223" cy="15927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6786664" cy="675092"/>
          </a:xfrm>
        </p:spPr>
        <p:txBody>
          <a:bodyPr>
            <a:normAutofit fontScale="90000"/>
          </a:bodyPr>
          <a:lstStyle/>
          <a:p>
            <a:r>
              <a:rPr lang="en-US" dirty="0"/>
              <a:t>Decision Boundary Distortion</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506166"/>
            <a:ext cx="10668000" cy="3276600"/>
          </a:xfrm>
        </p:spPr>
        <p:txBody>
          <a:bodyPr vert="horz" lIns="91440" tIns="45720" rIns="91440" bIns="45720" rtlCol="0" anchor="t">
            <a:normAutofit/>
          </a:bodyPr>
          <a:lstStyle/>
          <a:p>
            <a:r>
              <a:rPr lang="en-US" altLang="en-US" b="0" dirty="0"/>
              <a:t>One possible sign of catastrophic overfitting in a model: distortion in decision boundary (Why?)</a:t>
            </a:r>
          </a:p>
          <a:p>
            <a:pPr marL="285750" indent="-285750">
              <a:buFont typeface="Arial" panose="020B0604020202020204" pitchFamily="34" charset="0"/>
              <a:buChar char="•"/>
            </a:pPr>
            <a:r>
              <a:rPr lang="en-GB" b="0" dirty="0"/>
              <a:t>In the case of distortion, the loss surface of the overfitted model is curved and non-linear in the 𝜖-ball around the inputs.</a:t>
            </a:r>
          </a:p>
          <a:p>
            <a:pPr marL="285750" indent="-285750">
              <a:buFont typeface="Arial" panose="020B0604020202020204" pitchFamily="34" charset="0"/>
              <a:buChar char="•"/>
            </a:pPr>
            <a:r>
              <a:rPr lang="en-GB" altLang="en-US" b="0" dirty="0"/>
              <a:t>Result: H</a:t>
            </a:r>
            <a:r>
              <a:rPr lang="en-GB" b="0" dirty="0"/>
              <a:t>ighly robust accuracy against single-step attacks that target the borders of the decision boundary, and a low robust accuracy against multi-step attacks</a:t>
            </a:r>
            <a:endParaRPr lang="en-US" altLang="en-US" b="0" dirty="0"/>
          </a:p>
        </p:txBody>
      </p:sp>
      <p:pic>
        <p:nvPicPr>
          <p:cNvPr id="4" name="Picture 3">
            <a:extLst>
              <a:ext uri="{FF2B5EF4-FFF2-40B4-BE49-F238E27FC236}">
                <a16:creationId xmlns:a16="http://schemas.microsoft.com/office/drawing/2014/main" id="{4C6E2CA1-FA03-E9BF-DA27-99E947D73D22}"/>
              </a:ext>
            </a:extLst>
          </p:cNvPr>
          <p:cNvPicPr>
            <a:picLocks noChangeAspect="1"/>
          </p:cNvPicPr>
          <p:nvPr/>
        </p:nvPicPr>
        <p:blipFill>
          <a:blip r:embed="rId3"/>
          <a:stretch>
            <a:fillRect/>
          </a:stretch>
        </p:blipFill>
        <p:spPr>
          <a:xfrm>
            <a:off x="1392676" y="3909313"/>
            <a:ext cx="9406647" cy="2739074"/>
          </a:xfrm>
          <a:prstGeom prst="rect">
            <a:avLst/>
          </a:prstGeom>
        </p:spPr>
      </p:pic>
    </p:spTree>
    <p:extLst>
      <p:ext uri="{BB962C8B-B14F-4D97-AF65-F5344CB8AC3E}">
        <p14:creationId xmlns:p14="http://schemas.microsoft.com/office/powerpoint/2010/main" val="376949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t>FGSM step size</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762000" y="1583988"/>
            <a:ext cx="6477000" cy="3276600"/>
          </a:xfrm>
        </p:spPr>
        <p:txBody>
          <a:bodyPr/>
          <a:lstStyle/>
          <a:p>
            <a:pPr lvl="1"/>
            <a:r>
              <a:rPr lang="en-GB" dirty="0"/>
              <a:t>FGSM-RS can help to slightly mitigate CO for small enough epsilons by adding an initial random noise.</a:t>
            </a:r>
          </a:p>
          <a:p>
            <a:pPr lvl="1"/>
            <a:r>
              <a:rPr lang="en-GB" dirty="0"/>
              <a:t>However, this only holds when the step size (𝛼) is limited.</a:t>
            </a:r>
          </a:p>
          <a:p>
            <a:pPr lvl="1"/>
            <a:r>
              <a:rPr lang="en-GB" dirty="0"/>
              <a:t>FGSM-RS is vulnerable to the large values of step size, and faces CO.</a:t>
            </a:r>
          </a:p>
          <a:p>
            <a:pPr lvl="1"/>
            <a:r>
              <a:rPr lang="en-GB" dirty="0"/>
              <a:t>Here is report of the performance of </a:t>
            </a:r>
            <a:r>
              <a:rPr lang="en-GB" dirty="0" err="1"/>
              <a:t>ZeroGrad</a:t>
            </a:r>
            <a:r>
              <a:rPr lang="en-GB" dirty="0"/>
              <a:t> with different values for FGSM step size.</a:t>
            </a:r>
            <a:endParaRPr lang="en-US" dirty="0"/>
          </a:p>
        </p:txBody>
      </p:sp>
      <p:pic>
        <p:nvPicPr>
          <p:cNvPr id="5" name="Picture 4">
            <a:extLst>
              <a:ext uri="{FF2B5EF4-FFF2-40B4-BE49-F238E27FC236}">
                <a16:creationId xmlns:a16="http://schemas.microsoft.com/office/drawing/2014/main" id="{0EBF5951-3395-A6D7-F509-170898F745AA}"/>
              </a:ext>
            </a:extLst>
          </p:cNvPr>
          <p:cNvPicPr>
            <a:picLocks noChangeAspect="1"/>
          </p:cNvPicPr>
          <p:nvPr/>
        </p:nvPicPr>
        <p:blipFill>
          <a:blip r:embed="rId2"/>
          <a:stretch>
            <a:fillRect/>
          </a:stretch>
        </p:blipFill>
        <p:spPr>
          <a:xfrm>
            <a:off x="1885544" y="4012044"/>
            <a:ext cx="8420911" cy="2845956"/>
          </a:xfrm>
          <a:prstGeom prst="rect">
            <a:avLst/>
          </a:prstGeom>
        </p:spPr>
      </p:pic>
    </p:spTree>
    <p:extLst>
      <p:ext uri="{BB962C8B-B14F-4D97-AF65-F5344CB8AC3E}">
        <p14:creationId xmlns:p14="http://schemas.microsoft.com/office/powerpoint/2010/main" val="353703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a:t>Conclusion</a:t>
            </a:r>
            <a:endParaRPr lang="en-US" dirty="0"/>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5" y="2910510"/>
            <a:ext cx="7799387" cy="1534757"/>
          </a:xfrm>
        </p:spPr>
        <p:txBody>
          <a:bodyPr vert="horz" wrap="square" lIns="0" tIns="0" rIns="0" bIns="0" rtlCol="0" anchor="t">
            <a:noAutofit/>
          </a:bodyPr>
          <a:lstStyle/>
          <a:p>
            <a:r>
              <a:rPr lang="en-GB" dirty="0"/>
              <a:t>The goal here was to understand FGSM and FGSM-RS adversarial training, its unknown phenomenon, “catastrophic overfit” and also suggest solutions to prevent its occurrence</a:t>
            </a:r>
          </a:p>
          <a:p>
            <a:r>
              <a:rPr lang="en-GB" dirty="0"/>
              <a:t>Hypothesis mentioned in this presentation, highlights the role of tiny and fragile input gradients in the training with the fast gradient sign method. Based on this intuition, it proposed an affordable effective method.</a:t>
            </a:r>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2234533"/>
            <a:ext cx="9141397" cy="615553"/>
          </a:xfrm>
        </p:spPr>
        <p:txBody>
          <a:bodyPr/>
          <a:lstStyle/>
          <a:p>
            <a:r>
              <a:rPr lang="en-US" dirty="0"/>
              <a:t>Questions </a:t>
            </a:r>
            <a:r>
              <a:rPr lang="en-US" dirty="0">
                <a:solidFill>
                  <a:schemeClr val="accent2"/>
                </a:solidFill>
              </a:rPr>
              <a:t>&amp;</a:t>
            </a:r>
            <a:r>
              <a:rPr lang="en-US" dirty="0"/>
              <a:t> answers</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199742" y="715961"/>
            <a:ext cx="6477000" cy="1189037"/>
          </a:xfrm>
        </p:spPr>
        <p:txBody>
          <a:bodyPr/>
          <a:lstStyle/>
          <a:p>
            <a:r>
              <a:rPr lang="en-US" dirty="0"/>
              <a:t>Resources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199743" y="1905000"/>
            <a:ext cx="6477000" cy="3276600"/>
          </a:xfrm>
        </p:spPr>
        <p:txBody>
          <a:bodyPr/>
          <a:lstStyle/>
          <a:p>
            <a:pPr lvl="1"/>
            <a:r>
              <a:rPr lang="en-US" b="0" i="0" dirty="0" err="1">
                <a:solidFill>
                  <a:srgbClr val="222222"/>
                </a:solidFill>
                <a:effectLst/>
                <a:latin typeface="Arial" panose="020B0604020202020204" pitchFamily="34" charset="0"/>
              </a:rPr>
              <a:t>Golgooni</a:t>
            </a:r>
            <a:r>
              <a:rPr lang="en-US" b="0" i="0" dirty="0">
                <a:solidFill>
                  <a:srgbClr val="222222"/>
                </a:solidFill>
                <a:effectLst/>
                <a:latin typeface="Arial" panose="020B0604020202020204" pitchFamily="34" charset="0"/>
              </a:rPr>
              <a:t>, Zeinab, et al. "</a:t>
            </a:r>
            <a:r>
              <a:rPr lang="en-US" b="0" i="0" dirty="0" err="1">
                <a:solidFill>
                  <a:srgbClr val="222222"/>
                </a:solidFill>
                <a:effectLst/>
                <a:latin typeface="Arial" panose="020B0604020202020204" pitchFamily="34" charset="0"/>
              </a:rPr>
              <a:t>Zerograd</a:t>
            </a:r>
            <a:r>
              <a:rPr lang="en-US" b="0" i="0" dirty="0">
                <a:solidFill>
                  <a:srgbClr val="222222"/>
                </a:solidFill>
                <a:effectLst/>
                <a:latin typeface="Arial" panose="020B0604020202020204" pitchFamily="34" charset="0"/>
              </a:rPr>
              <a:t>: Costless conscious remedies for catastrophic overfitting in the </a:t>
            </a:r>
            <a:r>
              <a:rPr lang="en-US" b="0" i="0" dirty="0" err="1">
                <a:solidFill>
                  <a:srgbClr val="222222"/>
                </a:solidFill>
                <a:effectLst/>
                <a:latin typeface="Arial" panose="020B0604020202020204" pitchFamily="34" charset="0"/>
              </a:rPr>
              <a:t>fgsm</a:t>
            </a:r>
            <a:r>
              <a:rPr lang="en-US" b="0" i="0" dirty="0">
                <a:solidFill>
                  <a:srgbClr val="222222"/>
                </a:solidFill>
                <a:effectLst/>
                <a:latin typeface="Arial" panose="020B0604020202020204" pitchFamily="34" charset="0"/>
              </a:rPr>
              <a:t> adversarial training." </a:t>
            </a:r>
            <a:r>
              <a:rPr lang="en-US" b="0" i="1" dirty="0">
                <a:solidFill>
                  <a:srgbClr val="222222"/>
                </a:solidFill>
                <a:effectLst/>
                <a:latin typeface="Arial" panose="020B0604020202020204" pitchFamily="34" charset="0"/>
              </a:rPr>
              <a:t>Intelligent Systems with Applications</a:t>
            </a:r>
            <a:r>
              <a:rPr lang="en-US" b="0" i="0" dirty="0">
                <a:solidFill>
                  <a:srgbClr val="222222"/>
                </a:solidFill>
                <a:effectLst/>
                <a:latin typeface="Arial" panose="020B0604020202020204" pitchFamily="34" charset="0"/>
              </a:rPr>
              <a:t> 19 (2023): 200258.</a:t>
            </a:r>
            <a:endParaRPr lang="en-US" dirty="0"/>
          </a:p>
          <a:p>
            <a:endParaRPr lang="en-US"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471467"/>
            <a:ext cx="9141397" cy="615553"/>
          </a:xfrm>
        </p:spPr>
        <p:txBody>
          <a:bodyPr/>
          <a:lstStyle/>
          <a:p>
            <a:r>
              <a:rPr lang="en-US" dirty="0"/>
              <a:t>Types of Adversarial Attacks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508360" y="1790825"/>
            <a:ext cx="6846093" cy="1534757"/>
          </a:xfrm>
        </p:spPr>
        <p:txBody>
          <a:bodyPr/>
          <a:lstStyle/>
          <a:p>
            <a:pPr algn="l"/>
            <a:r>
              <a:rPr lang="en-US" dirty="0"/>
              <a:t>Projected Gradient Descent (PGD):</a:t>
            </a:r>
          </a:p>
          <a:p>
            <a:pPr algn="just"/>
            <a:endParaRPr lang="en-US" dirty="0"/>
          </a:p>
          <a:p>
            <a:pPr marL="285750" indent="-285750" algn="just">
              <a:buFont typeface="Arial" panose="020B0604020202020204" pitchFamily="34" charset="0"/>
              <a:buChar char="•"/>
            </a:pPr>
            <a:r>
              <a:rPr lang="en-US" dirty="0"/>
              <a:t>A multi-step, iterative method that applies small perturbations over several steps to maximize the model's prediction error. </a:t>
            </a:r>
          </a:p>
          <a:p>
            <a:pPr marL="285750" indent="-285750" algn="just">
              <a:buFont typeface="Arial" panose="020B0604020202020204" pitchFamily="34" charset="0"/>
              <a:buChar char="•"/>
            </a:pPr>
            <a:r>
              <a:rPr lang="en-US" dirty="0"/>
              <a:t>Makes crafting the adversarial perturbations very slow, and sometimes infeasible in case of large datasets and models</a:t>
            </a:r>
          </a:p>
          <a:p>
            <a:pPr algn="just"/>
            <a:endParaRPr lang="en-US" dirty="0"/>
          </a:p>
        </p:txBody>
      </p:sp>
      <p:sp>
        <p:nvSpPr>
          <p:cNvPr id="2" name="Text Placeholder 5">
            <a:extLst>
              <a:ext uri="{FF2B5EF4-FFF2-40B4-BE49-F238E27FC236}">
                <a16:creationId xmlns:a16="http://schemas.microsoft.com/office/drawing/2014/main" id="{2119A926-9B9C-39A1-4529-1E7DB6BF929A}"/>
              </a:ext>
            </a:extLst>
          </p:cNvPr>
          <p:cNvSpPr txBox="1">
            <a:spLocks/>
          </p:cNvSpPr>
          <p:nvPr/>
        </p:nvSpPr>
        <p:spPr>
          <a:xfrm>
            <a:off x="3931406" y="4142778"/>
            <a:ext cx="7081619" cy="1534757"/>
          </a:xfrm>
          <a:prstGeom prst="rect">
            <a:avLst/>
          </a:prstGeom>
          <a:noFill/>
        </p:spPr>
        <p:txBody>
          <a:bodyPr wrap="square" lIns="0" tIns="0" rIns="0" bIns="0">
            <a:noAutofit/>
          </a:bodyP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r>
              <a:rPr lang="en-US" dirty="0"/>
              <a:t>Fast Gradient Sign Method (FGSM):</a:t>
            </a:r>
          </a:p>
          <a:p>
            <a:pPr algn="just" fontAlgn="auto"/>
            <a:endParaRPr lang="en-US" dirty="0"/>
          </a:p>
          <a:p>
            <a:pPr marL="285750" indent="-285750" algn="just" fontAlgn="auto">
              <a:buFont typeface="Arial" panose="020B0604020202020204" pitchFamily="34" charset="0"/>
              <a:buChar char="•"/>
            </a:pPr>
            <a:r>
              <a:rPr lang="en-US" dirty="0"/>
              <a:t>A single-step method where small perturbations are added to the input in the direction that increases the model's prediction error. </a:t>
            </a:r>
          </a:p>
          <a:p>
            <a:pPr marL="285750" indent="-285750" algn="just" fontAlgn="auto">
              <a:buFont typeface="Arial" panose="020B0604020202020204" pitchFamily="34" charset="0"/>
              <a:buChar char="•"/>
            </a:pPr>
            <a:r>
              <a:rPr lang="en-US" dirty="0"/>
              <a:t>results in a poor model generalization under the stronger test-time multi-step PGD attack.</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Improving FGSM (1)</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4330929"/>
          </a:xfrm>
        </p:spPr>
        <p:txBody>
          <a:bodyPr/>
          <a:lstStyle/>
          <a:p>
            <a:endParaRPr lang="en-US" altLang="en-US" dirty="0"/>
          </a:p>
          <a:p>
            <a:r>
              <a:rPr lang="en-US" altLang="en-US" dirty="0"/>
              <a:t>FGSMRS:</a:t>
            </a:r>
          </a:p>
          <a:p>
            <a:pPr marL="285750" indent="-285750">
              <a:buFont typeface="Arial" panose="020B0604020202020204" pitchFamily="34" charset="0"/>
              <a:buChar char="•"/>
            </a:pPr>
            <a:r>
              <a:rPr lang="en-US" altLang="en-US" dirty="0"/>
              <a:t>Adding uniform noise to training data</a:t>
            </a:r>
          </a:p>
          <a:p>
            <a:pPr marL="285750" indent="-285750">
              <a:buFont typeface="Arial" panose="020B0604020202020204" pitchFamily="34" charset="0"/>
              <a:buChar char="•"/>
            </a:pPr>
            <a:r>
              <a:rPr lang="en-US" altLang="en-US" dirty="0"/>
              <a:t>Still a large gap of accuracy between PGD and this method</a:t>
            </a:r>
          </a:p>
          <a:p>
            <a:pPr marL="285750" indent="-285750">
              <a:buFont typeface="Arial" panose="020B0604020202020204" pitchFamily="34" charset="0"/>
              <a:buChar char="•"/>
            </a:pPr>
            <a:r>
              <a:rPr lang="en-US" altLang="en-US" dirty="0"/>
              <a:t>Mysterious phenomenon called </a:t>
            </a:r>
            <a:r>
              <a:rPr lang="en-US" altLang="en-US" dirty="0">
                <a:solidFill>
                  <a:schemeClr val="accent1"/>
                </a:solidFill>
              </a:rPr>
              <a:t>Catastrophic Overfitting</a:t>
            </a:r>
          </a:p>
          <a:p>
            <a:pPr marL="285750" indent="-285750">
              <a:buFont typeface="Arial" panose="020B0604020202020204" pitchFamily="34" charset="0"/>
              <a:buChar char="•"/>
            </a:pPr>
            <a:r>
              <a:rPr lang="en-US" altLang="en-US" dirty="0"/>
              <a:t>Drastic drop of accuracy under a strong attack</a:t>
            </a:r>
          </a:p>
          <a:p>
            <a:endParaRPr lang="en-US" altLang="en-US" dirty="0"/>
          </a:p>
          <a:p>
            <a:r>
              <a:rPr lang="en-US" altLang="en-US" dirty="0"/>
              <a:t>Many methods have been suggested for “catastrophic overfitting" like early stopping but none has been optimal.</a:t>
            </a:r>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8030-7370-58B3-E169-00173186F2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FD64F1-6705-07DC-76A2-00F09C381C04}"/>
              </a:ext>
            </a:extLst>
          </p:cNvPr>
          <p:cNvSpPr>
            <a:spLocks noGrp="1"/>
          </p:cNvSpPr>
          <p:nvPr>
            <p:ph type="title"/>
          </p:nvPr>
        </p:nvSpPr>
        <p:spPr>
          <a:xfrm>
            <a:off x="762000" y="715964"/>
            <a:ext cx="10591800" cy="646332"/>
          </a:xfrm>
        </p:spPr>
        <p:txBody>
          <a:bodyPr/>
          <a:lstStyle/>
          <a:p>
            <a:r>
              <a:rPr lang="en-US" dirty="0"/>
              <a:t>Improving FGSM (2)</a:t>
            </a:r>
          </a:p>
        </p:txBody>
      </p:sp>
      <p:sp>
        <p:nvSpPr>
          <p:cNvPr id="11" name="Text Placeholder 10">
            <a:extLst>
              <a:ext uri="{FF2B5EF4-FFF2-40B4-BE49-F238E27FC236}">
                <a16:creationId xmlns:a16="http://schemas.microsoft.com/office/drawing/2014/main" id="{2072AB57-34D2-298F-65A5-B1FA7D56BD91}"/>
              </a:ext>
            </a:extLst>
          </p:cNvPr>
          <p:cNvSpPr>
            <a:spLocks noGrp="1"/>
          </p:cNvSpPr>
          <p:nvPr>
            <p:ph type="body" sz="quarter" idx="11"/>
          </p:nvPr>
        </p:nvSpPr>
        <p:spPr>
          <a:xfrm>
            <a:off x="762000" y="1432562"/>
            <a:ext cx="10667999" cy="4330929"/>
          </a:xfrm>
        </p:spPr>
        <p:txBody>
          <a:bodyPr/>
          <a:lstStyle/>
          <a:p>
            <a:endParaRPr lang="en-US" altLang="en-US" dirty="0"/>
          </a:p>
          <a:p>
            <a:r>
              <a:rPr lang="en-US" altLang="en-US" dirty="0" err="1"/>
              <a:t>GradAlign</a:t>
            </a:r>
            <a:r>
              <a:rPr lang="en-US" altLang="en-US" dirty="0"/>
              <a:t>:</a:t>
            </a:r>
          </a:p>
          <a:p>
            <a:pPr marL="285750" indent="-285750">
              <a:buFont typeface="Arial" panose="020B0604020202020204" pitchFamily="34" charset="0"/>
              <a:buChar char="•"/>
            </a:pPr>
            <a:r>
              <a:rPr lang="en-US" altLang="en-US" dirty="0"/>
              <a:t>Regularizes the model weights during training to make the input gradients more aligned with each other within the set of allowed perturbed inputs</a:t>
            </a:r>
          </a:p>
          <a:p>
            <a:pPr marL="285750" indent="-285750">
              <a:buFont typeface="Arial" panose="020B0604020202020204" pitchFamily="34" charset="0"/>
              <a:buChar char="•"/>
            </a:pPr>
            <a:r>
              <a:rPr lang="en-US" altLang="en-US" dirty="0"/>
              <a:t>Best when the loss behaves linearly as a function of the input </a:t>
            </a:r>
          </a:p>
          <a:p>
            <a:pPr marL="285750" indent="-285750">
              <a:buFont typeface="Arial" panose="020B0604020202020204" pitchFamily="34" charset="0"/>
              <a:buChar char="•"/>
            </a:pPr>
            <a:r>
              <a:rPr lang="en-US" altLang="en-US" dirty="0"/>
              <a:t>The computational cost of the regularization step is considerable</a:t>
            </a:r>
          </a:p>
          <a:p>
            <a:endParaRPr lang="en-US" altLang="en-US" dirty="0"/>
          </a:p>
          <a:p>
            <a:r>
              <a:rPr lang="en-US" altLang="en-US" dirty="0" err="1"/>
              <a:t>ZeroGrad</a:t>
            </a:r>
            <a:r>
              <a:rPr lang="en-US" altLang="en-US" dirty="0"/>
              <a:t>: </a:t>
            </a:r>
          </a:p>
          <a:p>
            <a:pPr marL="285750" indent="-285750">
              <a:buFont typeface="Arial" panose="020B0604020202020204" pitchFamily="34" charset="0"/>
              <a:buChar char="•"/>
            </a:pPr>
            <a:r>
              <a:rPr lang="en-US" altLang="en-US" dirty="0"/>
              <a:t>Proposed in this paper</a:t>
            </a:r>
          </a:p>
          <a:p>
            <a:pPr marL="285750" indent="-285750">
              <a:buFont typeface="Arial" panose="020B0604020202020204" pitchFamily="34" charset="0"/>
              <a:buChar char="•"/>
            </a:pPr>
            <a:r>
              <a:rPr lang="en-US" altLang="en-US" dirty="0"/>
              <a:t>Achieves significantly better adversarial accuracy in the CIFAR-10 dataset</a:t>
            </a:r>
          </a:p>
        </p:txBody>
      </p:sp>
    </p:spTree>
    <p:extLst>
      <p:ext uri="{BB962C8B-B14F-4D97-AF65-F5344CB8AC3E}">
        <p14:creationId xmlns:p14="http://schemas.microsoft.com/office/powerpoint/2010/main" val="265749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err="1"/>
              <a:t>ZeroGrad</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4745182"/>
          </a:xfrm>
        </p:spPr>
        <p:txBody>
          <a:bodyPr vert="horz" lIns="91440" tIns="45720" rIns="91440" bIns="45720" rtlCol="0" anchor="t">
            <a:normAutofit/>
          </a:bodyPr>
          <a:lstStyle/>
          <a:p>
            <a:pPr lvl="1"/>
            <a:r>
              <a:rPr lang="en-US" dirty="0"/>
              <a:t>Zeroing out the input gradient elements whose absolute values are below a certain threshold</a:t>
            </a:r>
          </a:p>
          <a:p>
            <a:pPr lvl="1"/>
            <a:r>
              <a:rPr lang="en-US" dirty="0"/>
              <a:t>If sign of this small component (</a:t>
            </a:r>
            <a:r>
              <a:rPr lang="el-GR" dirty="0"/>
              <a:t>Δ</a:t>
            </a:r>
            <a:r>
              <a:rPr lang="en-US" dirty="0"/>
              <a:t>X) of the input gradient changes in two consecutive epochs then X</a:t>
            </a:r>
            <a:r>
              <a:rPr lang="en-US" baseline="-25000" dirty="0"/>
              <a:t>FGSM</a:t>
            </a:r>
            <a:r>
              <a:rPr lang="en-US" dirty="0"/>
              <a:t> is not consistent but </a:t>
            </a:r>
            <a:r>
              <a:rPr lang="en-US" dirty="0" err="1"/>
              <a:t>X</a:t>
            </a:r>
            <a:r>
              <a:rPr lang="en-US" baseline="-25000" dirty="0" err="1"/>
              <a:t>ZeroGrad</a:t>
            </a:r>
            <a:r>
              <a:rPr lang="en-US" dirty="0"/>
              <a:t> is consistent.</a:t>
            </a:r>
            <a:endParaRPr lang="fa-IR" dirty="0"/>
          </a:p>
          <a:p>
            <a:pPr lvl="1"/>
            <a:r>
              <a:rPr lang="en-US" dirty="0"/>
              <a:t>Such simple remedies prevent catastrophic overfitting.</a:t>
            </a:r>
          </a:p>
          <a:p>
            <a:pPr marL="0" lvl="1" indent="0">
              <a:buNone/>
            </a:pPr>
            <a:endParaRPr lang="en-US" dirty="0"/>
          </a:p>
          <a:p>
            <a:pPr marL="0" lvl="1" indent="0">
              <a:buNone/>
            </a:pPr>
            <a:r>
              <a:rPr lang="en-US" dirty="0"/>
              <a:t>In summary, we hypothesize that tiny fragile input gradients play a key role in catastrophic overfitting. Our intuition is that due to the discontinuity of the “sign” function in FGSM, elements of the input gradient that are close to zero could cause unexpected drastic change in the attack and result in large weight updates in two consecutive epochs</a:t>
            </a:r>
          </a:p>
        </p:txBody>
      </p:sp>
      <p:pic>
        <p:nvPicPr>
          <p:cNvPr id="4" name="Picture 3">
            <a:extLst>
              <a:ext uri="{FF2B5EF4-FFF2-40B4-BE49-F238E27FC236}">
                <a16:creationId xmlns:a16="http://schemas.microsoft.com/office/drawing/2014/main" id="{A98B902A-610F-7621-2BE2-B80E52388FA1}"/>
              </a:ext>
            </a:extLst>
          </p:cNvPr>
          <p:cNvPicPr>
            <a:picLocks noChangeAspect="1"/>
          </p:cNvPicPr>
          <p:nvPr/>
        </p:nvPicPr>
        <p:blipFill>
          <a:blip r:embed="rId2"/>
          <a:stretch>
            <a:fillRect/>
          </a:stretch>
        </p:blipFill>
        <p:spPr>
          <a:xfrm>
            <a:off x="1243921" y="1132676"/>
            <a:ext cx="3534268" cy="5725324"/>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2065-BBB3-D17D-9FCA-88ACE4F980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4977F4-EBDF-A4B1-F5A2-17C3CCA6EA4C}"/>
              </a:ext>
            </a:extLst>
          </p:cNvPr>
          <p:cNvSpPr>
            <a:spLocks noGrp="1"/>
          </p:cNvSpPr>
          <p:nvPr>
            <p:ph type="title"/>
          </p:nvPr>
        </p:nvSpPr>
        <p:spPr>
          <a:xfrm>
            <a:off x="5199742" y="715961"/>
            <a:ext cx="6477000" cy="1189037"/>
          </a:xfrm>
        </p:spPr>
        <p:txBody>
          <a:bodyPr/>
          <a:lstStyle/>
          <a:p>
            <a:r>
              <a:rPr lang="en-US" dirty="0"/>
              <a:t>What </a:t>
            </a:r>
            <a:r>
              <a:rPr lang="en-US" dirty="0" err="1"/>
              <a:t>ZeroGrad</a:t>
            </a:r>
            <a:r>
              <a:rPr lang="en-US" dirty="0"/>
              <a:t> Offers</a:t>
            </a:r>
          </a:p>
        </p:txBody>
      </p:sp>
      <p:sp>
        <p:nvSpPr>
          <p:cNvPr id="3" name="Text Placeholder 2">
            <a:extLst>
              <a:ext uri="{FF2B5EF4-FFF2-40B4-BE49-F238E27FC236}">
                <a16:creationId xmlns:a16="http://schemas.microsoft.com/office/drawing/2014/main" id="{EAEB2A3B-DEDF-7D85-9B98-89F6C9452161}"/>
              </a:ext>
            </a:extLst>
          </p:cNvPr>
          <p:cNvSpPr>
            <a:spLocks noGrp="1"/>
          </p:cNvSpPr>
          <p:nvPr>
            <p:ph type="body" sz="quarter" idx="11"/>
          </p:nvPr>
        </p:nvSpPr>
        <p:spPr>
          <a:xfrm>
            <a:off x="5199743" y="1905000"/>
            <a:ext cx="6477000" cy="4745182"/>
          </a:xfrm>
        </p:spPr>
        <p:txBody>
          <a:bodyPr vert="horz" lIns="91440" tIns="45720" rIns="91440" bIns="45720" rtlCol="0" anchor="t">
            <a:normAutofit/>
          </a:bodyPr>
          <a:lstStyle/>
          <a:p>
            <a:pPr lvl="1"/>
            <a:r>
              <a:rPr lang="en-US" dirty="0"/>
              <a:t>Proposing a computationally inexpensive method to avoid catastrophic overfitting</a:t>
            </a:r>
          </a:p>
          <a:p>
            <a:pPr lvl="1"/>
            <a:r>
              <a:rPr lang="en-US" dirty="0"/>
              <a:t>A more comprehensive explanation of catastrophic overfitting through associating the weight update with the input gradient magnitude.</a:t>
            </a:r>
          </a:p>
          <a:p>
            <a:pPr lvl="1"/>
            <a:r>
              <a:rPr lang="en-US" dirty="0"/>
              <a:t>Competitive adversarial accuracy on various datasets under no significant train-time overhead</a:t>
            </a:r>
          </a:p>
        </p:txBody>
      </p:sp>
      <p:pic>
        <p:nvPicPr>
          <p:cNvPr id="6" name="Picture 5">
            <a:extLst>
              <a:ext uri="{FF2B5EF4-FFF2-40B4-BE49-F238E27FC236}">
                <a16:creationId xmlns:a16="http://schemas.microsoft.com/office/drawing/2014/main" id="{6455E161-054C-E904-FB91-8577126077A0}"/>
              </a:ext>
            </a:extLst>
          </p:cNvPr>
          <p:cNvPicPr>
            <a:picLocks noChangeAspect="1"/>
          </p:cNvPicPr>
          <p:nvPr/>
        </p:nvPicPr>
        <p:blipFill rotWithShape="1">
          <a:blip r:embed="rId2"/>
          <a:srcRect b="51969"/>
          <a:stretch/>
        </p:blipFill>
        <p:spPr>
          <a:xfrm>
            <a:off x="0" y="1194845"/>
            <a:ext cx="4972467" cy="2690111"/>
          </a:xfrm>
          <a:prstGeom prst="rect">
            <a:avLst/>
          </a:prstGeom>
        </p:spPr>
      </p:pic>
      <p:pic>
        <p:nvPicPr>
          <p:cNvPr id="8" name="Picture 7">
            <a:extLst>
              <a:ext uri="{FF2B5EF4-FFF2-40B4-BE49-F238E27FC236}">
                <a16:creationId xmlns:a16="http://schemas.microsoft.com/office/drawing/2014/main" id="{7BE84DD1-73D5-DE0B-1312-F3E2ECED4955}"/>
              </a:ext>
            </a:extLst>
          </p:cNvPr>
          <p:cNvPicPr>
            <a:picLocks noChangeAspect="1"/>
          </p:cNvPicPr>
          <p:nvPr/>
        </p:nvPicPr>
        <p:blipFill>
          <a:blip r:embed="rId3"/>
          <a:stretch>
            <a:fillRect/>
          </a:stretch>
        </p:blipFill>
        <p:spPr>
          <a:xfrm>
            <a:off x="266879" y="3884956"/>
            <a:ext cx="4705588" cy="2973044"/>
          </a:xfrm>
          <a:prstGeom prst="rect">
            <a:avLst/>
          </a:prstGeom>
        </p:spPr>
      </p:pic>
    </p:spTree>
    <p:extLst>
      <p:ext uri="{BB962C8B-B14F-4D97-AF65-F5344CB8AC3E}">
        <p14:creationId xmlns:p14="http://schemas.microsoft.com/office/powerpoint/2010/main" val="425494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1999" y="715963"/>
            <a:ext cx="7338291" cy="1189038"/>
          </a:xfrm>
        </p:spPr>
        <p:txBody>
          <a:bodyPr/>
          <a:lstStyle/>
          <a:p>
            <a:r>
              <a:rPr lang="en-US" dirty="0"/>
              <a:t>Diving deeper into </a:t>
            </a:r>
            <a:r>
              <a:rPr lang="en-US" dirty="0" err="1"/>
              <a:t>ZeroGrad</a:t>
            </a:r>
            <a:endParaRPr lang="en-US" dirty="0"/>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5334000" cy="3276600"/>
          </a:xfrm>
        </p:spPr>
        <p:txBody>
          <a:bodyPr vert="horz" lIns="91440" tIns="45720" rIns="91440" bIns="45720" rtlCol="0" anchor="t">
            <a:normAutofit fontScale="92500" lnSpcReduction="10000"/>
          </a:bodyPr>
          <a:lstStyle/>
          <a:p>
            <a:pPr lvl="1"/>
            <a:endParaRPr lang="en-US" altLang="en-US" dirty="0"/>
          </a:p>
          <a:p>
            <a:pPr marL="285750" indent="-285750">
              <a:buFont typeface="Arial" panose="020B0604020202020204" pitchFamily="34" charset="0"/>
              <a:buChar char="•"/>
            </a:pPr>
            <a:r>
              <a:rPr lang="en-US" altLang="en-US" b="0" dirty="0"/>
              <a:t>Combining FGSM adversarial training with random initialization can result in a simple method that is just effective as the PGD-based adversarial training with a low training cost.</a:t>
            </a:r>
          </a:p>
          <a:p>
            <a:pPr marL="285750" indent="-285750">
              <a:buFont typeface="Arial" panose="020B0604020202020204" pitchFamily="34" charset="0"/>
              <a:buChar char="•"/>
            </a:pPr>
            <a:endParaRPr lang="en-US" altLang="en-US" b="0" dirty="0"/>
          </a:p>
          <a:p>
            <a:pPr marL="285750" indent="-285750">
              <a:buFont typeface="Arial" panose="020B0604020202020204" pitchFamily="34" charset="0"/>
              <a:buChar char="•"/>
            </a:pPr>
            <a:r>
              <a:rPr lang="en-US" b="0" dirty="0"/>
              <a:t>Identification of the catastrophic overfitting as a failure mode.</a:t>
            </a:r>
          </a:p>
          <a:p>
            <a:pPr marL="285750" indent="-285750">
              <a:buFont typeface="Arial" panose="020B0604020202020204" pitchFamily="34" charset="0"/>
              <a:buChar char="•"/>
            </a:pPr>
            <a:r>
              <a:rPr lang="en-US" b="0" dirty="0"/>
              <a:t>Comprehensive understanding of this failure mode, and developing new methods that could solve this issue.</a:t>
            </a:r>
            <a:endParaRPr lang="en-US" alt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2C5E8-CD08-E53E-965A-70AF67CFDA2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0B1DFE4-04A2-3B05-5A37-6A1A7EE08FDF}"/>
              </a:ext>
            </a:extLst>
          </p:cNvPr>
          <p:cNvSpPr>
            <a:spLocks noGrp="1"/>
          </p:cNvSpPr>
          <p:nvPr>
            <p:ph type="title"/>
          </p:nvPr>
        </p:nvSpPr>
        <p:spPr>
          <a:xfrm>
            <a:off x="761999" y="715963"/>
            <a:ext cx="7338291" cy="1189038"/>
          </a:xfrm>
        </p:spPr>
        <p:txBody>
          <a:bodyPr/>
          <a:lstStyle/>
          <a:p>
            <a:r>
              <a:rPr lang="en-US" dirty="0"/>
              <a:t>Basic Idea</a:t>
            </a:r>
          </a:p>
        </p:txBody>
      </p:sp>
      <p:sp>
        <p:nvSpPr>
          <p:cNvPr id="9219" name="Rectangle 8">
            <a:extLst>
              <a:ext uri="{FF2B5EF4-FFF2-40B4-BE49-F238E27FC236}">
                <a16:creationId xmlns:a16="http://schemas.microsoft.com/office/drawing/2014/main" id="{79D2C59D-F63E-D237-514B-6F307FE4BFC9}"/>
              </a:ext>
            </a:extLst>
          </p:cNvPr>
          <p:cNvSpPr>
            <a:spLocks noGrp="1" noChangeArrowheads="1"/>
          </p:cNvSpPr>
          <p:nvPr>
            <p:ph type="body" sz="quarter" idx="11"/>
          </p:nvPr>
        </p:nvSpPr>
        <p:spPr>
          <a:xfrm>
            <a:off x="762000" y="1905000"/>
            <a:ext cx="5334000" cy="2020455"/>
          </a:xfrm>
        </p:spPr>
        <p:txBody>
          <a:bodyPr vert="horz" lIns="91440" tIns="45720" rIns="91440" bIns="45720" rtlCol="0" anchor="t">
            <a:normAutofit/>
          </a:bodyPr>
          <a:lstStyle/>
          <a:p>
            <a:pPr lvl="1"/>
            <a:r>
              <a:rPr lang="en-US" dirty="0"/>
              <a:t>Certain elements in the input gradient, whose magnitudes are susceptible to change their sign. </a:t>
            </a:r>
          </a:p>
          <a:p>
            <a:pPr lvl="1"/>
            <a:r>
              <a:rPr lang="en-US" dirty="0"/>
              <a:t>This susceptibility could for example stem from such elements being close to zero. </a:t>
            </a:r>
          </a:p>
          <a:p>
            <a:pPr lvl="1"/>
            <a:r>
              <a:rPr lang="en-US" dirty="0"/>
              <a:t>We call these critical elements, </a:t>
            </a:r>
            <a:r>
              <a:rPr lang="en-US" dirty="0">
                <a:solidFill>
                  <a:schemeClr val="accent1"/>
                </a:solidFill>
              </a:rPr>
              <a:t>tiny fragile gradients</a:t>
            </a:r>
            <a:r>
              <a:rPr lang="en-US" dirty="0"/>
              <a:t>.</a:t>
            </a:r>
          </a:p>
          <a:p>
            <a:pPr marL="0" lvl="1" indent="0">
              <a:buNone/>
            </a:pPr>
            <a:endParaRPr lang="en-US" dirty="0"/>
          </a:p>
        </p:txBody>
      </p:sp>
      <p:sp>
        <p:nvSpPr>
          <p:cNvPr id="2" name="Rectangle 8">
            <a:extLst>
              <a:ext uri="{FF2B5EF4-FFF2-40B4-BE49-F238E27FC236}">
                <a16:creationId xmlns:a16="http://schemas.microsoft.com/office/drawing/2014/main" id="{BFC709DA-F34A-4408-74FD-1C84D784B831}"/>
              </a:ext>
            </a:extLst>
          </p:cNvPr>
          <p:cNvSpPr txBox="1">
            <a:spLocks noChangeArrowheads="1"/>
          </p:cNvSpPr>
          <p:nvPr/>
        </p:nvSpPr>
        <p:spPr>
          <a:xfrm>
            <a:off x="762000" y="4355955"/>
            <a:ext cx="5334000" cy="327660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fontAlgn="auto">
              <a:spcAft>
                <a:spcPts val="0"/>
              </a:spcAft>
              <a:buFont typeface="Arial" panose="020B0604020202020204" pitchFamily="34" charset="0"/>
              <a:buNone/>
            </a:pPr>
            <a:r>
              <a:rPr lang="en-US" dirty="0"/>
              <a:t>How to avoid?</a:t>
            </a:r>
          </a:p>
          <a:p>
            <a:pPr lvl="1" fontAlgn="auto">
              <a:spcAft>
                <a:spcPts val="0"/>
              </a:spcAft>
            </a:pPr>
            <a:r>
              <a:rPr lang="en-US" dirty="0"/>
              <a:t>Avoid occurrence of catastrophic overfitting by explicitly zeroing these tiny gradients.</a:t>
            </a:r>
          </a:p>
          <a:p>
            <a:pPr lvl="1" fontAlgn="auto">
              <a:spcAft>
                <a:spcPts val="0"/>
              </a:spcAft>
            </a:pPr>
            <a:endParaRPr lang="en-US" dirty="0"/>
          </a:p>
        </p:txBody>
      </p:sp>
      <p:pic>
        <p:nvPicPr>
          <p:cNvPr id="5" name="Picture 4">
            <a:extLst>
              <a:ext uri="{FF2B5EF4-FFF2-40B4-BE49-F238E27FC236}">
                <a16:creationId xmlns:a16="http://schemas.microsoft.com/office/drawing/2014/main" id="{97EDA199-F1CC-E89B-5632-6D1D8D8112EF}"/>
              </a:ext>
            </a:extLst>
          </p:cNvPr>
          <p:cNvPicPr>
            <a:picLocks noChangeAspect="1"/>
          </p:cNvPicPr>
          <p:nvPr/>
        </p:nvPicPr>
        <p:blipFill>
          <a:blip r:embed="rId3"/>
          <a:stretch>
            <a:fillRect/>
          </a:stretch>
        </p:blipFill>
        <p:spPr>
          <a:xfrm>
            <a:off x="9048311" y="975970"/>
            <a:ext cx="3143689" cy="4906060"/>
          </a:xfrm>
          <a:prstGeom prst="rect">
            <a:avLst/>
          </a:prstGeom>
        </p:spPr>
      </p:pic>
      <p:sp>
        <p:nvSpPr>
          <p:cNvPr id="6" name="Rectangle 8">
            <a:extLst>
              <a:ext uri="{FF2B5EF4-FFF2-40B4-BE49-F238E27FC236}">
                <a16:creationId xmlns:a16="http://schemas.microsoft.com/office/drawing/2014/main" id="{06B1CBA0-8868-F57C-CBCB-8E19782A6478}"/>
              </a:ext>
            </a:extLst>
          </p:cNvPr>
          <p:cNvSpPr txBox="1">
            <a:spLocks noChangeArrowheads="1"/>
          </p:cNvSpPr>
          <p:nvPr/>
        </p:nvSpPr>
        <p:spPr>
          <a:xfrm>
            <a:off x="6096000" y="1900886"/>
            <a:ext cx="2952310" cy="4158169"/>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pPr>
            <a:r>
              <a:rPr lang="en-US" dirty="0"/>
              <a:t>Discontinuity of the “sign” function that is part of the FGSM.</a:t>
            </a:r>
          </a:p>
          <a:p>
            <a:pPr lvl="1" fontAlgn="auto">
              <a:spcAft>
                <a:spcPts val="0"/>
              </a:spcAft>
            </a:pPr>
            <a:r>
              <a:rPr lang="en-US" dirty="0"/>
              <a:t>Large weight updates in a training iteration.</a:t>
            </a:r>
          </a:p>
          <a:p>
            <a:pPr lvl="1" fontAlgn="auto">
              <a:spcAft>
                <a:spcPts val="0"/>
              </a:spcAft>
            </a:pPr>
            <a:endParaRPr lang="en-US" dirty="0"/>
          </a:p>
          <a:p>
            <a:pPr marL="0" lvl="1" indent="0" fontAlgn="auto">
              <a:spcAft>
                <a:spcPts val="0"/>
              </a:spcAft>
              <a:buNone/>
            </a:pPr>
            <a:endParaRPr lang="en-US" dirty="0"/>
          </a:p>
          <a:p>
            <a:pPr marL="0" lvl="1" indent="0" fontAlgn="auto">
              <a:spcAft>
                <a:spcPts val="0"/>
              </a:spcAft>
              <a:buNone/>
            </a:pPr>
            <a:r>
              <a:rPr lang="en-US" dirty="0"/>
              <a:t>Solution?</a:t>
            </a:r>
          </a:p>
          <a:p>
            <a:pPr lvl="1" fontAlgn="auto">
              <a:spcAft>
                <a:spcPts val="0"/>
              </a:spcAft>
            </a:pPr>
            <a:r>
              <a:rPr lang="en-US" dirty="0"/>
              <a:t>Zeroing out tiny fragile gradients</a:t>
            </a:r>
          </a:p>
          <a:p>
            <a:pPr lvl="1" fontAlgn="auto">
              <a:spcAft>
                <a:spcPts val="0"/>
              </a:spcAft>
            </a:pPr>
            <a:endParaRPr lang="en-US" dirty="0"/>
          </a:p>
        </p:txBody>
      </p:sp>
    </p:spTree>
    <p:extLst>
      <p:ext uri="{BB962C8B-B14F-4D97-AF65-F5344CB8AC3E}">
        <p14:creationId xmlns:p14="http://schemas.microsoft.com/office/powerpoint/2010/main" val="23028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er Template_Heritage Month Presentation" id="{910467CA-E581-43CB-A3F9-242953556B2E}" vid="{325629C9-8C54-4982-A5E7-91DBF3E63B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4BC66-A771-492B-8E79-E3C5E33B7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3ACE82-BD1C-4CC4-B9C6-7097502B70B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0AD4D6-2712-4EC3-A727-A5652AD67F9C}">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Starter Template_Heritage Month Presentation</Template>
  <TotalTime>0</TotalTime>
  <Words>1698</Words>
  <Application>Microsoft Office PowerPoint</Application>
  <PresentationFormat>Widescreen</PresentationFormat>
  <Paragraphs>140</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Segoe UI</vt:lpstr>
      <vt:lpstr>Office Theme</vt:lpstr>
      <vt:lpstr>ZeroGrad: Costless conscious remedies for catastrophic overfitting in the FGSM adversarial training</vt:lpstr>
      <vt:lpstr>Introduction</vt:lpstr>
      <vt:lpstr>Types of Adversarial Attacks</vt:lpstr>
      <vt:lpstr>Improving FGSM (1)</vt:lpstr>
      <vt:lpstr>Improving FGSM (2)</vt:lpstr>
      <vt:lpstr>ZeroGrad</vt:lpstr>
      <vt:lpstr>What ZeroGrad Offers</vt:lpstr>
      <vt:lpstr>Diving deeper into ZeroGrad</vt:lpstr>
      <vt:lpstr>Basic Idea</vt:lpstr>
      <vt:lpstr>How ZeroGrad works?</vt:lpstr>
      <vt:lpstr>Causes of catastrophic overfitting (1)</vt:lpstr>
      <vt:lpstr>Causes of catastrophic overfitting (2)</vt:lpstr>
      <vt:lpstr>Causes of catastrophic overfitting (3)</vt:lpstr>
      <vt:lpstr>Numerical results</vt:lpstr>
      <vt:lpstr>Experimental Evaluation of ZeroGrad</vt:lpstr>
      <vt:lpstr>CIFAR-10, CIFAR-100, SVHN and ImageNet</vt:lpstr>
      <vt:lpstr>AutoAttack and Training Time</vt:lpstr>
      <vt:lpstr>Hyperparameter Selection and Adjustment</vt:lpstr>
      <vt:lpstr>Mean perturbation size</vt:lpstr>
      <vt:lpstr>Decision Boundary Distortion</vt:lpstr>
      <vt:lpstr>FGSM step size</vt:lpstr>
      <vt:lpstr>Conclusion</vt:lpstr>
      <vt:lpstr>Questions &amp; answers</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2021-02-18T07:10:18Z</dcterms:created>
  <dcterms:modified xsi:type="dcterms:W3CDTF">2024-06-29T22:05:46Z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