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6" r:id="rId10"/>
    <p:sldId id="267" r:id="rId11"/>
    <p:sldId id="264" r:id="rId12"/>
    <p:sldId id="265" r:id="rId13"/>
  </p:sldIdLst>
  <p:sldSz cx="18288000" cy="10287000"/>
  <p:notesSz cx="6858000" cy="9144000"/>
  <p:embeddedFontLst>
    <p:embeddedFont>
      <p:font typeface="Arial Narrow" panose="020B0606020202030204" pitchFamily="34" charset="0"/>
      <p:regular r:id="rId15"/>
      <p:bold r:id="rId16"/>
      <p:italic r:id="rId17"/>
      <p:boldItalic r:id="rId18"/>
    </p:embeddedFont>
    <p:embeddedFont>
      <p:font typeface="Garet" panose="020B0604020202020204" charset="0"/>
      <p:regular r:id="rId19"/>
    </p:embeddedFont>
    <p:embeddedFont>
      <p:font typeface="Garet Bold" panose="020B0604020202020204" charset="0"/>
      <p:regular r:id="rId20"/>
    </p:embeddedFont>
    <p:embeddedFont>
      <p:font typeface="Garet Light" panose="020B0604020202020204" charset="0"/>
      <p:regular r:id="rId21"/>
    </p:embeddedFont>
    <p:embeddedFont>
      <p:font typeface="Montserrat" panose="00000500000000000000" pitchFamily="2" charset="0"/>
      <p:regular r:id="rId22"/>
      <p:bold r:id="rId23"/>
      <p:italic r:id="rId24"/>
      <p:boldItalic r:id="rId25"/>
    </p:embeddedFont>
    <p:embeddedFont>
      <p:font typeface="Montserrat Medium" panose="00000600000000000000" pitchFamily="2" charset="0"/>
      <p:regular r:id="rId26"/>
    </p:embeddedFont>
    <p:embeddedFont>
      <p:font typeface="Open Sans Bold" panose="020B0806030504020204" pitchFamily="34" charset="0"/>
      <p:regular r:id="rId27"/>
      <p:bold r:id="rId28"/>
    </p:embeddedFont>
    <p:embeddedFont>
      <p:font typeface="Poppins Bold"/>
      <p:regular r:id="rId29"/>
    </p:embeddedFont>
    <p:embeddedFont>
      <p:font typeface="Staatliches" pitchFamily="2" charset="0"/>
      <p:regular r:id="rId3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>
        <p:scale>
          <a:sx n="33" d="100"/>
          <a:sy n="33" d="100"/>
        </p:scale>
        <p:origin x="1954" y="134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64299CE-B976-49ED-85AC-B2F2F61760A0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FDDA666-4B39-4E28-9C23-E96EC3CA296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390042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FDDA666-4B39-4E28-9C23-E96EC3CA2963}" type="slidenum">
              <a:rPr lang="en-IN" smtClean="0"/>
              <a:t>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95578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jp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20.sv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2.png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image" Target="../media/image1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7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9337447" y="8229037"/>
            <a:ext cx="6608973" cy="629717"/>
            <a:chOff x="0" y="0"/>
            <a:chExt cx="3929104" cy="37437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3929104" cy="374374"/>
            </a:xfrm>
            <a:custGeom>
              <a:avLst/>
              <a:gdLst/>
              <a:ahLst/>
              <a:cxnLst/>
              <a:rect l="l" t="t" r="r" b="b"/>
              <a:pathLst>
                <a:path w="3929104" h="374374">
                  <a:moveTo>
                    <a:pt x="203200" y="0"/>
                  </a:moveTo>
                  <a:lnTo>
                    <a:pt x="3929104" y="0"/>
                  </a:lnTo>
                  <a:lnTo>
                    <a:pt x="3725904" y="374374"/>
                  </a:lnTo>
                  <a:lnTo>
                    <a:pt x="0" y="3743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101600" y="-47625"/>
              <a:ext cx="3725904" cy="421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-396864" y="-1647687"/>
            <a:ext cx="1425564" cy="6275709"/>
            <a:chOff x="0" y="0"/>
            <a:chExt cx="375457" cy="1652862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375457" cy="1652862"/>
            </a:xfrm>
            <a:custGeom>
              <a:avLst/>
              <a:gdLst/>
              <a:ahLst/>
              <a:cxnLst/>
              <a:rect l="l" t="t" r="r" b="b"/>
              <a:pathLst>
                <a:path w="375457" h="1652862">
                  <a:moveTo>
                    <a:pt x="375457" y="0"/>
                  </a:moveTo>
                  <a:lnTo>
                    <a:pt x="375457" y="1538562"/>
                  </a:lnTo>
                  <a:lnTo>
                    <a:pt x="187729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8" name="TextBox 8"/>
            <p:cNvSpPr txBox="1"/>
            <p:nvPr/>
          </p:nvSpPr>
          <p:spPr>
            <a:xfrm>
              <a:off x="0" y="-47625"/>
              <a:ext cx="375457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 rot="5400000">
            <a:off x="14873559" y="6833228"/>
            <a:ext cx="1425564" cy="6275709"/>
            <a:chOff x="0" y="0"/>
            <a:chExt cx="375457" cy="1652862"/>
          </a:xfrm>
        </p:grpSpPr>
        <p:sp>
          <p:nvSpPr>
            <p:cNvPr id="10" name="Freeform 10"/>
            <p:cNvSpPr/>
            <p:nvPr/>
          </p:nvSpPr>
          <p:spPr>
            <a:xfrm>
              <a:off x="0" y="0"/>
              <a:ext cx="375457" cy="1652862"/>
            </a:xfrm>
            <a:custGeom>
              <a:avLst/>
              <a:gdLst/>
              <a:ahLst/>
              <a:cxnLst/>
              <a:rect l="l" t="t" r="r" b="b"/>
              <a:pathLst>
                <a:path w="375457" h="1652862">
                  <a:moveTo>
                    <a:pt x="375457" y="0"/>
                  </a:moveTo>
                  <a:lnTo>
                    <a:pt x="375457" y="1538562"/>
                  </a:lnTo>
                  <a:lnTo>
                    <a:pt x="187729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0"/>
            </a:gradFill>
          </p:spPr>
        </p:sp>
        <p:sp>
          <p:nvSpPr>
            <p:cNvPr id="11" name="TextBox 11"/>
            <p:cNvSpPr txBox="1"/>
            <p:nvPr/>
          </p:nvSpPr>
          <p:spPr>
            <a:xfrm>
              <a:off x="0" y="-47625"/>
              <a:ext cx="375457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12" name="AutoShape 12"/>
          <p:cNvSpPr/>
          <p:nvPr/>
        </p:nvSpPr>
        <p:spPr>
          <a:xfrm>
            <a:off x="5986727" y="9971082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13669106" y="465101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>
            <a:off x="-3226393" y="5000612"/>
            <a:ext cx="9065907" cy="8229600"/>
          </a:xfrm>
          <a:custGeom>
            <a:avLst/>
            <a:gdLst/>
            <a:ahLst/>
            <a:cxnLst/>
            <a:rect l="l" t="t" r="r" b="b"/>
            <a:pathLst>
              <a:path w="9065907" h="8229600">
                <a:moveTo>
                  <a:pt x="0" y="0"/>
                </a:moveTo>
                <a:lnTo>
                  <a:pt x="9065906" y="0"/>
                </a:lnTo>
                <a:lnTo>
                  <a:pt x="9065906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 t="-24932" b="-24932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1905000" y="2552703"/>
            <a:ext cx="14560461" cy="639809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7036"/>
              </a:lnSpc>
            </a:pPr>
            <a:r>
              <a:rPr lang="en-US" sz="9600" b="1" dirty="0">
                <a:solidFill>
                  <a:schemeClr val="bg1"/>
                </a:solidFill>
              </a:rPr>
              <a:t>Exploring Global Happiness Dataset</a:t>
            </a:r>
            <a:endParaRPr lang="en-US" sz="96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17036"/>
              </a:lnSpc>
            </a:pPr>
            <a:endParaRPr lang="en-US" sz="12168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6" name="TextBox 16"/>
          <p:cNvSpPr txBox="1"/>
          <p:nvPr/>
        </p:nvSpPr>
        <p:spPr>
          <a:xfrm>
            <a:off x="9661216" y="8279514"/>
            <a:ext cx="4588184" cy="44576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3621"/>
              </a:lnSpc>
            </a:pPr>
            <a:r>
              <a:rPr lang="en-US" sz="2586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By Jefrin</a:t>
            </a:r>
          </a:p>
        </p:txBody>
      </p:sp>
      <p:sp>
        <p:nvSpPr>
          <p:cNvPr id="17" name="Freeform 17"/>
          <p:cNvSpPr/>
          <p:nvPr/>
        </p:nvSpPr>
        <p:spPr>
          <a:xfrm>
            <a:off x="13466363" y="-1132975"/>
            <a:ext cx="9449763" cy="12855471"/>
          </a:xfrm>
          <a:custGeom>
            <a:avLst/>
            <a:gdLst/>
            <a:ahLst/>
            <a:cxnLst/>
            <a:rect l="l" t="t" r="r" b="b"/>
            <a:pathLst>
              <a:path w="9449763" h="12855471">
                <a:moveTo>
                  <a:pt x="0" y="0"/>
                </a:moveTo>
                <a:lnTo>
                  <a:pt x="9449763" y="0"/>
                </a:lnTo>
                <a:lnTo>
                  <a:pt x="9449763" y="12855471"/>
                </a:lnTo>
                <a:lnTo>
                  <a:pt x="0" y="128554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CF5326C1-A8D3-D72E-DA32-15CC8C603625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Freeform 6">
            <a:extLst>
              <a:ext uri="{FF2B5EF4-FFF2-40B4-BE49-F238E27FC236}">
                <a16:creationId xmlns:a16="http://schemas.microsoft.com/office/drawing/2014/main" id="{0A3D4C7E-7B6E-198D-EF99-B0307CBA0E5F}"/>
              </a:ext>
            </a:extLst>
          </p:cNvPr>
          <p:cNvSpPr/>
          <p:nvPr/>
        </p:nvSpPr>
        <p:spPr>
          <a:xfrm>
            <a:off x="-8305800" y="-28575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8" y="0"/>
                </a:lnTo>
                <a:lnTo>
                  <a:pt x="12573778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63BCA8-F8C4-7403-CAE4-CC738B7A23B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9700" y="227902"/>
            <a:ext cx="16078200" cy="8229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865879C9-C2FA-6450-2731-E31A7B9CF901}"/>
              </a:ext>
            </a:extLst>
          </p:cNvPr>
          <p:cNvSpPr txBox="1"/>
          <p:nvPr/>
        </p:nvSpPr>
        <p:spPr>
          <a:xfrm>
            <a:off x="3200400" y="9110641"/>
            <a:ext cx="1188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2800" dirty="0">
                <a:solidFill>
                  <a:schemeClr val="bg1"/>
                </a:solidFill>
              </a:rPr>
              <a:t>T test to find difference of mean happiness score between Asia and Europe</a:t>
            </a:r>
          </a:p>
        </p:txBody>
      </p:sp>
    </p:spTree>
    <p:extLst>
      <p:ext uri="{BB962C8B-B14F-4D97-AF65-F5344CB8AC3E}">
        <p14:creationId xmlns:p14="http://schemas.microsoft.com/office/powerpoint/2010/main" val="42889560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889930" y="2514604"/>
            <a:ext cx="14398678" cy="5702971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Key Findings: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Wealth, health, and freedom strongly influence happiness.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Countries with lower GDP and weaker health/freedom metrics tend to have lower happiness scores.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Nordic countries, with high GDP, strong social support, and good governance, are consistently happiest.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b="1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400" b="1" dirty="0">
                <a:solidFill>
                  <a:schemeClr val="bg1"/>
                </a:solidFill>
                <a:latin typeface="Arial" panose="020B0604020202020204" pitchFamily="34" charset="0"/>
              </a:rPr>
              <a:t>Recommendations:</a:t>
            </a:r>
            <a:endParaRPr lang="en-US" altLang="en-US" sz="2400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Economic development is crucial for improving happiness.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Health systems, social support, and personal freedom are strong non-economic contributors.</a:t>
            </a:r>
          </a:p>
          <a:p>
            <a:pPr lvl="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bg1"/>
                </a:solidFill>
                <a:latin typeface="Arial" panose="020B0604020202020204" pitchFamily="34" charset="0"/>
              </a:rPr>
              <a:t>Reducing corruption and improving governance can positively impact well-being</a:t>
            </a:r>
            <a:r>
              <a:rPr lang="en-US" altLang="en-US" sz="2400" dirty="0">
                <a:latin typeface="Arial" panose="020B0604020202020204" pitchFamily="34" charset="0"/>
              </a:rPr>
              <a:t>.</a:t>
            </a:r>
          </a:p>
          <a:p>
            <a:pPr algn="ctr">
              <a:lnSpc>
                <a:spcPts val="5790"/>
              </a:lnSpc>
            </a:pPr>
            <a:endParaRPr lang="en-US" sz="4136" b="1" dirty="0">
              <a:solidFill>
                <a:srgbClr val="FFFFFF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4" name="Freeform 4"/>
          <p:cNvSpPr/>
          <p:nvPr/>
        </p:nvSpPr>
        <p:spPr>
          <a:xfrm>
            <a:off x="914400" y="1332445"/>
            <a:ext cx="876382" cy="685171"/>
          </a:xfrm>
          <a:custGeom>
            <a:avLst/>
            <a:gdLst/>
            <a:ahLst/>
            <a:cxnLst/>
            <a:rect l="l" t="t" r="r" b="b"/>
            <a:pathLst>
              <a:path w="876382" h="685171">
                <a:moveTo>
                  <a:pt x="0" y="0"/>
                </a:moveTo>
                <a:lnTo>
                  <a:pt x="876382" y="0"/>
                </a:lnTo>
                <a:lnTo>
                  <a:pt x="876382" y="685171"/>
                </a:lnTo>
                <a:lnTo>
                  <a:pt x="0" y="685171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5" name="Freeform 5"/>
          <p:cNvSpPr/>
          <p:nvPr/>
        </p:nvSpPr>
        <p:spPr>
          <a:xfrm flipH="1">
            <a:off x="16379878" y="8570752"/>
            <a:ext cx="879422" cy="687548"/>
          </a:xfrm>
          <a:custGeom>
            <a:avLst/>
            <a:gdLst/>
            <a:ahLst/>
            <a:cxnLst/>
            <a:rect l="l" t="t" r="r" b="b"/>
            <a:pathLst>
              <a:path w="879422" h="687548">
                <a:moveTo>
                  <a:pt x="879422" y="0"/>
                </a:moveTo>
                <a:lnTo>
                  <a:pt x="0" y="0"/>
                </a:lnTo>
                <a:lnTo>
                  <a:pt x="0" y="687548"/>
                </a:lnTo>
                <a:lnTo>
                  <a:pt x="879422" y="687548"/>
                </a:lnTo>
                <a:lnTo>
                  <a:pt x="879422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  <a:ln cap="sq">
            <a:noFill/>
            <a:prstDash val="solid"/>
            <a:miter/>
          </a:ln>
        </p:spPr>
      </p:sp>
      <p:sp>
        <p:nvSpPr>
          <p:cNvPr id="6" name="Freeform 6"/>
          <p:cNvSpPr/>
          <p:nvPr/>
        </p:nvSpPr>
        <p:spPr>
          <a:xfrm>
            <a:off x="-7595189" y="-21717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8" y="0"/>
                </a:lnTo>
                <a:lnTo>
                  <a:pt x="12573778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0000"/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9829800" y="-888781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FAD123F-70F4-5806-DD4D-FEB07219AD6F}"/>
              </a:ext>
            </a:extLst>
          </p:cNvPr>
          <p:cNvSpPr txBox="1"/>
          <p:nvPr/>
        </p:nvSpPr>
        <p:spPr>
          <a:xfrm>
            <a:off x="6781800" y="419099"/>
            <a:ext cx="6591300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8000" dirty="0">
                <a:solidFill>
                  <a:schemeClr val="bg1"/>
                </a:solidFill>
                <a:latin typeface="system-ui"/>
              </a:rPr>
              <a:t>CONCLUSION</a:t>
            </a:r>
          </a:p>
          <a:p>
            <a:endParaRPr lang="en-IN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762000" y="2098163"/>
            <a:ext cx="13716000" cy="259049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21577"/>
              </a:lnSpc>
            </a:pPr>
            <a:r>
              <a:rPr lang="en-US" sz="15412" b="1" dirty="0">
                <a:solidFill>
                  <a:srgbClr val="FFFFFF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Thank You</a:t>
            </a:r>
          </a:p>
        </p:txBody>
      </p:sp>
      <p:sp>
        <p:nvSpPr>
          <p:cNvPr id="4" name="Freeform 4"/>
          <p:cNvSpPr/>
          <p:nvPr/>
        </p:nvSpPr>
        <p:spPr>
          <a:xfrm>
            <a:off x="10972411" y="-79629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9" name="AutoShape 9"/>
          <p:cNvSpPr/>
          <p:nvPr/>
        </p:nvSpPr>
        <p:spPr>
          <a:xfrm flipV="1">
            <a:off x="-685800" y="5601274"/>
            <a:ext cx="14630400" cy="9525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Freeform 10"/>
          <p:cNvSpPr/>
          <p:nvPr/>
        </p:nvSpPr>
        <p:spPr>
          <a:xfrm>
            <a:off x="-7229614" y="-1611305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02A91A-610E-C741-CB90-10FA183ECE36}"/>
              </a:ext>
            </a:extLst>
          </p:cNvPr>
          <p:cNvSpPr txBox="1"/>
          <p:nvPr/>
        </p:nvSpPr>
        <p:spPr>
          <a:xfrm>
            <a:off x="468923" y="3578442"/>
            <a:ext cx="15380676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endParaRPr lang="en-IN" dirty="0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288F068-CD8D-147E-E104-DC38A6C37344}"/>
              </a:ext>
            </a:extLst>
          </p:cNvPr>
          <p:cNvGrpSpPr/>
          <p:nvPr/>
        </p:nvGrpSpPr>
        <p:grpSpPr>
          <a:xfrm>
            <a:off x="12605270" y="6062892"/>
            <a:ext cx="4153984" cy="3535901"/>
            <a:chOff x="0" y="0"/>
            <a:chExt cx="976450" cy="889099"/>
          </a:xfrm>
        </p:grpSpPr>
        <p:sp>
          <p:nvSpPr>
            <p:cNvPr id="17" name="Freeform 13">
              <a:extLst>
                <a:ext uri="{FF2B5EF4-FFF2-40B4-BE49-F238E27FC236}">
                  <a16:creationId xmlns:a16="http://schemas.microsoft.com/office/drawing/2014/main" id="{96D1B181-8A57-379F-198B-8FA76E2114EE}"/>
                </a:ext>
              </a:extLst>
            </p:cNvPr>
            <p:cNvSpPr/>
            <p:nvPr/>
          </p:nvSpPr>
          <p:spPr>
            <a:xfrm>
              <a:off x="0" y="0"/>
              <a:ext cx="976450" cy="889099"/>
            </a:xfrm>
            <a:custGeom>
              <a:avLst/>
              <a:gdLst/>
              <a:ahLst/>
              <a:cxnLst/>
              <a:rect l="l" t="t" r="r" b="b"/>
              <a:pathLst>
                <a:path w="976450" h="889099">
                  <a:moveTo>
                    <a:pt x="110703" y="0"/>
                  </a:moveTo>
                  <a:lnTo>
                    <a:pt x="865748" y="0"/>
                  </a:lnTo>
                  <a:cubicBezTo>
                    <a:pt x="895108" y="0"/>
                    <a:pt x="923266" y="11663"/>
                    <a:pt x="944026" y="32424"/>
                  </a:cubicBezTo>
                  <a:cubicBezTo>
                    <a:pt x="964787" y="53185"/>
                    <a:pt x="976450" y="81343"/>
                    <a:pt x="976450" y="110703"/>
                  </a:cubicBezTo>
                  <a:lnTo>
                    <a:pt x="976450" y="778396"/>
                  </a:lnTo>
                  <a:cubicBezTo>
                    <a:pt x="976450" y="807756"/>
                    <a:pt x="964787" y="835914"/>
                    <a:pt x="944026" y="856675"/>
                  </a:cubicBezTo>
                  <a:cubicBezTo>
                    <a:pt x="923266" y="877435"/>
                    <a:pt x="895108" y="889099"/>
                    <a:pt x="865748" y="889099"/>
                  </a:cubicBezTo>
                  <a:lnTo>
                    <a:pt x="110703" y="889099"/>
                  </a:lnTo>
                  <a:cubicBezTo>
                    <a:pt x="81343" y="889099"/>
                    <a:pt x="53185" y="877435"/>
                    <a:pt x="32424" y="856675"/>
                  </a:cubicBezTo>
                  <a:cubicBezTo>
                    <a:pt x="11663" y="835914"/>
                    <a:pt x="0" y="807756"/>
                    <a:pt x="0" y="778396"/>
                  </a:cubicBezTo>
                  <a:lnTo>
                    <a:pt x="0" y="110703"/>
                  </a:lnTo>
                  <a:cubicBezTo>
                    <a:pt x="0" y="81343"/>
                    <a:pt x="11663" y="53185"/>
                    <a:pt x="32424" y="32424"/>
                  </a:cubicBezTo>
                  <a:cubicBezTo>
                    <a:pt x="53185" y="11663"/>
                    <a:pt x="81343" y="0"/>
                    <a:pt x="110703" y="0"/>
                  </a:cubicBezTo>
                  <a:close/>
                </a:path>
              </a:pathLst>
            </a:custGeom>
            <a:blipFill>
              <a:blip r:embed="rId4"/>
              <a:stretch>
                <a:fillRect l="-20199" t="-16044" r="-990" b="-83600"/>
              </a:stretch>
            </a:blipFill>
          </p:spPr>
          <p:txBody>
            <a:bodyPr/>
            <a:lstStyle/>
            <a:p>
              <a:endParaRPr lang="en-IN"/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8C092A0E-D559-EE58-B6C1-00EC32722865}"/>
              </a:ext>
            </a:extLst>
          </p:cNvPr>
          <p:cNvSpPr txBox="1"/>
          <p:nvPr/>
        </p:nvSpPr>
        <p:spPr>
          <a:xfrm>
            <a:off x="9372600" y="6848980"/>
            <a:ext cx="8077199" cy="14584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6600" dirty="0"/>
              <a:t>-</a:t>
            </a:r>
            <a:r>
              <a:rPr lang="en-IN" sz="6600" dirty="0">
                <a:solidFill>
                  <a:srgbClr val="CCFF99"/>
                </a:solidFill>
              </a:rPr>
              <a:t>JEFRIN</a:t>
            </a:r>
          </a:p>
        </p:txBody>
      </p:sp>
      <p:grpSp>
        <p:nvGrpSpPr>
          <p:cNvPr id="20" name="Group 7">
            <a:extLst>
              <a:ext uri="{FF2B5EF4-FFF2-40B4-BE49-F238E27FC236}">
                <a16:creationId xmlns:a16="http://schemas.microsoft.com/office/drawing/2014/main" id="{F9F97DA2-FE23-B517-E290-DB641B6C137E}"/>
              </a:ext>
            </a:extLst>
          </p:cNvPr>
          <p:cNvGrpSpPr/>
          <p:nvPr/>
        </p:nvGrpSpPr>
        <p:grpSpPr>
          <a:xfrm rot="-5400000">
            <a:off x="2389903" y="-2392833"/>
            <a:ext cx="1425564" cy="6275709"/>
            <a:chOff x="0" y="0"/>
            <a:chExt cx="375457" cy="1652862"/>
          </a:xfrm>
        </p:grpSpPr>
        <p:sp>
          <p:nvSpPr>
            <p:cNvPr id="21" name="Freeform 8">
              <a:extLst>
                <a:ext uri="{FF2B5EF4-FFF2-40B4-BE49-F238E27FC236}">
                  <a16:creationId xmlns:a16="http://schemas.microsoft.com/office/drawing/2014/main" id="{5E11B225-A28D-C0DC-4BA3-2566576D5E23}"/>
                </a:ext>
              </a:extLst>
            </p:cNvPr>
            <p:cNvSpPr/>
            <p:nvPr/>
          </p:nvSpPr>
          <p:spPr>
            <a:xfrm>
              <a:off x="0" y="0"/>
              <a:ext cx="375457" cy="1652862"/>
            </a:xfrm>
            <a:custGeom>
              <a:avLst/>
              <a:gdLst/>
              <a:ahLst/>
              <a:cxnLst/>
              <a:rect l="l" t="t" r="r" b="b"/>
              <a:pathLst>
                <a:path w="375457" h="1652862">
                  <a:moveTo>
                    <a:pt x="375457" y="0"/>
                  </a:moveTo>
                  <a:lnTo>
                    <a:pt x="375457" y="1538562"/>
                  </a:lnTo>
                  <a:lnTo>
                    <a:pt x="187729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2" name="TextBox 9">
              <a:extLst>
                <a:ext uri="{FF2B5EF4-FFF2-40B4-BE49-F238E27FC236}">
                  <a16:creationId xmlns:a16="http://schemas.microsoft.com/office/drawing/2014/main" id="{0E8FBFED-66E0-E7A4-5A90-AF44A2652831}"/>
                </a:ext>
              </a:extLst>
            </p:cNvPr>
            <p:cNvSpPr txBox="1"/>
            <p:nvPr/>
          </p:nvSpPr>
          <p:spPr>
            <a:xfrm>
              <a:off x="0" y="-47625"/>
              <a:ext cx="375457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586350" y="2664928"/>
            <a:ext cx="10416280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US" sz="9000" b="1" dirty="0">
                <a:solidFill>
                  <a:schemeClr val="bg1"/>
                </a:solidFill>
                <a:latin typeface="Poppins Bold"/>
                <a:ea typeface="Poppins Bold"/>
                <a:cs typeface="Poppins Bold"/>
                <a:sym typeface="Poppins Bold"/>
              </a:rPr>
              <a:t>INTRODUCTION</a:t>
            </a:r>
          </a:p>
          <a:p>
            <a:pPr algn="l">
              <a:lnSpc>
                <a:spcPts val="12599"/>
              </a:lnSpc>
            </a:pPr>
            <a:endParaRPr lang="en-US" sz="9000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586350" y="4773171"/>
            <a:ext cx="9538850" cy="418768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This project aims to analyze a happiness dataset to identify the key factors that contribute to a country's happiness.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analysis involves data cleaning, preprocessing, and exploratory analysis to discover trends, outliers, and geographical influences. </a:t>
            </a:r>
          </a:p>
          <a:p>
            <a:pPr marL="571500" indent="-5715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dirty="0">
                <a:solidFill>
                  <a:schemeClr val="bg1"/>
                </a:solidFill>
              </a:rPr>
              <a:t>The findings indicate that wealth, health, and freedom are strong indicators of happiness. Ultimately, the goal is to provide insights for policymakers and researchers on how to improve well-being.</a:t>
            </a:r>
            <a:endParaRPr lang="en-US" sz="2400" dirty="0">
              <a:solidFill>
                <a:schemeClr val="bg1"/>
              </a:solidFill>
              <a:latin typeface="Montserrat"/>
              <a:ea typeface="Montserrat"/>
              <a:cs typeface="Montserrat"/>
              <a:sym typeface="Montserrat"/>
            </a:endParaRPr>
          </a:p>
          <a:p>
            <a:pPr algn="just">
              <a:lnSpc>
                <a:spcPts val="2520"/>
              </a:lnSpc>
            </a:pPr>
            <a:endParaRPr lang="en-US" sz="1800" dirty="0">
              <a:solidFill>
                <a:schemeClr val="bg1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8351415" y="-4354239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8" y="0"/>
                </a:lnTo>
                <a:lnTo>
                  <a:pt x="12573778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sp>
        <p:nvSpPr>
          <p:cNvPr id="6" name="AutoShape 6"/>
          <p:cNvSpPr/>
          <p:nvPr/>
        </p:nvSpPr>
        <p:spPr>
          <a:xfrm>
            <a:off x="-586668" y="9804967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7" name="Group 7"/>
          <p:cNvGrpSpPr/>
          <p:nvPr/>
        </p:nvGrpSpPr>
        <p:grpSpPr>
          <a:xfrm rot="-5400000">
            <a:off x="702288" y="-2821936"/>
            <a:ext cx="1425564" cy="6275709"/>
            <a:chOff x="0" y="0"/>
            <a:chExt cx="375457" cy="165286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5457" cy="1652862"/>
            </a:xfrm>
            <a:custGeom>
              <a:avLst/>
              <a:gdLst/>
              <a:ahLst/>
              <a:cxnLst/>
              <a:rect l="l" t="t" r="r" b="b"/>
              <a:pathLst>
                <a:path w="375457" h="1652862">
                  <a:moveTo>
                    <a:pt x="375457" y="0"/>
                  </a:moveTo>
                  <a:lnTo>
                    <a:pt x="375457" y="1538562"/>
                  </a:lnTo>
                  <a:lnTo>
                    <a:pt x="187729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75457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24359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4025330" y="1980669"/>
            <a:ext cx="10237340" cy="3125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US" sz="9600" dirty="0">
                <a:solidFill>
                  <a:schemeClr val="bg1"/>
                </a:solidFill>
                <a:latin typeface="Staatliches"/>
                <a:ea typeface="Staatliches"/>
                <a:cs typeface="Staatliches"/>
                <a:sym typeface="Staatliches"/>
              </a:rPr>
              <a:t>DATASET OVERVIEW</a:t>
            </a:r>
          </a:p>
          <a:p>
            <a:pPr algn="ctr">
              <a:lnSpc>
                <a:spcPts val="12599"/>
              </a:lnSpc>
            </a:pPr>
            <a:endParaRPr lang="en-US" sz="9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5766552" y="5343323"/>
            <a:ext cx="9244848" cy="2975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2520"/>
              </a:lnSpc>
              <a:spcBef>
                <a:spcPct val="0"/>
              </a:spcBef>
            </a:pPr>
            <a:endParaRPr lang="en-US" sz="1800" b="1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sp>
        <p:nvSpPr>
          <p:cNvPr id="5" name="Freeform 5"/>
          <p:cNvSpPr/>
          <p:nvPr/>
        </p:nvSpPr>
        <p:spPr>
          <a:xfrm>
            <a:off x="-4494225" y="1734308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4"/>
                </a:lnTo>
                <a:lnTo>
                  <a:pt x="0" y="17105384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11710680" y="-39243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grpSp>
        <p:nvGrpSpPr>
          <p:cNvPr id="7" name="Group 7"/>
          <p:cNvGrpSpPr/>
          <p:nvPr/>
        </p:nvGrpSpPr>
        <p:grpSpPr>
          <a:xfrm rot="-5400000">
            <a:off x="1706867" y="-3826514"/>
            <a:ext cx="1425564" cy="8284865"/>
            <a:chOff x="0" y="0"/>
            <a:chExt cx="375457" cy="2182022"/>
          </a:xfrm>
        </p:grpSpPr>
        <p:sp>
          <p:nvSpPr>
            <p:cNvPr id="8" name="Freeform 8"/>
            <p:cNvSpPr/>
            <p:nvPr/>
          </p:nvSpPr>
          <p:spPr>
            <a:xfrm>
              <a:off x="0" y="0"/>
              <a:ext cx="375457" cy="2182022"/>
            </a:xfrm>
            <a:custGeom>
              <a:avLst/>
              <a:gdLst/>
              <a:ahLst/>
              <a:cxnLst/>
              <a:rect l="l" t="t" r="r" b="b"/>
              <a:pathLst>
                <a:path w="375457" h="2182022">
                  <a:moveTo>
                    <a:pt x="375457" y="0"/>
                  </a:moveTo>
                  <a:lnTo>
                    <a:pt x="375457" y="2067722"/>
                  </a:lnTo>
                  <a:lnTo>
                    <a:pt x="187729" y="2182022"/>
                  </a:lnTo>
                  <a:lnTo>
                    <a:pt x="0" y="206772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9" name="TextBox 9"/>
            <p:cNvSpPr txBox="1"/>
            <p:nvPr/>
          </p:nvSpPr>
          <p:spPr>
            <a:xfrm>
              <a:off x="0" y="-47625"/>
              <a:ext cx="375457" cy="2115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10" name="AutoShape 10"/>
          <p:cNvSpPr/>
          <p:nvPr/>
        </p:nvSpPr>
        <p:spPr>
          <a:xfrm>
            <a:off x="12521448" y="9746748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12" name="Picture 1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EF8E77A4-7D45-9404-8C11-7F0AB0A357C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59618" y="4076700"/>
            <a:ext cx="14445364" cy="5670043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 flipH="1">
            <a:off x="11414344" y="2797072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12573778" y="0"/>
                </a:moveTo>
                <a:lnTo>
                  <a:pt x="0" y="0"/>
                </a:lnTo>
                <a:lnTo>
                  <a:pt x="0" y="17105384"/>
                </a:lnTo>
                <a:lnTo>
                  <a:pt x="12573778" y="17105384"/>
                </a:lnTo>
                <a:lnTo>
                  <a:pt x="12573778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880616" y="2628900"/>
            <a:ext cx="4756242" cy="5791200"/>
            <a:chOff x="0" y="0"/>
            <a:chExt cx="1565187" cy="2357074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565188" cy="2357074"/>
            </a:xfrm>
            <a:custGeom>
              <a:avLst/>
              <a:gdLst/>
              <a:ahLst/>
              <a:cxnLst/>
              <a:rect l="l" t="t" r="r" b="b"/>
              <a:pathLst>
                <a:path w="1565188" h="2357074">
                  <a:moveTo>
                    <a:pt x="1440727" y="2357074"/>
                  </a:moveTo>
                  <a:lnTo>
                    <a:pt x="124460" y="2357074"/>
                  </a:lnTo>
                  <a:cubicBezTo>
                    <a:pt x="55880" y="2357074"/>
                    <a:pt x="0" y="2301194"/>
                    <a:pt x="0" y="2232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40727" y="0"/>
                  </a:lnTo>
                  <a:cubicBezTo>
                    <a:pt x="1509307" y="0"/>
                    <a:pt x="1565188" y="55880"/>
                    <a:pt x="1565188" y="124460"/>
                  </a:cubicBezTo>
                  <a:lnTo>
                    <a:pt x="1565188" y="2232614"/>
                  </a:lnTo>
                  <a:cubicBezTo>
                    <a:pt x="1565188" y="2301194"/>
                    <a:pt x="1509307" y="2357074"/>
                    <a:pt x="1440727" y="2357074"/>
                  </a:cubicBezTo>
                  <a:close/>
                </a:path>
              </a:pathLst>
            </a:custGeom>
            <a:solidFill>
              <a:srgbClr val="585858">
                <a:alpha val="32941"/>
              </a:srgbClr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5688077" y="2797072"/>
            <a:ext cx="6452970" cy="5918451"/>
            <a:chOff x="0" y="0"/>
            <a:chExt cx="1565187" cy="2357074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565188" cy="2357074"/>
            </a:xfrm>
            <a:custGeom>
              <a:avLst/>
              <a:gdLst/>
              <a:ahLst/>
              <a:cxnLst/>
              <a:rect l="l" t="t" r="r" b="b"/>
              <a:pathLst>
                <a:path w="1565188" h="2357074">
                  <a:moveTo>
                    <a:pt x="1440727" y="2357074"/>
                  </a:moveTo>
                  <a:lnTo>
                    <a:pt x="124460" y="2357074"/>
                  </a:lnTo>
                  <a:cubicBezTo>
                    <a:pt x="55880" y="2357074"/>
                    <a:pt x="0" y="2301194"/>
                    <a:pt x="0" y="2232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40727" y="0"/>
                  </a:lnTo>
                  <a:cubicBezTo>
                    <a:pt x="1509307" y="0"/>
                    <a:pt x="1565188" y="55880"/>
                    <a:pt x="1565188" y="124460"/>
                  </a:cubicBezTo>
                  <a:lnTo>
                    <a:pt x="1565188" y="2232614"/>
                  </a:lnTo>
                  <a:cubicBezTo>
                    <a:pt x="1565188" y="2301194"/>
                    <a:pt x="1509307" y="2357074"/>
                    <a:pt x="1440727" y="2357074"/>
                  </a:cubicBezTo>
                  <a:close/>
                </a:path>
              </a:pathLst>
            </a:custGeom>
            <a:solidFill>
              <a:srgbClr val="585858">
                <a:alpha val="32941"/>
              </a:srgbClr>
            </a:solidFill>
          </p:spPr>
        </p:sp>
      </p:grpSp>
      <p:grpSp>
        <p:nvGrpSpPr>
          <p:cNvPr id="8" name="Group 8"/>
          <p:cNvGrpSpPr/>
          <p:nvPr/>
        </p:nvGrpSpPr>
        <p:grpSpPr>
          <a:xfrm>
            <a:off x="12306120" y="2788746"/>
            <a:ext cx="5383452" cy="5926777"/>
            <a:chOff x="0" y="0"/>
            <a:chExt cx="1565187" cy="2357074"/>
          </a:xfrm>
        </p:grpSpPr>
        <p:sp>
          <p:nvSpPr>
            <p:cNvPr id="9" name="Freeform 9"/>
            <p:cNvSpPr/>
            <p:nvPr/>
          </p:nvSpPr>
          <p:spPr>
            <a:xfrm>
              <a:off x="0" y="0"/>
              <a:ext cx="1565188" cy="2357074"/>
            </a:xfrm>
            <a:custGeom>
              <a:avLst/>
              <a:gdLst/>
              <a:ahLst/>
              <a:cxnLst/>
              <a:rect l="l" t="t" r="r" b="b"/>
              <a:pathLst>
                <a:path w="1565188" h="2357074">
                  <a:moveTo>
                    <a:pt x="1440727" y="2357074"/>
                  </a:moveTo>
                  <a:lnTo>
                    <a:pt x="124460" y="2357074"/>
                  </a:lnTo>
                  <a:cubicBezTo>
                    <a:pt x="55880" y="2357074"/>
                    <a:pt x="0" y="2301194"/>
                    <a:pt x="0" y="223261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1440727" y="0"/>
                  </a:lnTo>
                  <a:cubicBezTo>
                    <a:pt x="1509307" y="0"/>
                    <a:pt x="1565188" y="55880"/>
                    <a:pt x="1565188" y="124460"/>
                  </a:cubicBezTo>
                  <a:lnTo>
                    <a:pt x="1565188" y="2232614"/>
                  </a:lnTo>
                  <a:cubicBezTo>
                    <a:pt x="1565188" y="2301194"/>
                    <a:pt x="1509307" y="2357074"/>
                    <a:pt x="1440727" y="2357074"/>
                  </a:cubicBezTo>
                  <a:close/>
                </a:path>
              </a:pathLst>
            </a:custGeom>
            <a:solidFill>
              <a:srgbClr val="585858">
                <a:alpha val="32941"/>
              </a:srgbClr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7841168" y="-340783"/>
            <a:ext cx="1425564" cy="6275709"/>
            <a:chOff x="0" y="0"/>
            <a:chExt cx="375457" cy="1652862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75457" cy="1652862"/>
            </a:xfrm>
            <a:custGeom>
              <a:avLst/>
              <a:gdLst/>
              <a:ahLst/>
              <a:cxnLst/>
              <a:rect l="l" t="t" r="r" b="b"/>
              <a:pathLst>
                <a:path w="375457" h="1652862">
                  <a:moveTo>
                    <a:pt x="375457" y="0"/>
                  </a:moveTo>
                  <a:lnTo>
                    <a:pt x="375457" y="1538562"/>
                  </a:lnTo>
                  <a:lnTo>
                    <a:pt x="187729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2" name="TextBox 12"/>
            <p:cNvSpPr txBox="1"/>
            <p:nvPr/>
          </p:nvSpPr>
          <p:spPr>
            <a:xfrm>
              <a:off x="0" y="-47625"/>
              <a:ext cx="375457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grpSp>
        <p:nvGrpSpPr>
          <p:cNvPr id="13" name="Group 13"/>
          <p:cNvGrpSpPr/>
          <p:nvPr/>
        </p:nvGrpSpPr>
        <p:grpSpPr>
          <a:xfrm rot="-10800000">
            <a:off x="-943503" y="7625825"/>
            <a:ext cx="1425564" cy="6275709"/>
            <a:chOff x="0" y="0"/>
            <a:chExt cx="375457" cy="1652862"/>
          </a:xfrm>
        </p:grpSpPr>
        <p:sp>
          <p:nvSpPr>
            <p:cNvPr id="14" name="Freeform 14"/>
            <p:cNvSpPr/>
            <p:nvPr/>
          </p:nvSpPr>
          <p:spPr>
            <a:xfrm>
              <a:off x="0" y="0"/>
              <a:ext cx="375457" cy="1652862"/>
            </a:xfrm>
            <a:custGeom>
              <a:avLst/>
              <a:gdLst/>
              <a:ahLst/>
              <a:cxnLst/>
              <a:rect l="l" t="t" r="r" b="b"/>
              <a:pathLst>
                <a:path w="375457" h="1652862">
                  <a:moveTo>
                    <a:pt x="375457" y="0"/>
                  </a:moveTo>
                  <a:lnTo>
                    <a:pt x="375457" y="1538562"/>
                  </a:lnTo>
                  <a:lnTo>
                    <a:pt x="187729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5" name="TextBox 15"/>
            <p:cNvSpPr txBox="1"/>
            <p:nvPr/>
          </p:nvSpPr>
          <p:spPr>
            <a:xfrm>
              <a:off x="0" y="-47625"/>
              <a:ext cx="375457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22" name="Freeform 22"/>
          <p:cNvSpPr/>
          <p:nvPr/>
        </p:nvSpPr>
        <p:spPr>
          <a:xfrm>
            <a:off x="-9091600" y="-12259567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sp>
        <p:nvSpPr>
          <p:cNvPr id="23" name="TextBox 23"/>
          <p:cNvSpPr txBox="1"/>
          <p:nvPr/>
        </p:nvSpPr>
        <p:spPr>
          <a:xfrm>
            <a:off x="6028907" y="866775"/>
            <a:ext cx="7534693" cy="3125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IN" sz="8800" dirty="0">
                <a:solidFill>
                  <a:schemeClr val="bg1"/>
                </a:solidFill>
                <a:latin typeface="Arial Narrow" panose="020B0606020202030204" pitchFamily="34" charset="0"/>
              </a:rPr>
              <a:t>DATA CLEANING</a:t>
            </a:r>
            <a:endParaRPr lang="en-US" sz="8800" b="1" dirty="0">
              <a:solidFill>
                <a:schemeClr val="bg1"/>
              </a:solidFill>
              <a:latin typeface="Arial Narrow" panose="020B0606020202030204" pitchFamily="34" charset="0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12599"/>
              </a:lnSpc>
            </a:pPr>
            <a:endParaRPr lang="en-US" sz="9000" b="1" dirty="0">
              <a:solidFill>
                <a:schemeClr val="bg1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28" name="TextBox 28"/>
          <p:cNvSpPr txBox="1"/>
          <p:nvPr/>
        </p:nvSpPr>
        <p:spPr>
          <a:xfrm>
            <a:off x="12654062" y="6790253"/>
            <a:ext cx="3594618" cy="51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00"/>
              </a:lnSpc>
            </a:pPr>
            <a:endParaRPr lang="en-US" sz="3000" b="1" dirty="0">
              <a:solidFill>
                <a:srgbClr val="FFFFFF"/>
              </a:solidFill>
              <a:latin typeface="Garet Bold"/>
              <a:ea typeface="Garet Bold"/>
              <a:cs typeface="Garet Bold"/>
              <a:sym typeface="Garet Bold"/>
            </a:endParaRPr>
          </a:p>
        </p:txBody>
      </p:sp>
      <p:sp>
        <p:nvSpPr>
          <p:cNvPr id="29" name="TextBox 29"/>
          <p:cNvSpPr txBox="1"/>
          <p:nvPr/>
        </p:nvSpPr>
        <p:spPr>
          <a:xfrm>
            <a:off x="13224548" y="7334188"/>
            <a:ext cx="2453646" cy="306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508"/>
              </a:lnSpc>
            </a:pPr>
            <a:endParaRPr lang="en-US" sz="1791" dirty="0">
              <a:solidFill>
                <a:srgbClr val="FFFFFF"/>
              </a:solidFill>
              <a:latin typeface="Garet"/>
              <a:ea typeface="Garet"/>
              <a:cs typeface="Garet"/>
              <a:sym typeface="Garet"/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12969260" y="7888753"/>
            <a:ext cx="3010482" cy="2015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679"/>
              </a:lnSpc>
              <a:spcBef>
                <a:spcPct val="0"/>
              </a:spcBef>
            </a:pPr>
            <a:endParaRPr lang="en-US" sz="1200" b="1" dirty="0">
              <a:solidFill>
                <a:srgbClr val="FFFFF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pic>
        <p:nvPicPr>
          <p:cNvPr id="33" name="Picture 32" descr="A screenshot of a computer&#10;&#10;AI-generated content may be incorrect.">
            <a:extLst>
              <a:ext uri="{FF2B5EF4-FFF2-40B4-BE49-F238E27FC236}">
                <a16:creationId xmlns:a16="http://schemas.microsoft.com/office/drawing/2014/main" id="{30DF94B3-EA99-A50F-165D-F4F8733E3DB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6951" y="2788746"/>
            <a:ext cx="4636371" cy="5402754"/>
          </a:xfrm>
          <a:prstGeom prst="rect">
            <a:avLst/>
          </a:prstGeom>
        </p:spPr>
      </p:pic>
      <p:pic>
        <p:nvPicPr>
          <p:cNvPr id="34" name="Picture 33" descr="A screenshot of a computer code&#10;&#10;AI-generated content may be incorrect.">
            <a:extLst>
              <a:ext uri="{FF2B5EF4-FFF2-40B4-BE49-F238E27FC236}">
                <a16:creationId xmlns:a16="http://schemas.microsoft.com/office/drawing/2014/main" id="{3F151AAC-AAC1-0E84-FEB6-48E3A5DE6D1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1930" y="3538827"/>
            <a:ext cx="6390337" cy="4349925"/>
          </a:xfrm>
          <a:prstGeom prst="rect">
            <a:avLst/>
          </a:prstGeom>
        </p:spPr>
      </p:pic>
      <p:pic>
        <p:nvPicPr>
          <p:cNvPr id="35" name="Picture 3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FED6D9F0-C0F9-106A-838F-BE367FEA2F5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32960" y="3162300"/>
            <a:ext cx="5302713" cy="5265702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5621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5" name="Freeform 5"/>
          <p:cNvSpPr/>
          <p:nvPr/>
        </p:nvSpPr>
        <p:spPr>
          <a:xfrm>
            <a:off x="2209800" y="966235"/>
            <a:ext cx="1894822" cy="1717862"/>
          </a:xfrm>
          <a:custGeom>
            <a:avLst/>
            <a:gdLst/>
            <a:ahLst/>
            <a:cxnLst/>
            <a:rect l="l" t="t" r="r" b="b"/>
            <a:pathLst>
              <a:path w="2436787" h="2352607">
                <a:moveTo>
                  <a:pt x="0" y="0"/>
                </a:moveTo>
                <a:lnTo>
                  <a:pt x="2436787" y="0"/>
                </a:lnTo>
                <a:lnTo>
                  <a:pt x="2436787" y="2352607"/>
                </a:lnTo>
                <a:lnTo>
                  <a:pt x="0" y="235260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3536313" y="866775"/>
            <a:ext cx="11215375" cy="312566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599"/>
              </a:lnSpc>
            </a:pPr>
            <a:r>
              <a:rPr lang="en-IN" sz="8800" dirty="0">
                <a:solidFill>
                  <a:schemeClr val="bg1"/>
                </a:solidFill>
              </a:rPr>
              <a:t>DESCRIPTIVE</a:t>
            </a:r>
            <a:r>
              <a:rPr lang="en-IN" sz="8800" dirty="0"/>
              <a:t> </a:t>
            </a:r>
            <a:r>
              <a:rPr lang="en-IN" sz="8800" dirty="0">
                <a:solidFill>
                  <a:schemeClr val="bg1"/>
                </a:solidFill>
              </a:rPr>
              <a:t>ANALYSIS</a:t>
            </a:r>
            <a:endParaRPr lang="en-US" sz="8800" b="1" dirty="0">
              <a:solidFill>
                <a:schemeClr val="bg1"/>
              </a:solidFill>
              <a:latin typeface="Poppins Bold"/>
              <a:ea typeface="Poppins Bold"/>
              <a:cs typeface="Poppins Bold"/>
              <a:sym typeface="Poppins Bold"/>
            </a:endParaRPr>
          </a:p>
          <a:p>
            <a:pPr algn="ctr">
              <a:lnSpc>
                <a:spcPts val="12599"/>
              </a:lnSpc>
            </a:pPr>
            <a:endParaRPr lang="en-US" sz="9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14" name="Group 14"/>
          <p:cNvGrpSpPr/>
          <p:nvPr/>
        </p:nvGrpSpPr>
        <p:grpSpPr>
          <a:xfrm rot="5400000">
            <a:off x="17704372" y="-3315365"/>
            <a:ext cx="1167257" cy="6275709"/>
            <a:chOff x="0" y="0"/>
            <a:chExt cx="307426" cy="1652862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307426" cy="1652862"/>
            </a:xfrm>
            <a:custGeom>
              <a:avLst/>
              <a:gdLst/>
              <a:ahLst/>
              <a:cxnLst/>
              <a:rect l="l" t="t" r="r" b="b"/>
              <a:pathLst>
                <a:path w="307426" h="1652862">
                  <a:moveTo>
                    <a:pt x="307426" y="0"/>
                  </a:moveTo>
                  <a:lnTo>
                    <a:pt x="307426" y="1538562"/>
                  </a:lnTo>
                  <a:lnTo>
                    <a:pt x="153713" y="1652862"/>
                  </a:lnTo>
                  <a:lnTo>
                    <a:pt x="0" y="1538562"/>
                  </a:lnTo>
                  <a:lnTo>
                    <a:pt x="0" y="0"/>
                  </a:lnTo>
                  <a:lnTo>
                    <a:pt x="307426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lin ang="2700000"/>
            </a:gradFill>
          </p:spPr>
        </p:sp>
        <p:sp>
          <p:nvSpPr>
            <p:cNvPr id="16" name="TextBox 16"/>
            <p:cNvSpPr txBox="1"/>
            <p:nvPr/>
          </p:nvSpPr>
          <p:spPr>
            <a:xfrm>
              <a:off x="0" y="-47625"/>
              <a:ext cx="307426" cy="158618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17" name="Freeform 17"/>
          <p:cNvSpPr/>
          <p:nvPr/>
        </p:nvSpPr>
        <p:spPr>
          <a:xfrm>
            <a:off x="-9037464" y="-2279567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18" name="Freeform 18"/>
          <p:cNvSpPr/>
          <p:nvPr/>
        </p:nvSpPr>
        <p:spPr>
          <a:xfrm>
            <a:off x="15212281" y="406118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70000"/>
            </a:blip>
            <a:stretch>
              <a:fillRect/>
            </a:stretch>
          </a:blipFill>
        </p:spPr>
      </p:sp>
      <p:pic>
        <p:nvPicPr>
          <p:cNvPr id="21" name="Picture 20" descr="A screenshot of a computer&#10;&#10;AI-generated content may be incorrect.">
            <a:extLst>
              <a:ext uri="{FF2B5EF4-FFF2-40B4-BE49-F238E27FC236}">
                <a16:creationId xmlns:a16="http://schemas.microsoft.com/office/drawing/2014/main" id="{01EC54C1-0774-B707-C215-34C92CB5C35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62200" y="3077880"/>
            <a:ext cx="13716000" cy="6942421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8724512" y="-52959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grpSp>
        <p:nvGrpSpPr>
          <p:cNvPr id="4" name="Group 4"/>
          <p:cNvGrpSpPr/>
          <p:nvPr/>
        </p:nvGrpSpPr>
        <p:grpSpPr>
          <a:xfrm>
            <a:off x="685800" y="3407731"/>
            <a:ext cx="7179657" cy="6339017"/>
            <a:chOff x="0" y="0"/>
            <a:chExt cx="968097" cy="1146401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968097" cy="1146401"/>
            </a:xfrm>
            <a:custGeom>
              <a:avLst/>
              <a:gdLst/>
              <a:ahLst/>
              <a:cxnLst/>
              <a:rect l="l" t="t" r="r" b="b"/>
              <a:pathLst>
                <a:path w="968097" h="1146401">
                  <a:moveTo>
                    <a:pt x="0" y="0"/>
                  </a:moveTo>
                  <a:lnTo>
                    <a:pt x="968097" y="0"/>
                  </a:lnTo>
                  <a:lnTo>
                    <a:pt x="968097" y="1146401"/>
                  </a:lnTo>
                  <a:lnTo>
                    <a:pt x="0" y="1146401"/>
                  </a:lnTo>
                  <a:close/>
                </a:path>
              </a:pathLst>
            </a:custGeom>
            <a:solidFill>
              <a:srgbClr val="585858">
                <a:alpha val="32941"/>
              </a:srgbClr>
            </a:solidFill>
          </p:spPr>
        </p:sp>
        <p:sp>
          <p:nvSpPr>
            <p:cNvPr id="6" name="TextBox 6"/>
            <p:cNvSpPr txBox="1"/>
            <p:nvPr/>
          </p:nvSpPr>
          <p:spPr>
            <a:xfrm>
              <a:off x="0" y="-47625"/>
              <a:ext cx="968097" cy="1194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7" name="TextBox 7"/>
          <p:cNvSpPr txBox="1"/>
          <p:nvPr/>
        </p:nvSpPr>
        <p:spPr>
          <a:xfrm>
            <a:off x="228600" y="1146364"/>
            <a:ext cx="7560388" cy="312566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2599"/>
              </a:lnSpc>
            </a:pPr>
            <a:r>
              <a:rPr lang="en-IN" sz="6000" b="1" dirty="0">
                <a:solidFill>
                  <a:schemeClr val="bg1"/>
                </a:solidFill>
                <a:latin typeface="system-ui"/>
              </a:rPr>
              <a:t>UNIVARIATE ANALYSIS</a:t>
            </a:r>
            <a:endParaRPr lang="en-IN" sz="6000" b="1" dirty="0">
              <a:solidFill>
                <a:schemeClr val="bg1"/>
              </a:solidFill>
            </a:endParaRPr>
          </a:p>
          <a:p>
            <a:pPr algn="l">
              <a:lnSpc>
                <a:spcPts val="12599"/>
              </a:lnSpc>
            </a:pPr>
            <a:endParaRPr lang="en-US" sz="90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grpSp>
        <p:nvGrpSpPr>
          <p:cNvPr id="11" name="Group 11"/>
          <p:cNvGrpSpPr/>
          <p:nvPr/>
        </p:nvGrpSpPr>
        <p:grpSpPr>
          <a:xfrm>
            <a:off x="8304950" y="3407731"/>
            <a:ext cx="7652553" cy="6339015"/>
            <a:chOff x="0" y="0"/>
            <a:chExt cx="968097" cy="1146401"/>
          </a:xfrm>
        </p:grpSpPr>
        <p:sp>
          <p:nvSpPr>
            <p:cNvPr id="12" name="Freeform 12"/>
            <p:cNvSpPr/>
            <p:nvPr/>
          </p:nvSpPr>
          <p:spPr>
            <a:xfrm>
              <a:off x="0" y="0"/>
              <a:ext cx="968097" cy="1146401"/>
            </a:xfrm>
            <a:custGeom>
              <a:avLst/>
              <a:gdLst/>
              <a:ahLst/>
              <a:cxnLst/>
              <a:rect l="l" t="t" r="r" b="b"/>
              <a:pathLst>
                <a:path w="968097" h="1146401">
                  <a:moveTo>
                    <a:pt x="0" y="0"/>
                  </a:moveTo>
                  <a:lnTo>
                    <a:pt x="968097" y="0"/>
                  </a:lnTo>
                  <a:lnTo>
                    <a:pt x="968097" y="1146401"/>
                  </a:lnTo>
                  <a:lnTo>
                    <a:pt x="0" y="1146401"/>
                  </a:lnTo>
                  <a:close/>
                </a:path>
              </a:pathLst>
            </a:custGeom>
            <a:solidFill>
              <a:srgbClr val="585858">
                <a:alpha val="32941"/>
              </a:srgbClr>
            </a:solidFill>
          </p:spPr>
        </p:sp>
        <p:sp>
          <p:nvSpPr>
            <p:cNvPr id="13" name="TextBox 13"/>
            <p:cNvSpPr txBox="1"/>
            <p:nvPr/>
          </p:nvSpPr>
          <p:spPr>
            <a:xfrm>
              <a:off x="0" y="-47625"/>
              <a:ext cx="968097" cy="1194026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grpSp>
        <p:nvGrpSpPr>
          <p:cNvPr id="18" name="Group 18"/>
          <p:cNvGrpSpPr/>
          <p:nvPr/>
        </p:nvGrpSpPr>
        <p:grpSpPr>
          <a:xfrm rot="-5400000">
            <a:off x="1648195" y="6404348"/>
            <a:ext cx="1425564" cy="8284865"/>
            <a:chOff x="0" y="0"/>
            <a:chExt cx="375457" cy="2182022"/>
          </a:xfrm>
        </p:grpSpPr>
        <p:sp>
          <p:nvSpPr>
            <p:cNvPr id="19" name="Freeform 19"/>
            <p:cNvSpPr/>
            <p:nvPr/>
          </p:nvSpPr>
          <p:spPr>
            <a:xfrm>
              <a:off x="0" y="0"/>
              <a:ext cx="375457" cy="2182022"/>
            </a:xfrm>
            <a:custGeom>
              <a:avLst/>
              <a:gdLst/>
              <a:ahLst/>
              <a:cxnLst/>
              <a:rect l="l" t="t" r="r" b="b"/>
              <a:pathLst>
                <a:path w="375457" h="2182022">
                  <a:moveTo>
                    <a:pt x="375457" y="0"/>
                  </a:moveTo>
                  <a:lnTo>
                    <a:pt x="375457" y="2067722"/>
                  </a:lnTo>
                  <a:lnTo>
                    <a:pt x="187729" y="2182022"/>
                  </a:lnTo>
                  <a:lnTo>
                    <a:pt x="0" y="2067722"/>
                  </a:lnTo>
                  <a:lnTo>
                    <a:pt x="0" y="0"/>
                  </a:lnTo>
                  <a:lnTo>
                    <a:pt x="375457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0" name="TextBox 20"/>
            <p:cNvSpPr txBox="1"/>
            <p:nvPr/>
          </p:nvSpPr>
          <p:spPr>
            <a:xfrm>
              <a:off x="0" y="-47625"/>
              <a:ext cx="375457" cy="2115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21" name="TextBox 21"/>
          <p:cNvSpPr txBox="1"/>
          <p:nvPr/>
        </p:nvSpPr>
        <p:spPr>
          <a:xfrm>
            <a:off x="6127785" y="5206453"/>
            <a:ext cx="2192406" cy="23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59"/>
              </a:lnSpc>
              <a:spcBef>
                <a:spcPct val="0"/>
              </a:spcBef>
            </a:pPr>
            <a:r>
              <a:rPr lang="en-US" sz="1399" b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 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9803890" y="5503222"/>
            <a:ext cx="2192406" cy="2366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959"/>
              </a:lnSpc>
              <a:spcBef>
                <a:spcPct val="0"/>
              </a:spcBef>
            </a:pPr>
            <a:r>
              <a:rPr lang="en-US" sz="1399" b="1" dirty="0">
                <a:solidFill>
                  <a:srgbClr val="FFFFF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. </a:t>
            </a:r>
          </a:p>
        </p:txBody>
      </p:sp>
      <p:sp>
        <p:nvSpPr>
          <p:cNvPr id="23" name="AutoShape 23"/>
          <p:cNvSpPr/>
          <p:nvPr/>
        </p:nvSpPr>
        <p:spPr>
          <a:xfrm>
            <a:off x="12521448" y="9746748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4" name="AutoShape 24"/>
          <p:cNvSpPr/>
          <p:nvPr/>
        </p:nvSpPr>
        <p:spPr>
          <a:xfrm>
            <a:off x="-3238336" y="603768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pic>
        <p:nvPicPr>
          <p:cNvPr id="25" name="Picture 24" descr="A diagram of a violin plot&#10;&#10;AI-generated content may be incorrect.">
            <a:extLst>
              <a:ext uri="{FF2B5EF4-FFF2-40B4-BE49-F238E27FC236}">
                <a16:creationId xmlns:a16="http://schemas.microsoft.com/office/drawing/2014/main" id="{4F71D4D7-373C-45B6-9EB3-E8CAD29D0AF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854" y="3729212"/>
            <a:ext cx="6317546" cy="5757512"/>
          </a:xfrm>
          <a:prstGeom prst="rect">
            <a:avLst/>
          </a:prstGeom>
        </p:spPr>
      </p:pic>
      <p:pic>
        <p:nvPicPr>
          <p:cNvPr id="26" name="Picture 25" descr="A graph of different colored rectangular shapes&#10;&#10;AI-generated content may be incorrect.">
            <a:extLst>
              <a:ext uri="{FF2B5EF4-FFF2-40B4-BE49-F238E27FC236}">
                <a16:creationId xmlns:a16="http://schemas.microsoft.com/office/drawing/2014/main" id="{10325EE4-0589-A978-8DB4-BD3216761AF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48043" y="3848100"/>
            <a:ext cx="7049158" cy="5638623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t="-16666" b="-16666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13820653" y="176353"/>
            <a:ext cx="10354976" cy="11337433"/>
            <a:chOff x="70434" y="0"/>
            <a:chExt cx="742366" cy="812800"/>
          </a:xfrm>
        </p:grpSpPr>
        <p:sp>
          <p:nvSpPr>
            <p:cNvPr id="4" name="Freeform 4"/>
            <p:cNvSpPr/>
            <p:nvPr/>
          </p:nvSpPr>
          <p:spPr>
            <a:xfrm>
              <a:off x="70434" y="0"/>
              <a:ext cx="742366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004AAD">
                      <a:alpha val="25000"/>
                    </a:srgbClr>
                  </a:gs>
                  <a:gs pos="100000">
                    <a:srgbClr val="CB6CE6">
                      <a:alpha val="25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</p:sp>
        <p:sp>
          <p:nvSpPr>
            <p:cNvPr id="5" name="TextBox 5"/>
            <p:cNvSpPr txBox="1"/>
            <p:nvPr/>
          </p:nvSpPr>
          <p:spPr>
            <a:xfrm>
              <a:off x="76200" y="28575"/>
              <a:ext cx="660400" cy="708025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6" name="TextBox 6"/>
          <p:cNvSpPr txBox="1"/>
          <p:nvPr/>
        </p:nvSpPr>
        <p:spPr>
          <a:xfrm>
            <a:off x="304800" y="1133682"/>
            <a:ext cx="10509099" cy="41168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6554"/>
              </a:lnSpc>
            </a:pPr>
            <a:r>
              <a:rPr lang="en-IN" sz="6600" dirty="0">
                <a:solidFill>
                  <a:schemeClr val="bg1"/>
                </a:solidFill>
                <a:latin typeface="system-ui"/>
              </a:rPr>
              <a:t>BIVARIATE ANALYSIS</a:t>
            </a:r>
          </a:p>
          <a:p>
            <a:pPr algn="l">
              <a:lnSpc>
                <a:spcPts val="16554"/>
              </a:lnSpc>
            </a:pPr>
            <a:endParaRPr lang="en-US" sz="11824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7" name="Freeform 7"/>
          <p:cNvSpPr/>
          <p:nvPr/>
        </p:nvSpPr>
        <p:spPr>
          <a:xfrm>
            <a:off x="12881837" y="-31623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8" y="0"/>
                </a:lnTo>
                <a:lnTo>
                  <a:pt x="12573778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alphaModFix amt="70000"/>
            </a:blip>
            <a:stretch>
              <a:fillRect/>
            </a:stretch>
          </a:blipFill>
        </p:spPr>
      </p:sp>
      <p:grpSp>
        <p:nvGrpSpPr>
          <p:cNvPr id="8" name="Group 8"/>
          <p:cNvGrpSpPr/>
          <p:nvPr/>
        </p:nvGrpSpPr>
        <p:grpSpPr>
          <a:xfrm>
            <a:off x="6519504" y="8521571"/>
            <a:ext cx="4036152" cy="1184566"/>
            <a:chOff x="-87984" y="-47625"/>
            <a:chExt cx="2084521" cy="423451"/>
          </a:xfrm>
        </p:grpSpPr>
        <p:sp>
          <p:nvSpPr>
            <p:cNvPr id="9" name="Freeform 9"/>
            <p:cNvSpPr/>
            <p:nvPr/>
          </p:nvSpPr>
          <p:spPr>
            <a:xfrm>
              <a:off x="-87984" y="-19411"/>
              <a:ext cx="2084521" cy="395237"/>
            </a:xfrm>
            <a:custGeom>
              <a:avLst/>
              <a:gdLst/>
              <a:ahLst/>
              <a:cxnLst/>
              <a:rect l="l" t="t" r="r" b="b"/>
              <a:pathLst>
                <a:path w="1964552" h="374374">
                  <a:moveTo>
                    <a:pt x="203200" y="0"/>
                  </a:moveTo>
                  <a:lnTo>
                    <a:pt x="1964552" y="0"/>
                  </a:lnTo>
                  <a:lnTo>
                    <a:pt x="1761352" y="374374"/>
                  </a:lnTo>
                  <a:lnTo>
                    <a:pt x="0" y="3743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  <p:txBody>
            <a:bodyPr/>
            <a:lstStyle/>
            <a:p>
              <a:r>
                <a:rPr lang="en-IN" sz="2800" dirty="0">
                  <a:solidFill>
                    <a:schemeClr val="bg1"/>
                  </a:solidFill>
                </a:rPr>
                <a:t>      Bar plot for finding          </a:t>
              </a:r>
            </a:p>
            <a:p>
              <a:r>
                <a:rPr lang="en-IN" sz="2800" dirty="0">
                  <a:solidFill>
                    <a:schemeClr val="bg1"/>
                  </a:solidFill>
                </a:rPr>
                <a:t>      happiest continent</a:t>
              </a:r>
            </a:p>
          </p:txBody>
        </p:sp>
        <p:sp>
          <p:nvSpPr>
            <p:cNvPr id="10" name="TextBox 10"/>
            <p:cNvSpPr txBox="1"/>
            <p:nvPr/>
          </p:nvSpPr>
          <p:spPr>
            <a:xfrm>
              <a:off x="101600" y="-47625"/>
              <a:ext cx="1761352" cy="421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12278440" y="8600497"/>
            <a:ext cx="4470181" cy="1136122"/>
            <a:chOff x="0" y="-47625"/>
            <a:chExt cx="1989484" cy="421999"/>
          </a:xfrm>
        </p:grpSpPr>
        <p:sp>
          <p:nvSpPr>
            <p:cNvPr id="13" name="Freeform 13"/>
            <p:cNvSpPr/>
            <p:nvPr/>
          </p:nvSpPr>
          <p:spPr>
            <a:xfrm>
              <a:off x="0" y="-10888"/>
              <a:ext cx="1989484" cy="385261"/>
            </a:xfrm>
            <a:custGeom>
              <a:avLst/>
              <a:gdLst/>
              <a:ahLst/>
              <a:cxnLst/>
              <a:rect l="l" t="t" r="r" b="b"/>
              <a:pathLst>
                <a:path w="1964552" h="374374">
                  <a:moveTo>
                    <a:pt x="203200" y="0"/>
                  </a:moveTo>
                  <a:lnTo>
                    <a:pt x="1964552" y="0"/>
                  </a:lnTo>
                  <a:lnTo>
                    <a:pt x="1761352" y="374374"/>
                  </a:lnTo>
                  <a:lnTo>
                    <a:pt x="0" y="3743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  <p:txBody>
            <a:bodyPr/>
            <a:lstStyle/>
            <a:p>
              <a:r>
                <a:rPr lang="en-IN" dirty="0">
                  <a:solidFill>
                    <a:schemeClr val="bg1"/>
                  </a:solidFill>
                </a:rPr>
                <a:t>               </a:t>
              </a:r>
              <a:r>
                <a:rPr lang="en-IN" sz="2800" dirty="0">
                  <a:solidFill>
                    <a:schemeClr val="bg1"/>
                  </a:solidFill>
                </a:rPr>
                <a:t>Bar plot for Least 10   </a:t>
              </a:r>
            </a:p>
            <a:p>
              <a:r>
                <a:rPr lang="en-IN" sz="2800" dirty="0">
                  <a:solidFill>
                    <a:schemeClr val="bg1"/>
                  </a:solidFill>
                </a:rPr>
                <a:t>                 Countries</a:t>
              </a:r>
            </a:p>
          </p:txBody>
        </p:sp>
        <p:sp>
          <p:nvSpPr>
            <p:cNvPr id="14" name="TextBox 14"/>
            <p:cNvSpPr txBox="1"/>
            <p:nvPr/>
          </p:nvSpPr>
          <p:spPr>
            <a:xfrm>
              <a:off x="101600" y="-47625"/>
              <a:ext cx="1761352" cy="421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grpSp>
        <p:nvGrpSpPr>
          <p:cNvPr id="16" name="Group 16"/>
          <p:cNvGrpSpPr/>
          <p:nvPr/>
        </p:nvGrpSpPr>
        <p:grpSpPr>
          <a:xfrm>
            <a:off x="577852" y="8662222"/>
            <a:ext cx="3733800" cy="1105641"/>
            <a:chOff x="0" y="0"/>
            <a:chExt cx="1964552" cy="374374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1964552" cy="374374"/>
            </a:xfrm>
            <a:custGeom>
              <a:avLst/>
              <a:gdLst/>
              <a:ahLst/>
              <a:cxnLst/>
              <a:rect l="l" t="t" r="r" b="b"/>
              <a:pathLst>
                <a:path w="1964552" h="374374">
                  <a:moveTo>
                    <a:pt x="203200" y="0"/>
                  </a:moveTo>
                  <a:lnTo>
                    <a:pt x="1964552" y="0"/>
                  </a:lnTo>
                  <a:lnTo>
                    <a:pt x="1761352" y="374374"/>
                  </a:lnTo>
                  <a:lnTo>
                    <a:pt x="0" y="374374"/>
                  </a:lnTo>
                  <a:lnTo>
                    <a:pt x="203200" y="0"/>
                  </a:lnTo>
                  <a:close/>
                </a:path>
              </a:pathLst>
            </a:custGeom>
            <a:solidFill>
              <a:srgbClr val="000000">
                <a:alpha val="0"/>
              </a:srgbClr>
            </a:solidFill>
            <a:ln w="38100" cap="sq">
              <a:gradFill>
                <a:gsLst>
                  <a:gs pos="0">
                    <a:srgbClr val="004AAD">
                      <a:alpha val="100000"/>
                    </a:srgbClr>
                  </a:gs>
                  <a:gs pos="100000">
                    <a:srgbClr val="CB6CE6">
                      <a:alpha val="100000"/>
                    </a:srgbClr>
                  </a:gs>
                </a:gsLst>
                <a:path path="circle">
                  <a:fillToRect r="100000" b="100000"/>
                </a:path>
                <a:tileRect l="-100000" t="-100000"/>
              </a:gradFill>
              <a:prstDash val="solid"/>
              <a:miter/>
            </a:ln>
          </p:spPr>
        </p:sp>
        <p:sp>
          <p:nvSpPr>
            <p:cNvPr id="18" name="TextBox 18"/>
            <p:cNvSpPr txBox="1"/>
            <p:nvPr/>
          </p:nvSpPr>
          <p:spPr>
            <a:xfrm>
              <a:off x="101600" y="-47625"/>
              <a:ext cx="1761352" cy="421999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254748" y="8829190"/>
            <a:ext cx="4329801" cy="90742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21"/>
              </a:lnSpc>
            </a:pPr>
            <a:r>
              <a:rPr lang="en-US" sz="2586" dirty="0">
                <a:solidFill>
                  <a:srgbClr val="FFFFFF"/>
                </a:solidFill>
                <a:latin typeface="Garet"/>
                <a:ea typeface="Garet"/>
                <a:cs typeface="Garet"/>
                <a:sym typeface="Garet"/>
              </a:rPr>
              <a:t>Bar plot for top 10 counties</a:t>
            </a:r>
          </a:p>
        </p:txBody>
      </p:sp>
      <p:sp>
        <p:nvSpPr>
          <p:cNvPr id="21" name="AutoShape 21"/>
          <p:cNvSpPr/>
          <p:nvPr/>
        </p:nvSpPr>
        <p:spPr>
          <a:xfrm>
            <a:off x="-826472" y="10020300"/>
            <a:ext cx="6492240" cy="0"/>
          </a:xfrm>
          <a:prstGeom prst="line">
            <a:avLst/>
          </a:prstGeom>
          <a:ln w="38100" cap="flat">
            <a:solidFill>
              <a:srgbClr val="794CE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22" name="Group 22"/>
          <p:cNvGrpSpPr/>
          <p:nvPr/>
        </p:nvGrpSpPr>
        <p:grpSpPr>
          <a:xfrm rot="-5400000">
            <a:off x="1852809" y="-3972456"/>
            <a:ext cx="1133680" cy="8284865"/>
            <a:chOff x="0" y="0"/>
            <a:chExt cx="298582" cy="2182022"/>
          </a:xfrm>
        </p:grpSpPr>
        <p:sp>
          <p:nvSpPr>
            <p:cNvPr id="23" name="Freeform 23"/>
            <p:cNvSpPr/>
            <p:nvPr/>
          </p:nvSpPr>
          <p:spPr>
            <a:xfrm>
              <a:off x="0" y="0"/>
              <a:ext cx="298582" cy="2182022"/>
            </a:xfrm>
            <a:custGeom>
              <a:avLst/>
              <a:gdLst/>
              <a:ahLst/>
              <a:cxnLst/>
              <a:rect l="l" t="t" r="r" b="b"/>
              <a:pathLst>
                <a:path w="298582" h="2182022">
                  <a:moveTo>
                    <a:pt x="298582" y="0"/>
                  </a:moveTo>
                  <a:lnTo>
                    <a:pt x="298582" y="2067722"/>
                  </a:lnTo>
                  <a:lnTo>
                    <a:pt x="149291" y="2182022"/>
                  </a:lnTo>
                  <a:lnTo>
                    <a:pt x="0" y="2067722"/>
                  </a:lnTo>
                  <a:lnTo>
                    <a:pt x="0" y="0"/>
                  </a:lnTo>
                  <a:lnTo>
                    <a:pt x="298582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24" name="TextBox 24"/>
            <p:cNvSpPr txBox="1"/>
            <p:nvPr/>
          </p:nvSpPr>
          <p:spPr>
            <a:xfrm>
              <a:off x="0" y="-47625"/>
              <a:ext cx="298582" cy="2115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pic>
        <p:nvPicPr>
          <p:cNvPr id="25" name="Picture 24" descr="A graph of blue bars with black text&#10;&#10;AI-generated content may be incorrect.">
            <a:extLst>
              <a:ext uri="{FF2B5EF4-FFF2-40B4-BE49-F238E27FC236}">
                <a16:creationId xmlns:a16="http://schemas.microsoft.com/office/drawing/2014/main" id="{B8348F55-396B-EB17-617A-176EF6EFEE7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816" y="3314321"/>
            <a:ext cx="4739098" cy="4961995"/>
          </a:xfrm>
          <a:prstGeom prst="rect">
            <a:avLst/>
          </a:prstGeom>
        </p:spPr>
      </p:pic>
      <p:pic>
        <p:nvPicPr>
          <p:cNvPr id="26" name="Picture 25" descr="A graph of happiness score&#10;&#10;AI-generated content may be incorrect.">
            <a:extLst>
              <a:ext uri="{FF2B5EF4-FFF2-40B4-BE49-F238E27FC236}">
                <a16:creationId xmlns:a16="http://schemas.microsoft.com/office/drawing/2014/main" id="{8F523083-0C89-53F1-9D2E-079223F82FCC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804701" y="3312389"/>
            <a:ext cx="5445441" cy="5026151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965B8D81-D4A5-DDF6-6EB9-A4DAFEFC491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1921359" y="3254854"/>
            <a:ext cx="5146021" cy="508092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/>
          </a:p>
        </p:txBody>
      </p:sp>
      <p:sp>
        <p:nvSpPr>
          <p:cNvPr id="3" name="TextBox 3"/>
          <p:cNvSpPr txBox="1"/>
          <p:nvPr/>
        </p:nvSpPr>
        <p:spPr>
          <a:xfrm>
            <a:off x="1066800" y="1181100"/>
            <a:ext cx="8528051" cy="354693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4280"/>
              </a:lnSpc>
            </a:pPr>
            <a:r>
              <a:rPr lang="en-IN" sz="6000" dirty="0">
                <a:solidFill>
                  <a:schemeClr val="bg1"/>
                </a:solidFill>
                <a:latin typeface="system-ui"/>
              </a:rPr>
              <a:t>MULTIVARIATE ANALYSIS</a:t>
            </a:r>
          </a:p>
          <a:p>
            <a:pPr algn="l">
              <a:lnSpc>
                <a:spcPts val="14280"/>
              </a:lnSpc>
            </a:pPr>
            <a:endParaRPr lang="en-US" sz="10200" b="1" dirty="0">
              <a:solidFill>
                <a:srgbClr val="FFFFFF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1333909" y="3081734"/>
            <a:ext cx="6247992" cy="90217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5"/>
              </a:lnSpc>
            </a:pPr>
            <a:r>
              <a:rPr lang="en-US" sz="3200" dirty="0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Heat Map to find correlation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538281" y="3103380"/>
            <a:ext cx="8923352" cy="14619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8135"/>
              </a:lnSpc>
            </a:pPr>
            <a:r>
              <a:rPr lang="en-US" sz="3000" dirty="0">
                <a:solidFill>
                  <a:srgbClr val="FFFFFF"/>
                </a:solidFill>
                <a:latin typeface="Garet Light"/>
                <a:ea typeface="Garet Light"/>
                <a:cs typeface="Garet Light"/>
                <a:sym typeface="Garet Light"/>
              </a:rPr>
              <a:t>Scatter plot to find importance of GDP</a:t>
            </a:r>
          </a:p>
          <a:p>
            <a:pPr algn="l">
              <a:lnSpc>
                <a:spcPct val="150000"/>
              </a:lnSpc>
            </a:pPr>
            <a:endParaRPr lang="en-US" sz="2000" dirty="0">
              <a:solidFill>
                <a:srgbClr val="FFFFFF"/>
              </a:solidFill>
              <a:latin typeface="Garet Light"/>
              <a:ea typeface="Garet Light"/>
              <a:cs typeface="Garet Light"/>
              <a:sym typeface="Garet Light"/>
            </a:endParaRPr>
          </a:p>
        </p:txBody>
      </p:sp>
      <p:sp>
        <p:nvSpPr>
          <p:cNvPr id="12" name="AutoShape 12"/>
          <p:cNvSpPr/>
          <p:nvPr/>
        </p:nvSpPr>
        <p:spPr>
          <a:xfrm flipV="1">
            <a:off x="685800" y="4942170"/>
            <a:ext cx="0" cy="4276079"/>
          </a:xfrm>
          <a:prstGeom prst="line">
            <a:avLst/>
          </a:prstGeom>
          <a:ln w="38100" cap="flat">
            <a:solidFill>
              <a:srgbClr val="9E1B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flipV="1">
            <a:off x="8305800" y="4942169"/>
            <a:ext cx="0" cy="4276079"/>
          </a:xfrm>
          <a:prstGeom prst="line">
            <a:avLst/>
          </a:prstGeom>
          <a:ln w="38100" cap="flat">
            <a:solidFill>
              <a:srgbClr val="9E1BD2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Freeform 14"/>
          <p:cNvSpPr/>
          <p:nvPr/>
        </p:nvSpPr>
        <p:spPr>
          <a:xfrm flipH="1">
            <a:off x="12709770" y="-8552693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12573778" y="0"/>
                </a:moveTo>
                <a:lnTo>
                  <a:pt x="0" y="0"/>
                </a:lnTo>
                <a:lnTo>
                  <a:pt x="0" y="17105384"/>
                </a:lnTo>
                <a:lnTo>
                  <a:pt x="12573778" y="17105384"/>
                </a:lnTo>
                <a:lnTo>
                  <a:pt x="12573778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  <p:txBody>
          <a:bodyPr/>
          <a:lstStyle/>
          <a:p>
            <a:endParaRPr lang="en-IN" dirty="0"/>
          </a:p>
        </p:txBody>
      </p:sp>
      <p:grpSp>
        <p:nvGrpSpPr>
          <p:cNvPr id="15" name="Group 15"/>
          <p:cNvGrpSpPr/>
          <p:nvPr/>
        </p:nvGrpSpPr>
        <p:grpSpPr>
          <a:xfrm rot="-10800000">
            <a:off x="17473364" y="5949898"/>
            <a:ext cx="1133680" cy="8284865"/>
            <a:chOff x="0" y="0"/>
            <a:chExt cx="298582" cy="2182022"/>
          </a:xfrm>
        </p:grpSpPr>
        <p:sp>
          <p:nvSpPr>
            <p:cNvPr id="16" name="Freeform 16"/>
            <p:cNvSpPr/>
            <p:nvPr/>
          </p:nvSpPr>
          <p:spPr>
            <a:xfrm>
              <a:off x="0" y="0"/>
              <a:ext cx="298582" cy="2182022"/>
            </a:xfrm>
            <a:custGeom>
              <a:avLst/>
              <a:gdLst/>
              <a:ahLst/>
              <a:cxnLst/>
              <a:rect l="l" t="t" r="r" b="b"/>
              <a:pathLst>
                <a:path w="298582" h="2182022">
                  <a:moveTo>
                    <a:pt x="298582" y="0"/>
                  </a:moveTo>
                  <a:lnTo>
                    <a:pt x="298582" y="2067722"/>
                  </a:lnTo>
                  <a:lnTo>
                    <a:pt x="149291" y="2182022"/>
                  </a:lnTo>
                  <a:lnTo>
                    <a:pt x="0" y="2067722"/>
                  </a:lnTo>
                  <a:lnTo>
                    <a:pt x="0" y="0"/>
                  </a:lnTo>
                  <a:lnTo>
                    <a:pt x="298582" y="0"/>
                  </a:lnTo>
                  <a:close/>
                </a:path>
              </a:pathLst>
            </a:custGeom>
            <a:gradFill rotWithShape="1">
              <a:gsLst>
                <a:gs pos="0">
                  <a:srgbClr val="004AAD">
                    <a:alpha val="100000"/>
                  </a:srgbClr>
                </a:gs>
                <a:gs pos="100000">
                  <a:srgbClr val="CB6CE6">
                    <a:alpha val="100000"/>
                  </a:srgbClr>
                </a:gs>
              </a:gsLst>
              <a:path path="circle">
                <a:fillToRect r="100000" b="100000"/>
              </a:path>
              <a:tileRect l="-100000" t="-100000"/>
            </a:gradFill>
          </p:spPr>
        </p:sp>
        <p:sp>
          <p:nvSpPr>
            <p:cNvPr id="17" name="TextBox 17"/>
            <p:cNvSpPr txBox="1"/>
            <p:nvPr/>
          </p:nvSpPr>
          <p:spPr>
            <a:xfrm>
              <a:off x="0" y="-47625"/>
              <a:ext cx="298582" cy="2115347"/>
            </a:xfrm>
            <a:prstGeom prst="rect">
              <a:avLst/>
            </a:prstGeom>
          </p:spPr>
          <p:txBody>
            <a:bodyPr lIns="50800" tIns="50800" rIns="50800" bIns="50800" rtlCol="0" anchor="ctr"/>
            <a:lstStyle/>
            <a:p>
              <a:pPr algn="ctr">
                <a:lnSpc>
                  <a:spcPts val="3621"/>
                </a:lnSpc>
              </a:pPr>
              <a:endParaRPr/>
            </a:p>
          </p:txBody>
        </p:sp>
      </p:grpSp>
      <p:pic>
        <p:nvPicPr>
          <p:cNvPr id="18" name="Picture 17" descr="A screenshot of a graph&#10;&#10;AI-generated content may be incorrect.">
            <a:extLst>
              <a:ext uri="{FF2B5EF4-FFF2-40B4-BE49-F238E27FC236}">
                <a16:creationId xmlns:a16="http://schemas.microsoft.com/office/drawing/2014/main" id="{D778F4A4-8E97-0D8A-62C5-BBDBDB5052A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100" y="4284549"/>
            <a:ext cx="6595041" cy="585462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99E8CFAC-A002-811C-B34D-D7662B9480D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13126" y="4347618"/>
            <a:ext cx="6728047" cy="579155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>
            <a:extLst>
              <a:ext uri="{FF2B5EF4-FFF2-40B4-BE49-F238E27FC236}">
                <a16:creationId xmlns:a16="http://schemas.microsoft.com/office/drawing/2014/main" id="{D7BB05DE-11F6-E499-CCEC-8819418FF6F8}"/>
              </a:ext>
            </a:extLst>
          </p:cNvPr>
          <p:cNvSpPr/>
          <p:nvPr/>
        </p:nvSpPr>
        <p:spPr>
          <a:xfrm>
            <a:off x="0" y="0"/>
            <a:ext cx="18288000" cy="10287000"/>
          </a:xfrm>
          <a:custGeom>
            <a:avLst/>
            <a:gdLst/>
            <a:ahLst/>
            <a:cxnLst/>
            <a:rect l="l" t="t" r="r" b="b"/>
            <a:pathLst>
              <a:path w="18288000" h="10287000">
                <a:moveTo>
                  <a:pt x="0" y="0"/>
                </a:moveTo>
                <a:lnTo>
                  <a:pt x="18288000" y="0"/>
                </a:lnTo>
                <a:lnTo>
                  <a:pt x="18288000" y="10287000"/>
                </a:lnTo>
                <a:lnTo>
                  <a:pt x="0" y="102870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16666" b="-16666"/>
            </a:stretch>
          </a:blipFill>
        </p:spPr>
        <p:txBody>
          <a:bodyPr/>
          <a:lstStyle/>
          <a:p>
            <a:endParaRPr lang="en-IN" dirty="0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C1303CE4-E61D-0C81-DED9-6C81880DD9E3}"/>
              </a:ext>
            </a:extLst>
          </p:cNvPr>
          <p:cNvSpPr/>
          <p:nvPr/>
        </p:nvSpPr>
        <p:spPr>
          <a:xfrm>
            <a:off x="8534400" y="-9105900"/>
            <a:ext cx="12573777" cy="17105385"/>
          </a:xfrm>
          <a:custGeom>
            <a:avLst/>
            <a:gdLst/>
            <a:ahLst/>
            <a:cxnLst/>
            <a:rect l="l" t="t" r="r" b="b"/>
            <a:pathLst>
              <a:path w="12573777" h="17105385">
                <a:moveTo>
                  <a:pt x="0" y="0"/>
                </a:moveTo>
                <a:lnTo>
                  <a:pt x="12573777" y="0"/>
                </a:lnTo>
                <a:lnTo>
                  <a:pt x="12573777" y="17105385"/>
                </a:lnTo>
                <a:lnTo>
                  <a:pt x="0" y="1710538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alphaModFix amt="70000"/>
            </a:blip>
            <a:stretch>
              <a:fillRect/>
            </a:stretch>
          </a:blipFill>
        </p:spPr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0B5820F-33C4-D3F1-CC84-EF37E87C9DF4}"/>
              </a:ext>
            </a:extLst>
          </p:cNvPr>
          <p:cNvSpPr txBox="1"/>
          <p:nvPr/>
        </p:nvSpPr>
        <p:spPr>
          <a:xfrm>
            <a:off x="5363308" y="723900"/>
            <a:ext cx="756138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6000" dirty="0">
                <a:solidFill>
                  <a:schemeClr val="bg1"/>
                </a:solidFill>
              </a:rPr>
              <a:t>HYPOTHESIS TESTING</a:t>
            </a:r>
          </a:p>
        </p:txBody>
      </p:sp>
      <p:pic>
        <p:nvPicPr>
          <p:cNvPr id="5" name="Picture 4" descr="A screenshot of a computer&#10;&#10;AI-generated content may be incorrect.">
            <a:extLst>
              <a:ext uri="{FF2B5EF4-FFF2-40B4-BE49-F238E27FC236}">
                <a16:creationId xmlns:a16="http://schemas.microsoft.com/office/drawing/2014/main" id="{DC89182D-1308-4153-FE0B-87797DA0418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362" y="2325615"/>
            <a:ext cx="17323275" cy="643587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2C5421AD-2D29-991F-009C-B8838C9350EC}"/>
              </a:ext>
            </a:extLst>
          </p:cNvPr>
          <p:cNvSpPr txBox="1"/>
          <p:nvPr/>
        </p:nvSpPr>
        <p:spPr>
          <a:xfrm>
            <a:off x="1447800" y="9205478"/>
            <a:ext cx="20650200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3200" dirty="0">
                <a:solidFill>
                  <a:schemeClr val="bg1"/>
                </a:solidFill>
              </a:rPr>
              <a:t>Z Test to find the significant difference between GDP and between Europe and Asia </a:t>
            </a:r>
          </a:p>
        </p:txBody>
      </p:sp>
    </p:spTree>
    <p:extLst>
      <p:ext uri="{BB962C8B-B14F-4D97-AF65-F5344CB8AC3E}">
        <p14:creationId xmlns:p14="http://schemas.microsoft.com/office/powerpoint/2010/main" val="404931329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94</TotalTime>
  <Words>248</Words>
  <Application>Microsoft Office PowerPoint</Application>
  <PresentationFormat>Custom</PresentationFormat>
  <Paragraphs>37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25" baseType="lpstr">
      <vt:lpstr>Arial</vt:lpstr>
      <vt:lpstr>Staatliches</vt:lpstr>
      <vt:lpstr>Garet Bold</vt:lpstr>
      <vt:lpstr>Arial Narrow</vt:lpstr>
      <vt:lpstr>Calibri</vt:lpstr>
      <vt:lpstr>Open Sans Bold</vt:lpstr>
      <vt:lpstr>Montserrat Medium</vt:lpstr>
      <vt:lpstr>Garet</vt:lpstr>
      <vt:lpstr>Montserrat</vt:lpstr>
      <vt:lpstr>Poppins Bold</vt:lpstr>
      <vt:lpstr>Garet Light</vt:lpstr>
      <vt:lpstr>system-ui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jefri</dc:creator>
  <cp:lastModifiedBy>jefrinjs3686@gmail.com</cp:lastModifiedBy>
  <cp:revision>2</cp:revision>
  <dcterms:created xsi:type="dcterms:W3CDTF">2006-08-16T00:00:00Z</dcterms:created>
  <dcterms:modified xsi:type="dcterms:W3CDTF">2025-08-18T07:10:55Z</dcterms:modified>
  <dc:identifier>DAGwZEA2DPQ</dc:identifier>
</cp:coreProperties>
</file>