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0" r:id="rId7"/>
    <p:sldId id="261" r:id="rId8"/>
    <p:sldId id="262" r:id="rId9"/>
    <p:sldId id="280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4" r:id="rId19"/>
    <p:sldId id="275" r:id="rId20"/>
    <p:sldId id="281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396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2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jeftentekwa/IBM-Data-Analyst-Capstone-Project/blob/main/New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27" y="1710048"/>
            <a:ext cx="4794861" cy="31477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160" y="5045103"/>
            <a:ext cx="3105150" cy="99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Jefte Ntekwa </a:t>
            </a:r>
          </a:p>
          <a:p>
            <a:pPr marL="0" indent="0">
              <a:buNone/>
            </a:pPr>
            <a:r>
              <a:rPr lang="en-US" dirty="0"/>
              <a:t>03/05/2024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Bases on the finding the top 3 most popular databases of the current year are: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Microsoft SQL Server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Top 3 most desired languages next year are: PostgreSQL, MongoDB and Redis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 </a:t>
            </a:r>
          </a:p>
          <a:p>
            <a:r>
              <a:rPr lang="en-US" dirty="0"/>
              <a:t>PostgreSQL is slowly becoming the most used database in the US</a:t>
            </a:r>
          </a:p>
          <a:p>
            <a:r>
              <a:rPr lang="en-US" dirty="0"/>
              <a:t>The most databases are from Microsoft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Here is the link of the Dashboard </a:t>
            </a:r>
          </a:p>
          <a:p>
            <a:pPr marL="0" indent="0">
              <a:buNone/>
            </a:pPr>
            <a:endParaRPr lang="en-US" sz="2200" dirty="0">
              <a:hlinkClick r:id="rId2"/>
            </a:endParaRP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https://github.com/jeftentekwa/IBM-Data-Analyst-Capstone-Project/blob/main/New%20dashboard.pdf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several graphs">
            <a:extLst>
              <a:ext uri="{FF2B5EF4-FFF2-40B4-BE49-F238E27FC236}">
                <a16:creationId xmlns:a16="http://schemas.microsoft.com/office/drawing/2014/main" id="{51B6CF7A-2215-69A9-4E3B-6D9C07FB8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222"/>
            <a:ext cx="10668000" cy="49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958523-7736-CBEF-67FE-95AB8758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A080BCBA-F578-9E0D-6D2D-845D8B11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I can conclude that programming languages usage is increasing gradually by years. </a:t>
            </a:r>
          </a:p>
          <a:p>
            <a:r>
              <a:rPr lang="en-US" dirty="0"/>
              <a:t>The most popular programming languages are web development languages such as JavaScript, HTML/CSS and SQL. </a:t>
            </a:r>
          </a:p>
          <a:p>
            <a:r>
              <a:rPr lang="en-US" dirty="0"/>
              <a:t>The data also shows that most people prefer using Microsoft platforms and databases to code. Additionally, AWS is also increasing in usage.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the CVS file of the dataset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68DFD6-90FA-F56E-B79A-2C8CA18D3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11732"/>
              </p:ext>
            </p:extLst>
          </p:nvPr>
        </p:nvGraphicFramePr>
        <p:xfrm>
          <a:off x="3886200" y="2466129"/>
          <a:ext cx="6095999" cy="357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34120" imgH="488520" progId="Package">
                  <p:embed/>
                </p:oleObj>
              </mc:Choice>
              <mc:Fallback>
                <p:oleObj name="Packager Shell Object" showAsIcon="1" r:id="rId3" imgW="8341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466129"/>
                        <a:ext cx="6095999" cy="3576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29B4-9837-C225-1534-CC3D424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Languages </a:t>
            </a:r>
          </a:p>
        </p:txBody>
      </p:sp>
      <p:pic>
        <p:nvPicPr>
          <p:cNvPr id="6" name="Content Placeholder 5" descr="A graph of a number of languages&#10;&#10;Description automatically generated">
            <a:extLst>
              <a:ext uri="{FF2B5EF4-FFF2-40B4-BE49-F238E27FC236}">
                <a16:creationId xmlns:a16="http://schemas.microsoft.com/office/drawing/2014/main" id="{45990433-AD2B-BA30-9244-B3775C6013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058400" cy="4351338"/>
          </a:xfrm>
        </p:spPr>
      </p:pic>
    </p:spTree>
    <p:extLst>
      <p:ext uri="{BB962C8B-B14F-4D97-AF65-F5344CB8AC3E}">
        <p14:creationId xmlns:p14="http://schemas.microsoft.com/office/powerpoint/2010/main" val="25607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 descr="A dart in a target&#10;&#10;Description automatically generated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I’m assisting with collecting data from various sources and identifying trends for this year’s report on emerging skills</a:t>
            </a:r>
          </a:p>
          <a:p>
            <a:r>
              <a:rPr lang="en-US" dirty="0"/>
              <a:t>Data I used was collected from various sources such as: </a:t>
            </a:r>
          </a:p>
          <a:p>
            <a:pPr lvl="1"/>
            <a:r>
              <a:rPr lang="en-US" sz="2800" dirty="0"/>
              <a:t>Job posting sites </a:t>
            </a:r>
          </a:p>
          <a:p>
            <a:pPr lvl="1"/>
            <a:r>
              <a:rPr lang="en-US" sz="2800" dirty="0"/>
              <a:t>Training Portals</a:t>
            </a:r>
          </a:p>
          <a:p>
            <a:pPr lvl="1"/>
            <a:r>
              <a:rPr lang="en-US" sz="2800" dirty="0"/>
              <a:t>Surveys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647865" cy="451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Methodology: Descriptive and Predictive analysis to analyzed the data  and identify insights and trends that may affect the results </a:t>
            </a:r>
          </a:p>
          <a:p>
            <a:r>
              <a:rPr lang="en-US" dirty="0"/>
              <a:t>Questions answered include:</a:t>
            </a:r>
          </a:p>
          <a:p>
            <a:pPr lvl="1"/>
            <a:r>
              <a:rPr lang="en-US" sz="2800" dirty="0"/>
              <a:t>What are the top computer language in demand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most popular IDEs?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230723" cy="4351338"/>
          </a:xfrm>
        </p:spPr>
        <p:txBody>
          <a:bodyPr>
            <a:normAutofit fontScale="92500" lnSpcReduction="10000"/>
          </a:bodyPr>
          <a:lstStyle/>
          <a:p>
            <a:endParaRPr lang="en-US" sz="2200" dirty="0"/>
          </a:p>
          <a:p>
            <a:r>
              <a:rPr lang="en-US" sz="2600" dirty="0"/>
              <a:t>Scrap Data from websites</a:t>
            </a:r>
          </a:p>
          <a:p>
            <a:r>
              <a:rPr lang="en-US" sz="2600" dirty="0"/>
              <a:t>Inspect and clean data using python’s Pandas and NumPy libraries. </a:t>
            </a:r>
          </a:p>
          <a:p>
            <a:r>
              <a:rPr lang="en-US" sz="2600" dirty="0"/>
              <a:t>Visualized the data using Panda’s Matplotlib, Seaborn, and Folium libraries. </a:t>
            </a:r>
          </a:p>
          <a:p>
            <a:r>
              <a:rPr lang="en-US" sz="2600" dirty="0"/>
              <a:t>IDE: Visual Studio Code</a:t>
            </a:r>
          </a:p>
          <a:p>
            <a:r>
              <a:rPr lang="en-US" sz="2600" dirty="0"/>
              <a:t>Dataset sources </a:t>
            </a:r>
          </a:p>
          <a:p>
            <a:pPr lvl="1"/>
            <a:r>
              <a:rPr lang="en-US" sz="2600" dirty="0"/>
              <a:t>Job Posting sites</a:t>
            </a:r>
          </a:p>
          <a:p>
            <a:pPr lvl="1"/>
            <a:r>
              <a:rPr lang="en-US" sz="2600" dirty="0"/>
              <a:t>Training Sites</a:t>
            </a:r>
          </a:p>
          <a:p>
            <a:pPr lvl="1"/>
            <a:r>
              <a:rPr lang="en-US" sz="2600" dirty="0"/>
              <a:t>Surveys 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E3E3-E5DF-B673-E59F-CD825061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F0C6-AF49-F62B-7D66-0CFE6AE22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427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The data collected were filtered as follows:</a:t>
            </a:r>
          </a:p>
          <a:p>
            <a:pPr lvl="1"/>
            <a:r>
              <a:rPr lang="en-US" sz="1300" dirty="0"/>
              <a:t>Top 10 of Programming languages</a:t>
            </a:r>
          </a:p>
          <a:p>
            <a:pPr lvl="1"/>
            <a:r>
              <a:rPr lang="en-US" sz="1300" dirty="0"/>
              <a:t>Top 10 of Database</a:t>
            </a:r>
          </a:p>
          <a:p>
            <a:pPr lvl="1"/>
            <a:r>
              <a:rPr lang="en-US" sz="1300" dirty="0"/>
              <a:t>Platform Worked</a:t>
            </a:r>
          </a:p>
          <a:p>
            <a:pPr lvl="1"/>
            <a:r>
              <a:rPr lang="en-US" sz="1300" dirty="0"/>
              <a:t>Top 10 Web frame</a:t>
            </a:r>
          </a:p>
          <a:p>
            <a:pPr lvl="1"/>
            <a:endParaRPr lang="en-US" sz="1000" dirty="0"/>
          </a:p>
          <a:p>
            <a:pPr marL="0" lvl="1" indent="6350">
              <a:buNone/>
            </a:pPr>
            <a:r>
              <a:rPr lang="en-US" sz="1800" dirty="0"/>
              <a:t>One of the first things you can see is that 3 programming languages tend to be in the top 5 positions, which are:</a:t>
            </a:r>
          </a:p>
          <a:p>
            <a:pPr marL="742950" lvl="2" indent="-285750"/>
            <a:r>
              <a:rPr lang="en-US" sz="1400" dirty="0"/>
              <a:t>SQL</a:t>
            </a:r>
            <a:r>
              <a:rPr lang="en-US" sz="1000" dirty="0"/>
              <a:t>	</a:t>
            </a:r>
          </a:p>
          <a:p>
            <a:pPr marL="742950" lvl="2" indent="-285750"/>
            <a:r>
              <a:rPr lang="en-US" sz="1400" dirty="0"/>
              <a:t>JavaScript</a:t>
            </a:r>
          </a:p>
          <a:p>
            <a:pPr marL="742950" lvl="2" indent="-285750"/>
            <a:r>
              <a:rPr lang="en-US" sz="1400" dirty="0"/>
              <a:t>HTML/CSS</a:t>
            </a:r>
          </a:p>
          <a:p>
            <a:pPr marL="0" lvl="1" indent="6350">
              <a:buNone/>
            </a:pPr>
            <a:endParaRPr lang="en-US" sz="1800" dirty="0"/>
          </a:p>
          <a:p>
            <a:pPr marL="0" lvl="1" indent="6350">
              <a:buNone/>
            </a:pPr>
            <a:r>
              <a:rPr lang="en-US" sz="1800" dirty="0"/>
              <a:t>Most people use similar databases for these 3 programming languages such as:</a:t>
            </a:r>
          </a:p>
          <a:p>
            <a:pPr marL="742950" lvl="2" indent="-285750"/>
            <a:r>
              <a:rPr lang="en-US" sz="1400" dirty="0"/>
              <a:t>PostgreSQL</a:t>
            </a:r>
          </a:p>
          <a:p>
            <a:pPr marL="742950" lvl="2" indent="-285750"/>
            <a:r>
              <a:rPr lang="en-US" sz="1400" dirty="0"/>
              <a:t>MySQL</a:t>
            </a:r>
          </a:p>
          <a:p>
            <a:pPr marL="0" lvl="2" indent="0">
              <a:buNone/>
            </a:pPr>
            <a:endParaRPr lang="en-US" sz="1800" dirty="0"/>
          </a:p>
          <a:p>
            <a:pPr marL="0" lvl="2" indent="0">
              <a:buNone/>
            </a:pPr>
            <a:r>
              <a:rPr lang="en-US" sz="1800" dirty="0"/>
              <a:t>One of the most prevalent Platform Worked among these programming languages is Linux.</a:t>
            </a:r>
          </a:p>
          <a:p>
            <a:pPr marL="457200" lvl="2" indent="0">
              <a:buNone/>
            </a:pP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7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2024</a:t>
            </a:r>
          </a:p>
        </p:txBody>
      </p:sp>
      <p:pic>
        <p:nvPicPr>
          <p:cNvPr id="6" name="Picture 5" descr="A graph of a number of languages&#10;&#10;Description automatically generated">
            <a:extLst>
              <a:ext uri="{FF2B5EF4-FFF2-40B4-BE49-F238E27FC236}">
                <a16:creationId xmlns:a16="http://schemas.microsoft.com/office/drawing/2014/main" id="{25E63AB9-2F11-A6EE-C0E3-7AAB6C875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4" r="10958" b="2"/>
          <a:stretch/>
        </p:blipFill>
        <p:spPr>
          <a:xfrm>
            <a:off x="839788" y="2505075"/>
            <a:ext cx="5157787" cy="368458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2025</a:t>
            </a:r>
          </a:p>
        </p:txBody>
      </p:sp>
      <p:pic>
        <p:nvPicPr>
          <p:cNvPr id="9" name="Picture 8" descr="A graph with purple bars">
            <a:extLst>
              <a:ext uri="{FF2B5EF4-FFF2-40B4-BE49-F238E27FC236}">
                <a16:creationId xmlns:a16="http://schemas.microsoft.com/office/drawing/2014/main" id="{0CFC5F8D-48B8-F461-D025-68F3893E2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40" r="14870" b="2"/>
          <a:stretch/>
        </p:blipFill>
        <p:spPr>
          <a:xfrm>
            <a:off x="6172200" y="2505075"/>
            <a:ext cx="5183188" cy="3684588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205985" cy="44608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100" dirty="0"/>
              <a:t>Bases on the finding the top 3 most popular programming languages of the current year are:</a:t>
            </a:r>
          </a:p>
          <a:p>
            <a:r>
              <a:rPr lang="en-US" sz="4100" dirty="0"/>
              <a:t>JavaScript </a:t>
            </a:r>
          </a:p>
          <a:p>
            <a:r>
              <a:rPr lang="en-US" sz="4100" dirty="0"/>
              <a:t>HTML/CSS</a:t>
            </a:r>
          </a:p>
          <a:p>
            <a:r>
              <a:rPr lang="en-US" sz="4100" dirty="0"/>
              <a:t>SQL</a:t>
            </a:r>
          </a:p>
          <a:p>
            <a:r>
              <a:rPr lang="en-US" sz="4100" dirty="0"/>
              <a:t>For next year, the top 3 will be: </a:t>
            </a:r>
          </a:p>
          <a:p>
            <a:r>
              <a:rPr lang="en-US" sz="4100" dirty="0"/>
              <a:t>JavaScript, HTML/CSS and Python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33950" cy="34893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dirty="0"/>
              <a:t>Implications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JavaScript as one of the most convenient languages to use remains in the first positions</a:t>
            </a:r>
          </a:p>
          <a:p>
            <a:r>
              <a:rPr lang="en-US" sz="4000" dirty="0"/>
              <a:t>Python is one of the most consistent used languages. </a:t>
            </a:r>
          </a:p>
          <a:p>
            <a:r>
              <a:rPr lang="en-US" sz="4000" dirty="0"/>
              <a:t>People recognize that 3 of the languages postulated within the first 5 currently can be seen in the future as the most used, this is for the ease of use of these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2024</a:t>
            </a:r>
          </a:p>
        </p:txBody>
      </p:sp>
      <p:pic>
        <p:nvPicPr>
          <p:cNvPr id="6" name="Picture 5" descr="A graph of a number of data">
            <a:extLst>
              <a:ext uri="{FF2B5EF4-FFF2-40B4-BE49-F238E27FC236}">
                <a16:creationId xmlns:a16="http://schemas.microsoft.com/office/drawing/2014/main" id="{6771A75C-54F9-92D6-4DED-CA684035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2" r="19896" b="-2"/>
          <a:stretch/>
        </p:blipFill>
        <p:spPr>
          <a:xfrm>
            <a:off x="839788" y="2505075"/>
            <a:ext cx="5157787" cy="368458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2025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4" name="Picture 13" descr="A graph of a number of data">
            <a:extLst>
              <a:ext uri="{FF2B5EF4-FFF2-40B4-BE49-F238E27FC236}">
                <a16:creationId xmlns:a16="http://schemas.microsoft.com/office/drawing/2014/main" id="{A4D49AD1-49D5-6455-EFE1-425D5902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85142"/>
            <a:ext cx="5528057" cy="32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516</Words>
  <Application>Microsoft Office PowerPoint</Application>
  <PresentationFormat>Widescreen</PresentationFormat>
  <Paragraphs>100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Package</vt:lpstr>
      <vt:lpstr>IBM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CONCLUSION</vt:lpstr>
      <vt:lpstr>APPENDIX</vt:lpstr>
      <vt:lpstr>Popular Languages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Debora Ntekwa (DSNTEK4544)</cp:lastModifiedBy>
  <cp:revision>22</cp:revision>
  <dcterms:created xsi:type="dcterms:W3CDTF">2020-10-28T18:29:43Z</dcterms:created>
  <dcterms:modified xsi:type="dcterms:W3CDTF">2024-03-06T06:14:26Z</dcterms:modified>
</cp:coreProperties>
</file>