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C60201-62F7-44CF-97DC-8855B3C7B4D2}" v="480" dt="2024-05-04T20:33:32.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5DF5A4-6592-4AFB-9DAE-27F652C83DE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7E06E0-BADC-4AA0-B730-463E6C322FC4}">
      <dgm:prSet/>
      <dgm:spPr/>
      <dgm:t>
        <a:bodyPr/>
        <a:lstStyle/>
        <a:p>
          <a:pPr>
            <a:lnSpc>
              <a:spcPct val="100000"/>
            </a:lnSpc>
          </a:pPr>
          <a:r>
            <a:rPr lang="pt-BR" b="1" dirty="0"/>
            <a:t>Introdução</a:t>
          </a:r>
          <a:endParaRPr lang="en-US" dirty="0"/>
        </a:p>
      </dgm:t>
    </dgm:pt>
    <dgm:pt modelId="{28A210D8-6564-4967-8E31-646D5064B3AA}" type="parTrans" cxnId="{F2CA6FCE-5A5C-4983-AB8D-D93C5BA55244}">
      <dgm:prSet/>
      <dgm:spPr/>
      <dgm:t>
        <a:bodyPr/>
        <a:lstStyle/>
        <a:p>
          <a:endParaRPr lang="en-US"/>
        </a:p>
      </dgm:t>
    </dgm:pt>
    <dgm:pt modelId="{07D4B0EF-4013-401A-932A-CC2718D97880}" type="sibTrans" cxnId="{F2CA6FCE-5A5C-4983-AB8D-D93C5BA55244}">
      <dgm:prSet/>
      <dgm:spPr/>
      <dgm:t>
        <a:bodyPr/>
        <a:lstStyle/>
        <a:p>
          <a:endParaRPr lang="en-US"/>
        </a:p>
      </dgm:t>
    </dgm:pt>
    <dgm:pt modelId="{E7EDBB5A-1A5D-417D-80BF-CBA4FAF02217}">
      <dgm:prSet/>
      <dgm:spPr/>
      <dgm:t>
        <a:bodyPr/>
        <a:lstStyle/>
        <a:p>
          <a:pPr>
            <a:lnSpc>
              <a:spcPct val="100000"/>
            </a:lnSpc>
          </a:pPr>
          <a:r>
            <a:rPr lang="pt-BR" b="1" dirty="0"/>
            <a:t>Capítulo 1: Fundamentos de Python</a:t>
          </a:r>
          <a:endParaRPr lang="en-US" dirty="0"/>
        </a:p>
      </dgm:t>
    </dgm:pt>
    <dgm:pt modelId="{27B78324-37E8-43DE-AC9D-5996A0A86DEF}" type="parTrans" cxnId="{BEF96BF1-7A1F-4AF3-8D68-89E19F539664}">
      <dgm:prSet/>
      <dgm:spPr/>
      <dgm:t>
        <a:bodyPr/>
        <a:lstStyle/>
        <a:p>
          <a:endParaRPr lang="en-US"/>
        </a:p>
      </dgm:t>
    </dgm:pt>
    <dgm:pt modelId="{F38BB136-A859-4E34-8899-57744C68C754}" type="sibTrans" cxnId="{BEF96BF1-7A1F-4AF3-8D68-89E19F539664}">
      <dgm:prSet/>
      <dgm:spPr/>
      <dgm:t>
        <a:bodyPr/>
        <a:lstStyle/>
        <a:p>
          <a:endParaRPr lang="en-US"/>
        </a:p>
      </dgm:t>
    </dgm:pt>
    <dgm:pt modelId="{3BFE052C-37D9-49A8-8817-15FE7DD28334}">
      <dgm:prSet/>
      <dgm:spPr/>
      <dgm:t>
        <a:bodyPr/>
        <a:lstStyle/>
        <a:p>
          <a:pPr>
            <a:lnSpc>
              <a:spcPct val="100000"/>
            </a:lnSpc>
          </a:pPr>
          <a:r>
            <a:rPr lang="pt-BR" b="1" dirty="0"/>
            <a:t>Capítulo 2: Listas e Tuplas</a:t>
          </a:r>
          <a:endParaRPr lang="en-US" dirty="0"/>
        </a:p>
      </dgm:t>
    </dgm:pt>
    <dgm:pt modelId="{75063DF6-4075-4AE5-8920-5D7E515131C9}" type="parTrans" cxnId="{86D3BA59-63ED-4277-804A-B88E85BE6479}">
      <dgm:prSet/>
      <dgm:spPr/>
      <dgm:t>
        <a:bodyPr/>
        <a:lstStyle/>
        <a:p>
          <a:endParaRPr lang="en-US"/>
        </a:p>
      </dgm:t>
    </dgm:pt>
    <dgm:pt modelId="{58E6C949-30F0-473E-9631-DFCBB40AA28C}" type="sibTrans" cxnId="{86D3BA59-63ED-4277-804A-B88E85BE6479}">
      <dgm:prSet/>
      <dgm:spPr/>
      <dgm:t>
        <a:bodyPr/>
        <a:lstStyle/>
        <a:p>
          <a:endParaRPr lang="en-US"/>
        </a:p>
      </dgm:t>
    </dgm:pt>
    <dgm:pt modelId="{1A852F24-FD32-4686-9B4F-72392EB4A8DD}">
      <dgm:prSet phldr="0"/>
      <dgm:spPr/>
      <dgm:t>
        <a:bodyPr/>
        <a:lstStyle/>
        <a:p>
          <a:pPr rtl="0">
            <a:lnSpc>
              <a:spcPct val="100000"/>
            </a:lnSpc>
          </a:pPr>
          <a:r>
            <a:rPr lang="pt-BR" b="1" dirty="0">
              <a:latin typeface="Aptos Display" panose="020F0302020204030204"/>
            </a:rPr>
            <a:t> Agradecimentos</a:t>
          </a:r>
          <a:endParaRPr lang="pt-BR" b="1" dirty="0"/>
        </a:p>
      </dgm:t>
    </dgm:pt>
    <dgm:pt modelId="{8B73B29C-383A-46FA-A710-818D830D3487}" type="parTrans" cxnId="{2F4ACBD5-932C-4621-8930-184624CFB29B}">
      <dgm:prSet/>
      <dgm:spPr/>
      <dgm:t>
        <a:bodyPr/>
        <a:lstStyle/>
        <a:p>
          <a:endParaRPr lang="en-US"/>
        </a:p>
      </dgm:t>
    </dgm:pt>
    <dgm:pt modelId="{E8E385EF-D219-4400-8AE2-377C4A33363D}" type="sibTrans" cxnId="{2F4ACBD5-932C-4621-8930-184624CFB29B}">
      <dgm:prSet/>
      <dgm:spPr/>
      <dgm:t>
        <a:bodyPr/>
        <a:lstStyle/>
        <a:p>
          <a:endParaRPr lang="en-US"/>
        </a:p>
      </dgm:t>
    </dgm:pt>
    <dgm:pt modelId="{2AEDB93C-8C1F-436F-90BB-38D8AA1BE1EC}" type="pres">
      <dgm:prSet presAssocID="{FF5DF5A4-6592-4AFB-9DAE-27F652C83DED}" presName="root" presStyleCnt="0">
        <dgm:presLayoutVars>
          <dgm:dir/>
          <dgm:resizeHandles val="exact"/>
        </dgm:presLayoutVars>
      </dgm:prSet>
      <dgm:spPr/>
    </dgm:pt>
    <dgm:pt modelId="{1572C6C0-B08E-452B-A558-2422B5538F58}" type="pres">
      <dgm:prSet presAssocID="{AC7E06E0-BADC-4AA0-B730-463E6C322FC4}" presName="compNode" presStyleCnt="0"/>
      <dgm:spPr/>
    </dgm:pt>
    <dgm:pt modelId="{93775132-2919-4B30-B4DA-2B92D655DA46}" type="pres">
      <dgm:prSet presAssocID="{AC7E06E0-BADC-4AA0-B730-463E6C322FC4}" presName="bgRect" presStyleLbl="bgShp" presStyleIdx="0" presStyleCnt="4"/>
      <dgm:spPr/>
    </dgm:pt>
    <dgm:pt modelId="{6B611FE3-C37F-4885-9E5C-B107F48CC85E}" type="pres">
      <dgm:prSet presAssocID="{AC7E06E0-BADC-4AA0-B730-463E6C322F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fessor"/>
        </a:ext>
      </dgm:extLst>
    </dgm:pt>
    <dgm:pt modelId="{F9769DFE-6980-4530-94A5-79D3AE8E5BD1}" type="pres">
      <dgm:prSet presAssocID="{AC7E06E0-BADC-4AA0-B730-463E6C322FC4}" presName="spaceRect" presStyleCnt="0"/>
      <dgm:spPr/>
    </dgm:pt>
    <dgm:pt modelId="{6661DA95-0A9B-42AD-8734-7F28A3FEA749}" type="pres">
      <dgm:prSet presAssocID="{AC7E06E0-BADC-4AA0-B730-463E6C322FC4}" presName="parTx" presStyleLbl="revTx" presStyleIdx="0" presStyleCnt="4">
        <dgm:presLayoutVars>
          <dgm:chMax val="0"/>
          <dgm:chPref val="0"/>
        </dgm:presLayoutVars>
      </dgm:prSet>
      <dgm:spPr/>
    </dgm:pt>
    <dgm:pt modelId="{77208665-6449-4E51-9E52-250C0A9D00CC}" type="pres">
      <dgm:prSet presAssocID="{07D4B0EF-4013-401A-932A-CC2718D97880}" presName="sibTrans" presStyleCnt="0"/>
      <dgm:spPr/>
    </dgm:pt>
    <dgm:pt modelId="{302EE44B-9832-4337-A2A7-23BACEA55DC0}" type="pres">
      <dgm:prSet presAssocID="{E7EDBB5A-1A5D-417D-80BF-CBA4FAF02217}" presName="compNode" presStyleCnt="0"/>
      <dgm:spPr/>
    </dgm:pt>
    <dgm:pt modelId="{553B27A1-57C6-4667-8B88-0CCBF9BDCD27}" type="pres">
      <dgm:prSet presAssocID="{E7EDBB5A-1A5D-417D-80BF-CBA4FAF02217}" presName="bgRect" presStyleLbl="bgShp" presStyleIdx="1" presStyleCnt="4"/>
      <dgm:spPr/>
    </dgm:pt>
    <dgm:pt modelId="{8E68CA60-25BC-4BE5-91B3-697E094D5D4E}" type="pres">
      <dgm:prSet presAssocID="{E7EDBB5A-1A5D-417D-80BF-CBA4FAF022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ador"/>
        </a:ext>
      </dgm:extLst>
    </dgm:pt>
    <dgm:pt modelId="{62716ACC-D0C6-4011-B390-1039F142AB94}" type="pres">
      <dgm:prSet presAssocID="{E7EDBB5A-1A5D-417D-80BF-CBA4FAF02217}" presName="spaceRect" presStyleCnt="0"/>
      <dgm:spPr/>
    </dgm:pt>
    <dgm:pt modelId="{BDBBF0B8-E675-44DB-AECF-FB1BBDE43FAC}" type="pres">
      <dgm:prSet presAssocID="{E7EDBB5A-1A5D-417D-80BF-CBA4FAF02217}" presName="parTx" presStyleLbl="revTx" presStyleIdx="1" presStyleCnt="4">
        <dgm:presLayoutVars>
          <dgm:chMax val="0"/>
          <dgm:chPref val="0"/>
        </dgm:presLayoutVars>
      </dgm:prSet>
      <dgm:spPr/>
    </dgm:pt>
    <dgm:pt modelId="{DD1197B3-CE30-4F70-8466-EF5FCD392FA6}" type="pres">
      <dgm:prSet presAssocID="{F38BB136-A859-4E34-8899-57744C68C754}" presName="sibTrans" presStyleCnt="0"/>
      <dgm:spPr/>
    </dgm:pt>
    <dgm:pt modelId="{EE0990D7-C1E0-4AE6-9786-E45D8566932E}" type="pres">
      <dgm:prSet presAssocID="{3BFE052C-37D9-49A8-8817-15FE7DD28334}" presName="compNode" presStyleCnt="0"/>
      <dgm:spPr/>
    </dgm:pt>
    <dgm:pt modelId="{9C156F2A-C786-4AB8-A9D2-F74B4E0A2307}" type="pres">
      <dgm:prSet presAssocID="{3BFE052C-37D9-49A8-8817-15FE7DD28334}" presName="bgRect" presStyleLbl="bgShp" presStyleIdx="2" presStyleCnt="4"/>
      <dgm:spPr/>
    </dgm:pt>
    <dgm:pt modelId="{11568735-2945-41D6-A458-2A2B90A7ABB1}" type="pres">
      <dgm:prSet presAssocID="{3BFE052C-37D9-49A8-8817-15FE7DD283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o"/>
        </a:ext>
      </dgm:extLst>
    </dgm:pt>
    <dgm:pt modelId="{A8FD0124-4AE7-461C-B648-5A8EA382DA77}" type="pres">
      <dgm:prSet presAssocID="{3BFE052C-37D9-49A8-8817-15FE7DD28334}" presName="spaceRect" presStyleCnt="0"/>
      <dgm:spPr/>
    </dgm:pt>
    <dgm:pt modelId="{A8790368-EF5F-4C52-9AF6-4D281B8D7730}" type="pres">
      <dgm:prSet presAssocID="{3BFE052C-37D9-49A8-8817-15FE7DD28334}" presName="parTx" presStyleLbl="revTx" presStyleIdx="2" presStyleCnt="4">
        <dgm:presLayoutVars>
          <dgm:chMax val="0"/>
          <dgm:chPref val="0"/>
        </dgm:presLayoutVars>
      </dgm:prSet>
      <dgm:spPr/>
    </dgm:pt>
    <dgm:pt modelId="{CA607268-698B-4132-A1CC-52491001D7EE}" type="pres">
      <dgm:prSet presAssocID="{58E6C949-30F0-473E-9631-DFCBB40AA28C}" presName="sibTrans" presStyleCnt="0"/>
      <dgm:spPr/>
    </dgm:pt>
    <dgm:pt modelId="{6BB68C4A-10A2-4946-8F85-F4E0C7EC9211}" type="pres">
      <dgm:prSet presAssocID="{1A852F24-FD32-4686-9B4F-72392EB4A8DD}" presName="compNode" presStyleCnt="0"/>
      <dgm:spPr/>
    </dgm:pt>
    <dgm:pt modelId="{FAC73D82-34BA-4AE7-BF3E-6474F27A7694}" type="pres">
      <dgm:prSet presAssocID="{1A852F24-FD32-4686-9B4F-72392EB4A8DD}" presName="bgRect" presStyleLbl="bgShp" presStyleIdx="3" presStyleCnt="4"/>
      <dgm:spPr/>
    </dgm:pt>
    <dgm:pt modelId="{08F3BCD0-78A9-4EE5-8FAA-968CD07D510F}" type="pres">
      <dgm:prSet presAssocID="{1A852F24-FD32-4686-9B4F-72392EB4A8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vros"/>
        </a:ext>
      </dgm:extLst>
    </dgm:pt>
    <dgm:pt modelId="{6C462CB1-638E-4491-98E5-5936D55B8950}" type="pres">
      <dgm:prSet presAssocID="{1A852F24-FD32-4686-9B4F-72392EB4A8DD}" presName="spaceRect" presStyleCnt="0"/>
      <dgm:spPr/>
    </dgm:pt>
    <dgm:pt modelId="{6B47E88B-5CB8-4A19-AF99-6DE0291BDB0D}" type="pres">
      <dgm:prSet presAssocID="{1A852F24-FD32-4686-9B4F-72392EB4A8DD}" presName="parTx" presStyleLbl="revTx" presStyleIdx="3" presStyleCnt="4">
        <dgm:presLayoutVars>
          <dgm:chMax val="0"/>
          <dgm:chPref val="0"/>
        </dgm:presLayoutVars>
      </dgm:prSet>
      <dgm:spPr/>
    </dgm:pt>
  </dgm:ptLst>
  <dgm:cxnLst>
    <dgm:cxn modelId="{84129E4A-1357-4041-A918-507C36C03262}" type="presOf" srcId="{1A852F24-FD32-4686-9B4F-72392EB4A8DD}" destId="{6B47E88B-5CB8-4A19-AF99-6DE0291BDB0D}" srcOrd="0" destOrd="0" presId="urn:microsoft.com/office/officeart/2018/2/layout/IconVerticalSolidList"/>
    <dgm:cxn modelId="{86D3BA59-63ED-4277-804A-B88E85BE6479}" srcId="{FF5DF5A4-6592-4AFB-9DAE-27F652C83DED}" destId="{3BFE052C-37D9-49A8-8817-15FE7DD28334}" srcOrd="2" destOrd="0" parTransId="{75063DF6-4075-4AE5-8920-5D7E515131C9}" sibTransId="{58E6C949-30F0-473E-9631-DFCBB40AA28C}"/>
    <dgm:cxn modelId="{733BA48D-274C-413A-B166-BCF8248C72D3}" type="presOf" srcId="{E7EDBB5A-1A5D-417D-80BF-CBA4FAF02217}" destId="{BDBBF0B8-E675-44DB-AECF-FB1BBDE43FAC}" srcOrd="0" destOrd="0" presId="urn:microsoft.com/office/officeart/2018/2/layout/IconVerticalSolidList"/>
    <dgm:cxn modelId="{421073B8-00DE-46D6-8C27-66380369B589}" type="presOf" srcId="{FF5DF5A4-6592-4AFB-9DAE-27F652C83DED}" destId="{2AEDB93C-8C1F-436F-90BB-38D8AA1BE1EC}" srcOrd="0" destOrd="0" presId="urn:microsoft.com/office/officeart/2018/2/layout/IconVerticalSolidList"/>
    <dgm:cxn modelId="{F2CA6FCE-5A5C-4983-AB8D-D93C5BA55244}" srcId="{FF5DF5A4-6592-4AFB-9DAE-27F652C83DED}" destId="{AC7E06E0-BADC-4AA0-B730-463E6C322FC4}" srcOrd="0" destOrd="0" parTransId="{28A210D8-6564-4967-8E31-646D5064B3AA}" sibTransId="{07D4B0EF-4013-401A-932A-CC2718D97880}"/>
    <dgm:cxn modelId="{696442D0-F79B-4410-8DB2-C81B04FAF99F}" type="presOf" srcId="{3BFE052C-37D9-49A8-8817-15FE7DD28334}" destId="{A8790368-EF5F-4C52-9AF6-4D281B8D7730}" srcOrd="0" destOrd="0" presId="urn:microsoft.com/office/officeart/2018/2/layout/IconVerticalSolidList"/>
    <dgm:cxn modelId="{2F4ACBD5-932C-4621-8930-184624CFB29B}" srcId="{FF5DF5A4-6592-4AFB-9DAE-27F652C83DED}" destId="{1A852F24-FD32-4686-9B4F-72392EB4A8DD}" srcOrd="3" destOrd="0" parTransId="{8B73B29C-383A-46FA-A710-818D830D3487}" sibTransId="{E8E385EF-D219-4400-8AE2-377C4A33363D}"/>
    <dgm:cxn modelId="{B7E176ED-BB90-4C89-9095-E5A0B26095AE}" type="presOf" srcId="{AC7E06E0-BADC-4AA0-B730-463E6C322FC4}" destId="{6661DA95-0A9B-42AD-8734-7F28A3FEA749}" srcOrd="0" destOrd="0" presId="urn:microsoft.com/office/officeart/2018/2/layout/IconVerticalSolidList"/>
    <dgm:cxn modelId="{BEF96BF1-7A1F-4AF3-8D68-89E19F539664}" srcId="{FF5DF5A4-6592-4AFB-9DAE-27F652C83DED}" destId="{E7EDBB5A-1A5D-417D-80BF-CBA4FAF02217}" srcOrd="1" destOrd="0" parTransId="{27B78324-37E8-43DE-AC9D-5996A0A86DEF}" sibTransId="{F38BB136-A859-4E34-8899-57744C68C754}"/>
    <dgm:cxn modelId="{D1C9D6D4-4646-4683-9BF0-F79F7CB3BE08}" type="presParOf" srcId="{2AEDB93C-8C1F-436F-90BB-38D8AA1BE1EC}" destId="{1572C6C0-B08E-452B-A558-2422B5538F58}" srcOrd="0" destOrd="0" presId="urn:microsoft.com/office/officeart/2018/2/layout/IconVerticalSolidList"/>
    <dgm:cxn modelId="{F86747D5-2792-45E7-B7B6-AC3DCCA6F451}" type="presParOf" srcId="{1572C6C0-B08E-452B-A558-2422B5538F58}" destId="{93775132-2919-4B30-B4DA-2B92D655DA46}" srcOrd="0" destOrd="0" presId="urn:microsoft.com/office/officeart/2018/2/layout/IconVerticalSolidList"/>
    <dgm:cxn modelId="{C7C518ED-798F-49F9-80A3-509DBF790273}" type="presParOf" srcId="{1572C6C0-B08E-452B-A558-2422B5538F58}" destId="{6B611FE3-C37F-4885-9E5C-B107F48CC85E}" srcOrd="1" destOrd="0" presId="urn:microsoft.com/office/officeart/2018/2/layout/IconVerticalSolidList"/>
    <dgm:cxn modelId="{BDA05E35-F989-4780-8289-CE8B839A14AB}" type="presParOf" srcId="{1572C6C0-B08E-452B-A558-2422B5538F58}" destId="{F9769DFE-6980-4530-94A5-79D3AE8E5BD1}" srcOrd="2" destOrd="0" presId="urn:microsoft.com/office/officeart/2018/2/layout/IconVerticalSolidList"/>
    <dgm:cxn modelId="{D4C76F8E-C7D9-4F31-A9E1-98CBF989513C}" type="presParOf" srcId="{1572C6C0-B08E-452B-A558-2422B5538F58}" destId="{6661DA95-0A9B-42AD-8734-7F28A3FEA749}" srcOrd="3" destOrd="0" presId="urn:microsoft.com/office/officeart/2018/2/layout/IconVerticalSolidList"/>
    <dgm:cxn modelId="{27981C46-915B-47D1-8283-560E151D9C8D}" type="presParOf" srcId="{2AEDB93C-8C1F-436F-90BB-38D8AA1BE1EC}" destId="{77208665-6449-4E51-9E52-250C0A9D00CC}" srcOrd="1" destOrd="0" presId="urn:microsoft.com/office/officeart/2018/2/layout/IconVerticalSolidList"/>
    <dgm:cxn modelId="{E3C2395B-51E3-455D-BC51-57EE74344082}" type="presParOf" srcId="{2AEDB93C-8C1F-436F-90BB-38D8AA1BE1EC}" destId="{302EE44B-9832-4337-A2A7-23BACEA55DC0}" srcOrd="2" destOrd="0" presId="urn:microsoft.com/office/officeart/2018/2/layout/IconVerticalSolidList"/>
    <dgm:cxn modelId="{CFEDE867-9841-46E5-ADC5-1C5EDFC3B1BD}" type="presParOf" srcId="{302EE44B-9832-4337-A2A7-23BACEA55DC0}" destId="{553B27A1-57C6-4667-8B88-0CCBF9BDCD27}" srcOrd="0" destOrd="0" presId="urn:microsoft.com/office/officeart/2018/2/layout/IconVerticalSolidList"/>
    <dgm:cxn modelId="{63825577-A6F1-4CB6-870F-D2EDC588CEC5}" type="presParOf" srcId="{302EE44B-9832-4337-A2A7-23BACEA55DC0}" destId="{8E68CA60-25BC-4BE5-91B3-697E094D5D4E}" srcOrd="1" destOrd="0" presId="urn:microsoft.com/office/officeart/2018/2/layout/IconVerticalSolidList"/>
    <dgm:cxn modelId="{28EEE983-26FA-433B-8F04-4D8CAE20795F}" type="presParOf" srcId="{302EE44B-9832-4337-A2A7-23BACEA55DC0}" destId="{62716ACC-D0C6-4011-B390-1039F142AB94}" srcOrd="2" destOrd="0" presId="urn:microsoft.com/office/officeart/2018/2/layout/IconVerticalSolidList"/>
    <dgm:cxn modelId="{FD30F1C4-F625-4040-A220-1D1D58B98B67}" type="presParOf" srcId="{302EE44B-9832-4337-A2A7-23BACEA55DC0}" destId="{BDBBF0B8-E675-44DB-AECF-FB1BBDE43FAC}" srcOrd="3" destOrd="0" presId="urn:microsoft.com/office/officeart/2018/2/layout/IconVerticalSolidList"/>
    <dgm:cxn modelId="{8AADA47F-5826-4E84-BCBD-D888011A6FE0}" type="presParOf" srcId="{2AEDB93C-8C1F-436F-90BB-38D8AA1BE1EC}" destId="{DD1197B3-CE30-4F70-8466-EF5FCD392FA6}" srcOrd="3" destOrd="0" presId="urn:microsoft.com/office/officeart/2018/2/layout/IconVerticalSolidList"/>
    <dgm:cxn modelId="{44CE8E86-001F-4112-8959-38E89B2DE30A}" type="presParOf" srcId="{2AEDB93C-8C1F-436F-90BB-38D8AA1BE1EC}" destId="{EE0990D7-C1E0-4AE6-9786-E45D8566932E}" srcOrd="4" destOrd="0" presId="urn:microsoft.com/office/officeart/2018/2/layout/IconVerticalSolidList"/>
    <dgm:cxn modelId="{350F8DA8-3316-4B2B-9F6C-C420D3CE3B18}" type="presParOf" srcId="{EE0990D7-C1E0-4AE6-9786-E45D8566932E}" destId="{9C156F2A-C786-4AB8-A9D2-F74B4E0A2307}" srcOrd="0" destOrd="0" presId="urn:microsoft.com/office/officeart/2018/2/layout/IconVerticalSolidList"/>
    <dgm:cxn modelId="{66A52EEE-41DF-4245-9F83-6BD94FE7C8D1}" type="presParOf" srcId="{EE0990D7-C1E0-4AE6-9786-E45D8566932E}" destId="{11568735-2945-41D6-A458-2A2B90A7ABB1}" srcOrd="1" destOrd="0" presId="urn:microsoft.com/office/officeart/2018/2/layout/IconVerticalSolidList"/>
    <dgm:cxn modelId="{509998D5-9786-4A3B-AFA3-1F191CF17A3F}" type="presParOf" srcId="{EE0990D7-C1E0-4AE6-9786-E45D8566932E}" destId="{A8FD0124-4AE7-461C-B648-5A8EA382DA77}" srcOrd="2" destOrd="0" presId="urn:microsoft.com/office/officeart/2018/2/layout/IconVerticalSolidList"/>
    <dgm:cxn modelId="{BBF28C4B-7785-4260-AAF7-2B082D794456}" type="presParOf" srcId="{EE0990D7-C1E0-4AE6-9786-E45D8566932E}" destId="{A8790368-EF5F-4C52-9AF6-4D281B8D7730}" srcOrd="3" destOrd="0" presId="urn:microsoft.com/office/officeart/2018/2/layout/IconVerticalSolidList"/>
    <dgm:cxn modelId="{B22CE097-FA68-4ECF-8502-EEF80695CD72}" type="presParOf" srcId="{2AEDB93C-8C1F-436F-90BB-38D8AA1BE1EC}" destId="{CA607268-698B-4132-A1CC-52491001D7EE}" srcOrd="5" destOrd="0" presId="urn:microsoft.com/office/officeart/2018/2/layout/IconVerticalSolidList"/>
    <dgm:cxn modelId="{33FB0AE6-523B-4848-9489-B11BE896F823}" type="presParOf" srcId="{2AEDB93C-8C1F-436F-90BB-38D8AA1BE1EC}" destId="{6BB68C4A-10A2-4946-8F85-F4E0C7EC9211}" srcOrd="6" destOrd="0" presId="urn:microsoft.com/office/officeart/2018/2/layout/IconVerticalSolidList"/>
    <dgm:cxn modelId="{67CE6208-79C1-4EE1-ADFA-24F7F5ED8B35}" type="presParOf" srcId="{6BB68C4A-10A2-4946-8F85-F4E0C7EC9211}" destId="{FAC73D82-34BA-4AE7-BF3E-6474F27A7694}" srcOrd="0" destOrd="0" presId="urn:microsoft.com/office/officeart/2018/2/layout/IconVerticalSolidList"/>
    <dgm:cxn modelId="{D4F984C0-0AEA-4712-B153-7D65489C75B6}" type="presParOf" srcId="{6BB68C4A-10A2-4946-8F85-F4E0C7EC9211}" destId="{08F3BCD0-78A9-4EE5-8FAA-968CD07D510F}" srcOrd="1" destOrd="0" presId="urn:microsoft.com/office/officeart/2018/2/layout/IconVerticalSolidList"/>
    <dgm:cxn modelId="{01046FDB-ADC6-4761-AF15-43626FA43AF7}" type="presParOf" srcId="{6BB68C4A-10A2-4946-8F85-F4E0C7EC9211}" destId="{6C462CB1-638E-4491-98E5-5936D55B8950}" srcOrd="2" destOrd="0" presId="urn:microsoft.com/office/officeart/2018/2/layout/IconVerticalSolidList"/>
    <dgm:cxn modelId="{285B9D03-9C24-419F-AF02-1BF74FA3BC15}" type="presParOf" srcId="{6BB68C4A-10A2-4946-8F85-F4E0C7EC9211}" destId="{6B47E88B-5CB8-4A19-AF99-6DE0291BDB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75132-2919-4B30-B4DA-2B92D655DA46}">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11FE3-C37F-4885-9E5C-B107F48CC85E}">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61DA95-0A9B-42AD-8734-7F28A3FEA749}">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100000"/>
            </a:lnSpc>
            <a:spcBef>
              <a:spcPct val="0"/>
            </a:spcBef>
            <a:spcAft>
              <a:spcPct val="35000"/>
            </a:spcAft>
            <a:buNone/>
          </a:pPr>
          <a:r>
            <a:rPr lang="pt-BR" sz="2200" b="1" kern="1200" dirty="0"/>
            <a:t>Introdução</a:t>
          </a:r>
          <a:endParaRPr lang="en-US" sz="2200" kern="1200" dirty="0"/>
        </a:p>
      </dsp:txBody>
      <dsp:txXfrm>
        <a:off x="1428292" y="2439"/>
        <a:ext cx="4873308" cy="1236616"/>
      </dsp:txXfrm>
    </dsp:sp>
    <dsp:sp modelId="{553B27A1-57C6-4667-8B88-0CCBF9BDCD27}">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68CA60-25BC-4BE5-91B3-697E094D5D4E}">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BBF0B8-E675-44DB-AECF-FB1BBDE43FAC}">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100000"/>
            </a:lnSpc>
            <a:spcBef>
              <a:spcPct val="0"/>
            </a:spcBef>
            <a:spcAft>
              <a:spcPct val="35000"/>
            </a:spcAft>
            <a:buNone/>
          </a:pPr>
          <a:r>
            <a:rPr lang="pt-BR" sz="2200" b="1" kern="1200" dirty="0"/>
            <a:t>Capítulo 1: Fundamentos de Python</a:t>
          </a:r>
          <a:endParaRPr lang="en-US" sz="2200" kern="1200" dirty="0"/>
        </a:p>
      </dsp:txBody>
      <dsp:txXfrm>
        <a:off x="1428292" y="1548210"/>
        <a:ext cx="4873308" cy="1236616"/>
      </dsp:txXfrm>
    </dsp:sp>
    <dsp:sp modelId="{9C156F2A-C786-4AB8-A9D2-F74B4E0A2307}">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68735-2945-41D6-A458-2A2B90A7ABB1}">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90368-EF5F-4C52-9AF6-4D281B8D7730}">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100000"/>
            </a:lnSpc>
            <a:spcBef>
              <a:spcPct val="0"/>
            </a:spcBef>
            <a:spcAft>
              <a:spcPct val="35000"/>
            </a:spcAft>
            <a:buNone/>
          </a:pPr>
          <a:r>
            <a:rPr lang="pt-BR" sz="2200" b="1" kern="1200" dirty="0"/>
            <a:t>Capítulo 2: Listas e Tuplas</a:t>
          </a:r>
          <a:endParaRPr lang="en-US" sz="2200" kern="1200" dirty="0"/>
        </a:p>
      </dsp:txBody>
      <dsp:txXfrm>
        <a:off x="1428292" y="3093981"/>
        <a:ext cx="4873308" cy="1236616"/>
      </dsp:txXfrm>
    </dsp:sp>
    <dsp:sp modelId="{FAC73D82-34BA-4AE7-BF3E-6474F27A7694}">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3BCD0-78A9-4EE5-8FAA-968CD07D510F}">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47E88B-5CB8-4A19-AF99-6DE0291BDB0D}">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rtl="0">
            <a:lnSpc>
              <a:spcPct val="100000"/>
            </a:lnSpc>
            <a:spcBef>
              <a:spcPct val="0"/>
            </a:spcBef>
            <a:spcAft>
              <a:spcPct val="35000"/>
            </a:spcAft>
            <a:buNone/>
          </a:pPr>
          <a:r>
            <a:rPr lang="pt-BR" sz="2200" b="1" kern="1200" dirty="0">
              <a:latin typeface="Aptos Display" panose="020F0302020204030204"/>
            </a:rPr>
            <a:t> Agradecimentos</a:t>
          </a:r>
          <a:endParaRPr lang="pt-BR" sz="2200" b="1" kern="1200" dirty="0"/>
        </a:p>
      </dsp:txBody>
      <dsp:txXfrm>
        <a:off x="1428292" y="4639752"/>
        <a:ext cx="4873308" cy="12366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04.05.2024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04.05.2024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04.05.2024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04.05.2024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04.05.2024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04.05.2024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04.05.2024</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04.05.2024</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04.05.2024</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04.05.2024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04.05.2024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E51C7C-CEA3-4CAA-BE4B-344879E7C377}" type="datetimeFigureOut">
              <a:rPr lang="de-DE" smtClean="0"/>
              <a:t>04.05.2024</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Forma&#10;&#10;Descrição gerada automaticamente">
            <a:extLst>
              <a:ext uri="{FF2B5EF4-FFF2-40B4-BE49-F238E27FC236}">
                <a16:creationId xmlns:a16="http://schemas.microsoft.com/office/drawing/2014/main" id="{4FDE683C-F730-C8B1-666A-A7E002E0FC4A}"/>
              </a:ext>
            </a:extLst>
          </p:cNvPr>
          <p:cNvPicPr>
            <a:picLocks noChangeAspect="1"/>
          </p:cNvPicPr>
          <p:nvPr/>
        </p:nvPicPr>
        <p:blipFill>
          <a:blip r:embed="rId2"/>
          <a:stretch>
            <a:fillRect/>
          </a:stretch>
        </p:blipFill>
        <p:spPr>
          <a:xfrm>
            <a:off x="1" y="3598"/>
            <a:ext cx="12191998" cy="6850805"/>
          </a:xfrm>
          <a:prstGeom prst="rect">
            <a:avLst/>
          </a:prstGeom>
        </p:spPr>
      </p:pic>
    </p:spTree>
    <p:extLst>
      <p:ext uri="{BB962C8B-B14F-4D97-AF65-F5344CB8AC3E}">
        <p14:creationId xmlns:p14="http://schemas.microsoft.com/office/powerpoint/2010/main" val="221086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1099FD5-CA5B-5636-064A-D9B15C71DA89}"/>
              </a:ext>
            </a:extLst>
          </p:cNvPr>
          <p:cNvSpPr>
            <a:spLocks noGrp="1"/>
          </p:cNvSpPr>
          <p:nvPr>
            <p:ph type="title"/>
          </p:nvPr>
        </p:nvSpPr>
        <p:spPr>
          <a:xfrm>
            <a:off x="838200" y="1195697"/>
            <a:ext cx="3200400" cy="4238118"/>
          </a:xfrm>
        </p:spPr>
        <p:txBody>
          <a:bodyPr>
            <a:normAutofit/>
          </a:bodyPr>
          <a:lstStyle/>
          <a:p>
            <a:r>
              <a:rPr lang="pt-BR">
                <a:solidFill>
                  <a:schemeClr val="bg1"/>
                </a:solidFill>
              </a:rPr>
              <a:t>Sumário</a:t>
            </a:r>
          </a:p>
        </p:txBody>
      </p:sp>
      <p:grpSp>
        <p:nvGrpSpPr>
          <p:cNvPr id="3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37"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8"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9"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40" name="Espaço Reservado para Conteúdo 2">
            <a:extLst>
              <a:ext uri="{FF2B5EF4-FFF2-40B4-BE49-F238E27FC236}">
                <a16:creationId xmlns:a16="http://schemas.microsoft.com/office/drawing/2014/main" id="{E47572E7-C0AB-03FA-8D0F-F7406A0DE1C1}"/>
              </a:ext>
            </a:extLst>
          </p:cNvPr>
          <p:cNvGraphicFramePr>
            <a:graphicFrameLocks noGrp="1"/>
          </p:cNvGraphicFramePr>
          <p:nvPr>
            <p:ph idx="1"/>
            <p:extLst>
              <p:ext uri="{D42A27DB-BD31-4B8C-83A1-F6EECF244321}">
                <p14:modId xmlns:p14="http://schemas.microsoft.com/office/powerpoint/2010/main" val="2515784132"/>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84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61E853-A10F-5D88-5AE3-B40A3C3F1A46}"/>
              </a:ext>
            </a:extLst>
          </p:cNvPr>
          <p:cNvSpPr>
            <a:spLocks noGrp="1"/>
          </p:cNvSpPr>
          <p:nvPr>
            <p:ph type="title"/>
          </p:nvPr>
        </p:nvSpPr>
        <p:spPr>
          <a:xfrm>
            <a:off x="572493" y="238539"/>
            <a:ext cx="11018520" cy="1434415"/>
          </a:xfrm>
        </p:spPr>
        <p:txBody>
          <a:bodyPr anchor="b">
            <a:normAutofit/>
          </a:bodyPr>
          <a:lstStyle/>
          <a:p>
            <a:r>
              <a:rPr lang="pt-BR" sz="5400" b="1">
                <a:ea typeface="+mj-lt"/>
                <a:cs typeface="+mj-lt"/>
              </a:rPr>
              <a:t>Introdução</a:t>
            </a:r>
            <a:endParaRPr lang="pt-BR" sz="5400"/>
          </a:p>
        </p:txBody>
      </p:sp>
      <p:sp>
        <p:nvSpPr>
          <p:cNvPr id="3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FC3BBC39-2FC0-C649-F8C0-6919DDF62124}"/>
              </a:ext>
            </a:extLst>
          </p:cNvPr>
          <p:cNvSpPr>
            <a:spLocks noGrp="1"/>
          </p:cNvSpPr>
          <p:nvPr>
            <p:ph idx="1"/>
          </p:nvPr>
        </p:nvSpPr>
        <p:spPr>
          <a:xfrm>
            <a:off x="185972" y="1828360"/>
            <a:ext cx="7100073" cy="4362128"/>
          </a:xfrm>
        </p:spPr>
        <p:txBody>
          <a:bodyPr vert="horz" lIns="91440" tIns="45720" rIns="91440" bIns="45720" rtlCol="0" anchor="t">
            <a:noAutofit/>
          </a:bodyPr>
          <a:lstStyle/>
          <a:p>
            <a:pPr marL="0" indent="0">
              <a:buNone/>
            </a:pPr>
            <a:endParaRPr lang="pt-BR" sz="1000" b="1"/>
          </a:p>
          <a:p>
            <a:pPr marL="0" indent="0">
              <a:buNone/>
            </a:pPr>
            <a:r>
              <a:rPr lang="pt-BR" sz="1200" dirty="0">
                <a:ea typeface="+mn-lt"/>
                <a:cs typeface="+mn-lt"/>
              </a:rPr>
              <a:t>Seja bem-vindo ao nosso guia sobre estruturas de dados em Python! Se você é um iniciante em programação ou um desenvolvedor experiente em busca de aprimoramento, este ebook é para você. Aqui, exploraremos o fascinante mundo das estruturas de dados e como elas são implementadas e utilizadas na linguagem de programação Python.</a:t>
            </a:r>
          </a:p>
          <a:p>
            <a:r>
              <a:rPr lang="pt-BR" sz="1200" dirty="0">
                <a:ea typeface="+mn-lt"/>
                <a:cs typeface="+mn-lt"/>
              </a:rPr>
              <a:t>Por que as estruturas de dados são importantes em Python?</a:t>
            </a:r>
          </a:p>
          <a:p>
            <a:pPr marL="457200" lvl="1" indent="0">
              <a:buNone/>
            </a:pPr>
            <a:r>
              <a:rPr lang="pt-BR" sz="1200" dirty="0">
                <a:ea typeface="+mn-lt"/>
                <a:cs typeface="+mn-lt"/>
              </a:rPr>
              <a:t>As estruturas de dados são os blocos de construção fundamentais de qualquer programa de computador. Elas nos permitem armazenar, organizar e manipular dados de maneira eficiente, facilitando a resolução de problemas e a criação de soluções robustas. Em Python, uma linguagem conhecida por sua simplicidade e poder, as estruturas de dados desempenham um papel crucial em uma ampla gama de aplicações, desde a manipulação de dados em análise de dados até a implementação de algoritmos em inteligência artificial.</a:t>
            </a:r>
          </a:p>
          <a:p>
            <a:r>
              <a:rPr lang="pt-BR" sz="1200" dirty="0">
                <a:ea typeface="+mn-lt"/>
                <a:cs typeface="+mn-lt"/>
              </a:rPr>
              <a:t>Visão geral do livro e do que será abordado</a:t>
            </a:r>
          </a:p>
          <a:p>
            <a:pPr marL="457200" lvl="1" indent="0">
              <a:buNone/>
            </a:pPr>
            <a:r>
              <a:rPr lang="pt-BR" sz="1200" dirty="0">
                <a:ea typeface="+mn-lt"/>
                <a:cs typeface="+mn-lt"/>
              </a:rPr>
              <a:t>Neste ebook, iremos mergulhar em diversas estruturas de dados populares em Python, incluindo listas, tuplas, dicionários, conjuntos, pilhas, filas, árvores e grafos. Para cada estrutura de dados, discutiremos seus conceitos básicos, operações comuns e aplicações práticas. Além disso, forneceremos exemplos de código detalhados e exercícios para ajudar você a consolidar seu entendimento e aprimorar suas habilidades de programação em Python. Independentemente de você estar apenas começando sua jornada de aprendizado em Python ou procurando aprofundar seus conhecimentos em estruturas de dados, este ebook foi projetado para ser um recurso valioso e acessível para todos os níveis de habilidade. Estou animado para acompanhá-lo nesta jornada e ajudá-lo a dominar as estruturas de dados em Python! Vamos começar!</a:t>
            </a:r>
          </a:p>
          <a:p>
            <a:endParaRPr lang="pt-BR" sz="1200" dirty="0"/>
          </a:p>
        </p:txBody>
      </p:sp>
      <p:pic>
        <p:nvPicPr>
          <p:cNvPr id="8" name="Picture 4" descr="Script de computador em uma tela">
            <a:extLst>
              <a:ext uri="{FF2B5EF4-FFF2-40B4-BE49-F238E27FC236}">
                <a16:creationId xmlns:a16="http://schemas.microsoft.com/office/drawing/2014/main" id="{87372BA5-19C6-3DF8-0AC5-F0F731550B65}"/>
              </a:ext>
            </a:extLst>
          </p:cNvPr>
          <p:cNvPicPr>
            <a:picLocks noChangeAspect="1"/>
          </p:cNvPicPr>
          <p:nvPr/>
        </p:nvPicPr>
        <p:blipFill rotWithShape="1">
          <a:blip r:embed="rId2"/>
          <a:srcRect r="35784" b="2"/>
          <a:stretch/>
        </p:blipFill>
        <p:spPr>
          <a:xfrm>
            <a:off x="7675658" y="2093976"/>
            <a:ext cx="3941064" cy="4096512"/>
          </a:xfrm>
          <a:prstGeom prst="rect">
            <a:avLst/>
          </a:prstGeom>
        </p:spPr>
      </p:pic>
    </p:spTree>
    <p:extLst>
      <p:ext uri="{BB962C8B-B14F-4D97-AF65-F5344CB8AC3E}">
        <p14:creationId xmlns:p14="http://schemas.microsoft.com/office/powerpoint/2010/main" val="269622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61E853-A10F-5D88-5AE3-B40A3C3F1A46}"/>
              </a:ext>
            </a:extLst>
          </p:cNvPr>
          <p:cNvSpPr>
            <a:spLocks noGrp="1"/>
          </p:cNvSpPr>
          <p:nvPr>
            <p:ph type="title"/>
          </p:nvPr>
        </p:nvSpPr>
        <p:spPr>
          <a:xfrm>
            <a:off x="572493" y="238539"/>
            <a:ext cx="11018520" cy="1434415"/>
          </a:xfrm>
        </p:spPr>
        <p:txBody>
          <a:bodyPr anchor="b">
            <a:normAutofit/>
          </a:bodyPr>
          <a:lstStyle/>
          <a:p>
            <a:r>
              <a:rPr lang="pt-BR" sz="5400" b="1" dirty="0">
                <a:ea typeface="+mj-lt"/>
                <a:cs typeface="+mj-lt"/>
              </a:rPr>
              <a:t>Capítulo 1: Fundamentos de Python</a:t>
            </a:r>
          </a:p>
        </p:txBody>
      </p:sp>
      <p:sp>
        <p:nvSpPr>
          <p:cNvPr id="3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FC3BBC39-2FC0-C649-F8C0-6919DDF62124}"/>
              </a:ext>
            </a:extLst>
          </p:cNvPr>
          <p:cNvSpPr>
            <a:spLocks noGrp="1"/>
          </p:cNvSpPr>
          <p:nvPr>
            <p:ph idx="1"/>
          </p:nvPr>
        </p:nvSpPr>
        <p:spPr>
          <a:xfrm>
            <a:off x="185972" y="1828360"/>
            <a:ext cx="7100073" cy="4362128"/>
          </a:xfrm>
        </p:spPr>
        <p:txBody>
          <a:bodyPr vert="horz" lIns="91440" tIns="45720" rIns="91440" bIns="45720" rtlCol="0" anchor="t">
            <a:noAutofit/>
          </a:bodyPr>
          <a:lstStyle/>
          <a:p>
            <a:pPr marL="0" indent="0">
              <a:buNone/>
            </a:pPr>
            <a:endParaRPr lang="pt-BR" sz="1000" b="1"/>
          </a:p>
          <a:p>
            <a:pPr marL="0" indent="0">
              <a:buNone/>
            </a:pPr>
            <a:r>
              <a:rPr lang="pt-BR" sz="1200" dirty="0">
                <a:ea typeface="+mn-lt"/>
                <a:cs typeface="+mn-lt"/>
              </a:rPr>
              <a:t>Python é uma linguagem de programação popular conhecida por sua simplicidade e poder. Desenvolvida por Guido van </a:t>
            </a:r>
            <a:r>
              <a:rPr lang="pt-BR" sz="1200" err="1">
                <a:ea typeface="+mn-lt"/>
                <a:cs typeface="+mn-lt"/>
              </a:rPr>
              <a:t>Rossum</a:t>
            </a:r>
            <a:r>
              <a:rPr lang="pt-BR" sz="1200" dirty="0">
                <a:ea typeface="+mn-lt"/>
                <a:cs typeface="+mn-lt"/>
              </a:rPr>
              <a:t> e lançada em 1991, Python é amplamente usada em diferentes áreas, como desenvolvimento web, científico e automação de tarefas.</a:t>
            </a:r>
          </a:p>
          <a:p>
            <a:pPr marL="0" indent="0">
              <a:buNone/>
            </a:pPr>
            <a:r>
              <a:rPr lang="pt-BR" sz="1200" dirty="0">
                <a:ea typeface="+mn-lt"/>
                <a:cs typeface="+mn-lt"/>
              </a:rPr>
              <a:t>Para começar a programar em Python, você precisa configurar seu ambiente de desenvolvimento. Você pode baixar e instalar o Python em seu sistema operacional seguindo as instruções no site oficial.</a:t>
            </a:r>
          </a:p>
          <a:p>
            <a:pPr marL="0" indent="0">
              <a:buNone/>
            </a:pPr>
            <a:r>
              <a:rPr lang="pt-BR" sz="1200" dirty="0">
                <a:ea typeface="+mn-lt"/>
                <a:cs typeface="+mn-lt"/>
              </a:rPr>
              <a:t>Um programa Python simples começa com a famosa frase "</a:t>
            </a:r>
            <a:r>
              <a:rPr lang="pt-BR" sz="1200" err="1">
                <a:ea typeface="+mn-lt"/>
                <a:cs typeface="+mn-lt"/>
              </a:rPr>
              <a:t>Hello</a:t>
            </a:r>
            <a:r>
              <a:rPr lang="pt-BR" sz="1200" dirty="0">
                <a:ea typeface="+mn-lt"/>
                <a:cs typeface="+mn-lt"/>
              </a:rPr>
              <a:t>, World!":</a:t>
            </a:r>
          </a:p>
          <a:p>
            <a:pPr lvl="1">
              <a:buFont typeface="Courier New" panose="020B0604020202020204" pitchFamily="34" charset="0"/>
              <a:buChar char="o"/>
            </a:pPr>
            <a:r>
              <a:rPr lang="pt-BR" sz="1200" dirty="0">
                <a:ea typeface="+mn-lt"/>
                <a:cs typeface="+mn-lt"/>
              </a:rPr>
              <a:t>print("</a:t>
            </a:r>
            <a:r>
              <a:rPr lang="pt-BR" sz="1200" dirty="0" err="1">
                <a:ea typeface="+mn-lt"/>
                <a:cs typeface="+mn-lt"/>
              </a:rPr>
              <a:t>Hello</a:t>
            </a:r>
            <a:r>
              <a:rPr lang="pt-BR" sz="1200" dirty="0">
                <a:ea typeface="+mn-lt"/>
                <a:cs typeface="+mn-lt"/>
              </a:rPr>
              <a:t>, World!")</a:t>
            </a:r>
          </a:p>
          <a:p>
            <a:pPr marL="0" indent="0">
              <a:buNone/>
            </a:pPr>
            <a:r>
              <a:rPr lang="pt-BR" sz="1200" dirty="0">
                <a:ea typeface="+mn-lt"/>
                <a:cs typeface="+mn-lt"/>
              </a:rPr>
              <a:t>Em Python, você não precisa declarar explicitamente o tipo de uma variável. Python infere automaticamente o tipo de dados com base no valor atribuído à variável.</a:t>
            </a:r>
            <a:endParaRPr lang="pt-BR" sz="1200">
              <a:ea typeface="+mn-lt"/>
              <a:cs typeface="+mn-lt"/>
            </a:endParaRPr>
          </a:p>
          <a:p>
            <a:pPr marL="0" indent="0">
              <a:buNone/>
            </a:pPr>
            <a:r>
              <a:rPr lang="pt-BR" sz="1200" dirty="0">
                <a:ea typeface="+mn-lt"/>
                <a:cs typeface="+mn-lt"/>
              </a:rPr>
              <a:t>As estruturas de controle em Python, como condicionais (</a:t>
            </a:r>
            <a:r>
              <a:rPr lang="pt-BR" sz="1200" dirty="0" err="1">
                <a:ea typeface="+mn-lt"/>
                <a:cs typeface="+mn-lt"/>
              </a:rPr>
              <a:t>if-else</a:t>
            </a:r>
            <a:r>
              <a:rPr lang="pt-BR" sz="1200" dirty="0">
                <a:ea typeface="+mn-lt"/>
                <a:cs typeface="+mn-lt"/>
              </a:rPr>
              <a:t>) e loops (for, </a:t>
            </a:r>
            <a:r>
              <a:rPr lang="pt-BR" sz="1200" dirty="0" err="1">
                <a:ea typeface="+mn-lt"/>
                <a:cs typeface="+mn-lt"/>
              </a:rPr>
              <a:t>while</a:t>
            </a:r>
            <a:r>
              <a:rPr lang="pt-BR" sz="1200" dirty="0">
                <a:ea typeface="+mn-lt"/>
                <a:cs typeface="+mn-lt"/>
              </a:rPr>
              <a:t>), permitem controlar o fluxo de execução do programa. Funções são blocos de código reutilizáveis que executam tarefas específicas. Elas são definidas com a palavra-chave </a:t>
            </a:r>
            <a:r>
              <a:rPr lang="pt-BR" sz="1200" dirty="0" err="1">
                <a:ea typeface="+mn-lt"/>
                <a:cs typeface="+mn-lt"/>
              </a:rPr>
              <a:t>def</a:t>
            </a:r>
            <a:r>
              <a:rPr lang="pt-BR" sz="1200" dirty="0">
                <a:ea typeface="+mn-lt"/>
                <a:cs typeface="+mn-lt"/>
              </a:rPr>
              <a:t> seguida pelo nome da função e seus parâmetros.</a:t>
            </a:r>
            <a:endParaRPr lang="pt-BR" sz="1200">
              <a:ea typeface="+mn-lt"/>
              <a:cs typeface="+mn-lt"/>
            </a:endParaRPr>
          </a:p>
          <a:p>
            <a:pPr marL="0" indent="0">
              <a:buNone/>
            </a:pPr>
            <a:r>
              <a:rPr lang="pt-BR" sz="1200" dirty="0">
                <a:ea typeface="+mn-lt"/>
                <a:cs typeface="+mn-lt"/>
              </a:rPr>
              <a:t>Python tem um vasto ecossistema de módulos e pacotes que estendem sua funcionalidade. Um módulo é um arquivo com definições e instruções Python, enquanto um pacote é um diretório com vários módulos. </a:t>
            </a:r>
            <a:endParaRPr lang="en-US" sz="1200" dirty="0">
              <a:ea typeface="+mn-lt"/>
              <a:cs typeface="+mn-lt"/>
            </a:endParaRPr>
          </a:p>
          <a:p>
            <a:pPr marL="0" indent="0">
              <a:buNone/>
            </a:pPr>
            <a:r>
              <a:rPr lang="pt-BR" sz="1200" dirty="0">
                <a:ea typeface="+mn-lt"/>
                <a:cs typeface="+mn-lt"/>
              </a:rPr>
              <a:t>Python é uma linguagem orientada a objetos, o que significa que permite a definição e manipulação de objetos que têm atributos (variáveis) e métodos (funções) associados a eles. Com este conhecimento básico, você está pronto para começar a explorar Python e construir suas próprias aplicações.</a:t>
            </a:r>
            <a:br>
              <a:rPr lang="en-US" sz="1200" dirty="0">
                <a:ea typeface="+mn-lt"/>
                <a:cs typeface="+mn-lt"/>
              </a:rPr>
            </a:br>
            <a:endParaRPr lang="en-US" sz="1200">
              <a:ea typeface="+mn-lt"/>
              <a:cs typeface="+mn-lt"/>
            </a:endParaRPr>
          </a:p>
        </p:txBody>
      </p:sp>
      <p:pic>
        <p:nvPicPr>
          <p:cNvPr id="8" name="Picture 4" descr="Script de computador em uma tela">
            <a:extLst>
              <a:ext uri="{FF2B5EF4-FFF2-40B4-BE49-F238E27FC236}">
                <a16:creationId xmlns:a16="http://schemas.microsoft.com/office/drawing/2014/main" id="{87372BA5-19C6-3DF8-0AC5-F0F731550B65}"/>
              </a:ext>
            </a:extLst>
          </p:cNvPr>
          <p:cNvPicPr>
            <a:picLocks noChangeAspect="1"/>
          </p:cNvPicPr>
          <p:nvPr/>
        </p:nvPicPr>
        <p:blipFill rotWithShape="1">
          <a:blip r:embed="rId2"/>
          <a:srcRect r="35784" b="2"/>
          <a:stretch/>
        </p:blipFill>
        <p:spPr>
          <a:xfrm>
            <a:off x="7675658" y="2093976"/>
            <a:ext cx="3941064" cy="4096512"/>
          </a:xfrm>
          <a:prstGeom prst="rect">
            <a:avLst/>
          </a:prstGeom>
        </p:spPr>
      </p:pic>
    </p:spTree>
    <p:extLst>
      <p:ext uri="{BB962C8B-B14F-4D97-AF65-F5344CB8AC3E}">
        <p14:creationId xmlns:p14="http://schemas.microsoft.com/office/powerpoint/2010/main" val="333613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61E853-A10F-5D88-5AE3-B40A3C3F1A46}"/>
              </a:ext>
            </a:extLst>
          </p:cNvPr>
          <p:cNvSpPr>
            <a:spLocks noGrp="1"/>
          </p:cNvSpPr>
          <p:nvPr>
            <p:ph type="title"/>
          </p:nvPr>
        </p:nvSpPr>
        <p:spPr>
          <a:xfrm>
            <a:off x="572493" y="238539"/>
            <a:ext cx="11018520" cy="1434415"/>
          </a:xfrm>
        </p:spPr>
        <p:txBody>
          <a:bodyPr anchor="b">
            <a:normAutofit/>
          </a:bodyPr>
          <a:lstStyle/>
          <a:p>
            <a:r>
              <a:rPr lang="pt-BR" sz="5400" b="1" dirty="0">
                <a:ea typeface="+mj-lt"/>
                <a:cs typeface="+mj-lt"/>
              </a:rPr>
              <a:t>Capítulo 2: Listas e Tuplas</a:t>
            </a:r>
          </a:p>
        </p:txBody>
      </p:sp>
      <p:sp>
        <p:nvSpPr>
          <p:cNvPr id="3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FC3BBC39-2FC0-C649-F8C0-6919DDF62124}"/>
              </a:ext>
            </a:extLst>
          </p:cNvPr>
          <p:cNvSpPr>
            <a:spLocks noGrp="1"/>
          </p:cNvSpPr>
          <p:nvPr>
            <p:ph idx="1"/>
          </p:nvPr>
        </p:nvSpPr>
        <p:spPr>
          <a:xfrm>
            <a:off x="185972" y="1828360"/>
            <a:ext cx="7100073" cy="4786849"/>
          </a:xfrm>
        </p:spPr>
        <p:txBody>
          <a:bodyPr vert="horz" lIns="91440" tIns="45720" rIns="91440" bIns="45720" rtlCol="0" anchor="t">
            <a:noAutofit/>
          </a:bodyPr>
          <a:lstStyle/>
          <a:p>
            <a:pPr marL="0" indent="0">
              <a:buNone/>
            </a:pPr>
            <a:r>
              <a:rPr lang="pt-BR" sz="1200" dirty="0">
                <a:ea typeface="+mn-lt"/>
                <a:cs typeface="+mn-lt"/>
              </a:rPr>
              <a:t>Listas e tuplas são estruturas de dados em Python usadas para armazenar coleções de itens.</a:t>
            </a:r>
          </a:p>
          <a:p>
            <a:pPr marL="0" indent="0">
              <a:buNone/>
            </a:pPr>
            <a:r>
              <a:rPr lang="pt-BR" sz="1200" dirty="0">
                <a:ea typeface="+mn-lt"/>
                <a:cs typeface="+mn-lt"/>
              </a:rPr>
              <a:t>Listas:</a:t>
            </a:r>
          </a:p>
          <a:p>
            <a:pPr marL="0" lvl="1" indent="0">
              <a:spcBef>
                <a:spcPts val="1000"/>
              </a:spcBef>
              <a:buNone/>
            </a:pPr>
            <a:r>
              <a:rPr lang="pt-BR" sz="1200" dirty="0">
                <a:ea typeface="+mn-lt"/>
                <a:cs typeface="+mn-lt"/>
              </a:rPr>
              <a:t> Listas são mutáveis, o que significa que você pode adicionar, remover e modificar elementos.</a:t>
            </a:r>
          </a:p>
          <a:p>
            <a:pPr marL="0" lvl="1" indent="0">
              <a:spcBef>
                <a:spcPts val="1000"/>
              </a:spcBef>
              <a:buNone/>
            </a:pPr>
            <a:r>
              <a:rPr lang="pt-BR" sz="1200" dirty="0">
                <a:ea typeface="+mn-lt"/>
                <a:cs typeface="+mn-lt"/>
              </a:rPr>
              <a:t> São definidas utilizando colchetes [] e os elementos são separados por vírgulas.</a:t>
            </a:r>
          </a:p>
          <a:p>
            <a:pPr marL="0" lvl="1" indent="0">
              <a:spcBef>
                <a:spcPts val="1000"/>
              </a:spcBef>
              <a:buNone/>
            </a:pPr>
            <a:r>
              <a:rPr lang="pt-BR" sz="1200" dirty="0">
                <a:ea typeface="+mn-lt"/>
                <a:cs typeface="+mn-lt"/>
              </a:rPr>
              <a:t>   </a:t>
            </a:r>
            <a:r>
              <a:rPr lang="pt-BR" sz="1200" err="1">
                <a:ea typeface="+mn-lt"/>
                <a:cs typeface="+mn-lt"/>
              </a:rPr>
              <a:t>minha_lista</a:t>
            </a:r>
            <a:r>
              <a:rPr lang="pt-BR" sz="1200" dirty="0">
                <a:ea typeface="+mn-lt"/>
                <a:cs typeface="+mn-lt"/>
              </a:rPr>
              <a:t> = [1, 2, 3, 4, 5]</a:t>
            </a:r>
          </a:p>
          <a:p>
            <a:pPr marL="0" indent="0">
              <a:buNone/>
            </a:pPr>
            <a:r>
              <a:rPr lang="pt-BR" sz="1200" dirty="0">
                <a:ea typeface="+mn-lt"/>
                <a:cs typeface="+mn-lt"/>
              </a:rPr>
              <a:t>Tuplas:</a:t>
            </a:r>
          </a:p>
          <a:p>
            <a:pPr marL="0" lvl="1" indent="0">
              <a:spcBef>
                <a:spcPts val="1000"/>
              </a:spcBef>
              <a:buNone/>
            </a:pPr>
            <a:r>
              <a:rPr lang="pt-BR" sz="1200" dirty="0">
                <a:ea typeface="+mn-lt"/>
                <a:cs typeface="+mn-lt"/>
              </a:rPr>
              <a:t> Tuplas são imutáveis, ou seja, uma vez definidas, não podem ser modificadas.</a:t>
            </a:r>
          </a:p>
          <a:p>
            <a:pPr marL="0" lvl="1" indent="0">
              <a:spcBef>
                <a:spcPts val="1000"/>
              </a:spcBef>
              <a:buNone/>
            </a:pPr>
            <a:r>
              <a:rPr lang="pt-BR" sz="1200" dirty="0">
                <a:ea typeface="+mn-lt"/>
                <a:cs typeface="+mn-lt"/>
              </a:rPr>
              <a:t> São definidas utilizando parênteses () e os elementos são separados por vírgulas.</a:t>
            </a:r>
          </a:p>
          <a:p>
            <a:pPr marL="0" lvl="1" indent="0">
              <a:spcBef>
                <a:spcPts val="1000"/>
              </a:spcBef>
              <a:buNone/>
            </a:pPr>
            <a:r>
              <a:rPr lang="pt-BR" sz="1200" dirty="0">
                <a:ea typeface="+mn-lt"/>
                <a:cs typeface="+mn-lt"/>
              </a:rPr>
              <a:t>   </a:t>
            </a:r>
            <a:r>
              <a:rPr lang="pt-BR" sz="1200" err="1">
                <a:ea typeface="+mn-lt"/>
                <a:cs typeface="+mn-lt"/>
              </a:rPr>
              <a:t>minha_tupla</a:t>
            </a:r>
            <a:r>
              <a:rPr lang="pt-BR" sz="1200" dirty="0">
                <a:ea typeface="+mn-lt"/>
                <a:cs typeface="+mn-lt"/>
              </a:rPr>
              <a:t> = (1, 2, 3, 4, 5)</a:t>
            </a:r>
          </a:p>
          <a:p>
            <a:pPr marL="0" lvl="1" indent="0">
              <a:spcBef>
                <a:spcPts val="1000"/>
              </a:spcBef>
              <a:buNone/>
            </a:pPr>
            <a:endParaRPr lang="pt-BR" sz="1200" dirty="0">
              <a:ea typeface="+mn-lt"/>
              <a:cs typeface="+mn-lt"/>
            </a:endParaRPr>
          </a:p>
          <a:p>
            <a:pPr marL="0" indent="0">
              <a:buNone/>
            </a:pPr>
            <a:r>
              <a:rPr lang="pt-BR" sz="1200" dirty="0">
                <a:ea typeface="+mn-lt"/>
                <a:cs typeface="+mn-lt"/>
              </a:rPr>
              <a:t>Ambas as estruturas podem conter elementos de diferentes tipos, como números, </a:t>
            </a:r>
            <a:r>
              <a:rPr lang="pt-BR" sz="1200" err="1">
                <a:ea typeface="+mn-lt"/>
                <a:cs typeface="+mn-lt"/>
              </a:rPr>
              <a:t>strings</a:t>
            </a:r>
            <a:r>
              <a:rPr lang="pt-BR" sz="1200" dirty="0">
                <a:ea typeface="+mn-lt"/>
                <a:cs typeface="+mn-lt"/>
              </a:rPr>
              <a:t> e até mesmo outras listas ou tuplas. A principal diferença entre elas é a mutabilidade: listas podem ser modificadas após a criação, enquanto tuplas não podem.</a:t>
            </a:r>
            <a:endParaRPr lang="en-US" sz="1200">
              <a:ea typeface="+mn-lt"/>
              <a:cs typeface="+mn-lt"/>
            </a:endParaRPr>
          </a:p>
        </p:txBody>
      </p:sp>
      <p:pic>
        <p:nvPicPr>
          <p:cNvPr id="8" name="Picture 4" descr="Script de computador em uma tela">
            <a:extLst>
              <a:ext uri="{FF2B5EF4-FFF2-40B4-BE49-F238E27FC236}">
                <a16:creationId xmlns:a16="http://schemas.microsoft.com/office/drawing/2014/main" id="{87372BA5-19C6-3DF8-0AC5-F0F731550B65}"/>
              </a:ext>
            </a:extLst>
          </p:cNvPr>
          <p:cNvPicPr>
            <a:picLocks noChangeAspect="1"/>
          </p:cNvPicPr>
          <p:nvPr/>
        </p:nvPicPr>
        <p:blipFill rotWithShape="1">
          <a:blip r:embed="rId2"/>
          <a:srcRect r="35784" b="2"/>
          <a:stretch/>
        </p:blipFill>
        <p:spPr>
          <a:xfrm>
            <a:off x="7675658" y="2093976"/>
            <a:ext cx="3941064" cy="4096512"/>
          </a:xfrm>
          <a:prstGeom prst="rect">
            <a:avLst/>
          </a:prstGeom>
        </p:spPr>
      </p:pic>
    </p:spTree>
    <p:extLst>
      <p:ext uri="{BB962C8B-B14F-4D97-AF65-F5344CB8AC3E}">
        <p14:creationId xmlns:p14="http://schemas.microsoft.com/office/powerpoint/2010/main" val="3192594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61E853-A10F-5D88-5AE3-B40A3C3F1A46}"/>
              </a:ext>
            </a:extLst>
          </p:cNvPr>
          <p:cNvSpPr>
            <a:spLocks noGrp="1"/>
          </p:cNvSpPr>
          <p:nvPr>
            <p:ph type="title"/>
          </p:nvPr>
        </p:nvSpPr>
        <p:spPr>
          <a:xfrm>
            <a:off x="640080" y="325369"/>
            <a:ext cx="4368602" cy="1956841"/>
          </a:xfrm>
        </p:spPr>
        <p:txBody>
          <a:bodyPr anchor="b">
            <a:normAutofit/>
          </a:bodyPr>
          <a:lstStyle/>
          <a:p>
            <a:r>
              <a:rPr lang="pt-BR" sz="4600" b="1">
                <a:ea typeface="+mj-lt"/>
                <a:cs typeface="+mj-lt"/>
              </a:rPr>
              <a:t>Agradecimentos</a:t>
            </a:r>
            <a:endParaRPr lang="pt-BR" sz="4600"/>
          </a:p>
        </p:txBody>
      </p:sp>
      <p:sp>
        <p:nvSpPr>
          <p:cNvPr id="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FC3BBC39-2FC0-C649-F8C0-6919DDF62124}"/>
              </a:ext>
            </a:extLst>
          </p:cNvPr>
          <p:cNvSpPr>
            <a:spLocks noGrp="1"/>
          </p:cNvSpPr>
          <p:nvPr>
            <p:ph idx="1"/>
          </p:nvPr>
        </p:nvSpPr>
        <p:spPr>
          <a:xfrm>
            <a:off x="640080" y="2872899"/>
            <a:ext cx="4243589" cy="3320668"/>
          </a:xfrm>
        </p:spPr>
        <p:txBody>
          <a:bodyPr vert="horz" lIns="91440" tIns="45720" rIns="91440" bIns="45720" rtlCol="0">
            <a:normAutofit/>
          </a:bodyPr>
          <a:lstStyle/>
          <a:p>
            <a:pPr>
              <a:buNone/>
            </a:pPr>
            <a:r>
              <a:rPr lang="pt-BR" sz="2200">
                <a:ea typeface="+mn-lt"/>
                <a:cs typeface="+mn-lt"/>
              </a:rPr>
              <a:t>Obrigado a todos que leram até o final, bons estudos.</a:t>
            </a:r>
            <a:endParaRPr lang="pt-BR" sz="2200"/>
          </a:p>
          <a:p>
            <a:pPr marL="0" indent="0">
              <a:buNone/>
            </a:pPr>
            <a:br>
              <a:rPr lang="en-US" sz="2200"/>
            </a:br>
            <a:endParaRPr lang="en-US" sz="2200"/>
          </a:p>
        </p:txBody>
      </p:sp>
      <p:pic>
        <p:nvPicPr>
          <p:cNvPr id="8" name="Picture 4" descr="Script de computador em uma tela">
            <a:extLst>
              <a:ext uri="{FF2B5EF4-FFF2-40B4-BE49-F238E27FC236}">
                <a16:creationId xmlns:a16="http://schemas.microsoft.com/office/drawing/2014/main" id="{87372BA5-19C6-3DF8-0AC5-F0F731550B65}"/>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1959767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Escritório">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Tema</vt:lpstr>
      </vt:variant>
      <vt:variant>
        <vt:i4>1</vt:i4>
      </vt:variant>
      <vt:variant>
        <vt:lpstr>Títulos de slides</vt:lpstr>
      </vt:variant>
      <vt:variant>
        <vt:i4>6</vt:i4>
      </vt:variant>
    </vt:vector>
  </HeadingPairs>
  <TitlesOfParts>
    <vt:vector size="7" baseType="lpstr">
      <vt:lpstr>Tema do Office</vt:lpstr>
      <vt:lpstr>Apresentação do PowerPoint</vt:lpstr>
      <vt:lpstr>Sumário</vt:lpstr>
      <vt:lpstr>Introdução</vt:lpstr>
      <vt:lpstr>Capítulo 1: Fundamentos de Python</vt:lpstr>
      <vt:lpstr>Capítulo 2: Listas e Tuplas</vt:lpstr>
      <vt:lpstr>Agradecimentos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220</cp:revision>
  <dcterms:created xsi:type="dcterms:W3CDTF">2024-05-04T19:49:44Z</dcterms:created>
  <dcterms:modified xsi:type="dcterms:W3CDTF">2024-05-04T21:06:49Z</dcterms:modified>
</cp:coreProperties>
</file>