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1" r:id="rId3"/>
    <p:sldId id="401" r:id="rId5"/>
    <p:sldId id="413" r:id="rId6"/>
    <p:sldId id="428" r:id="rId7"/>
    <p:sldId id="402" r:id="rId8"/>
    <p:sldId id="419" r:id="rId9"/>
    <p:sldId id="445" r:id="rId10"/>
    <p:sldId id="418" r:id="rId11"/>
    <p:sldId id="446" r:id="rId12"/>
    <p:sldId id="417" r:id="rId13"/>
    <p:sldId id="422" r:id="rId14"/>
    <p:sldId id="414" r:id="rId15"/>
    <p:sldId id="459" r:id="rId16"/>
    <p:sldId id="423" r:id="rId17"/>
    <p:sldId id="424" r:id="rId18"/>
    <p:sldId id="415" r:id="rId19"/>
    <p:sldId id="426" r:id="rId20"/>
    <p:sldId id="394" r:id="rId21"/>
    <p:sldId id="425" r:id="rId22"/>
    <p:sldId id="427"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p l" initials="k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C2C4"/>
    <a:srgbClr val="D7DBDC"/>
    <a:srgbClr val="37474F"/>
    <a:srgbClr val="0A7A04"/>
    <a:srgbClr val="074D03"/>
    <a:srgbClr val="0A8604"/>
    <a:srgbClr val="57C55A"/>
    <a:srgbClr val="0C9905"/>
    <a:srgbClr val="B6D47E"/>
    <a:srgbClr val="E1E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29" autoAdjust="0"/>
    <p:restoredTop sz="86061" autoAdjust="0"/>
  </p:normalViewPr>
  <p:slideViewPr>
    <p:cSldViewPr snapToGrid="0">
      <p:cViewPr varScale="1">
        <p:scale>
          <a:sx n="86" d="100"/>
          <a:sy n="86" d="100"/>
        </p:scale>
        <p:origin x="494" y="62"/>
      </p:cViewPr>
      <p:guideLst>
        <p:guide orient="horz" pos="2224"/>
        <p:guide/>
      </p:guideLst>
    </p:cSldViewPr>
  </p:slideViewPr>
  <p:notesTextViewPr>
    <p:cViewPr>
      <p:scale>
        <a:sx n="300" d="100"/>
        <a:sy n="3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8DF0A77-2099-4ED7-BBD0-DB514028A61B}"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fld id="{99B9ACD5-4993-490D-9F63-8857A175D72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fld id="{1E3A6A11-58F9-4723-A92D-E929B83CFDD8}"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9BA8B21C-8687-4765-8BDB-C52167D1EB6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fld id="{958C3543-12E8-41E8-B792-3FC4AAAD13C1}"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84FEE633-5D98-42A7-B8B5-38C075D1D5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D7D2D28-E8A0-40C3-9E07-86C241896A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DC3F693-9EE4-4A67-A7FA-E73A2989A70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9E4C08EF-9433-4D3E-B912-B49B7CC531BF}"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3EDF288-10FE-4776-8760-57E7F945E0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fld id="{CF9B9AB7-2EB6-4185-9DCB-4AF6356386BC}"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0222633-1CFC-4744-B27B-E89ADF5F76A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D2FD1BE6-F418-4461-8AC3-D256C0A710B1}"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B63FA0-0751-4FD1-AA0A-BCFF0CDB5DE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920E11D0-1426-4C51-B810-275B779BA932}" type="datetimeFigureOut">
              <a:rPr lang="zh-CN" altLang="en-US" smtClean="0"/>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838110D-3347-4AFC-839B-CCA40FE78440}" type="slidenum">
              <a:rPr lang="zh-CN" altLang="en-US" smtClean="0"/>
            </a:fld>
            <a:endParaRPr lang="zh-CN" altLang="en-US"/>
          </a:p>
        </p:txBody>
      </p:sp>
      <p:sp>
        <p:nvSpPr>
          <p:cNvPr id="11" name="矩形 10"/>
          <p:cNvSpPr/>
          <p:nvPr userDrawn="1"/>
        </p:nvSpPr>
        <p:spPr>
          <a:xfrm>
            <a:off x="8325228" y="4422157"/>
            <a:ext cx="775136" cy="230832"/>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endParaRPr lang="en-US" altLang="zh-CN" sz="100" dirty="0">
              <a:solidFill>
                <a:prstClr val="white"/>
              </a:solidFill>
              <a:latin typeface="Calibri"/>
              <a:ea typeface="宋体"/>
            </a:endParaRP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endParaRPr lang="en-US" altLang="zh-CN" sz="100" dirty="0">
              <a:solidFill>
                <a:prstClr val="white"/>
              </a:solidFill>
              <a:latin typeface="Calibri"/>
              <a:ea typeface="宋体"/>
            </a:endParaRP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endParaRPr lang="en-US" altLang="zh-CN" sz="100" dirty="0">
              <a:solidFill>
                <a:prstClr val="white"/>
              </a:solidFill>
              <a:latin typeface="Calibri"/>
              <a:ea typeface="宋体"/>
            </a:endParaRPr>
          </a:p>
          <a:p>
            <a:pPr eaLnBrk="1" fontAlgn="auto" hangingPunct="1">
              <a:spcBef>
                <a:spcPts val="0"/>
              </a:spcBef>
              <a:spcAft>
                <a:spcPts val="0"/>
              </a:spcAft>
            </a:pPr>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endParaRPr lang="en-US" altLang="zh-CN" sz="100" dirty="0">
              <a:solidFill>
                <a:prstClr val="white"/>
              </a:solidFill>
              <a:latin typeface="Calibri"/>
              <a:ea typeface="宋体"/>
            </a:endParaRP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endParaRPr lang="en-US" altLang="zh-CN" sz="100" dirty="0">
              <a:solidFill>
                <a:prstClr val="white"/>
              </a:solidFill>
              <a:latin typeface="Calibri"/>
              <a:ea typeface="宋体"/>
            </a:endParaRPr>
          </a:p>
          <a:p>
            <a:pPr eaLnBrk="1" fontAlgn="auto" hangingPunct="1">
              <a:spcBef>
                <a:spcPts val="0"/>
              </a:spcBef>
              <a:spcAft>
                <a:spcPts val="0"/>
              </a:spcAft>
            </a:pPr>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endParaRPr lang="en-US" altLang="zh-CN" sz="100" dirty="0">
              <a:solidFill>
                <a:prstClr val="white"/>
              </a:solidFill>
              <a:latin typeface="Calibri"/>
              <a:ea typeface="宋体"/>
            </a:endParaRPr>
          </a:p>
          <a:p>
            <a:pPr eaLnBrk="1" fontAlgn="auto" hangingPunct="1">
              <a:spcBef>
                <a:spcPts val="0"/>
              </a:spcBef>
              <a:spcAft>
                <a:spcPts val="0"/>
              </a:spcAft>
            </a:pPr>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endParaRPr lang="en-US" altLang="zh-CN" sz="100" dirty="0">
              <a:solidFill>
                <a:prstClr val="white"/>
              </a:solidFill>
              <a:latin typeface="Calibri"/>
              <a:ea typeface="宋体"/>
            </a:endParaRPr>
          </a:p>
          <a:p>
            <a:pPr eaLnBrk="1" fontAlgn="auto" hangingPunct="1">
              <a:spcBef>
                <a:spcPts val="0"/>
              </a:spcBef>
              <a:spcAft>
                <a:spcPts val="0"/>
              </a:spcAft>
            </a:pPr>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endParaRPr lang="en-US" altLang="zh-CN" sz="100" dirty="0">
              <a:solidFill>
                <a:prstClr val="white"/>
              </a:solidFill>
              <a:latin typeface="Calibri"/>
              <a:ea typeface="宋体"/>
            </a:endParaRPr>
          </a:p>
          <a:p>
            <a:pPr eaLnBrk="1" fontAlgn="auto" hangingPunct="1">
              <a:spcBef>
                <a:spcPts val="0"/>
              </a:spcBef>
              <a:spcAft>
                <a:spcPts val="0"/>
              </a:spcAft>
            </a:pPr>
            <a:r>
              <a:rPr lang="en-US" altLang="zh-CN" sz="100" dirty="0">
                <a:solidFill>
                  <a:prstClr val="white"/>
                </a:solidFill>
                <a:latin typeface="Calibri"/>
                <a:ea typeface="宋体"/>
              </a:rPr>
              <a:t> </a:t>
            </a:r>
            <a:endParaRPr lang="en-US" altLang="zh-CN" sz="100" dirty="0">
              <a:solidFill>
                <a:prstClr val="white"/>
              </a:solidFill>
              <a:latin typeface="Calibri"/>
              <a:ea typeface="宋体"/>
            </a:endParaRPr>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71A050A5-43DA-4A5C-A304-60D2304D70DE}" type="datetimeFigureOut">
              <a:rPr lang="zh-CN" altLang="en-US" smtClean="0"/>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B59F8795-4A45-4CF6-A2F1-3F6184487F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314153" y="549641"/>
            <a:ext cx="552622" cy="577512"/>
            <a:chOff x="4822956" y="1288691"/>
            <a:chExt cx="2351883" cy="2457809"/>
          </a:xfrm>
        </p:grpSpPr>
        <p:sp>
          <p:nvSpPr>
            <p:cNvPr id="7" name="矩形 6"/>
            <p:cNvSpPr/>
            <p:nvPr/>
          </p:nvSpPr>
          <p:spPr>
            <a:xfrm>
              <a:off x="5154654" y="1288691"/>
              <a:ext cx="2020185"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春秋视觉工作室</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6D045BB-3887-4E3F-A272-E5247811F888}"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9E6EE-4033-4F3F-A866-667792DA360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5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5" Type="http://schemas.openxmlformats.org/officeDocument/2006/relationships/notesSlide" Target="../notesSlides/notesSlide10.xml"/><Relationship Id="rId14" Type="http://schemas.openxmlformats.org/officeDocument/2006/relationships/slideLayout" Target="../slideLayouts/slideLayout8.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5" Type="http://schemas.openxmlformats.org/officeDocument/2006/relationships/notesSlide" Target="../notesSlides/notesSlide6.xml"/><Relationship Id="rId14" Type="http://schemas.openxmlformats.org/officeDocument/2006/relationships/slideLayout" Target="../slideLayouts/slideLayout8.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5" Type="http://schemas.openxmlformats.org/officeDocument/2006/relationships/notesSlide" Target="../notesSlides/notesSlide8.xml"/><Relationship Id="rId14" Type="http://schemas.openxmlformats.org/officeDocument/2006/relationships/slideLayout" Target="../slideLayouts/slideLayout8.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11307" y="1498600"/>
            <a:ext cx="2020186" cy="3782992"/>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11225" y="1389960"/>
            <a:ext cx="2020186" cy="378299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759653" y="2105117"/>
            <a:ext cx="923330" cy="2558866"/>
          </a:xfrm>
          <a:prstGeom prst="rect">
            <a:avLst/>
          </a:prstGeom>
          <a:noFill/>
          <a:effectLst/>
        </p:spPr>
        <p:txBody>
          <a:bodyPr vert="eaVert" wrap="square" rtlCol="0">
            <a:spAutoFit/>
          </a:bodyPr>
          <a:lstStyle/>
          <a:p>
            <a:pPr algn="dist"/>
            <a:r>
              <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项目报告</a:t>
            </a:r>
            <a:endPar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endParaRPr>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26" name="矩形 17"/>
          <p:cNvSpPr>
            <a:spLocks noChangeArrowheads="1"/>
          </p:cNvSpPr>
          <p:nvPr/>
        </p:nvSpPr>
        <p:spPr bwMode="auto">
          <a:xfrm>
            <a:off x="5464629" y="4733692"/>
            <a:ext cx="14375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zh-CN" altLang="en-US" sz="1200" spc="300" dirty="0">
                <a:solidFill>
                  <a:schemeClr val="tx1">
                    <a:lumMod val="50000"/>
                    <a:lumOff val="50000"/>
                  </a:schemeClr>
                </a:solidFill>
                <a:latin typeface="+mn-lt"/>
                <a:ea typeface="+mn-ea"/>
                <a:cs typeface="+mn-ea"/>
                <a:sym typeface="+mn-lt"/>
              </a:rPr>
              <a:t>即时通讯系统</a:t>
            </a:r>
            <a:endParaRPr lang="en-US" altLang="zh-CN" sz="1200" spc="300" dirty="0">
              <a:solidFill>
                <a:schemeClr val="tx1">
                  <a:lumMod val="50000"/>
                  <a:lumOff val="50000"/>
                </a:schemeClr>
              </a:solidFill>
              <a:latin typeface="+mn-lt"/>
              <a:ea typeface="+mn-ea"/>
              <a:cs typeface="+mn-ea"/>
              <a:sym typeface="+mn-lt"/>
            </a:endParaRPr>
          </a:p>
        </p:txBody>
      </p:sp>
      <p:cxnSp>
        <p:nvCxnSpPr>
          <p:cNvPr id="4" name="直接连接符 3"/>
          <p:cNvCxnSpPr/>
          <p:nvPr/>
        </p:nvCxnSpPr>
        <p:spPr>
          <a:xfrm>
            <a:off x="5473932" y="4676754"/>
            <a:ext cx="1407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52931" y="4358262"/>
            <a:ext cx="877163" cy="923330"/>
          </a:xfrm>
          <a:prstGeom prst="rect">
            <a:avLst/>
          </a:prstGeom>
          <a:noFill/>
        </p:spPr>
        <p:txBody>
          <a:bodyPr wrap="none" rtlCol="0">
            <a:spAutoFit/>
          </a:bodyPr>
          <a:lstStyle/>
          <a:p>
            <a:r>
              <a:rPr lang="zh-CN" altLang="en-US" dirty="0"/>
              <a:t>冉徐东</a:t>
            </a:r>
            <a:endParaRPr lang="en-US" altLang="zh-CN" dirty="0"/>
          </a:p>
          <a:p>
            <a:r>
              <a:rPr lang="zh-CN" altLang="en-US" dirty="0"/>
              <a:t>周意</a:t>
            </a:r>
            <a:endParaRPr lang="en-US" altLang="zh-CN" dirty="0"/>
          </a:p>
          <a:p>
            <a:r>
              <a:rPr lang="zh-CN" altLang="en-US" dirty="0"/>
              <a:t>付康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14:presetBounceEnd="60000">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14:bounceEnd="60000">
                                          <p:cBhvr additive="base">
                                            <p:cTn id="25"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14:presetBounceEnd="60000">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14:bounceEnd="60000">
                                          <p:cBhvr additive="base">
                                            <p:cTn id="29"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250" fill="hold"/>
                                            <p:tgtEl>
                                              <p:spTgt spid="23"/>
                                            </p:tgtEl>
                                            <p:attrNameLst>
                                              <p:attrName>ppt_x</p:attrName>
                                            </p:attrNameLst>
                                          </p:cBhvr>
                                          <p:tavLst>
                                            <p:tav tm="0">
                                              <p:val>
                                                <p:strVal val="0-#ppt_w/2"/>
                                              </p:val>
                                            </p:tav>
                                            <p:tav tm="100000">
                                              <p:val>
                                                <p:strVal val="#ppt_x"/>
                                              </p:val>
                                            </p:tav>
                                          </p:tavLst>
                                        </p:anim>
                                        <p:anim calcmode="lin" valueType="num">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250" fill="hold"/>
                                            <p:tgtEl>
                                              <p:spTgt spid="24"/>
                                            </p:tgtEl>
                                            <p:attrNameLst>
                                              <p:attrName>ppt_x</p:attrName>
                                            </p:attrNameLst>
                                          </p:cBhvr>
                                          <p:tavLst>
                                            <p:tav tm="0">
                                              <p:val>
                                                <p:strVal val="1+#ppt_w/2"/>
                                              </p:val>
                                            </p:tav>
                                            <p:tav tm="100000">
                                              <p:val>
                                                <p:strVal val="#ppt_x"/>
                                              </p:val>
                                            </p:tav>
                                          </p:tavLst>
                                        </p:anim>
                                        <p:anim calcmode="lin" valueType="num">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1"/>
          <p:cNvSpPr/>
          <p:nvPr>
            <p:custDataLst>
              <p:tags r:id="rId1"/>
            </p:custDataLst>
          </p:nvPr>
        </p:nvSpPr>
        <p:spPr>
          <a:xfrm>
            <a:off x="1588" y="4321576"/>
            <a:ext cx="12171362" cy="957263"/>
          </a:xfrm>
          <a:prstGeom prst="rect">
            <a:avLst/>
          </a:prstGeom>
          <a:solidFill>
            <a:schemeClr val="tx1">
              <a:lumMod val="85000"/>
              <a:lumOff val="15000"/>
            </a:schemeClr>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03313" y="1188358"/>
            <a:ext cx="3214687" cy="4570413"/>
            <a:chOff x="1103313" y="1188358"/>
            <a:chExt cx="3214687" cy="4570413"/>
          </a:xfrm>
        </p:grpSpPr>
        <p:sp>
          <p:nvSpPr>
            <p:cNvPr id="4" name="MH_Text_1"/>
            <p:cNvSpPr>
              <a:spLocks noChangeArrowheads="1"/>
            </p:cNvSpPr>
            <p:nvPr>
              <p:custDataLst>
                <p:tags r:id="rId2"/>
              </p:custDataLst>
            </p:nvPr>
          </p:nvSpPr>
          <p:spPr bwMode="auto">
            <a:xfrm>
              <a:off x="1103313"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5" name="MH_Other_2"/>
            <p:cNvSpPr/>
            <p:nvPr>
              <p:custDataLst>
                <p:tags r:id="rId3"/>
              </p:custDataLst>
            </p:nvPr>
          </p:nvSpPr>
          <p:spPr>
            <a:xfrm>
              <a:off x="145891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6" name="MH_Other_3"/>
            <p:cNvSpPr/>
            <p:nvPr>
              <p:custDataLst>
                <p:tags r:id="rId4"/>
              </p:custDataLst>
            </p:nvPr>
          </p:nvSpPr>
          <p:spPr>
            <a:xfrm>
              <a:off x="378936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7" name="MH_SubTitle_1"/>
            <p:cNvSpPr/>
            <p:nvPr>
              <p:custDataLst>
                <p:tags r:id="rId5"/>
              </p:custDataLst>
            </p:nvPr>
          </p:nvSpPr>
          <p:spPr>
            <a:xfrm>
              <a:off x="1506538"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8" name="文本框 7"/>
            <p:cNvSpPr txBox="1"/>
            <p:nvPr/>
          </p:nvSpPr>
          <p:spPr>
            <a:xfrm>
              <a:off x="1859983" y="4507821"/>
              <a:ext cx="1699760" cy="584775"/>
            </a:xfrm>
            <a:prstGeom prst="rect">
              <a:avLst/>
            </a:prstGeom>
            <a:noFill/>
          </p:spPr>
          <p:txBody>
            <a:bodyPr wrap="square">
              <a:spAutoFit/>
            </a:bodyPr>
            <a:lstStyle/>
            <a:p>
              <a:pPr algn="ctr" fontAlgn="auto">
                <a:spcBef>
                  <a:spcPts val="0"/>
                </a:spcBef>
                <a:spcAft>
                  <a:spcPts val="0"/>
                </a:spcAft>
                <a:defRPr/>
              </a:pPr>
              <a:r>
                <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rPr>
                <a:t>付康</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9" name="AutoShape 27"/>
            <p:cNvSpPr/>
            <p:nvPr/>
          </p:nvSpPr>
          <p:spPr bwMode="auto">
            <a:xfrm>
              <a:off x="1475154"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rPr>
                <a:t>目前传输数据只保证不会出错。</a:t>
              </a:r>
              <a:endParaRPr lang="en-US" altLang="zh-CN"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rPr>
                <a:t>没有考虑异常及其他情况</a:t>
              </a:r>
              <a:endParaRPr lang="en-US" altLang="zh-CN" sz="1600" dirty="0">
                <a:solidFill>
                  <a:schemeClr val="tx1">
                    <a:lumMod val="75000"/>
                    <a:lumOff val="25000"/>
                  </a:schemeClr>
                </a:solidFill>
              </a:endParaRPr>
            </a:p>
          </p:txBody>
        </p:sp>
        <p:sp>
          <p:nvSpPr>
            <p:cNvPr id="10" name="AutoShape 28"/>
            <p:cNvSpPr/>
            <p:nvPr/>
          </p:nvSpPr>
          <p:spPr bwMode="auto">
            <a:xfrm>
              <a:off x="1394619" y="1651908"/>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2000" b="1" dirty="0">
                  <a:solidFill>
                    <a:prstClr val="black">
                      <a:lumMod val="75000"/>
                      <a:lumOff val="25000"/>
                    </a:prstClr>
                  </a:solidFill>
                  <a:latin typeface="Agency FB"/>
                  <a:ea typeface="MS PGothic" charset="0"/>
                  <a:cs typeface="Lato" charset="0"/>
                  <a:sym typeface="Lato" charset="0"/>
                </a:rPr>
                <a:t>网络传输数据：</a:t>
              </a:r>
              <a:r>
                <a:rPr lang="en-US" altLang="zh-CN" sz="2000" b="1" dirty="0">
                  <a:solidFill>
                    <a:prstClr val="black">
                      <a:lumMod val="75000"/>
                      <a:lumOff val="25000"/>
                    </a:prstClr>
                  </a:solidFill>
                  <a:latin typeface="Agency FB"/>
                  <a:ea typeface="MS PGothic" charset="0"/>
                  <a:cs typeface="Lato" charset="0"/>
                  <a:sym typeface="Lato" charset="0"/>
                </a:rPr>
                <a:t>40%</a:t>
              </a:r>
              <a:endParaRPr lang="es-ES" altLang="zh-CN" sz="2800" dirty="0">
                <a:solidFill>
                  <a:prstClr val="black">
                    <a:lumMod val="75000"/>
                    <a:lumOff val="25000"/>
                  </a:prstClr>
                </a:solidFill>
                <a:latin typeface="Agency FB"/>
                <a:ea typeface="MS PGothic" charset="0"/>
                <a:sym typeface="Gill Sans" pitchFamily="3" charset="0"/>
              </a:endParaRPr>
            </a:p>
          </p:txBody>
        </p:sp>
      </p:grpSp>
      <p:grpSp>
        <p:nvGrpSpPr>
          <p:cNvPr id="11" name="组合 10"/>
          <p:cNvGrpSpPr/>
          <p:nvPr/>
        </p:nvGrpSpPr>
        <p:grpSpPr>
          <a:xfrm>
            <a:off x="4554538" y="1188358"/>
            <a:ext cx="3214687" cy="4570413"/>
            <a:chOff x="4554538" y="1188358"/>
            <a:chExt cx="3214687" cy="4570413"/>
          </a:xfrm>
        </p:grpSpPr>
        <p:sp>
          <p:nvSpPr>
            <p:cNvPr id="12" name="MH_Text_2"/>
            <p:cNvSpPr>
              <a:spLocks noChangeArrowheads="1"/>
            </p:cNvSpPr>
            <p:nvPr>
              <p:custDataLst>
                <p:tags r:id="rId6"/>
              </p:custDataLst>
            </p:nvPr>
          </p:nvSpPr>
          <p:spPr bwMode="auto">
            <a:xfrm>
              <a:off x="4554538"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13" name="MH_Other_4"/>
            <p:cNvSpPr/>
            <p:nvPr>
              <p:custDataLst>
                <p:tags r:id="rId7"/>
              </p:custDataLst>
            </p:nvPr>
          </p:nvSpPr>
          <p:spPr>
            <a:xfrm>
              <a:off x="4906963" y="4201433"/>
              <a:ext cx="166687"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4" name="MH_Other_5"/>
            <p:cNvSpPr/>
            <p:nvPr>
              <p:custDataLst>
                <p:tags r:id="rId8"/>
              </p:custDataLst>
            </p:nvPr>
          </p:nvSpPr>
          <p:spPr>
            <a:xfrm>
              <a:off x="7237413" y="4201433"/>
              <a:ext cx="165100"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5" name="MH_SubTitle_2"/>
            <p:cNvSpPr/>
            <p:nvPr>
              <p:custDataLst>
                <p:tags r:id="rId9"/>
              </p:custDataLst>
            </p:nvPr>
          </p:nvSpPr>
          <p:spPr>
            <a:xfrm>
              <a:off x="495776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16" name="文本框 15"/>
            <p:cNvSpPr txBox="1"/>
            <p:nvPr/>
          </p:nvSpPr>
          <p:spPr>
            <a:xfrm>
              <a:off x="5493092" y="4507821"/>
              <a:ext cx="1370692" cy="584775"/>
            </a:xfrm>
            <a:prstGeom prst="rect">
              <a:avLst/>
            </a:prstGeom>
            <a:noFill/>
          </p:spPr>
          <p:txBody>
            <a:bodyPr wrap="square">
              <a:spAutoFit/>
            </a:bodyPr>
            <a:lstStyle/>
            <a:p>
              <a:pPr algn="ctr" fontAlgn="auto">
                <a:spcBef>
                  <a:spcPts val="0"/>
                </a:spcBef>
                <a:spcAft>
                  <a:spcPts val="0"/>
                </a:spcAft>
                <a:defRPr/>
              </a:pPr>
              <a:r>
                <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rPr>
                <a:t>付康</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17" name="AutoShape 27"/>
            <p:cNvSpPr/>
            <p:nvPr/>
          </p:nvSpPr>
          <p:spPr bwMode="auto">
            <a:xfrm>
              <a:off x="4915040"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marL="171450" indent="-171450">
                <a:lnSpc>
                  <a:spcPct val="150000"/>
                </a:lnSpc>
                <a:buFont typeface="Arial" panose="020B0604020202020204" pitchFamily="34" charset="0"/>
                <a:buChar char="•"/>
              </a:pPr>
              <a:r>
                <a:rPr lang="zh-CN" altLang="en-US" sz="1600" dirty="0">
                  <a:solidFill>
                    <a:schemeClr val="tx1">
                      <a:lumMod val="75000"/>
                      <a:lumOff val="25000"/>
                    </a:schemeClr>
                  </a:solidFill>
                </a:rPr>
                <a:t>当前服务器线程只能保证能用，并且理论上解决了</a:t>
              </a:r>
              <a:r>
                <a:rPr lang="en-US" altLang="zh-CN" sz="1600" dirty="0">
                  <a:solidFill>
                    <a:schemeClr val="tx1">
                      <a:lumMod val="75000"/>
                      <a:lumOff val="25000"/>
                    </a:schemeClr>
                  </a:solidFill>
                </a:rPr>
                <a:t>C10K</a:t>
              </a:r>
              <a:r>
                <a:rPr lang="zh-CN" altLang="en-US" sz="1600" dirty="0">
                  <a:solidFill>
                    <a:schemeClr val="tx1">
                      <a:lumMod val="75000"/>
                      <a:lumOff val="25000"/>
                    </a:schemeClr>
                  </a:solidFill>
                </a:rPr>
                <a:t>问题。</a:t>
              </a:r>
              <a:endParaRPr lang="en-US" altLang="zh-CN" sz="1600" dirty="0">
                <a:solidFill>
                  <a:schemeClr val="tx1">
                    <a:lumMod val="75000"/>
                    <a:lumOff val="25000"/>
                  </a:schemeClr>
                </a:solidFill>
              </a:endParaRPr>
            </a:p>
            <a:p>
              <a:pPr marL="171450" indent="-171450">
                <a:lnSpc>
                  <a:spcPct val="150000"/>
                </a:lnSpc>
                <a:buFont typeface="Arial" panose="020B0604020202020204" pitchFamily="34" charset="0"/>
                <a:buChar char="•"/>
              </a:pPr>
              <a:r>
                <a:rPr lang="zh-CN" altLang="en-US" sz="1600" dirty="0">
                  <a:solidFill>
                    <a:schemeClr val="tx1">
                      <a:lumMod val="75000"/>
                      <a:lumOff val="25000"/>
                    </a:schemeClr>
                  </a:solidFill>
                </a:rPr>
                <a:t>线程池没有经过实际的测试，能经得住多少连接</a:t>
              </a:r>
              <a:endParaRPr lang="en-US" altLang="zh-CN" sz="1600" dirty="0">
                <a:solidFill>
                  <a:schemeClr val="tx1">
                    <a:lumMod val="75000"/>
                    <a:lumOff val="25000"/>
                  </a:schemeClr>
                </a:solidFill>
              </a:endParaRPr>
            </a:p>
          </p:txBody>
        </p:sp>
        <p:sp>
          <p:nvSpPr>
            <p:cNvPr id="18" name="AutoShape 28"/>
            <p:cNvSpPr/>
            <p:nvPr/>
          </p:nvSpPr>
          <p:spPr bwMode="auto">
            <a:xfrm>
              <a:off x="4834505" y="1651908"/>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2000" b="1" dirty="0">
                  <a:solidFill>
                    <a:prstClr val="black">
                      <a:lumMod val="75000"/>
                      <a:lumOff val="25000"/>
                    </a:prstClr>
                  </a:solidFill>
                  <a:latin typeface="Agency FB"/>
                  <a:ea typeface="MS PGothic" charset="0"/>
                  <a:cs typeface="Lato" charset="0"/>
                  <a:sym typeface="Lato" charset="0"/>
                </a:rPr>
                <a:t>服务器线程池：</a:t>
              </a:r>
              <a:r>
                <a:rPr lang="en-US" altLang="zh-CN" sz="2000" b="1" dirty="0">
                  <a:solidFill>
                    <a:prstClr val="black">
                      <a:lumMod val="75000"/>
                      <a:lumOff val="25000"/>
                    </a:prstClr>
                  </a:solidFill>
                  <a:latin typeface="Agency FB"/>
                  <a:ea typeface="MS PGothic" charset="0"/>
                  <a:cs typeface="Lato" charset="0"/>
                  <a:sym typeface="Lato" charset="0"/>
                </a:rPr>
                <a:t>50%</a:t>
              </a:r>
              <a:endParaRPr lang="es-ES" sz="2800" dirty="0">
                <a:solidFill>
                  <a:prstClr val="black">
                    <a:lumMod val="75000"/>
                    <a:lumOff val="25000"/>
                  </a:prstClr>
                </a:solidFill>
                <a:latin typeface="Agency FB"/>
                <a:ea typeface="MS PGothic" charset="0"/>
                <a:sym typeface="Gill Sans" pitchFamily="3" charset="0"/>
              </a:endParaRPr>
            </a:p>
          </p:txBody>
        </p:sp>
      </p:grpSp>
      <p:grpSp>
        <p:nvGrpSpPr>
          <p:cNvPr id="19" name="组合 18"/>
          <p:cNvGrpSpPr/>
          <p:nvPr/>
        </p:nvGrpSpPr>
        <p:grpSpPr>
          <a:xfrm>
            <a:off x="8002588" y="1188358"/>
            <a:ext cx="3217862" cy="4570413"/>
            <a:chOff x="8002588" y="1188358"/>
            <a:chExt cx="3217862" cy="4570413"/>
          </a:xfrm>
        </p:grpSpPr>
        <p:sp>
          <p:nvSpPr>
            <p:cNvPr id="20" name="MH_Text_3"/>
            <p:cNvSpPr>
              <a:spLocks noChangeArrowheads="1"/>
            </p:cNvSpPr>
            <p:nvPr>
              <p:custDataLst>
                <p:tags r:id="rId10"/>
              </p:custDataLst>
            </p:nvPr>
          </p:nvSpPr>
          <p:spPr bwMode="auto">
            <a:xfrm>
              <a:off x="8002588" y="1188358"/>
              <a:ext cx="3217862"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21" name="MH_Other_6"/>
            <p:cNvSpPr/>
            <p:nvPr>
              <p:custDataLst>
                <p:tags r:id="rId11"/>
              </p:custDataLst>
            </p:nvPr>
          </p:nvSpPr>
          <p:spPr>
            <a:xfrm>
              <a:off x="835818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2" name="MH_Other_7"/>
            <p:cNvSpPr/>
            <p:nvPr>
              <p:custDataLst>
                <p:tags r:id="rId12"/>
              </p:custDataLst>
            </p:nvPr>
          </p:nvSpPr>
          <p:spPr>
            <a:xfrm>
              <a:off x="1068863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3" name="MH_SubTitle_3"/>
            <p:cNvSpPr/>
            <p:nvPr>
              <p:custDataLst>
                <p:tags r:id="rId13"/>
              </p:custDataLst>
            </p:nvPr>
          </p:nvSpPr>
          <p:spPr>
            <a:xfrm>
              <a:off x="840581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24" name="文本框 23"/>
            <p:cNvSpPr txBox="1"/>
            <p:nvPr/>
          </p:nvSpPr>
          <p:spPr>
            <a:xfrm>
              <a:off x="8900773" y="4507821"/>
              <a:ext cx="1370692" cy="584775"/>
            </a:xfrm>
            <a:prstGeom prst="rect">
              <a:avLst/>
            </a:prstGeom>
            <a:noFill/>
          </p:spPr>
          <p:txBody>
            <a:bodyPr wrap="square">
              <a:spAutoFit/>
            </a:bodyPr>
            <a:lstStyle/>
            <a:p>
              <a:pPr algn="ctr" fontAlgn="auto">
                <a:spcBef>
                  <a:spcPts val="0"/>
                </a:spcBef>
                <a:spcAft>
                  <a:spcPts val="0"/>
                </a:spcAft>
                <a:defRPr/>
              </a:pPr>
              <a:r>
                <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rPr>
                <a:t>付康</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25" name="AutoShape 27"/>
            <p:cNvSpPr/>
            <p:nvPr/>
          </p:nvSpPr>
          <p:spPr bwMode="auto">
            <a:xfrm>
              <a:off x="8369440"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marL="171450" indent="-171450">
                <a:lnSpc>
                  <a:spcPct val="150000"/>
                </a:lnSpc>
                <a:buFont typeface="Arial" panose="020B0604020202020204" pitchFamily="34" charset="0"/>
                <a:buChar char="•"/>
              </a:pPr>
              <a:r>
                <a:rPr lang="en-US" altLang="zh-CN" sz="1600" dirty="0">
                  <a:solidFill>
                    <a:schemeClr val="tx1">
                      <a:lumMod val="75000"/>
                      <a:lumOff val="25000"/>
                    </a:schemeClr>
                  </a:solidFill>
                </a:rPr>
                <a:t> </a:t>
              </a:r>
              <a:r>
                <a:rPr lang="zh-CN" altLang="en-US" sz="1600" dirty="0">
                  <a:solidFill>
                    <a:schemeClr val="tx1">
                      <a:lumMod val="75000"/>
                      <a:lumOff val="25000"/>
                    </a:schemeClr>
                  </a:solidFill>
                </a:rPr>
                <a:t>消息类型基本上划分清楚，并保留了扩展接口</a:t>
              </a:r>
              <a:endParaRPr lang="en-US" altLang="zh-CN" sz="1600" dirty="0">
                <a:solidFill>
                  <a:schemeClr val="tx1">
                    <a:lumMod val="75000"/>
                    <a:lumOff val="25000"/>
                  </a:schemeClr>
                </a:solidFill>
              </a:endParaRPr>
            </a:p>
            <a:p>
              <a:pPr>
                <a:lnSpc>
                  <a:spcPct val="150000"/>
                </a:lnSpc>
              </a:pPr>
              <a:endParaRPr lang="en-US" altLang="zh-CN" sz="1100" dirty="0">
                <a:solidFill>
                  <a:schemeClr val="tx1">
                    <a:lumMod val="75000"/>
                    <a:lumOff val="25000"/>
                  </a:schemeClr>
                </a:solidFill>
              </a:endParaRPr>
            </a:p>
          </p:txBody>
        </p:sp>
        <p:sp>
          <p:nvSpPr>
            <p:cNvPr id="26" name="AutoShape 28"/>
            <p:cNvSpPr/>
            <p:nvPr/>
          </p:nvSpPr>
          <p:spPr bwMode="auto">
            <a:xfrm>
              <a:off x="8288905" y="1651908"/>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2000" b="1" dirty="0">
                  <a:solidFill>
                    <a:prstClr val="black">
                      <a:lumMod val="75000"/>
                      <a:lumOff val="25000"/>
                    </a:prstClr>
                  </a:solidFill>
                  <a:latin typeface="Agency FB"/>
                  <a:ea typeface="MS PGothic" charset="0"/>
                  <a:cs typeface="Lato" charset="0"/>
                  <a:sym typeface="Lato" charset="0"/>
                </a:rPr>
                <a:t>消息类型划分：</a:t>
              </a:r>
              <a:r>
                <a:rPr lang="en-US" altLang="zh-CN" sz="2000" b="1" dirty="0">
                  <a:solidFill>
                    <a:prstClr val="black">
                      <a:lumMod val="75000"/>
                      <a:lumOff val="25000"/>
                    </a:prstClr>
                  </a:solidFill>
                  <a:latin typeface="Agency FB"/>
                  <a:ea typeface="MS PGothic" charset="0"/>
                  <a:cs typeface="Lato" charset="0"/>
                  <a:sym typeface="Lato" charset="0"/>
                </a:rPr>
                <a:t>80%</a:t>
              </a:r>
              <a:endParaRPr lang="es-ES" altLang="zh-CN" sz="2800" dirty="0">
                <a:solidFill>
                  <a:prstClr val="black">
                    <a:lumMod val="75000"/>
                    <a:lumOff val="25000"/>
                  </a:prstClr>
                </a:solidFill>
                <a:latin typeface="Agency FB"/>
                <a:ea typeface="MS PGothic" charset="0"/>
                <a:sym typeface="Gill Sans" pitchFamily="3"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5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14:presetBounceEnd="60000">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14:bounceEnd="60000">
                                          <p:cBhvr additive="base">
                                            <p:cTn id="15" dur="1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14:presetBounceEnd="60000">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14:bounceEnd="60000">
                                          <p:cBhvr additive="base">
                                            <p:cTn id="19"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ppt_x"/>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2"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图片展示：</a:t>
            </a:r>
            <a:endParaRPr lang="en-US" altLang="zh-CN" sz="3200" b="1" dirty="0">
              <a:solidFill>
                <a:schemeClr val="tx1">
                  <a:lumMod val="75000"/>
                  <a:lumOff val="25000"/>
                </a:schemeClr>
              </a:solidFill>
              <a:latin typeface="Agency FB" panose="020B0503020202020204" pitchFamily="34" charset="0"/>
            </a:endParaRPr>
          </a:p>
        </p:txBody>
      </p:sp>
      <p:pic>
        <p:nvPicPr>
          <p:cNvPr id="21" name="图片 20"/>
          <p:cNvPicPr>
            <a:picLocks noChangeAspect="1"/>
          </p:cNvPicPr>
          <p:nvPr/>
        </p:nvPicPr>
        <p:blipFill>
          <a:blip r:embed="rId1"/>
          <a:stretch>
            <a:fillRect/>
          </a:stretch>
        </p:blipFill>
        <p:spPr>
          <a:xfrm>
            <a:off x="1177431" y="2300507"/>
            <a:ext cx="4261795" cy="2256986"/>
          </a:xfrm>
          <a:prstGeom prst="rect">
            <a:avLst/>
          </a:prstGeom>
        </p:spPr>
      </p:pic>
      <p:pic>
        <p:nvPicPr>
          <p:cNvPr id="23" name="图片 22"/>
          <p:cNvPicPr>
            <a:picLocks noChangeAspect="1"/>
          </p:cNvPicPr>
          <p:nvPr/>
        </p:nvPicPr>
        <p:blipFill>
          <a:blip r:embed="rId2"/>
          <a:stretch>
            <a:fillRect/>
          </a:stretch>
        </p:blipFill>
        <p:spPr>
          <a:xfrm>
            <a:off x="6752776" y="1393796"/>
            <a:ext cx="3628099" cy="45009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4"/>
          <p:cNvSpPr>
            <a:spLocks noChangeArrowheads="1"/>
          </p:cNvSpPr>
          <p:nvPr/>
        </p:nvSpPr>
        <p:spPr bwMode="auto">
          <a:xfrm>
            <a:off x="4023838" y="3884588"/>
            <a:ext cx="4144325" cy="707886"/>
          </a:xfrm>
          <a:prstGeom prst="rect">
            <a:avLst/>
          </a:prstGeom>
          <a:noFill/>
          <a:ln w="9525">
            <a:noFill/>
            <a:miter lim="800000"/>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技术难点</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9" name="文本框 56"/>
          <p:cNvSpPr txBox="1">
            <a:spLocks noChangeArrowheads="1"/>
          </p:cNvSpPr>
          <p:nvPr/>
        </p:nvSpPr>
        <p:spPr bwMode="auto">
          <a:xfrm>
            <a:off x="3810001" y="4460865"/>
            <a:ext cx="457200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lnSpc>
                <a:spcPct val="150000"/>
              </a:lnSpc>
            </a:pPr>
            <a:r>
              <a:rPr lang="en-US" altLang="zh-CN" sz="1050" dirty="0">
                <a:solidFill>
                  <a:schemeClr val="tx1">
                    <a:lumMod val="75000"/>
                    <a:lumOff val="25000"/>
                  </a:schemeClr>
                </a:solidFill>
              </a:rPr>
              <a:t>Lorem Ipsum is simply dummy text of the printing and typesetting industry. Lorem Ipsum has been the industry's standard. Lorem Ipsum is simply dummy text of the printing and more.</a:t>
            </a:r>
            <a:endParaRPr lang="en-US" altLang="zh-CN" sz="1050" dirty="0">
              <a:solidFill>
                <a:schemeClr val="tx1">
                  <a:lumMod val="75000"/>
                  <a:lumOff val="25000"/>
                </a:schemeClr>
              </a:solidFill>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64"/>
          <p:cNvSpPr>
            <a:spLocks noChangeArrowheads="1"/>
          </p:cNvSpPr>
          <p:nvPr/>
        </p:nvSpPr>
        <p:spPr bwMode="auto">
          <a:xfrm>
            <a:off x="4850386" y="1730221"/>
            <a:ext cx="2165161" cy="1323439"/>
          </a:xfrm>
          <a:prstGeom prst="rect">
            <a:avLst/>
          </a:prstGeom>
          <a:noFill/>
          <a:ln w="9525">
            <a:noFill/>
            <a:miter lim="800000"/>
          </a:ln>
        </p:spPr>
        <p:txBody>
          <a:bodyPr wrap="square" lIns="91440" tIns="45720" rIns="91440" bIns="45720">
            <a:spAutoFit/>
          </a:bodyPr>
          <a:lstStyle/>
          <a:p>
            <a:pPr algn="ctr"/>
            <a:r>
              <a:rPr lang="en-US" altLang="zh-CN" sz="80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THREE</a:t>
            </a:r>
            <a:endParaRPr lang="zh-CN" altLang="en-US" sz="80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par>
                              <p:cTn id="22" fill="hold">
                                <p:stCondLst>
                                  <p:cond delay="500"/>
                                </p:stCondLst>
                                <p:childTnLst>
                                  <p:par>
                                    <p:cTn id="23" presetID="2" presetClass="entr" presetSubtype="2" accel="38000" fill="hold" grpId="0" nodeType="afterEffect" p14:presetBounceEnd="64000">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calcmode="lin" valueType="num" p14:bounceEnd="64000">
                                          <p:cBhvr additive="base">
                                            <p:cTn id="25"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26" dur="75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975"/>
                                </p:stCondLst>
                                <p:childTnLst>
                                  <p:par>
                                    <p:cTn id="28" presetID="22"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par>
                              <p:cTn id="31" fill="hold">
                                <p:stCondLst>
                                  <p:cond delay="1475"/>
                                </p:stCondLst>
                                <p:childTnLst>
                                  <p:par>
                                    <p:cTn id="32" presetID="42"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p:bldP spid="9"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par>
                              <p:cTn id="22" fill="hold">
                                <p:stCondLst>
                                  <p:cond delay="500"/>
                                </p:stCondLst>
                                <p:childTnLst>
                                  <p:par>
                                    <p:cTn id="23" presetID="2" presetClass="entr" presetSubtype="2" accel="3800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calcmode="lin" valueType="num">
                                          <p:cBhvr additive="base">
                                            <p:cTn id="25" dur="750" fill="hold"/>
                                            <p:tgtEl>
                                              <p:spTgt spid="8"/>
                                            </p:tgtEl>
                                            <p:attrNameLst>
                                              <p:attrName>ppt_x</p:attrName>
                                            </p:attrNameLst>
                                          </p:cBhvr>
                                          <p:tavLst>
                                            <p:tav tm="0">
                                              <p:val>
                                                <p:strVal val="1+#ppt_w/2"/>
                                              </p:val>
                                            </p:tav>
                                            <p:tav tm="100000">
                                              <p:val>
                                                <p:strVal val="#ppt_x"/>
                                              </p:val>
                                            </p:tav>
                                          </p:tavLst>
                                        </p:anim>
                                        <p:anim calcmode="lin" valueType="num">
                                          <p:cBhvr additive="base">
                                            <p:cTn id="26" dur="75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975"/>
                                </p:stCondLst>
                                <p:childTnLst>
                                  <p:par>
                                    <p:cTn id="28" presetID="22"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par>
                              <p:cTn id="31" fill="hold">
                                <p:stCondLst>
                                  <p:cond delay="1475"/>
                                </p:stCondLst>
                                <p:childTnLst>
                                  <p:par>
                                    <p:cTn id="32" presetID="42"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p:bldP spid="9" grpId="0"/>
          <p:bldP spid="1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9567" y="1337005"/>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bwMode="auto">
          <a:xfrm>
            <a:off x="760392" y="3353130"/>
            <a:ext cx="1123950" cy="1123950"/>
            <a:chOff x="7489036" y="3140075"/>
            <a:chExt cx="1123950" cy="1123950"/>
          </a:xfrm>
        </p:grpSpPr>
        <p:sp>
          <p:nvSpPr>
            <p:cNvPr id="7" name="椭圆 6"/>
            <p:cNvSpPr/>
            <p:nvPr/>
          </p:nvSpPr>
          <p:spPr>
            <a:xfrm>
              <a:off x="7489036" y="3140075"/>
              <a:ext cx="1123950" cy="1123950"/>
            </a:xfrm>
            <a:prstGeom prst="ellipse">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Freeform 252"/>
            <p:cNvSpPr>
              <a:spLocks noEditPoints="1"/>
            </p:cNvSpPr>
            <p:nvPr/>
          </p:nvSpPr>
          <p:spPr bwMode="auto">
            <a:xfrm>
              <a:off x="7857729" y="3391794"/>
              <a:ext cx="417909" cy="611386"/>
            </a:xfrm>
            <a:custGeom>
              <a:avLst/>
              <a:gdLst>
                <a:gd name="T0" fmla="*/ 91596 w 73"/>
                <a:gd name="T1" fmla="*/ 439969 h 107"/>
                <a:gd name="T2" fmla="*/ 326313 w 73"/>
                <a:gd name="T3" fmla="*/ 439969 h 107"/>
                <a:gd name="T4" fmla="*/ 297689 w 73"/>
                <a:gd name="T5" fmla="*/ 577103 h 107"/>
                <a:gd name="T6" fmla="*/ 257615 w 73"/>
                <a:gd name="T7" fmla="*/ 577103 h 107"/>
                <a:gd name="T8" fmla="*/ 211817 w 73"/>
                <a:gd name="T9" fmla="*/ 611386 h 107"/>
                <a:gd name="T10" fmla="*/ 166019 w 73"/>
                <a:gd name="T11" fmla="*/ 577103 h 107"/>
                <a:gd name="T12" fmla="*/ 120220 w 73"/>
                <a:gd name="T13" fmla="*/ 577103 h 107"/>
                <a:gd name="T14" fmla="*/ 91596 w 73"/>
                <a:gd name="T15" fmla="*/ 439969 h 107"/>
                <a:gd name="T16" fmla="*/ 291964 w 73"/>
                <a:gd name="T17" fmla="*/ 165703 h 107"/>
                <a:gd name="T18" fmla="*/ 297689 w 73"/>
                <a:gd name="T19" fmla="*/ 199986 h 107"/>
                <a:gd name="T20" fmla="*/ 291964 w 73"/>
                <a:gd name="T21" fmla="*/ 211414 h 107"/>
                <a:gd name="T22" fmla="*/ 303413 w 73"/>
                <a:gd name="T23" fmla="*/ 217128 h 107"/>
                <a:gd name="T24" fmla="*/ 297689 w 73"/>
                <a:gd name="T25" fmla="*/ 239983 h 107"/>
                <a:gd name="T26" fmla="*/ 286239 w 73"/>
                <a:gd name="T27" fmla="*/ 239983 h 107"/>
                <a:gd name="T28" fmla="*/ 297689 w 73"/>
                <a:gd name="T29" fmla="*/ 245697 h 107"/>
                <a:gd name="T30" fmla="*/ 291964 w 73"/>
                <a:gd name="T31" fmla="*/ 268553 h 107"/>
                <a:gd name="T32" fmla="*/ 286239 w 73"/>
                <a:gd name="T33" fmla="*/ 274267 h 107"/>
                <a:gd name="T34" fmla="*/ 291964 w 73"/>
                <a:gd name="T35" fmla="*/ 279981 h 107"/>
                <a:gd name="T36" fmla="*/ 286239 w 73"/>
                <a:gd name="T37" fmla="*/ 302836 h 107"/>
                <a:gd name="T38" fmla="*/ 269065 w 73"/>
                <a:gd name="T39" fmla="*/ 308550 h 107"/>
                <a:gd name="T40" fmla="*/ 166019 w 73"/>
                <a:gd name="T41" fmla="*/ 279981 h 107"/>
                <a:gd name="T42" fmla="*/ 120220 w 73"/>
                <a:gd name="T43" fmla="*/ 279981 h 107"/>
                <a:gd name="T44" fmla="*/ 120220 w 73"/>
                <a:gd name="T45" fmla="*/ 182844 h 107"/>
                <a:gd name="T46" fmla="*/ 160294 w 73"/>
                <a:gd name="T47" fmla="*/ 177131 h 107"/>
                <a:gd name="T48" fmla="*/ 240441 w 73"/>
                <a:gd name="T49" fmla="*/ 91422 h 107"/>
                <a:gd name="T50" fmla="*/ 217542 w 73"/>
                <a:gd name="T51" fmla="*/ 171417 h 107"/>
                <a:gd name="T52" fmla="*/ 291964 w 73"/>
                <a:gd name="T53" fmla="*/ 165703 h 107"/>
                <a:gd name="T54" fmla="*/ 85872 w 73"/>
                <a:gd name="T55" fmla="*/ 405686 h 107"/>
                <a:gd name="T56" fmla="*/ 143120 w 73"/>
                <a:gd name="T57" fmla="*/ 405686 h 107"/>
                <a:gd name="T58" fmla="*/ 97321 w 73"/>
                <a:gd name="T59" fmla="*/ 274267 h 107"/>
                <a:gd name="T60" fmla="*/ 62973 w 73"/>
                <a:gd name="T61" fmla="*/ 165703 h 107"/>
                <a:gd name="T62" fmla="*/ 131670 w 73"/>
                <a:gd name="T63" fmla="*/ 74281 h 107"/>
                <a:gd name="T64" fmla="*/ 211817 w 73"/>
                <a:gd name="T65" fmla="*/ 62853 h 107"/>
                <a:gd name="T66" fmla="*/ 286239 w 73"/>
                <a:gd name="T67" fmla="*/ 79994 h 107"/>
                <a:gd name="T68" fmla="*/ 354936 w 73"/>
                <a:gd name="T69" fmla="*/ 165703 h 107"/>
                <a:gd name="T70" fmla="*/ 320588 w 73"/>
                <a:gd name="T71" fmla="*/ 274267 h 107"/>
                <a:gd name="T72" fmla="*/ 274789 w 73"/>
                <a:gd name="T73" fmla="*/ 405686 h 107"/>
                <a:gd name="T74" fmla="*/ 332037 w 73"/>
                <a:gd name="T75" fmla="*/ 405686 h 107"/>
                <a:gd name="T76" fmla="*/ 372111 w 73"/>
                <a:gd name="T77" fmla="*/ 297122 h 107"/>
                <a:gd name="T78" fmla="*/ 406459 w 73"/>
                <a:gd name="T79" fmla="*/ 154275 h 107"/>
                <a:gd name="T80" fmla="*/ 314863 w 73"/>
                <a:gd name="T81" fmla="*/ 28569 h 107"/>
                <a:gd name="T82" fmla="*/ 211817 w 73"/>
                <a:gd name="T83" fmla="*/ 5714 h 107"/>
                <a:gd name="T84" fmla="*/ 108771 w 73"/>
                <a:gd name="T85" fmla="*/ 22856 h 107"/>
                <a:gd name="T86" fmla="*/ 11450 w 73"/>
                <a:gd name="T87" fmla="*/ 154275 h 107"/>
                <a:gd name="T88" fmla="*/ 45798 w 73"/>
                <a:gd name="T89" fmla="*/ 297122 h 107"/>
                <a:gd name="T90" fmla="*/ 85872 w 73"/>
                <a:gd name="T91" fmla="*/ 405686 h 1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9" name="组合 8"/>
          <p:cNvGrpSpPr/>
          <p:nvPr/>
        </p:nvGrpSpPr>
        <p:grpSpPr bwMode="auto">
          <a:xfrm>
            <a:off x="760392" y="5147005"/>
            <a:ext cx="1123950" cy="1123950"/>
            <a:chOff x="7489036" y="4857235"/>
            <a:chExt cx="1123950" cy="1123950"/>
          </a:xfrm>
        </p:grpSpPr>
        <p:sp>
          <p:nvSpPr>
            <p:cNvPr id="10" name="椭圆 9"/>
            <p:cNvSpPr/>
            <p:nvPr/>
          </p:nvSpPr>
          <p:spPr>
            <a:xfrm>
              <a:off x="7489036" y="4857235"/>
              <a:ext cx="1123950" cy="11239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Freeform 273"/>
            <p:cNvSpPr>
              <a:spLocks noEditPoints="1"/>
            </p:cNvSpPr>
            <p:nvPr/>
          </p:nvSpPr>
          <p:spPr bwMode="auto">
            <a:xfrm>
              <a:off x="7781429" y="5193487"/>
              <a:ext cx="595908" cy="451446"/>
            </a:xfrm>
            <a:custGeom>
              <a:avLst/>
              <a:gdLst>
                <a:gd name="T0" fmla="*/ 91678 w 104"/>
                <a:gd name="T1" fmla="*/ 11429 h 79"/>
                <a:gd name="T2" fmla="*/ 154707 w 104"/>
                <a:gd name="T3" fmla="*/ 22858 h 79"/>
                <a:gd name="T4" fmla="*/ 108868 w 104"/>
                <a:gd name="T5" fmla="*/ 274296 h 79"/>
                <a:gd name="T6" fmla="*/ 22920 w 104"/>
                <a:gd name="T7" fmla="*/ 257153 h 79"/>
                <a:gd name="T8" fmla="*/ 91678 w 104"/>
                <a:gd name="T9" fmla="*/ 11429 h 79"/>
                <a:gd name="T10" fmla="*/ 103138 w 104"/>
                <a:gd name="T11" fmla="*/ 371443 h 79"/>
                <a:gd name="T12" fmla="*/ 91678 w 104"/>
                <a:gd name="T13" fmla="*/ 411444 h 79"/>
                <a:gd name="T14" fmla="*/ 578718 w 104"/>
                <a:gd name="T15" fmla="*/ 411444 h 79"/>
                <a:gd name="T16" fmla="*/ 595908 w 104"/>
                <a:gd name="T17" fmla="*/ 411444 h 79"/>
                <a:gd name="T18" fmla="*/ 595908 w 104"/>
                <a:gd name="T19" fmla="*/ 388586 h 79"/>
                <a:gd name="T20" fmla="*/ 595908 w 104"/>
                <a:gd name="T21" fmla="*/ 148577 h 79"/>
                <a:gd name="T22" fmla="*/ 595908 w 104"/>
                <a:gd name="T23" fmla="*/ 137148 h 79"/>
                <a:gd name="T24" fmla="*/ 590178 w 104"/>
                <a:gd name="T25" fmla="*/ 131434 h 79"/>
                <a:gd name="T26" fmla="*/ 515690 w 104"/>
                <a:gd name="T27" fmla="*/ 57145 h 79"/>
                <a:gd name="T28" fmla="*/ 509960 w 104"/>
                <a:gd name="T29" fmla="*/ 51431 h 79"/>
                <a:gd name="T30" fmla="*/ 498500 w 104"/>
                <a:gd name="T31" fmla="*/ 51431 h 79"/>
                <a:gd name="T32" fmla="*/ 177626 w 104"/>
                <a:gd name="T33" fmla="*/ 51431 h 79"/>
                <a:gd name="T34" fmla="*/ 177626 w 104"/>
                <a:gd name="T35" fmla="*/ 97147 h 79"/>
                <a:gd name="T36" fmla="*/ 481310 w 104"/>
                <a:gd name="T37" fmla="*/ 97147 h 79"/>
                <a:gd name="T38" fmla="*/ 475580 w 104"/>
                <a:gd name="T39" fmla="*/ 160006 h 79"/>
                <a:gd name="T40" fmla="*/ 475580 w 104"/>
                <a:gd name="T41" fmla="*/ 171435 h 79"/>
                <a:gd name="T42" fmla="*/ 487040 w 104"/>
                <a:gd name="T43" fmla="*/ 171435 h 79"/>
                <a:gd name="T44" fmla="*/ 555799 w 104"/>
                <a:gd name="T45" fmla="*/ 165721 h 79"/>
                <a:gd name="T46" fmla="*/ 555799 w 104"/>
                <a:gd name="T47" fmla="*/ 371443 h 79"/>
                <a:gd name="T48" fmla="*/ 103138 w 104"/>
                <a:gd name="T49" fmla="*/ 371443 h 79"/>
                <a:gd name="T50" fmla="*/ 544339 w 104"/>
                <a:gd name="T51" fmla="*/ 148577 h 79"/>
                <a:gd name="T52" fmla="*/ 492770 w 104"/>
                <a:gd name="T53" fmla="*/ 148577 h 79"/>
                <a:gd name="T54" fmla="*/ 498500 w 104"/>
                <a:gd name="T55" fmla="*/ 102861 h 79"/>
                <a:gd name="T56" fmla="*/ 544339 w 104"/>
                <a:gd name="T57" fmla="*/ 148577 h 79"/>
                <a:gd name="T58" fmla="*/ 183356 w 104"/>
                <a:gd name="T59" fmla="*/ 245724 h 79"/>
                <a:gd name="T60" fmla="*/ 424011 w 104"/>
                <a:gd name="T61" fmla="*/ 245724 h 79"/>
                <a:gd name="T62" fmla="*/ 424011 w 104"/>
                <a:gd name="T63" fmla="*/ 257153 h 79"/>
                <a:gd name="T64" fmla="*/ 183356 w 104"/>
                <a:gd name="T65" fmla="*/ 257153 h 79"/>
                <a:gd name="T66" fmla="*/ 183356 w 104"/>
                <a:gd name="T67" fmla="*/ 245724 h 79"/>
                <a:gd name="T68" fmla="*/ 183356 w 104"/>
                <a:gd name="T69" fmla="*/ 182864 h 79"/>
                <a:gd name="T70" fmla="*/ 406822 w 104"/>
                <a:gd name="T71" fmla="*/ 182864 h 79"/>
                <a:gd name="T72" fmla="*/ 406822 w 104"/>
                <a:gd name="T73" fmla="*/ 200008 h 79"/>
                <a:gd name="T74" fmla="*/ 183356 w 104"/>
                <a:gd name="T75" fmla="*/ 200008 h 79"/>
                <a:gd name="T76" fmla="*/ 183356 w 104"/>
                <a:gd name="T77" fmla="*/ 182864 h 79"/>
                <a:gd name="T78" fmla="*/ 183356 w 104"/>
                <a:gd name="T79" fmla="*/ 125719 h 79"/>
                <a:gd name="T80" fmla="*/ 406822 w 104"/>
                <a:gd name="T81" fmla="*/ 125719 h 79"/>
                <a:gd name="T82" fmla="*/ 406822 w 104"/>
                <a:gd name="T83" fmla="*/ 142863 h 79"/>
                <a:gd name="T84" fmla="*/ 183356 w 104"/>
                <a:gd name="T85" fmla="*/ 142863 h 79"/>
                <a:gd name="T86" fmla="*/ 183356 w 104"/>
                <a:gd name="T87" fmla="*/ 125719 h 79"/>
                <a:gd name="T88" fmla="*/ 17190 w 104"/>
                <a:gd name="T89" fmla="*/ 377157 h 79"/>
                <a:gd name="T90" fmla="*/ 51569 w 104"/>
                <a:gd name="T91" fmla="*/ 388586 h 79"/>
                <a:gd name="T92" fmla="*/ 51569 w 104"/>
                <a:gd name="T93" fmla="*/ 422873 h 79"/>
                <a:gd name="T94" fmla="*/ 28649 w 104"/>
                <a:gd name="T95" fmla="*/ 451446 h 79"/>
                <a:gd name="T96" fmla="*/ 11460 w 104"/>
                <a:gd name="T97" fmla="*/ 445731 h 79"/>
                <a:gd name="T98" fmla="*/ 0 w 104"/>
                <a:gd name="T99" fmla="*/ 411444 h 79"/>
                <a:gd name="T100" fmla="*/ 17190 w 104"/>
                <a:gd name="T101" fmla="*/ 377157 h 79"/>
                <a:gd name="T102" fmla="*/ 22920 w 104"/>
                <a:gd name="T103" fmla="*/ 274296 h 79"/>
                <a:gd name="T104" fmla="*/ 11460 w 104"/>
                <a:gd name="T105" fmla="*/ 371443 h 79"/>
                <a:gd name="T106" fmla="*/ 68759 w 104"/>
                <a:gd name="T107" fmla="*/ 382872 h 79"/>
                <a:gd name="T108" fmla="*/ 97408 w 104"/>
                <a:gd name="T109" fmla="*/ 291440 h 79"/>
                <a:gd name="T110" fmla="*/ 22920 w 104"/>
                <a:gd name="T111" fmla="*/ 274296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组合 11"/>
          <p:cNvGrpSpPr/>
          <p:nvPr/>
        </p:nvGrpSpPr>
        <p:grpSpPr bwMode="auto">
          <a:xfrm>
            <a:off x="760392" y="1559255"/>
            <a:ext cx="1123950" cy="1123950"/>
            <a:chOff x="7489036" y="1422916"/>
            <a:chExt cx="1123950" cy="1123950"/>
          </a:xfrm>
        </p:grpSpPr>
        <p:sp>
          <p:nvSpPr>
            <p:cNvPr id="13" name="椭圆 12"/>
            <p:cNvSpPr/>
            <p:nvPr/>
          </p:nvSpPr>
          <p:spPr>
            <a:xfrm>
              <a:off x="7489036" y="1422916"/>
              <a:ext cx="1123950" cy="11239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Freeform 274"/>
            <p:cNvSpPr>
              <a:spLocks noEditPoints="1"/>
            </p:cNvSpPr>
            <p:nvPr/>
          </p:nvSpPr>
          <p:spPr bwMode="auto">
            <a:xfrm>
              <a:off x="7773695" y="1706285"/>
              <a:ext cx="554633" cy="557212"/>
            </a:xfrm>
            <a:custGeom>
              <a:avLst/>
              <a:gdLst>
                <a:gd name="T0" fmla="*/ 280175 w 97"/>
                <a:gd name="T1" fmla="*/ 0 h 97"/>
                <a:gd name="T2" fmla="*/ 474583 w 97"/>
                <a:gd name="T3" fmla="*/ 80422 h 97"/>
                <a:gd name="T4" fmla="*/ 554633 w 97"/>
                <a:gd name="T5" fmla="*/ 281478 h 97"/>
                <a:gd name="T6" fmla="*/ 474583 w 97"/>
                <a:gd name="T7" fmla="*/ 476790 h 97"/>
                <a:gd name="T8" fmla="*/ 280175 w 97"/>
                <a:gd name="T9" fmla="*/ 557212 h 97"/>
                <a:gd name="T10" fmla="*/ 80050 w 97"/>
                <a:gd name="T11" fmla="*/ 476790 h 97"/>
                <a:gd name="T12" fmla="*/ 0 w 97"/>
                <a:gd name="T13" fmla="*/ 281478 h 97"/>
                <a:gd name="T14" fmla="*/ 80050 w 97"/>
                <a:gd name="T15" fmla="*/ 80422 h 97"/>
                <a:gd name="T16" fmla="*/ 280175 w 97"/>
                <a:gd name="T17" fmla="*/ 0 h 97"/>
                <a:gd name="T18" fmla="*/ 314483 w 97"/>
                <a:gd name="T19" fmla="*/ 269989 h 97"/>
                <a:gd name="T20" fmla="*/ 308765 w 97"/>
                <a:gd name="T21" fmla="*/ 258500 h 97"/>
                <a:gd name="T22" fmla="*/ 388815 w 97"/>
                <a:gd name="T23" fmla="*/ 137867 h 97"/>
                <a:gd name="T24" fmla="*/ 371661 w 97"/>
                <a:gd name="T25" fmla="*/ 120634 h 97"/>
                <a:gd name="T26" fmla="*/ 285893 w 97"/>
                <a:gd name="T27" fmla="*/ 247012 h 97"/>
                <a:gd name="T28" fmla="*/ 257304 w 97"/>
                <a:gd name="T29" fmla="*/ 247012 h 97"/>
                <a:gd name="T30" fmla="*/ 240150 w 97"/>
                <a:gd name="T31" fmla="*/ 298712 h 97"/>
                <a:gd name="T32" fmla="*/ 291611 w 97"/>
                <a:gd name="T33" fmla="*/ 321689 h 97"/>
                <a:gd name="T34" fmla="*/ 297329 w 97"/>
                <a:gd name="T35" fmla="*/ 315945 h 97"/>
                <a:gd name="T36" fmla="*/ 394533 w 97"/>
                <a:gd name="T37" fmla="*/ 350412 h 97"/>
                <a:gd name="T38" fmla="*/ 405968 w 97"/>
                <a:gd name="T39" fmla="*/ 321689 h 97"/>
                <a:gd name="T40" fmla="*/ 314483 w 97"/>
                <a:gd name="T41" fmla="*/ 287223 h 97"/>
                <a:gd name="T42" fmla="*/ 314483 w 97"/>
                <a:gd name="T43" fmla="*/ 269989 h 97"/>
                <a:gd name="T44" fmla="*/ 423122 w 97"/>
                <a:gd name="T45" fmla="*/ 137867 h 97"/>
                <a:gd name="T46" fmla="*/ 280175 w 97"/>
                <a:gd name="T47" fmla="*/ 74678 h 97"/>
                <a:gd name="T48" fmla="*/ 131511 w 97"/>
                <a:gd name="T49" fmla="*/ 137867 h 97"/>
                <a:gd name="T50" fmla="*/ 74332 w 97"/>
                <a:gd name="T51" fmla="*/ 281478 h 97"/>
                <a:gd name="T52" fmla="*/ 131511 w 97"/>
                <a:gd name="T53" fmla="*/ 425090 h 97"/>
                <a:gd name="T54" fmla="*/ 280175 w 97"/>
                <a:gd name="T55" fmla="*/ 482534 h 97"/>
                <a:gd name="T56" fmla="*/ 423122 w 97"/>
                <a:gd name="T57" fmla="*/ 425090 h 97"/>
                <a:gd name="T58" fmla="*/ 480301 w 97"/>
                <a:gd name="T59" fmla="*/ 281478 h 97"/>
                <a:gd name="T60" fmla="*/ 423122 w 97"/>
                <a:gd name="T61" fmla="*/ 137867 h 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 name="文本框 14"/>
          <p:cNvSpPr txBox="1">
            <a:spLocks noChangeArrowheads="1"/>
          </p:cNvSpPr>
          <p:nvPr/>
        </p:nvSpPr>
        <p:spPr bwMode="auto">
          <a:xfrm>
            <a:off x="1939905" y="1486230"/>
            <a:ext cx="995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zh-CN" sz="1600" dirty="0">
                <a:latin typeface="Arial" panose="020B0604020202020204" pitchFamily="34" charset="0"/>
                <a:cs typeface="Arial" panose="020B0604020202020204" pitchFamily="34" charset="0"/>
              </a:rPr>
              <a:t>好友管理</a:t>
            </a:r>
            <a:endParaRPr lang="zh-CN" sz="1600" dirty="0">
              <a:latin typeface="Arial" panose="020B0604020202020204" pitchFamily="34" charset="0"/>
              <a:cs typeface="Arial" panose="020B0604020202020204" pitchFamily="34" charset="0"/>
            </a:endParaRPr>
          </a:p>
        </p:txBody>
      </p:sp>
      <p:sp>
        <p:nvSpPr>
          <p:cNvPr id="16" name="矩形 15"/>
          <p:cNvSpPr/>
          <p:nvPr/>
        </p:nvSpPr>
        <p:spPr>
          <a:xfrm>
            <a:off x="1939905" y="1744992"/>
            <a:ext cx="9491695" cy="1198880"/>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问题：</a:t>
            </a:r>
            <a:r>
              <a:rPr lang="zh-CN" altLang="en-US" sz="1600" dirty="0">
                <a:latin typeface="方正书宋_GBK" panose="02000000000000000000" charset="-122"/>
                <a:ea typeface="方正书宋_GBK" panose="02000000000000000000" charset="-122"/>
                <a:sym typeface="+mn-ea"/>
              </a:rPr>
              <a:t>好友列表显示时，涉及两个</a:t>
            </a:r>
            <a:r>
              <a:rPr lang="en-US" altLang="zh-CN" sz="1600" dirty="0">
                <a:latin typeface="方正书宋_GBK" panose="02000000000000000000" charset="-122"/>
                <a:ea typeface="方正书宋_GBK" panose="02000000000000000000" charset="-122"/>
                <a:sym typeface="+mn-ea"/>
              </a:rPr>
              <a:t>model</a:t>
            </a:r>
            <a:r>
              <a:rPr lang="zh-CN" altLang="en-US" sz="1600" dirty="0">
                <a:latin typeface="方正书宋_GBK" panose="02000000000000000000" charset="-122"/>
                <a:ea typeface="方正书宋_GBK" panose="02000000000000000000" charset="-122"/>
                <a:sym typeface="+mn-ea"/>
              </a:rPr>
              <a:t>信息，一个是分组</a:t>
            </a:r>
            <a:r>
              <a:rPr lang="en-US" altLang="zh-CN" sz="1600" dirty="0">
                <a:latin typeface="方正书宋_GBK" panose="02000000000000000000" charset="-122"/>
                <a:ea typeface="方正书宋_GBK" panose="02000000000000000000" charset="-122"/>
                <a:sym typeface="+mn-ea"/>
              </a:rPr>
              <a:t>model</a:t>
            </a:r>
            <a:r>
              <a:rPr lang="zh-CN" altLang="en-US" sz="1600" dirty="0">
                <a:latin typeface="方正书宋_GBK" panose="02000000000000000000" charset="-122"/>
                <a:ea typeface="方正书宋_GBK" panose="02000000000000000000" charset="-122"/>
                <a:sym typeface="+mn-ea"/>
              </a:rPr>
              <a:t>，另一个是分组中对应的好友</a:t>
            </a:r>
            <a:r>
              <a:rPr lang="en-US" altLang="zh-CN" sz="1600" dirty="0">
                <a:latin typeface="方正书宋_GBK" panose="02000000000000000000" charset="-122"/>
                <a:ea typeface="方正书宋_GBK" panose="02000000000000000000" charset="-122"/>
                <a:sym typeface="+mn-ea"/>
              </a:rPr>
              <a:t>model</a:t>
            </a:r>
            <a:r>
              <a:rPr lang="zh-CN" altLang="en-US" sz="1600" dirty="0">
                <a:latin typeface="方正书宋_GBK" panose="02000000000000000000" charset="-122"/>
                <a:ea typeface="方正书宋_GBK" panose="02000000000000000000" charset="-122"/>
                <a:sym typeface="+mn-ea"/>
              </a:rPr>
              <a:t>，在实现界面交互时，采用了多种方式，继承</a:t>
            </a:r>
            <a:r>
              <a:rPr lang="en-US" altLang="zh-CN" sz="1600" dirty="0">
                <a:latin typeface="方正书宋_GBK" panose="02000000000000000000" charset="-122"/>
                <a:ea typeface="方正书宋_GBK" panose="02000000000000000000" charset="-122"/>
                <a:sym typeface="+mn-ea"/>
              </a:rPr>
              <a:t>QAbstractListModel</a:t>
            </a:r>
            <a:r>
              <a:rPr lang="zh-CN" altLang="en-US" sz="1600" dirty="0">
                <a:latin typeface="方正书宋_GBK" panose="02000000000000000000" charset="-122"/>
                <a:ea typeface="方正书宋_GBK" panose="02000000000000000000" charset="-122"/>
                <a:sym typeface="+mn-ea"/>
              </a:rPr>
              <a:t>、采用</a:t>
            </a:r>
            <a:r>
              <a:rPr lang="en-US" altLang="zh-CN" sz="1600" dirty="0">
                <a:latin typeface="方正书宋_GBK" panose="02000000000000000000" charset="-122"/>
                <a:ea typeface="方正书宋_GBK" panose="02000000000000000000" charset="-122"/>
                <a:sym typeface="+mn-ea"/>
              </a:rPr>
              <a:t>JsonListModel</a:t>
            </a:r>
            <a:r>
              <a:rPr lang="zh-CN" altLang="en-US" sz="1600" dirty="0">
                <a:latin typeface="方正书宋_GBK" panose="02000000000000000000" charset="-122"/>
                <a:ea typeface="方正书宋_GBK" panose="02000000000000000000" charset="-122"/>
                <a:sym typeface="+mn-ea"/>
              </a:rPr>
              <a:t>都未能实现；</a:t>
            </a:r>
            <a:endParaRPr lang="zh-CN" altLang="en-US" sz="1600" dirty="0">
              <a:latin typeface="方正书宋_GBK" panose="02000000000000000000" charset="-122"/>
              <a:ea typeface="方正书宋_GBK" panose="02000000000000000000" charset="-122"/>
              <a:sym typeface="+mn-ea"/>
            </a:endParaRPr>
          </a:p>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解决方案：</a:t>
            </a:r>
            <a:r>
              <a:rPr lang="zh-CN" altLang="en-US" sz="1600" dirty="0">
                <a:latin typeface="方正书宋_GBK" panose="02000000000000000000" charset="-122"/>
                <a:ea typeface="方正书宋_GBK" panose="02000000000000000000" charset="-122"/>
                <a:sym typeface="+mn-ea"/>
              </a:rPr>
              <a:t>最后采用了注册容器成</a:t>
            </a:r>
            <a:r>
              <a:rPr lang="en-US" altLang="zh-CN" sz="1600" dirty="0">
                <a:latin typeface="方正书宋_GBK" panose="02000000000000000000" charset="-122"/>
                <a:ea typeface="方正书宋_GBK" panose="02000000000000000000" charset="-122"/>
                <a:sym typeface="+mn-ea"/>
              </a:rPr>
              <a:t>QML</a:t>
            </a:r>
            <a:r>
              <a:rPr lang="zh-CN" altLang="en-US" sz="1600" dirty="0">
                <a:latin typeface="方正书宋_GBK" panose="02000000000000000000" charset="-122"/>
                <a:ea typeface="方正书宋_GBK" panose="02000000000000000000" charset="-122"/>
                <a:sym typeface="+mn-ea"/>
              </a:rPr>
              <a:t>类型的暴力实现。</a:t>
            </a:r>
            <a:endPar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17" name="文本框 16"/>
          <p:cNvSpPr txBox="1">
            <a:spLocks noChangeArrowheads="1"/>
          </p:cNvSpPr>
          <p:nvPr/>
        </p:nvSpPr>
        <p:spPr bwMode="auto">
          <a:xfrm>
            <a:off x="1939905" y="3228416"/>
            <a:ext cx="7962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l" eaLnBrk="1" hangingPunct="1"/>
            <a:r>
              <a:rPr lang="zh-CN" altLang="en-US" sz="1600" b="1" dirty="0">
                <a:solidFill>
                  <a:prstClr val="black">
                    <a:lumMod val="75000"/>
                    <a:lumOff val="25000"/>
                  </a:prstClr>
                </a:solidFill>
                <a:latin typeface="Agency FB"/>
                <a:ea typeface="MS PGothic" charset="0"/>
                <a:cs typeface="Lato" charset="0"/>
                <a:sym typeface="Lato" charset="0"/>
              </a:rPr>
              <a:t>数据库</a:t>
            </a:r>
            <a:endParaRPr lang="zh-CN" altLang="en-US" sz="1600" dirty="0">
              <a:latin typeface="Arial" panose="020B0604020202020204" pitchFamily="34" charset="0"/>
              <a:cs typeface="Arial" panose="020B0604020202020204" pitchFamily="34" charset="0"/>
            </a:endParaRPr>
          </a:p>
        </p:txBody>
      </p:sp>
      <p:sp>
        <p:nvSpPr>
          <p:cNvPr id="18" name="矩形 17"/>
          <p:cNvSpPr/>
          <p:nvPr/>
        </p:nvSpPr>
        <p:spPr>
          <a:xfrm>
            <a:off x="1939904" y="3532517"/>
            <a:ext cx="9491701" cy="1198880"/>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问题：</a:t>
            </a:r>
            <a:r>
              <a:rPr lang="zh-CN" altLang="en-US" sz="1600" dirty="0">
                <a:latin typeface="方正书宋_GBK" panose="02000000000000000000" charset="-122"/>
                <a:ea typeface="方正书宋_GBK" panose="02000000000000000000" charset="-122"/>
                <a:sym typeface="+mn-ea"/>
              </a:rPr>
              <a:t>数据库读取的信息，写入成</a:t>
            </a:r>
            <a:r>
              <a:rPr lang="en-US" altLang="zh-CN" sz="1600" dirty="0">
                <a:latin typeface="方正书宋_GBK" panose="02000000000000000000" charset="-122"/>
                <a:ea typeface="方正书宋_GBK" panose="02000000000000000000" charset="-122"/>
                <a:sym typeface="+mn-ea"/>
              </a:rPr>
              <a:t>json</a:t>
            </a:r>
            <a:r>
              <a:rPr lang="zh-CN" altLang="en-US" sz="1600" dirty="0">
                <a:latin typeface="方正书宋_GBK" panose="02000000000000000000" charset="-122"/>
                <a:ea typeface="方正书宋_GBK" panose="02000000000000000000" charset="-122"/>
                <a:sym typeface="+mn-ea"/>
              </a:rPr>
              <a:t>格式，传给客户端，在写成</a:t>
            </a:r>
            <a:r>
              <a:rPr lang="en-US" altLang="zh-CN" sz="1600" dirty="0">
                <a:latin typeface="方正书宋_GBK" panose="02000000000000000000" charset="-122"/>
                <a:ea typeface="方正书宋_GBK" panose="02000000000000000000" charset="-122"/>
                <a:sym typeface="+mn-ea"/>
              </a:rPr>
              <a:t>json</a:t>
            </a:r>
            <a:r>
              <a:rPr lang="zh-CN" altLang="en-US" sz="1600" dirty="0">
                <a:latin typeface="方正书宋_GBK" panose="02000000000000000000" charset="-122"/>
                <a:ea typeface="方正书宋_GBK" panose="02000000000000000000" charset="-122"/>
                <a:sym typeface="+mn-ea"/>
              </a:rPr>
              <a:t>格式时，</a:t>
            </a:r>
            <a:r>
              <a:rPr lang="en-US" altLang="zh-CN" sz="1600" dirty="0">
                <a:latin typeface="方正书宋_GBK" panose="02000000000000000000" charset="-122"/>
                <a:ea typeface="方正书宋_GBK" panose="02000000000000000000" charset="-122"/>
                <a:sym typeface="+mn-ea"/>
              </a:rPr>
              <a:t>Boost Property Tree</a:t>
            </a:r>
            <a:r>
              <a:rPr lang="zh-CN" altLang="en-US" sz="1600" dirty="0">
                <a:latin typeface="方正书宋_GBK" panose="02000000000000000000" charset="-122"/>
                <a:ea typeface="方正书宋_GBK" panose="02000000000000000000" charset="-122"/>
                <a:sym typeface="+mn-ea"/>
              </a:rPr>
              <a:t>无法解析二进制数据</a:t>
            </a:r>
            <a:endParaRPr lang="zh-CN" altLang="en-US" sz="1600" dirty="0">
              <a:latin typeface="方正书宋_GBK" panose="02000000000000000000" charset="-122"/>
              <a:ea typeface="方正书宋_GBK" panose="02000000000000000000" charset="-122"/>
              <a:sym typeface="+mn-ea"/>
            </a:endParaRPr>
          </a:p>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解决方案：学习</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jsoncpp</a:t>
            </a:r>
            <a:r>
              <a:rPr lang="zh-CN" altLang="en-US" sz="1600" dirty="0">
                <a:solidFill>
                  <a:schemeClr val="tx1">
                    <a:lumMod val="75000"/>
                    <a:lumOff val="25000"/>
                  </a:schemeClr>
                </a:solidFill>
                <a:latin typeface="Arial" panose="020B0604020202020204" pitchFamily="34" charset="0"/>
                <a:ea typeface="宋体" charset="0"/>
                <a:cs typeface="Arial" panose="020B0604020202020204" pitchFamily="34" charset="0"/>
              </a:rPr>
              <a:t>来替代</a:t>
            </a:r>
            <a:r>
              <a:rPr lang="en-US" altLang="zh-CN" sz="1600" dirty="0">
                <a:solidFill>
                  <a:schemeClr val="tx1">
                    <a:lumMod val="75000"/>
                    <a:lumOff val="25000"/>
                  </a:schemeClr>
                </a:solidFill>
                <a:latin typeface="Arial" panose="020B0604020202020204" pitchFamily="34" charset="0"/>
                <a:ea typeface="宋体" charset="0"/>
                <a:cs typeface="Arial" panose="020B0604020202020204" pitchFamily="34" charset="0"/>
              </a:rPr>
              <a:t>Boost Property Tree</a:t>
            </a:r>
            <a:endParaRPr lang="en-US" altLang="zh-CN" sz="1600" dirty="0">
              <a:solidFill>
                <a:schemeClr val="tx1">
                  <a:lumMod val="75000"/>
                  <a:lumOff val="25000"/>
                </a:schemeClr>
              </a:solidFill>
              <a:latin typeface="Arial" panose="020B0604020202020204" pitchFamily="34" charset="0"/>
              <a:ea typeface="宋体" charset="0"/>
              <a:cs typeface="Arial" panose="020B0604020202020204" pitchFamily="34" charset="0"/>
            </a:endParaRPr>
          </a:p>
        </p:txBody>
      </p:sp>
      <p:sp>
        <p:nvSpPr>
          <p:cNvPr id="19" name="文本框 18"/>
          <p:cNvSpPr txBox="1">
            <a:spLocks noChangeArrowheads="1"/>
          </p:cNvSpPr>
          <p:nvPr/>
        </p:nvSpPr>
        <p:spPr bwMode="auto">
          <a:xfrm>
            <a:off x="1939905" y="5059692"/>
            <a:ext cx="14097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algn="l" eaLnBrk="1" hangingPunct="1"/>
            <a:r>
              <a:rPr lang="zh-CN" altLang="en-US" sz="1600" b="1" dirty="0">
                <a:solidFill>
                  <a:prstClr val="black">
                    <a:lumMod val="75000"/>
                    <a:lumOff val="25000"/>
                  </a:prstClr>
                </a:solidFill>
                <a:latin typeface="Agency FB"/>
                <a:ea typeface="MS PGothic" charset="0"/>
                <a:cs typeface="Lato" charset="0"/>
                <a:sym typeface="Lato" charset="0"/>
              </a:rPr>
              <a:t>数据加密压缩</a:t>
            </a:r>
            <a:endParaRPr lang="zh-CN" altLang="en-US" sz="1600" dirty="0">
              <a:latin typeface="Arial" panose="020B0604020202020204" pitchFamily="34" charset="0"/>
              <a:cs typeface="Arial" panose="020B0604020202020204" pitchFamily="34" charset="0"/>
            </a:endParaRPr>
          </a:p>
        </p:txBody>
      </p:sp>
      <p:sp>
        <p:nvSpPr>
          <p:cNvPr id="20" name="矩形 19"/>
          <p:cNvSpPr/>
          <p:nvPr/>
        </p:nvSpPr>
        <p:spPr>
          <a:xfrm>
            <a:off x="1939905" y="5318455"/>
            <a:ext cx="9491700" cy="1198880"/>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问题：</a:t>
            </a:r>
            <a:r>
              <a:rPr lang="zh-CN" altLang="en-US" sz="1600" dirty="0">
                <a:latin typeface="方正书宋_GBK" panose="02000000000000000000" charset="-122"/>
                <a:ea typeface="方正书宋_GBK" panose="02000000000000000000" charset="-122"/>
                <a:sym typeface="+mn-ea"/>
              </a:rPr>
              <a:t>采用开源的</a:t>
            </a:r>
            <a:r>
              <a:rPr lang="en-US" altLang="zh-CN" sz="1600" dirty="0">
                <a:latin typeface="方正书宋_GBK" panose="02000000000000000000" charset="-122"/>
                <a:ea typeface="方正书宋_GBK" panose="02000000000000000000" charset="-122"/>
                <a:sym typeface="+mn-ea"/>
              </a:rPr>
              <a:t>zlib</a:t>
            </a:r>
            <a:r>
              <a:rPr lang="zh-CN" altLang="en-US" sz="1600" dirty="0">
                <a:latin typeface="方正书宋_GBK" panose="02000000000000000000" charset="-122"/>
                <a:ea typeface="方正书宋_GBK" panose="02000000000000000000" charset="-122"/>
                <a:sym typeface="+mn-ea"/>
              </a:rPr>
              <a:t>库，使用</a:t>
            </a:r>
            <a:r>
              <a:rPr lang="en-US" altLang="zh-CN" sz="1600" dirty="0">
                <a:latin typeface="方正书宋_GBK" panose="02000000000000000000" charset="-122"/>
                <a:ea typeface="方正书宋_GBK" panose="02000000000000000000" charset="-122"/>
                <a:sym typeface="+mn-ea"/>
              </a:rPr>
              <a:t>deflate</a:t>
            </a:r>
            <a:r>
              <a:rPr lang="zh-CN" altLang="en-US" sz="1600" dirty="0">
                <a:latin typeface="方正书宋_GBK" panose="02000000000000000000" charset="-122"/>
                <a:ea typeface="方正书宋_GBK" panose="02000000000000000000" charset="-122"/>
                <a:sym typeface="+mn-ea"/>
              </a:rPr>
              <a:t>算法（哈夫曼编码的加强）进行文件的压缩和解压，英文压缩率为</a:t>
            </a:r>
            <a:r>
              <a:rPr lang="en-US" altLang="zh-CN" sz="1600" dirty="0">
                <a:latin typeface="方正书宋_GBK" panose="02000000000000000000" charset="-122"/>
                <a:ea typeface="方正书宋_GBK" panose="02000000000000000000" charset="-122"/>
                <a:sym typeface="+mn-ea"/>
              </a:rPr>
              <a:t>80%</a:t>
            </a:r>
            <a:r>
              <a:rPr lang="zh-CN" altLang="en-US" sz="1600" dirty="0">
                <a:latin typeface="方正书宋_GBK" panose="02000000000000000000" charset="-122"/>
                <a:ea typeface="方正书宋_GBK" panose="02000000000000000000" charset="-122"/>
                <a:sym typeface="+mn-ea"/>
              </a:rPr>
              <a:t>，但是压缩后的数据会出现乱码，导致数据无法解析</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解决方案：</a:t>
            </a:r>
            <a:r>
              <a:rPr lang="zh-CN" altLang="en-US" sz="1600" dirty="0">
                <a:latin typeface="方正书宋_GBK" panose="02000000000000000000" charset="-122"/>
                <a:ea typeface="方正书宋_GBK" panose="02000000000000000000" charset="-122"/>
                <a:sym typeface="+mn-ea"/>
              </a:rPr>
              <a:t>使用</a:t>
            </a:r>
            <a:r>
              <a:rPr lang="en-US" altLang="zh-CN" sz="1600" dirty="0">
                <a:latin typeface="方正书宋_GBK" panose="02000000000000000000" charset="-122"/>
                <a:ea typeface="方正书宋_GBK" panose="02000000000000000000" charset="-122"/>
                <a:sym typeface="+mn-ea"/>
              </a:rPr>
              <a:t>Base64</a:t>
            </a:r>
            <a:r>
              <a:rPr lang="zh-CN" altLang="en-US" sz="1600" dirty="0">
                <a:latin typeface="方正书宋_GBK" panose="02000000000000000000" charset="-122"/>
                <a:ea typeface="方正书宋_GBK" panose="02000000000000000000" charset="-122"/>
                <a:sym typeface="+mn-ea"/>
              </a:rPr>
              <a:t>算法，使用</a:t>
            </a:r>
            <a:r>
              <a:rPr lang="en-US" altLang="zh-CN" sz="1600" dirty="0">
                <a:latin typeface="方正书宋_GBK" panose="02000000000000000000" charset="-122"/>
                <a:ea typeface="方正书宋_GBK" panose="02000000000000000000" charset="-122"/>
                <a:sym typeface="+mn-ea"/>
              </a:rPr>
              <a:t>64</a:t>
            </a:r>
            <a:r>
              <a:rPr lang="zh-CN" altLang="en-US" sz="1600" dirty="0">
                <a:latin typeface="方正书宋_GBK" panose="02000000000000000000" charset="-122"/>
                <a:ea typeface="方正书宋_GBK" panose="02000000000000000000" charset="-122"/>
                <a:sym typeface="+mn-ea"/>
              </a:rPr>
              <a:t>个字符（</a:t>
            </a:r>
            <a:r>
              <a:rPr lang="en-US" altLang="zh-CN" sz="1600" dirty="0">
                <a:latin typeface="方正书宋_GBK" panose="02000000000000000000" charset="-122"/>
                <a:ea typeface="方正书宋_GBK" panose="02000000000000000000" charset="-122"/>
                <a:sym typeface="+mn-ea"/>
              </a:rPr>
              <a:t>A-Z</a:t>
            </a:r>
            <a:r>
              <a:rPr lang="zh-CN" altLang="en-US" sz="1600" dirty="0">
                <a:latin typeface="方正书宋_GBK" panose="02000000000000000000" charset="-122"/>
                <a:ea typeface="方正书宋_GBK" panose="02000000000000000000" charset="-122"/>
                <a:sym typeface="+mn-ea"/>
              </a:rPr>
              <a:t>，</a:t>
            </a:r>
            <a:r>
              <a:rPr lang="en-US" altLang="zh-CN" sz="1600" dirty="0">
                <a:latin typeface="方正书宋_GBK" panose="02000000000000000000" charset="-122"/>
                <a:ea typeface="方正书宋_GBK" panose="02000000000000000000" charset="-122"/>
                <a:sym typeface="+mn-ea"/>
              </a:rPr>
              <a:t>a-z</a:t>
            </a:r>
            <a:r>
              <a:rPr lang="zh-CN" altLang="en-US" sz="1600" dirty="0">
                <a:latin typeface="方正书宋_GBK" panose="02000000000000000000" charset="-122"/>
                <a:ea typeface="方正书宋_GBK" panose="02000000000000000000" charset="-122"/>
                <a:sym typeface="+mn-ea"/>
              </a:rPr>
              <a:t>，</a:t>
            </a:r>
            <a:r>
              <a:rPr lang="en-US" altLang="zh-CN" sz="1600" dirty="0">
                <a:latin typeface="方正书宋_GBK" panose="02000000000000000000" charset="-122"/>
                <a:ea typeface="方正书宋_GBK" panose="02000000000000000000" charset="-122"/>
                <a:sym typeface="+mn-ea"/>
              </a:rPr>
              <a:t>+</a:t>
            </a:r>
            <a:r>
              <a:rPr lang="zh-CN" altLang="en-US" sz="1600" dirty="0">
                <a:latin typeface="方正书宋_GBK" panose="02000000000000000000" charset="-122"/>
                <a:ea typeface="方正书宋_GBK" panose="02000000000000000000" charset="-122"/>
                <a:sym typeface="+mn-ea"/>
              </a:rPr>
              <a:t>，</a:t>
            </a:r>
            <a:r>
              <a:rPr lang="en-US" altLang="zh-CN" sz="1600" dirty="0">
                <a:latin typeface="方正书宋_GBK" panose="02000000000000000000" charset="-122"/>
                <a:ea typeface="方正书宋_GBK" panose="02000000000000000000" charset="-122"/>
                <a:sym typeface="+mn-ea"/>
              </a:rPr>
              <a:t>/</a:t>
            </a:r>
            <a:r>
              <a:rPr lang="zh-CN" altLang="en-US" sz="1600" dirty="0">
                <a:latin typeface="方正书宋_GBK" panose="02000000000000000000" charset="-122"/>
                <a:ea typeface="方正书宋_GBK" panose="02000000000000000000" charset="-122"/>
                <a:sym typeface="+mn-ea"/>
              </a:rPr>
              <a:t>）来进行加解密，把三个</a:t>
            </a:r>
            <a:r>
              <a:rPr lang="en-US" altLang="zh-CN" sz="1600" dirty="0">
                <a:latin typeface="方正书宋_GBK" panose="02000000000000000000" charset="-122"/>
                <a:ea typeface="方正书宋_GBK" panose="02000000000000000000" charset="-122"/>
                <a:sym typeface="+mn-ea"/>
              </a:rPr>
              <a:t>buye</a:t>
            </a:r>
            <a:r>
              <a:rPr lang="zh-CN" altLang="en-US" sz="1600" dirty="0">
                <a:latin typeface="方正书宋_GBK" panose="02000000000000000000" charset="-122"/>
                <a:ea typeface="方正书宋_GBK" panose="02000000000000000000" charset="-122"/>
                <a:sym typeface="+mn-ea"/>
              </a:rPr>
              <a:t>转变为四</a:t>
            </a:r>
            <a:r>
              <a:rPr lang="en-US" altLang="zh-CN" sz="1600" dirty="0">
                <a:latin typeface="方正书宋_GBK" panose="02000000000000000000" charset="-122"/>
                <a:ea typeface="方正书宋_GBK" panose="02000000000000000000" charset="-122"/>
                <a:sym typeface="+mn-ea"/>
              </a:rPr>
              <a:t>byte</a:t>
            </a:r>
            <a:r>
              <a:rPr lang="zh-CN" altLang="en-US" sz="1600" dirty="0">
                <a:latin typeface="方正书宋_GBK" panose="02000000000000000000" charset="-122"/>
                <a:ea typeface="方正书宋_GBK" panose="02000000000000000000" charset="-122"/>
                <a:sym typeface="+mn-ea"/>
              </a:rPr>
              <a:t>。</a:t>
            </a:r>
            <a:endPar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22" name="文本框 56"/>
          <p:cNvSpPr txBox="1">
            <a:spLocks noChangeArrowheads="1"/>
          </p:cNvSpPr>
          <p:nvPr/>
        </p:nvSpPr>
        <p:spPr bwMode="auto">
          <a:xfrm>
            <a:off x="760392" y="566738"/>
            <a:ext cx="50958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技术难点：周意</a:t>
            </a:r>
            <a:endParaRPr lang="en-US" altLang="zh-CN" sz="3200" b="1" dirty="0">
              <a:solidFill>
                <a:schemeClr val="tx1">
                  <a:lumMod val="75000"/>
                  <a:lumOff val="25000"/>
                </a:schemeClr>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randombar(horizontal)">
                                          <p:cBhvr>
                                            <p:cTn id="39" dur="500"/>
                                            <p:tgtEl>
                                              <p:spTgt spid="1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randombar(horizontal)">
                                          <p:cBhvr>
                                            <p:cTn id="39" dur="500"/>
                                            <p:tgtEl>
                                              <p:spTgt spid="1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7402" y="1335088"/>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bwMode="auto">
          <a:xfrm>
            <a:off x="7388227" y="3351213"/>
            <a:ext cx="1123950" cy="1123950"/>
            <a:chOff x="7489036" y="3140075"/>
            <a:chExt cx="1123950" cy="1123950"/>
          </a:xfrm>
        </p:grpSpPr>
        <p:sp>
          <p:nvSpPr>
            <p:cNvPr id="7" name="椭圆 6"/>
            <p:cNvSpPr/>
            <p:nvPr/>
          </p:nvSpPr>
          <p:spPr>
            <a:xfrm>
              <a:off x="7489036" y="3140075"/>
              <a:ext cx="1123950" cy="1123950"/>
            </a:xfrm>
            <a:prstGeom prst="ellipse">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Freeform 252"/>
            <p:cNvSpPr>
              <a:spLocks noEditPoints="1"/>
            </p:cNvSpPr>
            <p:nvPr/>
          </p:nvSpPr>
          <p:spPr bwMode="auto">
            <a:xfrm>
              <a:off x="7857729" y="3391794"/>
              <a:ext cx="417909" cy="611386"/>
            </a:xfrm>
            <a:custGeom>
              <a:avLst/>
              <a:gdLst>
                <a:gd name="T0" fmla="*/ 91596 w 73"/>
                <a:gd name="T1" fmla="*/ 439969 h 107"/>
                <a:gd name="T2" fmla="*/ 326313 w 73"/>
                <a:gd name="T3" fmla="*/ 439969 h 107"/>
                <a:gd name="T4" fmla="*/ 297689 w 73"/>
                <a:gd name="T5" fmla="*/ 577103 h 107"/>
                <a:gd name="T6" fmla="*/ 257615 w 73"/>
                <a:gd name="T7" fmla="*/ 577103 h 107"/>
                <a:gd name="T8" fmla="*/ 211817 w 73"/>
                <a:gd name="T9" fmla="*/ 611386 h 107"/>
                <a:gd name="T10" fmla="*/ 166019 w 73"/>
                <a:gd name="T11" fmla="*/ 577103 h 107"/>
                <a:gd name="T12" fmla="*/ 120220 w 73"/>
                <a:gd name="T13" fmla="*/ 577103 h 107"/>
                <a:gd name="T14" fmla="*/ 91596 w 73"/>
                <a:gd name="T15" fmla="*/ 439969 h 107"/>
                <a:gd name="T16" fmla="*/ 291964 w 73"/>
                <a:gd name="T17" fmla="*/ 165703 h 107"/>
                <a:gd name="T18" fmla="*/ 297689 w 73"/>
                <a:gd name="T19" fmla="*/ 199986 h 107"/>
                <a:gd name="T20" fmla="*/ 291964 w 73"/>
                <a:gd name="T21" fmla="*/ 211414 h 107"/>
                <a:gd name="T22" fmla="*/ 303413 w 73"/>
                <a:gd name="T23" fmla="*/ 217128 h 107"/>
                <a:gd name="T24" fmla="*/ 297689 w 73"/>
                <a:gd name="T25" fmla="*/ 239983 h 107"/>
                <a:gd name="T26" fmla="*/ 286239 w 73"/>
                <a:gd name="T27" fmla="*/ 239983 h 107"/>
                <a:gd name="T28" fmla="*/ 297689 w 73"/>
                <a:gd name="T29" fmla="*/ 245697 h 107"/>
                <a:gd name="T30" fmla="*/ 291964 w 73"/>
                <a:gd name="T31" fmla="*/ 268553 h 107"/>
                <a:gd name="T32" fmla="*/ 286239 w 73"/>
                <a:gd name="T33" fmla="*/ 274267 h 107"/>
                <a:gd name="T34" fmla="*/ 291964 w 73"/>
                <a:gd name="T35" fmla="*/ 279981 h 107"/>
                <a:gd name="T36" fmla="*/ 286239 w 73"/>
                <a:gd name="T37" fmla="*/ 302836 h 107"/>
                <a:gd name="T38" fmla="*/ 269065 w 73"/>
                <a:gd name="T39" fmla="*/ 308550 h 107"/>
                <a:gd name="T40" fmla="*/ 166019 w 73"/>
                <a:gd name="T41" fmla="*/ 279981 h 107"/>
                <a:gd name="T42" fmla="*/ 120220 w 73"/>
                <a:gd name="T43" fmla="*/ 279981 h 107"/>
                <a:gd name="T44" fmla="*/ 120220 w 73"/>
                <a:gd name="T45" fmla="*/ 182844 h 107"/>
                <a:gd name="T46" fmla="*/ 160294 w 73"/>
                <a:gd name="T47" fmla="*/ 177131 h 107"/>
                <a:gd name="T48" fmla="*/ 240441 w 73"/>
                <a:gd name="T49" fmla="*/ 91422 h 107"/>
                <a:gd name="T50" fmla="*/ 217542 w 73"/>
                <a:gd name="T51" fmla="*/ 171417 h 107"/>
                <a:gd name="T52" fmla="*/ 291964 w 73"/>
                <a:gd name="T53" fmla="*/ 165703 h 107"/>
                <a:gd name="T54" fmla="*/ 85872 w 73"/>
                <a:gd name="T55" fmla="*/ 405686 h 107"/>
                <a:gd name="T56" fmla="*/ 143120 w 73"/>
                <a:gd name="T57" fmla="*/ 405686 h 107"/>
                <a:gd name="T58" fmla="*/ 97321 w 73"/>
                <a:gd name="T59" fmla="*/ 274267 h 107"/>
                <a:gd name="T60" fmla="*/ 62973 w 73"/>
                <a:gd name="T61" fmla="*/ 165703 h 107"/>
                <a:gd name="T62" fmla="*/ 131670 w 73"/>
                <a:gd name="T63" fmla="*/ 74281 h 107"/>
                <a:gd name="T64" fmla="*/ 211817 w 73"/>
                <a:gd name="T65" fmla="*/ 62853 h 107"/>
                <a:gd name="T66" fmla="*/ 286239 w 73"/>
                <a:gd name="T67" fmla="*/ 79994 h 107"/>
                <a:gd name="T68" fmla="*/ 354936 w 73"/>
                <a:gd name="T69" fmla="*/ 165703 h 107"/>
                <a:gd name="T70" fmla="*/ 320588 w 73"/>
                <a:gd name="T71" fmla="*/ 274267 h 107"/>
                <a:gd name="T72" fmla="*/ 274789 w 73"/>
                <a:gd name="T73" fmla="*/ 405686 h 107"/>
                <a:gd name="T74" fmla="*/ 332037 w 73"/>
                <a:gd name="T75" fmla="*/ 405686 h 107"/>
                <a:gd name="T76" fmla="*/ 372111 w 73"/>
                <a:gd name="T77" fmla="*/ 297122 h 107"/>
                <a:gd name="T78" fmla="*/ 406459 w 73"/>
                <a:gd name="T79" fmla="*/ 154275 h 107"/>
                <a:gd name="T80" fmla="*/ 314863 w 73"/>
                <a:gd name="T81" fmla="*/ 28569 h 107"/>
                <a:gd name="T82" fmla="*/ 211817 w 73"/>
                <a:gd name="T83" fmla="*/ 5714 h 107"/>
                <a:gd name="T84" fmla="*/ 108771 w 73"/>
                <a:gd name="T85" fmla="*/ 22856 h 107"/>
                <a:gd name="T86" fmla="*/ 11450 w 73"/>
                <a:gd name="T87" fmla="*/ 154275 h 107"/>
                <a:gd name="T88" fmla="*/ 45798 w 73"/>
                <a:gd name="T89" fmla="*/ 297122 h 107"/>
                <a:gd name="T90" fmla="*/ 85872 w 73"/>
                <a:gd name="T91" fmla="*/ 405686 h 1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9" name="组合 8"/>
          <p:cNvGrpSpPr/>
          <p:nvPr/>
        </p:nvGrpSpPr>
        <p:grpSpPr bwMode="auto">
          <a:xfrm>
            <a:off x="7388227" y="5145088"/>
            <a:ext cx="1123950" cy="1123950"/>
            <a:chOff x="7489036" y="4857235"/>
            <a:chExt cx="1123950" cy="1123950"/>
          </a:xfrm>
        </p:grpSpPr>
        <p:sp>
          <p:nvSpPr>
            <p:cNvPr id="10" name="椭圆 9"/>
            <p:cNvSpPr/>
            <p:nvPr/>
          </p:nvSpPr>
          <p:spPr>
            <a:xfrm>
              <a:off x="7489036" y="4857235"/>
              <a:ext cx="1123950" cy="11239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Freeform 273"/>
            <p:cNvSpPr>
              <a:spLocks noEditPoints="1"/>
            </p:cNvSpPr>
            <p:nvPr/>
          </p:nvSpPr>
          <p:spPr bwMode="auto">
            <a:xfrm>
              <a:off x="7781429" y="5193487"/>
              <a:ext cx="595908" cy="451446"/>
            </a:xfrm>
            <a:custGeom>
              <a:avLst/>
              <a:gdLst>
                <a:gd name="T0" fmla="*/ 91678 w 104"/>
                <a:gd name="T1" fmla="*/ 11429 h 79"/>
                <a:gd name="T2" fmla="*/ 154707 w 104"/>
                <a:gd name="T3" fmla="*/ 22858 h 79"/>
                <a:gd name="T4" fmla="*/ 108868 w 104"/>
                <a:gd name="T5" fmla="*/ 274296 h 79"/>
                <a:gd name="T6" fmla="*/ 22920 w 104"/>
                <a:gd name="T7" fmla="*/ 257153 h 79"/>
                <a:gd name="T8" fmla="*/ 91678 w 104"/>
                <a:gd name="T9" fmla="*/ 11429 h 79"/>
                <a:gd name="T10" fmla="*/ 103138 w 104"/>
                <a:gd name="T11" fmla="*/ 371443 h 79"/>
                <a:gd name="T12" fmla="*/ 91678 w 104"/>
                <a:gd name="T13" fmla="*/ 411444 h 79"/>
                <a:gd name="T14" fmla="*/ 578718 w 104"/>
                <a:gd name="T15" fmla="*/ 411444 h 79"/>
                <a:gd name="T16" fmla="*/ 595908 w 104"/>
                <a:gd name="T17" fmla="*/ 411444 h 79"/>
                <a:gd name="T18" fmla="*/ 595908 w 104"/>
                <a:gd name="T19" fmla="*/ 388586 h 79"/>
                <a:gd name="T20" fmla="*/ 595908 w 104"/>
                <a:gd name="T21" fmla="*/ 148577 h 79"/>
                <a:gd name="T22" fmla="*/ 595908 w 104"/>
                <a:gd name="T23" fmla="*/ 137148 h 79"/>
                <a:gd name="T24" fmla="*/ 590178 w 104"/>
                <a:gd name="T25" fmla="*/ 131434 h 79"/>
                <a:gd name="T26" fmla="*/ 515690 w 104"/>
                <a:gd name="T27" fmla="*/ 57145 h 79"/>
                <a:gd name="T28" fmla="*/ 509960 w 104"/>
                <a:gd name="T29" fmla="*/ 51431 h 79"/>
                <a:gd name="T30" fmla="*/ 498500 w 104"/>
                <a:gd name="T31" fmla="*/ 51431 h 79"/>
                <a:gd name="T32" fmla="*/ 177626 w 104"/>
                <a:gd name="T33" fmla="*/ 51431 h 79"/>
                <a:gd name="T34" fmla="*/ 177626 w 104"/>
                <a:gd name="T35" fmla="*/ 97147 h 79"/>
                <a:gd name="T36" fmla="*/ 481310 w 104"/>
                <a:gd name="T37" fmla="*/ 97147 h 79"/>
                <a:gd name="T38" fmla="*/ 475580 w 104"/>
                <a:gd name="T39" fmla="*/ 160006 h 79"/>
                <a:gd name="T40" fmla="*/ 475580 w 104"/>
                <a:gd name="T41" fmla="*/ 171435 h 79"/>
                <a:gd name="T42" fmla="*/ 487040 w 104"/>
                <a:gd name="T43" fmla="*/ 171435 h 79"/>
                <a:gd name="T44" fmla="*/ 555799 w 104"/>
                <a:gd name="T45" fmla="*/ 165721 h 79"/>
                <a:gd name="T46" fmla="*/ 555799 w 104"/>
                <a:gd name="T47" fmla="*/ 371443 h 79"/>
                <a:gd name="T48" fmla="*/ 103138 w 104"/>
                <a:gd name="T49" fmla="*/ 371443 h 79"/>
                <a:gd name="T50" fmla="*/ 544339 w 104"/>
                <a:gd name="T51" fmla="*/ 148577 h 79"/>
                <a:gd name="T52" fmla="*/ 492770 w 104"/>
                <a:gd name="T53" fmla="*/ 148577 h 79"/>
                <a:gd name="T54" fmla="*/ 498500 w 104"/>
                <a:gd name="T55" fmla="*/ 102861 h 79"/>
                <a:gd name="T56" fmla="*/ 544339 w 104"/>
                <a:gd name="T57" fmla="*/ 148577 h 79"/>
                <a:gd name="T58" fmla="*/ 183356 w 104"/>
                <a:gd name="T59" fmla="*/ 245724 h 79"/>
                <a:gd name="T60" fmla="*/ 424011 w 104"/>
                <a:gd name="T61" fmla="*/ 245724 h 79"/>
                <a:gd name="T62" fmla="*/ 424011 w 104"/>
                <a:gd name="T63" fmla="*/ 257153 h 79"/>
                <a:gd name="T64" fmla="*/ 183356 w 104"/>
                <a:gd name="T65" fmla="*/ 257153 h 79"/>
                <a:gd name="T66" fmla="*/ 183356 w 104"/>
                <a:gd name="T67" fmla="*/ 245724 h 79"/>
                <a:gd name="T68" fmla="*/ 183356 w 104"/>
                <a:gd name="T69" fmla="*/ 182864 h 79"/>
                <a:gd name="T70" fmla="*/ 406822 w 104"/>
                <a:gd name="T71" fmla="*/ 182864 h 79"/>
                <a:gd name="T72" fmla="*/ 406822 w 104"/>
                <a:gd name="T73" fmla="*/ 200008 h 79"/>
                <a:gd name="T74" fmla="*/ 183356 w 104"/>
                <a:gd name="T75" fmla="*/ 200008 h 79"/>
                <a:gd name="T76" fmla="*/ 183356 w 104"/>
                <a:gd name="T77" fmla="*/ 182864 h 79"/>
                <a:gd name="T78" fmla="*/ 183356 w 104"/>
                <a:gd name="T79" fmla="*/ 125719 h 79"/>
                <a:gd name="T80" fmla="*/ 406822 w 104"/>
                <a:gd name="T81" fmla="*/ 125719 h 79"/>
                <a:gd name="T82" fmla="*/ 406822 w 104"/>
                <a:gd name="T83" fmla="*/ 142863 h 79"/>
                <a:gd name="T84" fmla="*/ 183356 w 104"/>
                <a:gd name="T85" fmla="*/ 142863 h 79"/>
                <a:gd name="T86" fmla="*/ 183356 w 104"/>
                <a:gd name="T87" fmla="*/ 125719 h 79"/>
                <a:gd name="T88" fmla="*/ 17190 w 104"/>
                <a:gd name="T89" fmla="*/ 377157 h 79"/>
                <a:gd name="T90" fmla="*/ 51569 w 104"/>
                <a:gd name="T91" fmla="*/ 388586 h 79"/>
                <a:gd name="T92" fmla="*/ 51569 w 104"/>
                <a:gd name="T93" fmla="*/ 422873 h 79"/>
                <a:gd name="T94" fmla="*/ 28649 w 104"/>
                <a:gd name="T95" fmla="*/ 451446 h 79"/>
                <a:gd name="T96" fmla="*/ 11460 w 104"/>
                <a:gd name="T97" fmla="*/ 445731 h 79"/>
                <a:gd name="T98" fmla="*/ 0 w 104"/>
                <a:gd name="T99" fmla="*/ 411444 h 79"/>
                <a:gd name="T100" fmla="*/ 17190 w 104"/>
                <a:gd name="T101" fmla="*/ 377157 h 79"/>
                <a:gd name="T102" fmla="*/ 22920 w 104"/>
                <a:gd name="T103" fmla="*/ 274296 h 79"/>
                <a:gd name="T104" fmla="*/ 11460 w 104"/>
                <a:gd name="T105" fmla="*/ 371443 h 79"/>
                <a:gd name="T106" fmla="*/ 68759 w 104"/>
                <a:gd name="T107" fmla="*/ 382872 h 79"/>
                <a:gd name="T108" fmla="*/ 97408 w 104"/>
                <a:gd name="T109" fmla="*/ 291440 h 79"/>
                <a:gd name="T110" fmla="*/ 22920 w 104"/>
                <a:gd name="T111" fmla="*/ 274296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组合 11"/>
          <p:cNvGrpSpPr/>
          <p:nvPr/>
        </p:nvGrpSpPr>
        <p:grpSpPr bwMode="auto">
          <a:xfrm>
            <a:off x="7388227" y="1557338"/>
            <a:ext cx="1123950" cy="1123950"/>
            <a:chOff x="7489036" y="1422916"/>
            <a:chExt cx="1123950" cy="1123950"/>
          </a:xfrm>
        </p:grpSpPr>
        <p:sp>
          <p:nvSpPr>
            <p:cNvPr id="13" name="椭圆 12"/>
            <p:cNvSpPr/>
            <p:nvPr/>
          </p:nvSpPr>
          <p:spPr>
            <a:xfrm>
              <a:off x="7489036" y="1422916"/>
              <a:ext cx="1123950" cy="11239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Freeform 274"/>
            <p:cNvSpPr>
              <a:spLocks noEditPoints="1"/>
            </p:cNvSpPr>
            <p:nvPr/>
          </p:nvSpPr>
          <p:spPr bwMode="auto">
            <a:xfrm>
              <a:off x="7773695" y="1706285"/>
              <a:ext cx="554633" cy="557212"/>
            </a:xfrm>
            <a:custGeom>
              <a:avLst/>
              <a:gdLst>
                <a:gd name="T0" fmla="*/ 280175 w 97"/>
                <a:gd name="T1" fmla="*/ 0 h 97"/>
                <a:gd name="T2" fmla="*/ 474583 w 97"/>
                <a:gd name="T3" fmla="*/ 80422 h 97"/>
                <a:gd name="T4" fmla="*/ 554633 w 97"/>
                <a:gd name="T5" fmla="*/ 281478 h 97"/>
                <a:gd name="T6" fmla="*/ 474583 w 97"/>
                <a:gd name="T7" fmla="*/ 476790 h 97"/>
                <a:gd name="T8" fmla="*/ 280175 w 97"/>
                <a:gd name="T9" fmla="*/ 557212 h 97"/>
                <a:gd name="T10" fmla="*/ 80050 w 97"/>
                <a:gd name="T11" fmla="*/ 476790 h 97"/>
                <a:gd name="T12" fmla="*/ 0 w 97"/>
                <a:gd name="T13" fmla="*/ 281478 h 97"/>
                <a:gd name="T14" fmla="*/ 80050 w 97"/>
                <a:gd name="T15" fmla="*/ 80422 h 97"/>
                <a:gd name="T16" fmla="*/ 280175 w 97"/>
                <a:gd name="T17" fmla="*/ 0 h 97"/>
                <a:gd name="T18" fmla="*/ 314483 w 97"/>
                <a:gd name="T19" fmla="*/ 269989 h 97"/>
                <a:gd name="T20" fmla="*/ 308765 w 97"/>
                <a:gd name="T21" fmla="*/ 258500 h 97"/>
                <a:gd name="T22" fmla="*/ 388815 w 97"/>
                <a:gd name="T23" fmla="*/ 137867 h 97"/>
                <a:gd name="T24" fmla="*/ 371661 w 97"/>
                <a:gd name="T25" fmla="*/ 120634 h 97"/>
                <a:gd name="T26" fmla="*/ 285893 w 97"/>
                <a:gd name="T27" fmla="*/ 247012 h 97"/>
                <a:gd name="T28" fmla="*/ 257304 w 97"/>
                <a:gd name="T29" fmla="*/ 247012 h 97"/>
                <a:gd name="T30" fmla="*/ 240150 w 97"/>
                <a:gd name="T31" fmla="*/ 298712 h 97"/>
                <a:gd name="T32" fmla="*/ 291611 w 97"/>
                <a:gd name="T33" fmla="*/ 321689 h 97"/>
                <a:gd name="T34" fmla="*/ 297329 w 97"/>
                <a:gd name="T35" fmla="*/ 315945 h 97"/>
                <a:gd name="T36" fmla="*/ 394533 w 97"/>
                <a:gd name="T37" fmla="*/ 350412 h 97"/>
                <a:gd name="T38" fmla="*/ 405968 w 97"/>
                <a:gd name="T39" fmla="*/ 321689 h 97"/>
                <a:gd name="T40" fmla="*/ 314483 w 97"/>
                <a:gd name="T41" fmla="*/ 287223 h 97"/>
                <a:gd name="T42" fmla="*/ 314483 w 97"/>
                <a:gd name="T43" fmla="*/ 269989 h 97"/>
                <a:gd name="T44" fmla="*/ 423122 w 97"/>
                <a:gd name="T45" fmla="*/ 137867 h 97"/>
                <a:gd name="T46" fmla="*/ 280175 w 97"/>
                <a:gd name="T47" fmla="*/ 74678 h 97"/>
                <a:gd name="T48" fmla="*/ 131511 w 97"/>
                <a:gd name="T49" fmla="*/ 137867 h 97"/>
                <a:gd name="T50" fmla="*/ 74332 w 97"/>
                <a:gd name="T51" fmla="*/ 281478 h 97"/>
                <a:gd name="T52" fmla="*/ 131511 w 97"/>
                <a:gd name="T53" fmla="*/ 425090 h 97"/>
                <a:gd name="T54" fmla="*/ 280175 w 97"/>
                <a:gd name="T55" fmla="*/ 482534 h 97"/>
                <a:gd name="T56" fmla="*/ 423122 w 97"/>
                <a:gd name="T57" fmla="*/ 425090 h 97"/>
                <a:gd name="T58" fmla="*/ 480301 w 97"/>
                <a:gd name="T59" fmla="*/ 281478 h 97"/>
                <a:gd name="T60" fmla="*/ 423122 w 97"/>
                <a:gd name="T61" fmla="*/ 137867 h 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 name="文本框 14"/>
          <p:cNvSpPr txBox="1">
            <a:spLocks noChangeArrowheads="1"/>
          </p:cNvSpPr>
          <p:nvPr/>
        </p:nvSpPr>
        <p:spPr bwMode="auto">
          <a:xfrm>
            <a:off x="8567740" y="1484313"/>
            <a:ext cx="1873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en-US" altLang="zh-CN" sz="1600" dirty="0">
                <a:latin typeface="Arial" panose="020B0604020202020204" pitchFamily="34" charset="0"/>
                <a:cs typeface="Arial" panose="020B0604020202020204" pitchFamily="34" charset="0"/>
              </a:rPr>
              <a:t>ADD YOUR TITLE</a:t>
            </a:r>
            <a:endParaRPr lang="zh-CN" altLang="en-US" sz="1600" dirty="0">
              <a:latin typeface="Arial" panose="020B0604020202020204" pitchFamily="34" charset="0"/>
              <a:cs typeface="Arial" panose="020B0604020202020204" pitchFamily="34" charset="0"/>
            </a:endParaRPr>
          </a:p>
        </p:txBody>
      </p:sp>
      <p:sp>
        <p:nvSpPr>
          <p:cNvPr id="16" name="矩形 15"/>
          <p:cNvSpPr/>
          <p:nvPr/>
        </p:nvSpPr>
        <p:spPr>
          <a:xfrm>
            <a:off x="8567740" y="1743075"/>
            <a:ext cx="3248025" cy="1217962"/>
          </a:xfrm>
          <a:prstGeom prst="rect">
            <a:avLst/>
          </a:prstGeom>
        </p:spPr>
        <p:txBody>
          <a:bodyPr>
            <a:spAutoFit/>
          </a:bodyPr>
          <a:lstStyle/>
          <a:p>
            <a:pPr algn="just" eaLnBrk="1" fontAlgn="auto" hangingPunct="1">
              <a:lnSpc>
                <a:spcPct val="150000"/>
              </a:lnSpc>
              <a:spcBef>
                <a:spcPts val="0"/>
              </a:spcBef>
              <a:spcAft>
                <a:spcPts val="0"/>
              </a:spcAft>
              <a:defRPr/>
            </a:pPr>
            <a:r>
              <a:rPr lang="en-US" altLang="zh-CN" sz="1000" dirty="0">
                <a:solidFill>
                  <a:schemeClr val="tx1">
                    <a:lumMod val="75000"/>
                    <a:lumOff val="25000"/>
                  </a:schemeClr>
                </a:solidFill>
                <a:latin typeface="Arial" panose="020B0604020202020204" pitchFamily="34" charset="0"/>
                <a:ea typeface="+mn-ea"/>
                <a:cs typeface="Arial" panose="020B0604020202020204" pitchFamily="34" charset="0"/>
              </a:rPr>
              <a:t>By training your thoughts to concentrate on the bright side of things, you are more likely to have the incentive to follow through on your goals. You are less likely to be held back by negative ideas that might limit your performance.</a:t>
            </a:r>
            <a:endParaRPr lang="zh-CN" altLang="en-US" sz="10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17" name="文本框 16"/>
          <p:cNvSpPr txBox="1">
            <a:spLocks noChangeArrowheads="1"/>
          </p:cNvSpPr>
          <p:nvPr/>
        </p:nvSpPr>
        <p:spPr bwMode="auto">
          <a:xfrm>
            <a:off x="8567740" y="3271838"/>
            <a:ext cx="1873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en-US" altLang="zh-CN" sz="1600">
                <a:latin typeface="Arial" panose="020B0604020202020204" pitchFamily="34" charset="0"/>
                <a:cs typeface="Arial" panose="020B0604020202020204" pitchFamily="34" charset="0"/>
              </a:rPr>
              <a:t>ADD YOUR TITLE</a:t>
            </a:r>
            <a:endParaRPr lang="zh-CN" altLang="en-US" sz="1600">
              <a:latin typeface="Arial" panose="020B0604020202020204" pitchFamily="34" charset="0"/>
              <a:cs typeface="Arial" panose="020B0604020202020204" pitchFamily="34" charset="0"/>
            </a:endParaRPr>
          </a:p>
        </p:txBody>
      </p:sp>
      <p:sp>
        <p:nvSpPr>
          <p:cNvPr id="18" name="矩形 17"/>
          <p:cNvSpPr/>
          <p:nvPr/>
        </p:nvSpPr>
        <p:spPr>
          <a:xfrm>
            <a:off x="8567740" y="3530600"/>
            <a:ext cx="3248025" cy="1217962"/>
          </a:xfrm>
          <a:prstGeom prst="rect">
            <a:avLst/>
          </a:prstGeom>
        </p:spPr>
        <p:txBody>
          <a:bodyPr>
            <a:spAutoFit/>
          </a:bodyPr>
          <a:lstStyle/>
          <a:p>
            <a:pPr algn="just" eaLnBrk="1" fontAlgn="auto" hangingPunct="1">
              <a:lnSpc>
                <a:spcPct val="150000"/>
              </a:lnSpc>
              <a:spcBef>
                <a:spcPts val="0"/>
              </a:spcBef>
              <a:spcAft>
                <a:spcPts val="0"/>
              </a:spcAft>
              <a:defRPr/>
            </a:pPr>
            <a:r>
              <a:rPr lang="en-US" altLang="zh-CN" sz="1000" dirty="0">
                <a:solidFill>
                  <a:schemeClr val="tx1">
                    <a:lumMod val="75000"/>
                    <a:lumOff val="25000"/>
                  </a:schemeClr>
                </a:solidFill>
                <a:latin typeface="Arial" panose="020B0604020202020204" pitchFamily="34" charset="0"/>
                <a:ea typeface="+mn-ea"/>
                <a:cs typeface="Arial" panose="020B0604020202020204" pitchFamily="34" charset="0"/>
              </a:rPr>
              <a:t>By training your thoughts to concentrate on the bright side of things, you are more likely to have the incentive to follow through on your goals. You are less likely to be held back by negative ideas that might limit your performance.</a:t>
            </a:r>
            <a:endParaRPr lang="zh-CN" altLang="en-US" sz="10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19" name="文本框 18"/>
          <p:cNvSpPr txBox="1">
            <a:spLocks noChangeArrowheads="1"/>
          </p:cNvSpPr>
          <p:nvPr/>
        </p:nvSpPr>
        <p:spPr bwMode="auto">
          <a:xfrm>
            <a:off x="8567740" y="5057775"/>
            <a:ext cx="1873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en-US" altLang="zh-CN" sz="1600">
                <a:latin typeface="Arial" panose="020B0604020202020204" pitchFamily="34" charset="0"/>
                <a:cs typeface="Arial" panose="020B0604020202020204" pitchFamily="34" charset="0"/>
              </a:rPr>
              <a:t>ADD YOUR TITLE</a:t>
            </a:r>
            <a:endParaRPr lang="zh-CN" altLang="en-US" sz="1600">
              <a:latin typeface="Arial" panose="020B0604020202020204" pitchFamily="34" charset="0"/>
              <a:cs typeface="Arial" panose="020B0604020202020204" pitchFamily="34" charset="0"/>
            </a:endParaRPr>
          </a:p>
        </p:txBody>
      </p:sp>
      <p:sp>
        <p:nvSpPr>
          <p:cNvPr id="20" name="矩形 19"/>
          <p:cNvSpPr/>
          <p:nvPr/>
        </p:nvSpPr>
        <p:spPr>
          <a:xfrm>
            <a:off x="8567740" y="5316538"/>
            <a:ext cx="3248025" cy="1217962"/>
          </a:xfrm>
          <a:prstGeom prst="rect">
            <a:avLst/>
          </a:prstGeom>
        </p:spPr>
        <p:txBody>
          <a:bodyPr>
            <a:spAutoFit/>
          </a:bodyPr>
          <a:lstStyle/>
          <a:p>
            <a:pPr algn="just" eaLnBrk="1" fontAlgn="auto" hangingPunct="1">
              <a:lnSpc>
                <a:spcPct val="150000"/>
              </a:lnSpc>
              <a:spcBef>
                <a:spcPts val="0"/>
              </a:spcBef>
              <a:spcAft>
                <a:spcPts val="0"/>
              </a:spcAft>
              <a:defRPr/>
            </a:pPr>
            <a:r>
              <a:rPr lang="en-US" altLang="zh-CN" sz="1000" dirty="0">
                <a:solidFill>
                  <a:schemeClr val="tx1">
                    <a:lumMod val="75000"/>
                    <a:lumOff val="25000"/>
                  </a:schemeClr>
                </a:solidFill>
                <a:latin typeface="Arial" panose="020B0604020202020204" pitchFamily="34" charset="0"/>
                <a:ea typeface="+mn-ea"/>
                <a:cs typeface="Arial" panose="020B0604020202020204" pitchFamily="34" charset="0"/>
              </a:rPr>
              <a:t>By training your thoughts to concentrate on the bright side of things, you are more likely to have the incentive to follow through on your goals. You are less likely to be held back by negative ideas that might limit your performance.</a:t>
            </a:r>
            <a:endParaRPr lang="zh-CN" altLang="en-US" sz="10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22"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技术难点：冉徐东</a:t>
            </a:r>
            <a:endParaRPr lang="en-US" altLang="zh-CN" sz="3200" b="1" dirty="0">
              <a:solidFill>
                <a:schemeClr val="tx1">
                  <a:lumMod val="75000"/>
                  <a:lumOff val="25000"/>
                </a:schemeClr>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randombar(horizontal)">
                                          <p:cBhvr>
                                            <p:cTn id="39" dur="500"/>
                                            <p:tgtEl>
                                              <p:spTgt spid="1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randombar(horizontal)">
                                          <p:cBhvr>
                                            <p:cTn id="39" dur="500"/>
                                            <p:tgtEl>
                                              <p:spTgt spid="1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2"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9567" y="1337005"/>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bwMode="auto">
          <a:xfrm>
            <a:off x="760392" y="3353130"/>
            <a:ext cx="1123950" cy="1123950"/>
            <a:chOff x="7489036" y="3140075"/>
            <a:chExt cx="1123950" cy="1123950"/>
          </a:xfrm>
        </p:grpSpPr>
        <p:sp>
          <p:nvSpPr>
            <p:cNvPr id="7" name="椭圆 6"/>
            <p:cNvSpPr/>
            <p:nvPr/>
          </p:nvSpPr>
          <p:spPr>
            <a:xfrm>
              <a:off x="7489036" y="3140075"/>
              <a:ext cx="1123950" cy="1123950"/>
            </a:xfrm>
            <a:prstGeom prst="ellipse">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Freeform 252"/>
            <p:cNvSpPr>
              <a:spLocks noEditPoints="1"/>
            </p:cNvSpPr>
            <p:nvPr/>
          </p:nvSpPr>
          <p:spPr bwMode="auto">
            <a:xfrm>
              <a:off x="7857729" y="3391794"/>
              <a:ext cx="417909" cy="611386"/>
            </a:xfrm>
            <a:custGeom>
              <a:avLst/>
              <a:gdLst>
                <a:gd name="T0" fmla="*/ 91596 w 73"/>
                <a:gd name="T1" fmla="*/ 439969 h 107"/>
                <a:gd name="T2" fmla="*/ 326313 w 73"/>
                <a:gd name="T3" fmla="*/ 439969 h 107"/>
                <a:gd name="T4" fmla="*/ 297689 w 73"/>
                <a:gd name="T5" fmla="*/ 577103 h 107"/>
                <a:gd name="T6" fmla="*/ 257615 w 73"/>
                <a:gd name="T7" fmla="*/ 577103 h 107"/>
                <a:gd name="T8" fmla="*/ 211817 w 73"/>
                <a:gd name="T9" fmla="*/ 611386 h 107"/>
                <a:gd name="T10" fmla="*/ 166019 w 73"/>
                <a:gd name="T11" fmla="*/ 577103 h 107"/>
                <a:gd name="T12" fmla="*/ 120220 w 73"/>
                <a:gd name="T13" fmla="*/ 577103 h 107"/>
                <a:gd name="T14" fmla="*/ 91596 w 73"/>
                <a:gd name="T15" fmla="*/ 439969 h 107"/>
                <a:gd name="T16" fmla="*/ 291964 w 73"/>
                <a:gd name="T17" fmla="*/ 165703 h 107"/>
                <a:gd name="T18" fmla="*/ 297689 w 73"/>
                <a:gd name="T19" fmla="*/ 199986 h 107"/>
                <a:gd name="T20" fmla="*/ 291964 w 73"/>
                <a:gd name="T21" fmla="*/ 211414 h 107"/>
                <a:gd name="T22" fmla="*/ 303413 w 73"/>
                <a:gd name="T23" fmla="*/ 217128 h 107"/>
                <a:gd name="T24" fmla="*/ 297689 w 73"/>
                <a:gd name="T25" fmla="*/ 239983 h 107"/>
                <a:gd name="T26" fmla="*/ 286239 w 73"/>
                <a:gd name="T27" fmla="*/ 239983 h 107"/>
                <a:gd name="T28" fmla="*/ 297689 w 73"/>
                <a:gd name="T29" fmla="*/ 245697 h 107"/>
                <a:gd name="T30" fmla="*/ 291964 w 73"/>
                <a:gd name="T31" fmla="*/ 268553 h 107"/>
                <a:gd name="T32" fmla="*/ 286239 w 73"/>
                <a:gd name="T33" fmla="*/ 274267 h 107"/>
                <a:gd name="T34" fmla="*/ 291964 w 73"/>
                <a:gd name="T35" fmla="*/ 279981 h 107"/>
                <a:gd name="T36" fmla="*/ 286239 w 73"/>
                <a:gd name="T37" fmla="*/ 302836 h 107"/>
                <a:gd name="T38" fmla="*/ 269065 w 73"/>
                <a:gd name="T39" fmla="*/ 308550 h 107"/>
                <a:gd name="T40" fmla="*/ 166019 w 73"/>
                <a:gd name="T41" fmla="*/ 279981 h 107"/>
                <a:gd name="T42" fmla="*/ 120220 w 73"/>
                <a:gd name="T43" fmla="*/ 279981 h 107"/>
                <a:gd name="T44" fmla="*/ 120220 w 73"/>
                <a:gd name="T45" fmla="*/ 182844 h 107"/>
                <a:gd name="T46" fmla="*/ 160294 w 73"/>
                <a:gd name="T47" fmla="*/ 177131 h 107"/>
                <a:gd name="T48" fmla="*/ 240441 w 73"/>
                <a:gd name="T49" fmla="*/ 91422 h 107"/>
                <a:gd name="T50" fmla="*/ 217542 w 73"/>
                <a:gd name="T51" fmla="*/ 171417 h 107"/>
                <a:gd name="T52" fmla="*/ 291964 w 73"/>
                <a:gd name="T53" fmla="*/ 165703 h 107"/>
                <a:gd name="T54" fmla="*/ 85872 w 73"/>
                <a:gd name="T55" fmla="*/ 405686 h 107"/>
                <a:gd name="T56" fmla="*/ 143120 w 73"/>
                <a:gd name="T57" fmla="*/ 405686 h 107"/>
                <a:gd name="T58" fmla="*/ 97321 w 73"/>
                <a:gd name="T59" fmla="*/ 274267 h 107"/>
                <a:gd name="T60" fmla="*/ 62973 w 73"/>
                <a:gd name="T61" fmla="*/ 165703 h 107"/>
                <a:gd name="T62" fmla="*/ 131670 w 73"/>
                <a:gd name="T63" fmla="*/ 74281 h 107"/>
                <a:gd name="T64" fmla="*/ 211817 w 73"/>
                <a:gd name="T65" fmla="*/ 62853 h 107"/>
                <a:gd name="T66" fmla="*/ 286239 w 73"/>
                <a:gd name="T67" fmla="*/ 79994 h 107"/>
                <a:gd name="T68" fmla="*/ 354936 w 73"/>
                <a:gd name="T69" fmla="*/ 165703 h 107"/>
                <a:gd name="T70" fmla="*/ 320588 w 73"/>
                <a:gd name="T71" fmla="*/ 274267 h 107"/>
                <a:gd name="T72" fmla="*/ 274789 w 73"/>
                <a:gd name="T73" fmla="*/ 405686 h 107"/>
                <a:gd name="T74" fmla="*/ 332037 w 73"/>
                <a:gd name="T75" fmla="*/ 405686 h 107"/>
                <a:gd name="T76" fmla="*/ 372111 w 73"/>
                <a:gd name="T77" fmla="*/ 297122 h 107"/>
                <a:gd name="T78" fmla="*/ 406459 w 73"/>
                <a:gd name="T79" fmla="*/ 154275 h 107"/>
                <a:gd name="T80" fmla="*/ 314863 w 73"/>
                <a:gd name="T81" fmla="*/ 28569 h 107"/>
                <a:gd name="T82" fmla="*/ 211817 w 73"/>
                <a:gd name="T83" fmla="*/ 5714 h 107"/>
                <a:gd name="T84" fmla="*/ 108771 w 73"/>
                <a:gd name="T85" fmla="*/ 22856 h 107"/>
                <a:gd name="T86" fmla="*/ 11450 w 73"/>
                <a:gd name="T87" fmla="*/ 154275 h 107"/>
                <a:gd name="T88" fmla="*/ 45798 w 73"/>
                <a:gd name="T89" fmla="*/ 297122 h 107"/>
                <a:gd name="T90" fmla="*/ 85872 w 73"/>
                <a:gd name="T91" fmla="*/ 405686 h 1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9" name="组合 8"/>
          <p:cNvGrpSpPr/>
          <p:nvPr/>
        </p:nvGrpSpPr>
        <p:grpSpPr bwMode="auto">
          <a:xfrm>
            <a:off x="760392" y="5147005"/>
            <a:ext cx="1123950" cy="1123950"/>
            <a:chOff x="7489036" y="4857235"/>
            <a:chExt cx="1123950" cy="1123950"/>
          </a:xfrm>
        </p:grpSpPr>
        <p:sp>
          <p:nvSpPr>
            <p:cNvPr id="10" name="椭圆 9"/>
            <p:cNvSpPr/>
            <p:nvPr/>
          </p:nvSpPr>
          <p:spPr>
            <a:xfrm>
              <a:off x="7489036" y="4857235"/>
              <a:ext cx="1123950" cy="11239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Freeform 273"/>
            <p:cNvSpPr>
              <a:spLocks noEditPoints="1"/>
            </p:cNvSpPr>
            <p:nvPr/>
          </p:nvSpPr>
          <p:spPr bwMode="auto">
            <a:xfrm>
              <a:off x="7781429" y="5193487"/>
              <a:ext cx="595908" cy="451446"/>
            </a:xfrm>
            <a:custGeom>
              <a:avLst/>
              <a:gdLst>
                <a:gd name="T0" fmla="*/ 91678 w 104"/>
                <a:gd name="T1" fmla="*/ 11429 h 79"/>
                <a:gd name="T2" fmla="*/ 154707 w 104"/>
                <a:gd name="T3" fmla="*/ 22858 h 79"/>
                <a:gd name="T4" fmla="*/ 108868 w 104"/>
                <a:gd name="T5" fmla="*/ 274296 h 79"/>
                <a:gd name="T6" fmla="*/ 22920 w 104"/>
                <a:gd name="T7" fmla="*/ 257153 h 79"/>
                <a:gd name="T8" fmla="*/ 91678 w 104"/>
                <a:gd name="T9" fmla="*/ 11429 h 79"/>
                <a:gd name="T10" fmla="*/ 103138 w 104"/>
                <a:gd name="T11" fmla="*/ 371443 h 79"/>
                <a:gd name="T12" fmla="*/ 91678 w 104"/>
                <a:gd name="T13" fmla="*/ 411444 h 79"/>
                <a:gd name="T14" fmla="*/ 578718 w 104"/>
                <a:gd name="T15" fmla="*/ 411444 h 79"/>
                <a:gd name="T16" fmla="*/ 595908 w 104"/>
                <a:gd name="T17" fmla="*/ 411444 h 79"/>
                <a:gd name="T18" fmla="*/ 595908 w 104"/>
                <a:gd name="T19" fmla="*/ 388586 h 79"/>
                <a:gd name="T20" fmla="*/ 595908 w 104"/>
                <a:gd name="T21" fmla="*/ 148577 h 79"/>
                <a:gd name="T22" fmla="*/ 595908 w 104"/>
                <a:gd name="T23" fmla="*/ 137148 h 79"/>
                <a:gd name="T24" fmla="*/ 590178 w 104"/>
                <a:gd name="T25" fmla="*/ 131434 h 79"/>
                <a:gd name="T26" fmla="*/ 515690 w 104"/>
                <a:gd name="T27" fmla="*/ 57145 h 79"/>
                <a:gd name="T28" fmla="*/ 509960 w 104"/>
                <a:gd name="T29" fmla="*/ 51431 h 79"/>
                <a:gd name="T30" fmla="*/ 498500 w 104"/>
                <a:gd name="T31" fmla="*/ 51431 h 79"/>
                <a:gd name="T32" fmla="*/ 177626 w 104"/>
                <a:gd name="T33" fmla="*/ 51431 h 79"/>
                <a:gd name="T34" fmla="*/ 177626 w 104"/>
                <a:gd name="T35" fmla="*/ 97147 h 79"/>
                <a:gd name="T36" fmla="*/ 481310 w 104"/>
                <a:gd name="T37" fmla="*/ 97147 h 79"/>
                <a:gd name="T38" fmla="*/ 475580 w 104"/>
                <a:gd name="T39" fmla="*/ 160006 h 79"/>
                <a:gd name="T40" fmla="*/ 475580 w 104"/>
                <a:gd name="T41" fmla="*/ 171435 h 79"/>
                <a:gd name="T42" fmla="*/ 487040 w 104"/>
                <a:gd name="T43" fmla="*/ 171435 h 79"/>
                <a:gd name="T44" fmla="*/ 555799 w 104"/>
                <a:gd name="T45" fmla="*/ 165721 h 79"/>
                <a:gd name="T46" fmla="*/ 555799 w 104"/>
                <a:gd name="T47" fmla="*/ 371443 h 79"/>
                <a:gd name="T48" fmla="*/ 103138 w 104"/>
                <a:gd name="T49" fmla="*/ 371443 h 79"/>
                <a:gd name="T50" fmla="*/ 544339 w 104"/>
                <a:gd name="T51" fmla="*/ 148577 h 79"/>
                <a:gd name="T52" fmla="*/ 492770 w 104"/>
                <a:gd name="T53" fmla="*/ 148577 h 79"/>
                <a:gd name="T54" fmla="*/ 498500 w 104"/>
                <a:gd name="T55" fmla="*/ 102861 h 79"/>
                <a:gd name="T56" fmla="*/ 544339 w 104"/>
                <a:gd name="T57" fmla="*/ 148577 h 79"/>
                <a:gd name="T58" fmla="*/ 183356 w 104"/>
                <a:gd name="T59" fmla="*/ 245724 h 79"/>
                <a:gd name="T60" fmla="*/ 424011 w 104"/>
                <a:gd name="T61" fmla="*/ 245724 h 79"/>
                <a:gd name="T62" fmla="*/ 424011 w 104"/>
                <a:gd name="T63" fmla="*/ 257153 h 79"/>
                <a:gd name="T64" fmla="*/ 183356 w 104"/>
                <a:gd name="T65" fmla="*/ 257153 h 79"/>
                <a:gd name="T66" fmla="*/ 183356 w 104"/>
                <a:gd name="T67" fmla="*/ 245724 h 79"/>
                <a:gd name="T68" fmla="*/ 183356 w 104"/>
                <a:gd name="T69" fmla="*/ 182864 h 79"/>
                <a:gd name="T70" fmla="*/ 406822 w 104"/>
                <a:gd name="T71" fmla="*/ 182864 h 79"/>
                <a:gd name="T72" fmla="*/ 406822 w 104"/>
                <a:gd name="T73" fmla="*/ 200008 h 79"/>
                <a:gd name="T74" fmla="*/ 183356 w 104"/>
                <a:gd name="T75" fmla="*/ 200008 h 79"/>
                <a:gd name="T76" fmla="*/ 183356 w 104"/>
                <a:gd name="T77" fmla="*/ 182864 h 79"/>
                <a:gd name="T78" fmla="*/ 183356 w 104"/>
                <a:gd name="T79" fmla="*/ 125719 h 79"/>
                <a:gd name="T80" fmla="*/ 406822 w 104"/>
                <a:gd name="T81" fmla="*/ 125719 h 79"/>
                <a:gd name="T82" fmla="*/ 406822 w 104"/>
                <a:gd name="T83" fmla="*/ 142863 h 79"/>
                <a:gd name="T84" fmla="*/ 183356 w 104"/>
                <a:gd name="T85" fmla="*/ 142863 h 79"/>
                <a:gd name="T86" fmla="*/ 183356 w 104"/>
                <a:gd name="T87" fmla="*/ 125719 h 79"/>
                <a:gd name="T88" fmla="*/ 17190 w 104"/>
                <a:gd name="T89" fmla="*/ 377157 h 79"/>
                <a:gd name="T90" fmla="*/ 51569 w 104"/>
                <a:gd name="T91" fmla="*/ 388586 h 79"/>
                <a:gd name="T92" fmla="*/ 51569 w 104"/>
                <a:gd name="T93" fmla="*/ 422873 h 79"/>
                <a:gd name="T94" fmla="*/ 28649 w 104"/>
                <a:gd name="T95" fmla="*/ 451446 h 79"/>
                <a:gd name="T96" fmla="*/ 11460 w 104"/>
                <a:gd name="T97" fmla="*/ 445731 h 79"/>
                <a:gd name="T98" fmla="*/ 0 w 104"/>
                <a:gd name="T99" fmla="*/ 411444 h 79"/>
                <a:gd name="T100" fmla="*/ 17190 w 104"/>
                <a:gd name="T101" fmla="*/ 377157 h 79"/>
                <a:gd name="T102" fmla="*/ 22920 w 104"/>
                <a:gd name="T103" fmla="*/ 274296 h 79"/>
                <a:gd name="T104" fmla="*/ 11460 w 104"/>
                <a:gd name="T105" fmla="*/ 371443 h 79"/>
                <a:gd name="T106" fmla="*/ 68759 w 104"/>
                <a:gd name="T107" fmla="*/ 382872 h 79"/>
                <a:gd name="T108" fmla="*/ 97408 w 104"/>
                <a:gd name="T109" fmla="*/ 291440 h 79"/>
                <a:gd name="T110" fmla="*/ 22920 w 104"/>
                <a:gd name="T111" fmla="*/ 274296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组合 11"/>
          <p:cNvGrpSpPr/>
          <p:nvPr/>
        </p:nvGrpSpPr>
        <p:grpSpPr bwMode="auto">
          <a:xfrm>
            <a:off x="760392" y="1559255"/>
            <a:ext cx="1123950" cy="1123950"/>
            <a:chOff x="7489036" y="1422916"/>
            <a:chExt cx="1123950" cy="1123950"/>
          </a:xfrm>
        </p:grpSpPr>
        <p:sp>
          <p:nvSpPr>
            <p:cNvPr id="13" name="椭圆 12"/>
            <p:cNvSpPr/>
            <p:nvPr/>
          </p:nvSpPr>
          <p:spPr>
            <a:xfrm>
              <a:off x="7489036" y="1422916"/>
              <a:ext cx="1123950" cy="11239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Freeform 274"/>
            <p:cNvSpPr>
              <a:spLocks noEditPoints="1"/>
            </p:cNvSpPr>
            <p:nvPr/>
          </p:nvSpPr>
          <p:spPr bwMode="auto">
            <a:xfrm>
              <a:off x="7773695" y="1706285"/>
              <a:ext cx="554633" cy="557212"/>
            </a:xfrm>
            <a:custGeom>
              <a:avLst/>
              <a:gdLst>
                <a:gd name="T0" fmla="*/ 280175 w 97"/>
                <a:gd name="T1" fmla="*/ 0 h 97"/>
                <a:gd name="T2" fmla="*/ 474583 w 97"/>
                <a:gd name="T3" fmla="*/ 80422 h 97"/>
                <a:gd name="T4" fmla="*/ 554633 w 97"/>
                <a:gd name="T5" fmla="*/ 281478 h 97"/>
                <a:gd name="T6" fmla="*/ 474583 w 97"/>
                <a:gd name="T7" fmla="*/ 476790 h 97"/>
                <a:gd name="T8" fmla="*/ 280175 w 97"/>
                <a:gd name="T9" fmla="*/ 557212 h 97"/>
                <a:gd name="T10" fmla="*/ 80050 w 97"/>
                <a:gd name="T11" fmla="*/ 476790 h 97"/>
                <a:gd name="T12" fmla="*/ 0 w 97"/>
                <a:gd name="T13" fmla="*/ 281478 h 97"/>
                <a:gd name="T14" fmla="*/ 80050 w 97"/>
                <a:gd name="T15" fmla="*/ 80422 h 97"/>
                <a:gd name="T16" fmla="*/ 280175 w 97"/>
                <a:gd name="T17" fmla="*/ 0 h 97"/>
                <a:gd name="T18" fmla="*/ 314483 w 97"/>
                <a:gd name="T19" fmla="*/ 269989 h 97"/>
                <a:gd name="T20" fmla="*/ 308765 w 97"/>
                <a:gd name="T21" fmla="*/ 258500 h 97"/>
                <a:gd name="T22" fmla="*/ 388815 w 97"/>
                <a:gd name="T23" fmla="*/ 137867 h 97"/>
                <a:gd name="T24" fmla="*/ 371661 w 97"/>
                <a:gd name="T25" fmla="*/ 120634 h 97"/>
                <a:gd name="T26" fmla="*/ 285893 w 97"/>
                <a:gd name="T27" fmla="*/ 247012 h 97"/>
                <a:gd name="T28" fmla="*/ 257304 w 97"/>
                <a:gd name="T29" fmla="*/ 247012 h 97"/>
                <a:gd name="T30" fmla="*/ 240150 w 97"/>
                <a:gd name="T31" fmla="*/ 298712 h 97"/>
                <a:gd name="T32" fmla="*/ 291611 w 97"/>
                <a:gd name="T33" fmla="*/ 321689 h 97"/>
                <a:gd name="T34" fmla="*/ 297329 w 97"/>
                <a:gd name="T35" fmla="*/ 315945 h 97"/>
                <a:gd name="T36" fmla="*/ 394533 w 97"/>
                <a:gd name="T37" fmla="*/ 350412 h 97"/>
                <a:gd name="T38" fmla="*/ 405968 w 97"/>
                <a:gd name="T39" fmla="*/ 321689 h 97"/>
                <a:gd name="T40" fmla="*/ 314483 w 97"/>
                <a:gd name="T41" fmla="*/ 287223 h 97"/>
                <a:gd name="T42" fmla="*/ 314483 w 97"/>
                <a:gd name="T43" fmla="*/ 269989 h 97"/>
                <a:gd name="T44" fmla="*/ 423122 w 97"/>
                <a:gd name="T45" fmla="*/ 137867 h 97"/>
                <a:gd name="T46" fmla="*/ 280175 w 97"/>
                <a:gd name="T47" fmla="*/ 74678 h 97"/>
                <a:gd name="T48" fmla="*/ 131511 w 97"/>
                <a:gd name="T49" fmla="*/ 137867 h 97"/>
                <a:gd name="T50" fmla="*/ 74332 w 97"/>
                <a:gd name="T51" fmla="*/ 281478 h 97"/>
                <a:gd name="T52" fmla="*/ 131511 w 97"/>
                <a:gd name="T53" fmla="*/ 425090 h 97"/>
                <a:gd name="T54" fmla="*/ 280175 w 97"/>
                <a:gd name="T55" fmla="*/ 482534 h 97"/>
                <a:gd name="T56" fmla="*/ 423122 w 97"/>
                <a:gd name="T57" fmla="*/ 425090 h 97"/>
                <a:gd name="T58" fmla="*/ 480301 w 97"/>
                <a:gd name="T59" fmla="*/ 281478 h 97"/>
                <a:gd name="T60" fmla="*/ 423122 w 97"/>
                <a:gd name="T61" fmla="*/ 137867 h 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 name="文本框 14"/>
          <p:cNvSpPr txBox="1">
            <a:spLocks noChangeArrowheads="1"/>
          </p:cNvSpPr>
          <p:nvPr/>
        </p:nvSpPr>
        <p:spPr bwMode="auto">
          <a:xfrm>
            <a:off x="1939905" y="1486230"/>
            <a:ext cx="17572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en-US" altLang="zh-CN" sz="1600" dirty="0">
                <a:latin typeface="Arial" panose="020B0604020202020204" pitchFamily="34" charset="0"/>
                <a:cs typeface="Arial" panose="020B0604020202020204" pitchFamily="34" charset="0"/>
              </a:rPr>
              <a:t>Boost </a:t>
            </a:r>
            <a:r>
              <a:rPr lang="en-US" altLang="zh-CN" sz="1600" dirty="0" err="1">
                <a:latin typeface="Arial" panose="020B0604020202020204" pitchFamily="34" charset="0"/>
                <a:cs typeface="Arial" panose="020B0604020202020204" pitchFamily="34" charset="0"/>
              </a:rPr>
              <a:t>asio</a:t>
            </a:r>
            <a:r>
              <a:rPr lang="zh-CN" altLang="en-US" sz="1600" dirty="0">
                <a:latin typeface="Arial" panose="020B0604020202020204" pitchFamily="34" charset="0"/>
                <a:cs typeface="Arial" panose="020B0604020202020204" pitchFamily="34" charset="0"/>
              </a:rPr>
              <a:t>网络库</a:t>
            </a:r>
            <a:endParaRPr lang="zh-CN" altLang="en-US" sz="1600" dirty="0">
              <a:latin typeface="Arial" panose="020B0604020202020204" pitchFamily="34" charset="0"/>
              <a:cs typeface="Arial" panose="020B0604020202020204" pitchFamily="34" charset="0"/>
            </a:endParaRPr>
          </a:p>
        </p:txBody>
      </p:sp>
      <p:sp>
        <p:nvSpPr>
          <p:cNvPr id="16" name="矩形 15"/>
          <p:cNvSpPr/>
          <p:nvPr/>
        </p:nvSpPr>
        <p:spPr>
          <a:xfrm>
            <a:off x="1939905" y="1744992"/>
            <a:ext cx="9491695" cy="1156407"/>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问题：如何保持服务器与客户端接受发送消息不发生差错？</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解决方案：每次发送消息时，先发送消息的长度，然后对端知道了消息的长度，就申请相应的空间，然后再接受消息的主体部分。</a:t>
            </a:r>
            <a:endPar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17" name="文本框 16"/>
          <p:cNvSpPr txBox="1">
            <a:spLocks noChangeArrowheads="1"/>
          </p:cNvSpPr>
          <p:nvPr/>
        </p:nvSpPr>
        <p:spPr bwMode="auto">
          <a:xfrm>
            <a:off x="1939905" y="3228416"/>
            <a:ext cx="2646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zh-CN" altLang="en-US" sz="1600" dirty="0">
                <a:latin typeface="Arial" panose="020B0604020202020204" pitchFamily="34" charset="0"/>
                <a:cs typeface="Arial" panose="020B0604020202020204" pitchFamily="34" charset="0"/>
              </a:rPr>
              <a:t>线程池里保持线程持续运转</a:t>
            </a:r>
            <a:endParaRPr lang="zh-CN" altLang="en-US" sz="1600" dirty="0">
              <a:latin typeface="Arial" panose="020B0604020202020204" pitchFamily="34" charset="0"/>
              <a:cs typeface="Arial" panose="020B0604020202020204" pitchFamily="34" charset="0"/>
            </a:endParaRPr>
          </a:p>
        </p:txBody>
      </p:sp>
      <p:sp>
        <p:nvSpPr>
          <p:cNvPr id="18" name="矩形 17"/>
          <p:cNvSpPr/>
          <p:nvPr/>
        </p:nvSpPr>
        <p:spPr>
          <a:xfrm>
            <a:off x="1939904" y="3532517"/>
            <a:ext cx="9491701" cy="1156407"/>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问题：当线程没有任务时就会结束线程，如何使得线程持续待命以便接受命令。</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解决方案：每个线程里弄一个计时器，等到计时器到时了，在他的槽函数里再次运行这个计时器。保持线程持续运行。</a:t>
            </a:r>
            <a:endPar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19" name="文本框 18"/>
          <p:cNvSpPr txBox="1">
            <a:spLocks noChangeArrowheads="1"/>
          </p:cNvSpPr>
          <p:nvPr/>
        </p:nvSpPr>
        <p:spPr bwMode="auto">
          <a:xfrm>
            <a:off x="1939905" y="5059692"/>
            <a:ext cx="2044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en-US" altLang="zh-CN" sz="1600" dirty="0">
                <a:latin typeface="Arial" panose="020B0604020202020204" pitchFamily="34" charset="0"/>
                <a:cs typeface="Arial" panose="020B0604020202020204" pitchFamily="34" charset="0"/>
              </a:rPr>
              <a:t>QML</a:t>
            </a:r>
            <a:r>
              <a:rPr lang="zh-CN" altLang="en-US" sz="1600" dirty="0">
                <a:latin typeface="Arial" panose="020B0604020202020204" pitchFamily="34" charset="0"/>
                <a:cs typeface="Arial" panose="020B0604020202020204" pitchFamily="34" charset="0"/>
              </a:rPr>
              <a:t>与</a:t>
            </a:r>
            <a:r>
              <a:rPr lang="en-US" altLang="zh-CN" sz="1600" dirty="0">
                <a:latin typeface="Arial" panose="020B0604020202020204" pitchFamily="34" charset="0"/>
                <a:cs typeface="Arial" panose="020B0604020202020204" pitchFamily="34" charset="0"/>
              </a:rPr>
              <a:t>C++</a:t>
            </a:r>
            <a:r>
              <a:rPr lang="zh-CN" altLang="en-US" sz="1600" dirty="0">
                <a:latin typeface="Arial" panose="020B0604020202020204" pitchFamily="34" charset="0"/>
                <a:cs typeface="Arial" panose="020B0604020202020204" pitchFamily="34" charset="0"/>
              </a:rPr>
              <a:t>交互部分</a:t>
            </a:r>
            <a:endParaRPr lang="zh-CN" altLang="en-US" sz="1600" dirty="0">
              <a:latin typeface="Arial" panose="020B0604020202020204" pitchFamily="34" charset="0"/>
              <a:cs typeface="Arial" panose="020B0604020202020204" pitchFamily="34" charset="0"/>
            </a:endParaRPr>
          </a:p>
        </p:txBody>
      </p:sp>
      <p:sp>
        <p:nvSpPr>
          <p:cNvPr id="20" name="矩形 19"/>
          <p:cNvSpPr/>
          <p:nvPr/>
        </p:nvSpPr>
        <p:spPr>
          <a:xfrm>
            <a:off x="1939905" y="5318455"/>
            <a:ext cx="9491700" cy="787075"/>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问题：当</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C++</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发送信号时，</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QML</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里接受不到</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C++</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发送的信号</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解决方案：将</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QML</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处理</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C++</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的槽函数改成</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C++</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暴露给</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QML</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的方法，然后再</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QML</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里调用</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C++</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的函数。</a:t>
            </a:r>
            <a:endPar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22"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技术难点：付康</a:t>
            </a:r>
            <a:endParaRPr lang="en-US" altLang="zh-CN" sz="3200" b="1" dirty="0">
              <a:solidFill>
                <a:schemeClr val="tx1">
                  <a:lumMod val="75000"/>
                  <a:lumOff val="25000"/>
                </a:schemeClr>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randombar(horizontal)">
                                          <p:cBhvr>
                                            <p:cTn id="39" dur="500"/>
                                            <p:tgtEl>
                                              <p:spTgt spid="1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randombar(horizontal)">
                                          <p:cBhvr>
                                            <p:cTn id="39" dur="500"/>
                                            <p:tgtEl>
                                              <p:spTgt spid="1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2"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4"/>
          <p:cNvSpPr>
            <a:spLocks noChangeArrowheads="1"/>
          </p:cNvSpPr>
          <p:nvPr/>
        </p:nvSpPr>
        <p:spPr bwMode="auto">
          <a:xfrm>
            <a:off x="4023838" y="3884588"/>
            <a:ext cx="4144325" cy="707886"/>
          </a:xfrm>
          <a:prstGeom prst="rect">
            <a:avLst/>
          </a:prstGeom>
          <a:noFill/>
          <a:ln w="9525">
            <a:noFill/>
            <a:miter lim="800000"/>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项目总结</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9" name="文本框 56"/>
          <p:cNvSpPr txBox="1">
            <a:spLocks noChangeArrowheads="1"/>
          </p:cNvSpPr>
          <p:nvPr/>
        </p:nvSpPr>
        <p:spPr bwMode="auto">
          <a:xfrm>
            <a:off x="3810001" y="4460865"/>
            <a:ext cx="457200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lnSpc>
                <a:spcPct val="150000"/>
              </a:lnSpc>
            </a:pPr>
            <a:r>
              <a:rPr lang="en-US" altLang="zh-CN" sz="1050" dirty="0">
                <a:solidFill>
                  <a:schemeClr val="tx1">
                    <a:lumMod val="75000"/>
                    <a:lumOff val="25000"/>
                  </a:schemeClr>
                </a:solidFill>
              </a:rPr>
              <a:t>Lorem Ipsum is simply dummy text of the printing and typesetting industry. Lorem Ipsum has been the industry's standard. Lorem Ipsum is simply dummy text of the printing and more.</a:t>
            </a:r>
            <a:endParaRPr lang="en-US" altLang="zh-CN" sz="1050" dirty="0">
              <a:solidFill>
                <a:schemeClr val="tx1">
                  <a:lumMod val="75000"/>
                  <a:lumOff val="25000"/>
                </a:schemeClr>
              </a:solidFill>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64"/>
          <p:cNvSpPr>
            <a:spLocks noChangeArrowheads="1"/>
          </p:cNvSpPr>
          <p:nvPr/>
        </p:nvSpPr>
        <p:spPr bwMode="auto">
          <a:xfrm>
            <a:off x="4850386" y="1939575"/>
            <a:ext cx="2165161" cy="1446550"/>
          </a:xfrm>
          <a:prstGeom prst="rect">
            <a:avLst/>
          </a:prstGeom>
          <a:noFill/>
          <a:ln w="9525">
            <a:noFill/>
            <a:miter lim="800000"/>
          </a:ln>
        </p:spPr>
        <p:txBody>
          <a:bodyPr wrap="square" lIns="91440" tIns="45720" rIns="91440" bIns="45720">
            <a:spAutoFit/>
          </a:bodyPr>
          <a:lstStyle/>
          <a:p>
            <a:pPr algn="ctr"/>
            <a:r>
              <a:rPr lang="en-US" altLang="zh-CN" sz="88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FOUR</a:t>
            </a:r>
            <a:endParaRPr lang="zh-CN" altLang="en-US" sz="88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par>
                              <p:cTn id="22" fill="hold">
                                <p:stCondLst>
                                  <p:cond delay="500"/>
                                </p:stCondLst>
                                <p:childTnLst>
                                  <p:par>
                                    <p:cTn id="23" presetID="2" presetClass="entr" presetSubtype="2" accel="38000" fill="hold" grpId="0" nodeType="afterEffect" p14:presetBounceEnd="64000">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calcmode="lin" valueType="num" p14:bounceEnd="64000">
                                          <p:cBhvr additive="base">
                                            <p:cTn id="25"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26" dur="75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975"/>
                                </p:stCondLst>
                                <p:childTnLst>
                                  <p:par>
                                    <p:cTn id="28" presetID="22"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par>
                              <p:cTn id="31" fill="hold">
                                <p:stCondLst>
                                  <p:cond delay="1475"/>
                                </p:stCondLst>
                                <p:childTnLst>
                                  <p:par>
                                    <p:cTn id="32" presetID="42"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p:bldP spid="9"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par>
                              <p:cTn id="22" fill="hold">
                                <p:stCondLst>
                                  <p:cond delay="500"/>
                                </p:stCondLst>
                                <p:childTnLst>
                                  <p:par>
                                    <p:cTn id="23" presetID="2" presetClass="entr" presetSubtype="2" accel="3800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calcmode="lin" valueType="num">
                                          <p:cBhvr additive="base">
                                            <p:cTn id="25" dur="750" fill="hold"/>
                                            <p:tgtEl>
                                              <p:spTgt spid="8"/>
                                            </p:tgtEl>
                                            <p:attrNameLst>
                                              <p:attrName>ppt_x</p:attrName>
                                            </p:attrNameLst>
                                          </p:cBhvr>
                                          <p:tavLst>
                                            <p:tav tm="0">
                                              <p:val>
                                                <p:strVal val="1+#ppt_w/2"/>
                                              </p:val>
                                            </p:tav>
                                            <p:tav tm="100000">
                                              <p:val>
                                                <p:strVal val="#ppt_x"/>
                                              </p:val>
                                            </p:tav>
                                          </p:tavLst>
                                        </p:anim>
                                        <p:anim calcmode="lin" valueType="num">
                                          <p:cBhvr additive="base">
                                            <p:cTn id="26" dur="75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975"/>
                                </p:stCondLst>
                                <p:childTnLst>
                                  <p:par>
                                    <p:cTn id="28" presetID="22"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par>
                              <p:cTn id="31" fill="hold">
                                <p:stCondLst>
                                  <p:cond delay="1475"/>
                                </p:stCondLst>
                                <p:childTnLst>
                                  <p:par>
                                    <p:cTn id="32" presetID="42"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p:bldP spid="9" grpId="0"/>
          <p:bldP spid="1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a:off x="822325" y="3922713"/>
            <a:ext cx="10547350" cy="68213"/>
          </a:xfrm>
          <a:custGeom>
            <a:avLst/>
            <a:gdLst>
              <a:gd name="T0" fmla="*/ 2147483647 w 2112"/>
              <a:gd name="T1" fmla="*/ 2147483647 h 28"/>
              <a:gd name="T2" fmla="*/ 2147483647 w 2112"/>
              <a:gd name="T3" fmla="*/ 0 h 28"/>
              <a:gd name="T4" fmla="*/ 2147483647 w 2112"/>
              <a:gd name="T5" fmla="*/ 0 h 28"/>
              <a:gd name="T6" fmla="*/ 0 w 2112"/>
              <a:gd name="T7" fmla="*/ 2147483647 h 28"/>
              <a:gd name="T8" fmla="*/ 0 w 2112"/>
              <a:gd name="T9" fmla="*/ 2147483647 h 28"/>
              <a:gd name="T10" fmla="*/ 2147483647 w 2112"/>
              <a:gd name="T11" fmla="*/ 2147483647 h 28"/>
              <a:gd name="T12" fmla="*/ 2147483647 w 2112"/>
              <a:gd name="T13" fmla="*/ 2147483647 h 28"/>
              <a:gd name="T14" fmla="*/ 2147483647 w 211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12" h="28">
                <a:moveTo>
                  <a:pt x="2112" y="14"/>
                </a:moveTo>
                <a:cubicBezTo>
                  <a:pt x="2112" y="7"/>
                  <a:pt x="2098" y="0"/>
                  <a:pt x="2081" y="0"/>
                </a:cubicBezTo>
                <a:cubicBezTo>
                  <a:pt x="30" y="0"/>
                  <a:pt x="30" y="0"/>
                  <a:pt x="30" y="0"/>
                </a:cubicBezTo>
                <a:cubicBezTo>
                  <a:pt x="13" y="0"/>
                  <a:pt x="0" y="7"/>
                  <a:pt x="0" y="14"/>
                </a:cubicBezTo>
                <a:cubicBezTo>
                  <a:pt x="0" y="14"/>
                  <a:pt x="0" y="14"/>
                  <a:pt x="0" y="14"/>
                </a:cubicBezTo>
                <a:cubicBezTo>
                  <a:pt x="0" y="22"/>
                  <a:pt x="13" y="28"/>
                  <a:pt x="30" y="28"/>
                </a:cubicBezTo>
                <a:cubicBezTo>
                  <a:pt x="2081" y="28"/>
                  <a:pt x="2081" y="28"/>
                  <a:pt x="2081" y="28"/>
                </a:cubicBezTo>
                <a:cubicBezTo>
                  <a:pt x="2098" y="28"/>
                  <a:pt x="2112" y="22"/>
                  <a:pt x="2112" y="14"/>
                </a:cubicBezTo>
                <a:close/>
              </a:path>
            </a:pathLst>
          </a:custGeom>
          <a:solidFill>
            <a:schemeClr val="tx1">
              <a:lumMod val="50000"/>
              <a:lumOff val="50000"/>
            </a:schemeClr>
          </a:solidFill>
          <a:ln w="9525">
            <a:noFill/>
            <a:round/>
          </a:ln>
        </p:spPr>
        <p:txBody>
          <a:bodyPr/>
          <a:lstStyle/>
          <a:p>
            <a:endParaRPr lang="zh-CN" altLang="en-US"/>
          </a:p>
        </p:txBody>
      </p:sp>
      <p:sp>
        <p:nvSpPr>
          <p:cNvPr id="17" name="文本框 16"/>
          <p:cNvSpPr txBox="1">
            <a:spLocks noChangeArrowheads="1"/>
          </p:cNvSpPr>
          <p:nvPr/>
        </p:nvSpPr>
        <p:spPr bwMode="auto">
          <a:xfrm>
            <a:off x="1217613" y="4240212"/>
            <a:ext cx="788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en-US" altLang="zh-CN" sz="2800" b="1" dirty="0">
                <a:solidFill>
                  <a:schemeClr val="tx1">
                    <a:lumMod val="75000"/>
                    <a:lumOff val="25000"/>
                  </a:schemeClr>
                </a:solidFill>
                <a:latin typeface="Agency FB" panose="020B0503020202020204" pitchFamily="34" charset="0"/>
              </a:rPr>
              <a:t>12</a:t>
            </a:r>
            <a:r>
              <a:rPr lang="zh-CN" altLang="en-US" sz="2800" b="1" dirty="0">
                <a:solidFill>
                  <a:schemeClr val="tx1">
                    <a:lumMod val="75000"/>
                    <a:lumOff val="25000"/>
                  </a:schemeClr>
                </a:solidFill>
                <a:latin typeface="Agency FB" panose="020B0503020202020204" pitchFamily="34" charset="0"/>
              </a:rPr>
              <a:t>月</a:t>
            </a:r>
            <a:endParaRPr lang="zh-CN" altLang="en-US" sz="2800" b="1" dirty="0">
              <a:solidFill>
                <a:schemeClr val="tx1">
                  <a:lumMod val="75000"/>
                  <a:lumOff val="25000"/>
                </a:schemeClr>
              </a:solidFill>
              <a:latin typeface="Agency FB" panose="020B0503020202020204" pitchFamily="34" charset="0"/>
            </a:endParaRPr>
          </a:p>
        </p:txBody>
      </p:sp>
      <p:sp>
        <p:nvSpPr>
          <p:cNvPr id="18" name="文本框 17"/>
          <p:cNvSpPr txBox="1">
            <a:spLocks noChangeArrowheads="1"/>
          </p:cNvSpPr>
          <p:nvPr/>
        </p:nvSpPr>
        <p:spPr bwMode="auto">
          <a:xfrm>
            <a:off x="7209243" y="4240212"/>
            <a:ext cx="708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en-US" altLang="zh-CN" sz="2800" b="1" dirty="0">
                <a:solidFill>
                  <a:schemeClr val="tx1">
                    <a:lumMod val="75000"/>
                    <a:lumOff val="25000"/>
                  </a:schemeClr>
                </a:solidFill>
                <a:latin typeface="Agency FB" panose="020B0503020202020204" pitchFamily="34" charset="0"/>
              </a:rPr>
              <a:t>4</a:t>
            </a:r>
            <a:r>
              <a:rPr lang="zh-CN" altLang="en-US" sz="2800" b="1" dirty="0">
                <a:solidFill>
                  <a:schemeClr val="tx1">
                    <a:lumMod val="75000"/>
                    <a:lumOff val="25000"/>
                  </a:schemeClr>
                </a:solidFill>
                <a:latin typeface="Agency FB" panose="020B0503020202020204" pitchFamily="34" charset="0"/>
              </a:rPr>
              <a:t>月</a:t>
            </a:r>
            <a:endParaRPr lang="zh-CN" altLang="en-US" sz="2800" b="1" dirty="0">
              <a:solidFill>
                <a:schemeClr val="tx1">
                  <a:lumMod val="75000"/>
                  <a:lumOff val="25000"/>
                </a:schemeClr>
              </a:solidFill>
              <a:latin typeface="Agency FB" panose="020B0503020202020204" pitchFamily="34" charset="0"/>
            </a:endParaRPr>
          </a:p>
        </p:txBody>
      </p:sp>
      <p:sp>
        <p:nvSpPr>
          <p:cNvPr id="19" name="文本框 18"/>
          <p:cNvSpPr txBox="1">
            <a:spLocks noChangeArrowheads="1"/>
          </p:cNvSpPr>
          <p:nvPr/>
        </p:nvSpPr>
        <p:spPr bwMode="auto">
          <a:xfrm>
            <a:off x="4214813" y="3084416"/>
            <a:ext cx="7040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en-US" altLang="zh-CN" sz="2800" b="1" dirty="0">
                <a:solidFill>
                  <a:schemeClr val="tx1">
                    <a:lumMod val="75000"/>
                    <a:lumOff val="25000"/>
                  </a:schemeClr>
                </a:solidFill>
                <a:latin typeface="Agency FB" panose="020B0503020202020204" pitchFamily="34" charset="0"/>
              </a:rPr>
              <a:t>2</a:t>
            </a:r>
            <a:r>
              <a:rPr lang="zh-CN" altLang="en-US" sz="2800" b="1" dirty="0">
                <a:solidFill>
                  <a:schemeClr val="tx1">
                    <a:lumMod val="75000"/>
                    <a:lumOff val="25000"/>
                  </a:schemeClr>
                </a:solidFill>
                <a:latin typeface="Agency FB" panose="020B0503020202020204" pitchFamily="34" charset="0"/>
              </a:rPr>
              <a:t>月</a:t>
            </a:r>
            <a:endParaRPr lang="zh-CN" altLang="en-US" sz="2800" b="1" dirty="0">
              <a:solidFill>
                <a:schemeClr val="tx1">
                  <a:lumMod val="75000"/>
                  <a:lumOff val="25000"/>
                </a:schemeClr>
              </a:solidFill>
              <a:latin typeface="Agency FB" panose="020B0503020202020204" pitchFamily="34" charset="0"/>
            </a:endParaRPr>
          </a:p>
        </p:txBody>
      </p:sp>
      <p:sp>
        <p:nvSpPr>
          <p:cNvPr id="20" name="文本框 19"/>
          <p:cNvSpPr txBox="1">
            <a:spLocks noChangeArrowheads="1"/>
          </p:cNvSpPr>
          <p:nvPr/>
        </p:nvSpPr>
        <p:spPr bwMode="auto">
          <a:xfrm>
            <a:off x="10130851" y="3066820"/>
            <a:ext cx="710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en-US" altLang="zh-CN" sz="2800" b="1" dirty="0">
                <a:solidFill>
                  <a:schemeClr val="tx1">
                    <a:lumMod val="75000"/>
                    <a:lumOff val="25000"/>
                  </a:schemeClr>
                </a:solidFill>
                <a:latin typeface="Agency FB" panose="020B0503020202020204" pitchFamily="34" charset="0"/>
              </a:rPr>
              <a:t>6</a:t>
            </a:r>
            <a:r>
              <a:rPr lang="zh-CN" altLang="en-US" sz="2800" b="1" dirty="0">
                <a:solidFill>
                  <a:schemeClr val="tx1">
                    <a:lumMod val="75000"/>
                    <a:lumOff val="25000"/>
                  </a:schemeClr>
                </a:solidFill>
                <a:latin typeface="Agency FB" panose="020B0503020202020204" pitchFamily="34" charset="0"/>
              </a:rPr>
              <a:t>月</a:t>
            </a:r>
            <a:endParaRPr lang="zh-CN" altLang="en-US" sz="2800" b="1" dirty="0">
              <a:solidFill>
                <a:schemeClr val="tx1">
                  <a:lumMod val="75000"/>
                  <a:lumOff val="25000"/>
                </a:schemeClr>
              </a:solidFill>
              <a:latin typeface="Agency FB" panose="020B0503020202020204" pitchFamily="34" charset="0"/>
            </a:endParaRPr>
          </a:p>
        </p:txBody>
      </p:sp>
      <p:grpSp>
        <p:nvGrpSpPr>
          <p:cNvPr id="25" name="组合 24"/>
          <p:cNvGrpSpPr/>
          <p:nvPr/>
        </p:nvGrpSpPr>
        <p:grpSpPr>
          <a:xfrm>
            <a:off x="1049510" y="2018099"/>
            <a:ext cx="2244073" cy="1672765"/>
            <a:chOff x="3762506" y="1807841"/>
            <a:chExt cx="2244073" cy="1672765"/>
          </a:xfrm>
        </p:grpSpPr>
        <p:sp>
          <p:nvSpPr>
            <p:cNvPr id="26" name="矩形 25"/>
            <p:cNvSpPr/>
            <p:nvPr/>
          </p:nvSpPr>
          <p:spPr>
            <a:xfrm>
              <a:off x="3762506" y="2257964"/>
              <a:ext cx="2244073" cy="1222642"/>
            </a:xfrm>
            <a:prstGeom prst="rect">
              <a:avLst/>
            </a:prstGeom>
          </p:spPr>
          <p:txBody>
            <a:bodyPr wrap="square">
              <a:spAutoFit/>
            </a:bodyPr>
            <a:lstStyle/>
            <a:p>
              <a:pPr algn="just">
                <a:lnSpc>
                  <a:spcPct val="150000"/>
                </a:lnSpc>
              </a:pPr>
              <a:r>
                <a:rPr lang="zh-CN" altLang="en-US" sz="1000" dirty="0">
                  <a:solidFill>
                    <a:schemeClr val="tx1">
                      <a:lumMod val="75000"/>
                      <a:lumOff val="25000"/>
                    </a:schemeClr>
                  </a:solidFill>
                  <a:cs typeface="+mn-ea"/>
                  <a:sym typeface="+mn-lt"/>
                </a:rPr>
                <a:t>愿景文档</a:t>
              </a:r>
              <a:endParaRPr lang="en-US" altLang="zh-CN" sz="1000" dirty="0">
                <a:solidFill>
                  <a:schemeClr val="tx1">
                    <a:lumMod val="75000"/>
                    <a:lumOff val="25000"/>
                  </a:schemeClr>
                </a:solidFill>
                <a:cs typeface="+mn-ea"/>
                <a:sym typeface="+mn-lt"/>
              </a:endParaRPr>
            </a:p>
            <a:p>
              <a:pPr algn="just">
                <a:lnSpc>
                  <a:spcPct val="150000"/>
                </a:lnSpc>
              </a:pPr>
              <a:r>
                <a:rPr lang="zh-CN" altLang="en-US" sz="1000" dirty="0">
                  <a:solidFill>
                    <a:schemeClr val="tx1">
                      <a:lumMod val="75000"/>
                      <a:lumOff val="25000"/>
                    </a:schemeClr>
                  </a:solidFill>
                  <a:cs typeface="+mn-ea"/>
                  <a:sym typeface="+mn-lt"/>
                </a:rPr>
                <a:t>用况建模文档</a:t>
              </a:r>
              <a:endParaRPr lang="en-US" altLang="zh-CN" sz="1000" dirty="0">
                <a:solidFill>
                  <a:schemeClr val="tx1">
                    <a:lumMod val="75000"/>
                    <a:lumOff val="25000"/>
                  </a:schemeClr>
                </a:solidFill>
                <a:cs typeface="+mn-ea"/>
                <a:sym typeface="+mn-lt"/>
              </a:endParaRPr>
            </a:p>
            <a:p>
              <a:pPr algn="just">
                <a:lnSpc>
                  <a:spcPct val="150000"/>
                </a:lnSpc>
              </a:pPr>
              <a:r>
                <a:rPr lang="zh-CN" altLang="en-US" sz="1000" dirty="0">
                  <a:solidFill>
                    <a:schemeClr val="tx1">
                      <a:lumMod val="75000"/>
                      <a:lumOff val="25000"/>
                    </a:schemeClr>
                  </a:solidFill>
                  <a:cs typeface="+mn-ea"/>
                  <a:sym typeface="+mn-lt"/>
                </a:rPr>
                <a:t>需求说明书</a:t>
              </a:r>
              <a:endParaRPr lang="en-US" altLang="zh-CN" sz="1000" dirty="0">
                <a:solidFill>
                  <a:schemeClr val="tx1">
                    <a:lumMod val="75000"/>
                    <a:lumOff val="25000"/>
                  </a:schemeClr>
                </a:solidFill>
                <a:cs typeface="+mn-ea"/>
                <a:sym typeface="+mn-lt"/>
              </a:endParaRPr>
            </a:p>
            <a:p>
              <a:pPr algn="just">
                <a:lnSpc>
                  <a:spcPct val="150000"/>
                </a:lnSpc>
              </a:pPr>
              <a:r>
                <a:rPr lang="zh-CN" altLang="en-US" sz="1000" dirty="0">
                  <a:solidFill>
                    <a:schemeClr val="tx1">
                      <a:lumMod val="75000"/>
                      <a:lumOff val="25000"/>
                    </a:schemeClr>
                  </a:solidFill>
                  <a:cs typeface="+mn-ea"/>
                  <a:sym typeface="+mn-lt"/>
                </a:rPr>
                <a:t>项目开发计划</a:t>
              </a:r>
              <a:endParaRPr lang="en-US" altLang="zh-CN" sz="1000" dirty="0">
                <a:solidFill>
                  <a:schemeClr val="tx1">
                    <a:lumMod val="75000"/>
                    <a:lumOff val="25000"/>
                  </a:schemeClr>
                </a:solidFill>
                <a:cs typeface="+mn-ea"/>
                <a:sym typeface="+mn-lt"/>
              </a:endParaRPr>
            </a:p>
            <a:p>
              <a:pPr algn="just">
                <a:lnSpc>
                  <a:spcPct val="150000"/>
                </a:lnSpc>
              </a:pPr>
              <a:endParaRPr lang="en-US" altLang="zh-CN" sz="1000" dirty="0">
                <a:solidFill>
                  <a:schemeClr val="tx1">
                    <a:lumMod val="75000"/>
                    <a:lumOff val="25000"/>
                  </a:schemeClr>
                </a:solidFill>
                <a:cs typeface="+mn-ea"/>
                <a:sym typeface="+mn-lt"/>
              </a:endParaRPr>
            </a:p>
          </p:txBody>
        </p:sp>
        <p:sp>
          <p:nvSpPr>
            <p:cNvPr id="27" name="文本框 26"/>
            <p:cNvSpPr txBox="1"/>
            <p:nvPr/>
          </p:nvSpPr>
          <p:spPr>
            <a:xfrm>
              <a:off x="3762506" y="1807841"/>
              <a:ext cx="2175198" cy="451534"/>
            </a:xfrm>
            <a:prstGeom prst="rect">
              <a:avLst/>
            </a:prstGeom>
            <a:noFill/>
          </p:spPr>
          <p:txBody>
            <a:bodyPr wrap="square" rtlCol="0">
              <a:spAutoFit/>
            </a:bodyPr>
            <a:lstStyle/>
            <a:p>
              <a:pPr>
                <a:lnSpc>
                  <a:spcPct val="150000"/>
                </a:lnSpc>
              </a:pPr>
              <a:r>
                <a:rPr lang="zh-CN" altLang="en-US" b="1" dirty="0">
                  <a:solidFill>
                    <a:schemeClr val="tx1">
                      <a:lumMod val="75000"/>
                      <a:lumOff val="25000"/>
                    </a:schemeClr>
                  </a:solidFill>
                  <a:latin typeface="Agency FB" panose="020B0503020202020204" pitchFamily="34" charset="0"/>
                  <a:cs typeface="+mn-ea"/>
                  <a:sym typeface="+mn-lt"/>
                </a:rPr>
                <a:t>需求建模</a:t>
              </a:r>
              <a:endParaRPr lang="en-US" altLang="zh-CN" b="1" dirty="0">
                <a:solidFill>
                  <a:schemeClr val="tx1">
                    <a:lumMod val="75000"/>
                    <a:lumOff val="25000"/>
                  </a:schemeClr>
                </a:solidFill>
                <a:latin typeface="Agency FB" panose="020B0503020202020204" pitchFamily="34" charset="0"/>
                <a:cs typeface="+mn-ea"/>
                <a:sym typeface="+mn-lt"/>
              </a:endParaRPr>
            </a:p>
          </p:txBody>
        </p:sp>
      </p:grpSp>
      <p:grpSp>
        <p:nvGrpSpPr>
          <p:cNvPr id="28" name="组合 27"/>
          <p:cNvGrpSpPr/>
          <p:nvPr/>
        </p:nvGrpSpPr>
        <p:grpSpPr>
          <a:xfrm>
            <a:off x="3852881" y="4412052"/>
            <a:ext cx="2244073" cy="946772"/>
            <a:chOff x="3762506" y="1807841"/>
            <a:chExt cx="2244073" cy="946772"/>
          </a:xfrm>
        </p:grpSpPr>
        <p:sp>
          <p:nvSpPr>
            <p:cNvPr id="29" name="矩形 28"/>
            <p:cNvSpPr/>
            <p:nvPr/>
          </p:nvSpPr>
          <p:spPr>
            <a:xfrm>
              <a:off x="3762506" y="2224468"/>
              <a:ext cx="2244073" cy="530145"/>
            </a:xfrm>
            <a:prstGeom prst="rect">
              <a:avLst/>
            </a:prstGeom>
          </p:spPr>
          <p:txBody>
            <a:bodyPr wrap="square">
              <a:spAutoFit/>
            </a:bodyPr>
            <a:lstStyle/>
            <a:p>
              <a:pPr algn="just">
                <a:lnSpc>
                  <a:spcPct val="150000"/>
                </a:lnSpc>
              </a:pPr>
              <a:r>
                <a:rPr lang="zh-CN" altLang="en-US" sz="1000" dirty="0">
                  <a:solidFill>
                    <a:schemeClr val="tx1">
                      <a:lumMod val="75000"/>
                      <a:lumOff val="25000"/>
                    </a:schemeClr>
                  </a:solidFill>
                  <a:cs typeface="+mn-ea"/>
                  <a:sym typeface="+mn-lt"/>
                </a:rPr>
                <a:t>概要设计说明书</a:t>
              </a:r>
              <a:endParaRPr lang="en-US" altLang="zh-CN" sz="1000" dirty="0">
                <a:solidFill>
                  <a:schemeClr val="tx1">
                    <a:lumMod val="75000"/>
                    <a:lumOff val="25000"/>
                  </a:schemeClr>
                </a:solidFill>
                <a:cs typeface="+mn-ea"/>
                <a:sym typeface="+mn-lt"/>
              </a:endParaRPr>
            </a:p>
            <a:p>
              <a:pPr algn="just">
                <a:lnSpc>
                  <a:spcPct val="150000"/>
                </a:lnSpc>
              </a:pPr>
              <a:endParaRPr lang="en-US" altLang="zh-CN" sz="1000" dirty="0">
                <a:solidFill>
                  <a:schemeClr val="tx1">
                    <a:lumMod val="75000"/>
                    <a:lumOff val="25000"/>
                  </a:schemeClr>
                </a:solidFill>
                <a:cs typeface="+mn-ea"/>
                <a:sym typeface="+mn-lt"/>
              </a:endParaRPr>
            </a:p>
          </p:txBody>
        </p:sp>
        <p:sp>
          <p:nvSpPr>
            <p:cNvPr id="30" name="文本框 29"/>
            <p:cNvSpPr txBox="1"/>
            <p:nvPr/>
          </p:nvSpPr>
          <p:spPr>
            <a:xfrm>
              <a:off x="3762506" y="1807841"/>
              <a:ext cx="2175198" cy="451534"/>
            </a:xfrm>
            <a:prstGeom prst="rect">
              <a:avLst/>
            </a:prstGeom>
            <a:noFill/>
          </p:spPr>
          <p:txBody>
            <a:bodyPr wrap="square" rtlCol="0">
              <a:spAutoFit/>
            </a:bodyPr>
            <a:lstStyle/>
            <a:p>
              <a:pPr>
                <a:lnSpc>
                  <a:spcPct val="150000"/>
                </a:lnSpc>
              </a:pPr>
              <a:r>
                <a:rPr lang="zh-CN" altLang="en-US" b="1" dirty="0">
                  <a:solidFill>
                    <a:schemeClr val="tx1">
                      <a:lumMod val="75000"/>
                      <a:lumOff val="25000"/>
                    </a:schemeClr>
                  </a:solidFill>
                  <a:latin typeface="Agency FB" panose="020B0503020202020204" pitchFamily="34" charset="0"/>
                  <a:cs typeface="+mn-ea"/>
                  <a:sym typeface="+mn-lt"/>
                </a:rPr>
                <a:t>概要设计</a:t>
              </a:r>
              <a:endParaRPr lang="en-US" altLang="zh-CN" b="1" dirty="0">
                <a:solidFill>
                  <a:schemeClr val="tx1">
                    <a:lumMod val="75000"/>
                    <a:lumOff val="25000"/>
                  </a:schemeClr>
                </a:solidFill>
                <a:latin typeface="Agency FB" panose="020B0503020202020204" pitchFamily="34" charset="0"/>
                <a:cs typeface="+mn-ea"/>
                <a:sym typeface="+mn-lt"/>
              </a:endParaRPr>
            </a:p>
          </p:txBody>
        </p:sp>
      </p:grpSp>
      <p:grpSp>
        <p:nvGrpSpPr>
          <p:cNvPr id="31" name="组合 30"/>
          <p:cNvGrpSpPr/>
          <p:nvPr/>
        </p:nvGrpSpPr>
        <p:grpSpPr>
          <a:xfrm>
            <a:off x="6529559" y="1959774"/>
            <a:ext cx="2368781" cy="975167"/>
            <a:chOff x="3762505" y="1749516"/>
            <a:chExt cx="2368781" cy="975167"/>
          </a:xfrm>
        </p:grpSpPr>
        <p:sp>
          <p:nvSpPr>
            <p:cNvPr id="32" name="矩形 31"/>
            <p:cNvSpPr/>
            <p:nvPr/>
          </p:nvSpPr>
          <p:spPr>
            <a:xfrm>
              <a:off x="3762505" y="2197038"/>
              <a:ext cx="2244073" cy="527645"/>
            </a:xfrm>
            <a:prstGeom prst="rect">
              <a:avLst/>
            </a:prstGeom>
          </p:spPr>
          <p:txBody>
            <a:bodyPr wrap="square">
              <a:spAutoFit/>
            </a:bodyPr>
            <a:lstStyle/>
            <a:p>
              <a:pPr algn="just">
                <a:lnSpc>
                  <a:spcPct val="150000"/>
                </a:lnSpc>
              </a:pPr>
              <a:r>
                <a:rPr lang="zh-CN" altLang="en-US" sz="1000" dirty="0">
                  <a:solidFill>
                    <a:schemeClr val="tx1">
                      <a:lumMod val="75000"/>
                      <a:lumOff val="25000"/>
                    </a:schemeClr>
                  </a:solidFill>
                  <a:cs typeface="+mn-ea"/>
                  <a:sym typeface="+mn-lt"/>
                </a:rPr>
                <a:t>详细设计说明书</a:t>
              </a:r>
              <a:endParaRPr lang="en-US" altLang="zh-CN" sz="1000" dirty="0">
                <a:solidFill>
                  <a:schemeClr val="tx1">
                    <a:lumMod val="75000"/>
                    <a:lumOff val="25000"/>
                  </a:schemeClr>
                </a:solidFill>
                <a:cs typeface="+mn-ea"/>
                <a:sym typeface="+mn-lt"/>
              </a:endParaRPr>
            </a:p>
            <a:p>
              <a:pPr algn="just">
                <a:lnSpc>
                  <a:spcPct val="150000"/>
                </a:lnSpc>
              </a:pPr>
              <a:r>
                <a:rPr lang="zh-CN" altLang="en-US" sz="1000" dirty="0">
                  <a:solidFill>
                    <a:schemeClr val="tx1">
                      <a:lumMod val="75000"/>
                      <a:lumOff val="25000"/>
                    </a:schemeClr>
                  </a:solidFill>
                  <a:cs typeface="+mn-ea"/>
                  <a:sym typeface="+mn-lt"/>
                </a:rPr>
                <a:t>数据库设计说明书</a:t>
              </a:r>
              <a:endParaRPr lang="en-US" altLang="zh-CN" sz="1000" dirty="0">
                <a:solidFill>
                  <a:schemeClr val="tx1">
                    <a:lumMod val="75000"/>
                    <a:lumOff val="25000"/>
                  </a:schemeClr>
                </a:solidFill>
                <a:cs typeface="+mn-ea"/>
                <a:sym typeface="+mn-lt"/>
              </a:endParaRPr>
            </a:p>
          </p:txBody>
        </p:sp>
        <p:sp>
          <p:nvSpPr>
            <p:cNvPr id="33" name="文本框 32"/>
            <p:cNvSpPr txBox="1"/>
            <p:nvPr/>
          </p:nvSpPr>
          <p:spPr>
            <a:xfrm>
              <a:off x="3762505" y="1749516"/>
              <a:ext cx="2368781" cy="450123"/>
            </a:xfrm>
            <a:prstGeom prst="rect">
              <a:avLst/>
            </a:prstGeom>
            <a:noFill/>
          </p:spPr>
          <p:txBody>
            <a:bodyPr wrap="square" rtlCol="0">
              <a:spAutoFit/>
            </a:bodyPr>
            <a:lstStyle/>
            <a:p>
              <a:pPr>
                <a:lnSpc>
                  <a:spcPct val="150000"/>
                </a:lnSpc>
              </a:pPr>
              <a:r>
                <a:rPr lang="zh-CN" altLang="en-US" b="1" dirty="0">
                  <a:solidFill>
                    <a:schemeClr val="tx1">
                      <a:lumMod val="75000"/>
                      <a:lumOff val="25000"/>
                    </a:schemeClr>
                  </a:solidFill>
                  <a:latin typeface="Agency FB" panose="020B0503020202020204" pitchFamily="34" charset="0"/>
                  <a:cs typeface="+mn-ea"/>
                  <a:sym typeface="+mn-lt"/>
                </a:rPr>
                <a:t>详细设计、技术积累</a:t>
              </a:r>
              <a:endParaRPr lang="en-US" altLang="zh-CN" b="1" dirty="0">
                <a:solidFill>
                  <a:schemeClr val="tx1">
                    <a:lumMod val="75000"/>
                    <a:lumOff val="25000"/>
                  </a:schemeClr>
                </a:solidFill>
                <a:latin typeface="Agency FB" panose="020B0503020202020204" pitchFamily="34" charset="0"/>
                <a:cs typeface="+mn-ea"/>
                <a:sym typeface="+mn-lt"/>
              </a:endParaRPr>
            </a:p>
          </p:txBody>
        </p:sp>
      </p:grpSp>
      <p:grpSp>
        <p:nvGrpSpPr>
          <p:cNvPr id="34" name="组合 33"/>
          <p:cNvGrpSpPr/>
          <p:nvPr/>
        </p:nvGrpSpPr>
        <p:grpSpPr>
          <a:xfrm>
            <a:off x="9384840" y="4412052"/>
            <a:ext cx="2244073" cy="946772"/>
            <a:chOff x="3762506" y="1807841"/>
            <a:chExt cx="2244073" cy="946772"/>
          </a:xfrm>
        </p:grpSpPr>
        <p:sp>
          <p:nvSpPr>
            <p:cNvPr id="35" name="矩形 34"/>
            <p:cNvSpPr/>
            <p:nvPr/>
          </p:nvSpPr>
          <p:spPr>
            <a:xfrm>
              <a:off x="3762506" y="2224468"/>
              <a:ext cx="2244073" cy="530145"/>
            </a:xfrm>
            <a:prstGeom prst="rect">
              <a:avLst/>
            </a:prstGeom>
          </p:spPr>
          <p:txBody>
            <a:bodyPr wrap="square">
              <a:spAutoFit/>
            </a:bodyPr>
            <a:lstStyle/>
            <a:p>
              <a:pPr algn="just">
                <a:lnSpc>
                  <a:spcPct val="150000"/>
                </a:lnSpc>
              </a:pPr>
              <a:r>
                <a:rPr lang="zh-CN" altLang="en-US" sz="1000" dirty="0">
                  <a:solidFill>
                    <a:schemeClr val="tx1">
                      <a:lumMod val="75000"/>
                      <a:lumOff val="25000"/>
                    </a:schemeClr>
                  </a:solidFill>
                  <a:cs typeface="+mn-ea"/>
                  <a:sym typeface="+mn-lt"/>
                </a:rPr>
                <a:t>健壮性分析</a:t>
              </a:r>
              <a:endParaRPr lang="en-US" altLang="zh-CN" sz="1000" dirty="0">
                <a:solidFill>
                  <a:schemeClr val="tx1">
                    <a:lumMod val="75000"/>
                    <a:lumOff val="25000"/>
                  </a:schemeClr>
                </a:solidFill>
                <a:cs typeface="+mn-ea"/>
                <a:sym typeface="+mn-lt"/>
              </a:endParaRPr>
            </a:p>
            <a:p>
              <a:pPr algn="just">
                <a:lnSpc>
                  <a:spcPct val="150000"/>
                </a:lnSpc>
              </a:pPr>
              <a:r>
                <a:rPr lang="zh-CN" altLang="en-US" sz="1000" dirty="0">
                  <a:solidFill>
                    <a:schemeClr val="tx1">
                      <a:lumMod val="75000"/>
                      <a:lumOff val="25000"/>
                    </a:schemeClr>
                  </a:solidFill>
                  <a:cs typeface="+mn-ea"/>
                  <a:sym typeface="+mn-lt"/>
                </a:rPr>
                <a:t>测试计划</a:t>
              </a:r>
              <a:endParaRPr lang="en-US" altLang="zh-CN" sz="1000" dirty="0">
                <a:solidFill>
                  <a:schemeClr val="tx1">
                    <a:lumMod val="75000"/>
                    <a:lumOff val="25000"/>
                  </a:schemeClr>
                </a:solidFill>
                <a:cs typeface="+mn-ea"/>
                <a:sym typeface="+mn-lt"/>
              </a:endParaRPr>
            </a:p>
          </p:txBody>
        </p:sp>
        <p:sp>
          <p:nvSpPr>
            <p:cNvPr id="36" name="文本框 35"/>
            <p:cNvSpPr txBox="1"/>
            <p:nvPr/>
          </p:nvSpPr>
          <p:spPr>
            <a:xfrm>
              <a:off x="3762506" y="1807841"/>
              <a:ext cx="2175198" cy="451534"/>
            </a:xfrm>
            <a:prstGeom prst="rect">
              <a:avLst/>
            </a:prstGeom>
            <a:noFill/>
          </p:spPr>
          <p:txBody>
            <a:bodyPr wrap="square" rtlCol="0">
              <a:spAutoFit/>
            </a:bodyPr>
            <a:lstStyle/>
            <a:p>
              <a:pPr>
                <a:lnSpc>
                  <a:spcPct val="150000"/>
                </a:lnSpc>
              </a:pPr>
              <a:r>
                <a:rPr lang="zh-CN" altLang="en-US" b="1" dirty="0">
                  <a:solidFill>
                    <a:schemeClr val="tx1">
                      <a:lumMod val="75000"/>
                      <a:lumOff val="25000"/>
                    </a:schemeClr>
                  </a:solidFill>
                  <a:latin typeface="Agency FB" panose="020B0503020202020204" pitchFamily="34" charset="0"/>
                  <a:cs typeface="+mn-ea"/>
                  <a:sym typeface="+mn-lt"/>
                </a:rPr>
                <a:t>实现</a:t>
              </a:r>
              <a:endParaRPr lang="en-US" altLang="zh-CN" b="1" dirty="0">
                <a:solidFill>
                  <a:schemeClr val="tx1">
                    <a:lumMod val="75000"/>
                    <a:lumOff val="25000"/>
                  </a:schemeClr>
                </a:solidFill>
                <a:latin typeface="Agency FB" panose="020B0503020202020204" pitchFamily="34" charset="0"/>
                <a:cs typeface="+mn-ea"/>
                <a:sym typeface="+mn-lt"/>
              </a:endParaRPr>
            </a:p>
          </p:txBody>
        </p:sp>
      </p:grpSp>
      <p:sp>
        <p:nvSpPr>
          <p:cNvPr id="2" name="椭圆 1"/>
          <p:cNvSpPr/>
          <p:nvPr/>
        </p:nvSpPr>
        <p:spPr>
          <a:xfrm>
            <a:off x="1418298" y="3773439"/>
            <a:ext cx="358774" cy="3587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339298" y="3773439"/>
            <a:ext cx="358774" cy="35877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260298" y="3773439"/>
            <a:ext cx="358774" cy="3587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0181298" y="3773439"/>
            <a:ext cx="358774" cy="35877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56"/>
          <p:cNvSpPr txBox="1">
            <a:spLocks noChangeArrowheads="1"/>
          </p:cNvSpPr>
          <p:nvPr/>
        </p:nvSpPr>
        <p:spPr bwMode="auto">
          <a:xfrm>
            <a:off x="760392" y="566738"/>
            <a:ext cx="5095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项目进度报告：</a:t>
            </a:r>
            <a:endParaRPr lang="en-US" altLang="zh-CN" sz="3200" b="1" dirty="0">
              <a:solidFill>
                <a:schemeClr val="tx1">
                  <a:lumMod val="75000"/>
                  <a:lumOff val="25000"/>
                </a:schemeClr>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34000">
                                          <p:cBhvr additive="base">
                                            <p:cTn id="7" dur="750" fill="hold"/>
                                            <p:tgtEl>
                                              <p:spTgt spid="44"/>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21" presetClass="entr" presetSubtype="1"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heel(1)">
                                          <p:cBhvr>
                                            <p:cTn id="49" dur="2000"/>
                                            <p:tgtEl>
                                              <p:spTgt spid="25"/>
                                            </p:tgtEl>
                                          </p:cBhvr>
                                        </p:animEffect>
                                      </p:childTnLst>
                                    </p:cTn>
                                  </p:par>
                                  <p:par>
                                    <p:cTn id="50" presetID="21" presetClass="entr" presetSubtype="1"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heel(1)">
                                          <p:cBhvr>
                                            <p:cTn id="52" dur="2000"/>
                                            <p:tgtEl>
                                              <p:spTgt spid="28"/>
                                            </p:tgtEl>
                                          </p:cBhvr>
                                        </p:animEffect>
                                      </p:childTnLst>
                                    </p:cTn>
                                  </p:par>
                                  <p:par>
                                    <p:cTn id="53" presetID="21" presetClass="entr" presetSubtype="1"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heel(1)">
                                          <p:cBhvr>
                                            <p:cTn id="55" dur="2000"/>
                                            <p:tgtEl>
                                              <p:spTgt spid="31"/>
                                            </p:tgtEl>
                                          </p:cBhvr>
                                        </p:animEffect>
                                      </p:childTnLst>
                                    </p:cTn>
                                  </p:par>
                                  <p:par>
                                    <p:cTn id="56" presetID="21" presetClass="entr" presetSubtype="1"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heel(1)">
                                          <p:cBhvr>
                                            <p:cTn id="5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 grpId="0" animBg="1"/>
          <p:bldP spid="41" grpId="0" animBg="1"/>
          <p:bldP spid="42" grpId="0" animBg="1"/>
          <p:bldP spid="43" grpId="0" animBg="1"/>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750" fill="hold"/>
                                            <p:tgtEl>
                                              <p:spTgt spid="44"/>
                                            </p:tgtEl>
                                            <p:attrNameLst>
                                              <p:attrName>ppt_x</p:attrName>
                                            </p:attrNameLst>
                                          </p:cBhvr>
                                          <p:tavLst>
                                            <p:tav tm="0">
                                              <p:val>
                                                <p:strVal val="1+#ppt_w/2"/>
                                              </p:val>
                                            </p:tav>
                                            <p:tav tm="100000">
                                              <p:val>
                                                <p:strVal val="#ppt_x"/>
                                              </p:val>
                                            </p:tav>
                                          </p:tavLst>
                                        </p:anim>
                                        <p:anim calcmode="lin" valueType="num">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21" presetClass="entr" presetSubtype="1"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heel(1)">
                                          <p:cBhvr>
                                            <p:cTn id="49" dur="2000"/>
                                            <p:tgtEl>
                                              <p:spTgt spid="25"/>
                                            </p:tgtEl>
                                          </p:cBhvr>
                                        </p:animEffect>
                                      </p:childTnLst>
                                    </p:cTn>
                                  </p:par>
                                  <p:par>
                                    <p:cTn id="50" presetID="21" presetClass="entr" presetSubtype="1"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heel(1)">
                                          <p:cBhvr>
                                            <p:cTn id="52" dur="2000"/>
                                            <p:tgtEl>
                                              <p:spTgt spid="28"/>
                                            </p:tgtEl>
                                          </p:cBhvr>
                                        </p:animEffect>
                                      </p:childTnLst>
                                    </p:cTn>
                                  </p:par>
                                  <p:par>
                                    <p:cTn id="53" presetID="21" presetClass="entr" presetSubtype="1"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heel(1)">
                                          <p:cBhvr>
                                            <p:cTn id="55" dur="2000"/>
                                            <p:tgtEl>
                                              <p:spTgt spid="31"/>
                                            </p:tgtEl>
                                          </p:cBhvr>
                                        </p:animEffect>
                                      </p:childTnLst>
                                    </p:cTn>
                                  </p:par>
                                  <p:par>
                                    <p:cTn id="56" presetID="21" presetClass="entr" presetSubtype="1"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heel(1)">
                                          <p:cBhvr>
                                            <p:cTn id="5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 grpId="0" animBg="1"/>
          <p:bldP spid="41" grpId="0" animBg="1"/>
          <p:bldP spid="42" grpId="0" animBg="1"/>
          <p:bldP spid="43" grpId="0" animBg="1"/>
          <p:bldP spid="44"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179946" y="158234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chemeClr val="tx1">
                    <a:lumMod val="75000"/>
                    <a:lumOff val="25000"/>
                  </a:schemeClr>
                </a:solidFill>
              </a:rPr>
              <a:t>周意</a:t>
            </a:r>
            <a:endParaRPr lang="zh-CN" altLang="en-US" dirty="0">
              <a:solidFill>
                <a:schemeClr val="tx1">
                  <a:lumMod val="75000"/>
                  <a:lumOff val="25000"/>
                </a:schemeClr>
              </a:solidFill>
            </a:endParaRPr>
          </a:p>
        </p:txBody>
      </p:sp>
      <p:sp>
        <p:nvSpPr>
          <p:cNvPr id="5" name="TextBox 8"/>
          <p:cNvSpPr txBox="1">
            <a:spLocks noChangeArrowheads="1"/>
          </p:cNvSpPr>
          <p:nvPr/>
        </p:nvSpPr>
        <p:spPr bwMode="auto">
          <a:xfrm>
            <a:off x="5569731" y="158234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chemeClr val="tx1">
                    <a:lumMod val="75000"/>
                    <a:lumOff val="25000"/>
                  </a:schemeClr>
                </a:solidFill>
              </a:rPr>
              <a:t>冉徐东</a:t>
            </a:r>
            <a:endParaRPr lang="zh-CN" altLang="en-US" dirty="0">
              <a:solidFill>
                <a:schemeClr val="tx1">
                  <a:lumMod val="75000"/>
                  <a:lumOff val="25000"/>
                </a:schemeClr>
              </a:solidFill>
            </a:endParaRPr>
          </a:p>
        </p:txBody>
      </p:sp>
      <p:sp>
        <p:nvSpPr>
          <p:cNvPr id="6" name="TextBox 9"/>
          <p:cNvSpPr txBox="1">
            <a:spLocks noChangeArrowheads="1"/>
          </p:cNvSpPr>
          <p:nvPr/>
        </p:nvSpPr>
        <p:spPr bwMode="auto">
          <a:xfrm>
            <a:off x="9190347" y="158234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chemeClr val="tx1">
                    <a:lumMod val="75000"/>
                    <a:lumOff val="25000"/>
                  </a:schemeClr>
                </a:solidFill>
              </a:rPr>
              <a:t>付康</a:t>
            </a:r>
            <a:endParaRPr lang="zh-CN" altLang="en-US" dirty="0">
              <a:solidFill>
                <a:schemeClr val="tx1">
                  <a:lumMod val="75000"/>
                  <a:lumOff val="25000"/>
                </a:schemeClr>
              </a:solidFill>
            </a:endParaRPr>
          </a:p>
        </p:txBody>
      </p:sp>
      <p:sp>
        <p:nvSpPr>
          <p:cNvPr id="7" name="文本框 56"/>
          <p:cNvSpPr txBox="1"/>
          <p:nvPr/>
        </p:nvSpPr>
        <p:spPr>
          <a:xfrm>
            <a:off x="1458743" y="1951672"/>
            <a:ext cx="2051050" cy="400110"/>
          </a:xfrm>
          <a:prstGeom prst="rect">
            <a:avLst/>
          </a:prstGeom>
          <a:noFill/>
        </p:spPr>
        <p:txBody>
          <a:bodyPr>
            <a:spAutoFit/>
          </a:bodyPr>
          <a:lstStyle>
            <a:defPPr>
              <a:defRPr lang="zh-CN"/>
            </a:defPPr>
            <a:lvl1pPr algn="just">
              <a:lnSpc>
                <a:spcPct val="110000"/>
              </a:lnSpc>
              <a:defRPr sz="1400">
                <a:solidFill>
                  <a:schemeClr val="tx1">
                    <a:lumMod val="50000"/>
                    <a:lumOff val="50000"/>
                  </a:schemeClr>
                </a:solidFill>
              </a:defRPr>
            </a:lvl1pPr>
          </a:lstStyle>
          <a:p>
            <a:pPr algn="ctr" eaLnBrk="1" fontAlgn="auto" hangingPunct="1">
              <a:lnSpc>
                <a:spcPct val="100000"/>
              </a:lnSpc>
              <a:spcBef>
                <a:spcPts val="0"/>
              </a:spcBef>
              <a:spcAft>
                <a:spcPts val="0"/>
              </a:spcAft>
              <a:defRPr/>
            </a:pPr>
            <a:r>
              <a:rPr lang="en-US" altLang="zh-CN" sz="2000" dirty="0">
                <a:solidFill>
                  <a:schemeClr val="tx1"/>
                </a:solidFill>
                <a:latin typeface="Agency FB" panose="020B0503020202020204" pitchFamily="34" charset="0"/>
              </a:rPr>
              <a:t>coder</a:t>
            </a:r>
            <a:endParaRPr lang="zh-CN" altLang="en-US" sz="1600" dirty="0">
              <a:solidFill>
                <a:schemeClr val="tx1"/>
              </a:solidFill>
              <a:latin typeface="Agency FB" panose="020B0503020202020204" pitchFamily="34" charset="0"/>
            </a:endParaRPr>
          </a:p>
        </p:txBody>
      </p:sp>
      <p:sp>
        <p:nvSpPr>
          <p:cNvPr id="8" name="TextBox 23"/>
          <p:cNvSpPr txBox="1"/>
          <p:nvPr/>
        </p:nvSpPr>
        <p:spPr>
          <a:xfrm>
            <a:off x="1422400" y="2413635"/>
            <a:ext cx="2087880" cy="2353310"/>
          </a:xfrm>
          <a:prstGeom prst="rect">
            <a:avLst/>
          </a:prstGeom>
          <a:noFill/>
        </p:spPr>
        <p:txBody>
          <a:bodyPr wrap="square" rtlCol="0">
            <a:spAutoFit/>
          </a:bodyPr>
          <a:lstStyle/>
          <a:p>
            <a:pPr algn="ctr">
              <a:lnSpc>
                <a:spcPct val="150000"/>
              </a:lnSpc>
            </a:pPr>
            <a:r>
              <a:rPr lang="zh-CN" altLang="en-US" sz="1400" dirty="0">
                <a:solidFill>
                  <a:schemeClr val="tx1">
                    <a:lumMod val="50000"/>
                    <a:lumOff val="50000"/>
                  </a:schemeClr>
                </a:solidFill>
                <a:cs typeface="+mn-ea"/>
                <a:sym typeface="+mn-ea"/>
              </a:rPr>
              <a:t>最深的感受就是要做一个项目容易，要做一个好的项目很难，特别是对用况建模阶段的掌握，以及详细设计阶段接口的统一，都为后面项目的进展做了铺垫。</a:t>
            </a:r>
            <a:endParaRPr lang="zh-CN" altLang="en-US" sz="1400" dirty="0">
              <a:solidFill>
                <a:schemeClr val="tx1">
                  <a:lumMod val="50000"/>
                  <a:lumOff val="50000"/>
                </a:schemeClr>
              </a:solidFill>
              <a:cs typeface="+mn-ea"/>
              <a:sym typeface="+mn-lt"/>
            </a:endParaRPr>
          </a:p>
        </p:txBody>
      </p:sp>
      <p:sp>
        <p:nvSpPr>
          <p:cNvPr id="9" name="文本框 56"/>
          <p:cNvSpPr txBox="1"/>
          <p:nvPr/>
        </p:nvSpPr>
        <p:spPr>
          <a:xfrm>
            <a:off x="4930661" y="1951672"/>
            <a:ext cx="2051050" cy="400110"/>
          </a:xfrm>
          <a:prstGeom prst="rect">
            <a:avLst/>
          </a:prstGeom>
          <a:noFill/>
        </p:spPr>
        <p:txBody>
          <a:bodyPr>
            <a:spAutoFit/>
          </a:bodyPr>
          <a:lstStyle>
            <a:defPPr>
              <a:defRPr lang="zh-CN"/>
            </a:defPPr>
            <a:lvl1pPr algn="just">
              <a:lnSpc>
                <a:spcPct val="110000"/>
              </a:lnSpc>
              <a:defRPr sz="1400">
                <a:solidFill>
                  <a:schemeClr val="tx1">
                    <a:lumMod val="50000"/>
                    <a:lumOff val="50000"/>
                  </a:schemeClr>
                </a:solidFill>
              </a:defRPr>
            </a:lvl1pPr>
          </a:lstStyle>
          <a:p>
            <a:pPr algn="ctr" eaLnBrk="1" fontAlgn="auto" hangingPunct="1">
              <a:lnSpc>
                <a:spcPct val="100000"/>
              </a:lnSpc>
              <a:spcBef>
                <a:spcPts val="0"/>
              </a:spcBef>
              <a:spcAft>
                <a:spcPts val="0"/>
              </a:spcAft>
              <a:defRPr/>
            </a:pPr>
            <a:r>
              <a:rPr lang="en-US" altLang="zh-CN" sz="2000" dirty="0">
                <a:solidFill>
                  <a:schemeClr val="tx1"/>
                </a:solidFill>
                <a:latin typeface="Agency FB" panose="020B0503020202020204" pitchFamily="34" charset="0"/>
              </a:rPr>
              <a:t>leader</a:t>
            </a:r>
            <a:endParaRPr lang="zh-CN" altLang="en-US" sz="1600" dirty="0">
              <a:solidFill>
                <a:schemeClr val="tx1"/>
              </a:solidFill>
              <a:latin typeface="Agency FB" panose="020B0503020202020204" pitchFamily="34" charset="0"/>
            </a:endParaRPr>
          </a:p>
        </p:txBody>
      </p:sp>
      <p:sp>
        <p:nvSpPr>
          <p:cNvPr id="10" name="TextBox 23"/>
          <p:cNvSpPr txBox="1"/>
          <p:nvPr/>
        </p:nvSpPr>
        <p:spPr>
          <a:xfrm>
            <a:off x="4931059" y="2413337"/>
            <a:ext cx="2123914" cy="3784600"/>
          </a:xfrm>
          <a:prstGeom prst="rect">
            <a:avLst/>
          </a:prstGeom>
          <a:noFill/>
        </p:spPr>
        <p:txBody>
          <a:bodyPr wrap="square" rtlCol="0">
            <a:spAutoFit/>
          </a:bodyPr>
          <a:lstStyle/>
          <a:p>
            <a:pPr algn="ctr">
              <a:lnSpc>
                <a:spcPct val="150000"/>
              </a:lnSpc>
            </a:pPr>
            <a:r>
              <a:rPr sz="1000">
                <a:sym typeface="+mn-ea"/>
              </a:rPr>
              <a:t> 1).功能: 系统的仅能完成进本的聊天和好友管理功能,需求规格说明书中的大部分功能还在开发实 现过程中. </a:t>
            </a:r>
            <a:endParaRPr sz="1000">
              <a:sym typeface="+mn-ea"/>
            </a:endParaRPr>
          </a:p>
          <a:p>
            <a:pPr algn="ctr">
              <a:lnSpc>
                <a:spcPct val="150000"/>
              </a:lnSpc>
            </a:pPr>
            <a:r>
              <a:rPr sz="1000">
                <a:sym typeface="+mn-ea"/>
              </a:rPr>
              <a:t>        2).开发技术: 我们开发团队第一次开发这种较为复杂的系统,需要学习较多的新的知识技术,包括 Boost asio 库的基本原理和运用,如何处理系统的高并发问题,QML 语言的信号和嘈函数机制等.</a:t>
            </a:r>
            <a:endParaRPr sz="1000">
              <a:sym typeface="+mn-ea"/>
            </a:endParaRPr>
          </a:p>
          <a:p>
            <a:pPr algn="ctr">
              <a:lnSpc>
                <a:spcPct val="150000"/>
              </a:lnSpc>
            </a:pPr>
            <a:r>
              <a:rPr sz="1000">
                <a:sym typeface="+mn-ea"/>
              </a:rPr>
              <a:t>        3).时间进度: 由于今年疫情原因,开发团队的各个成员只能居家隔离.仅能通过网络沟通的方式进行系 统开发,开发效率及其地下,开发进度严重滞后,未能按时间完成系统.</a:t>
            </a:r>
            <a:endParaRPr lang="en-GB" altLang="zh-CN" sz="1000" dirty="0">
              <a:solidFill>
                <a:schemeClr val="tx1">
                  <a:lumMod val="50000"/>
                  <a:lumOff val="50000"/>
                </a:schemeClr>
              </a:solidFill>
              <a:cs typeface="+mn-ea"/>
              <a:sym typeface="+mn-lt"/>
            </a:endParaRPr>
          </a:p>
        </p:txBody>
      </p:sp>
      <p:sp>
        <p:nvSpPr>
          <p:cNvPr id="11" name="文本框 56"/>
          <p:cNvSpPr txBox="1"/>
          <p:nvPr/>
        </p:nvSpPr>
        <p:spPr>
          <a:xfrm>
            <a:off x="8518765" y="1951672"/>
            <a:ext cx="2051050" cy="400110"/>
          </a:xfrm>
          <a:prstGeom prst="rect">
            <a:avLst/>
          </a:prstGeom>
          <a:noFill/>
        </p:spPr>
        <p:txBody>
          <a:bodyPr>
            <a:spAutoFit/>
          </a:bodyPr>
          <a:lstStyle>
            <a:defPPr>
              <a:defRPr lang="zh-CN"/>
            </a:defPPr>
            <a:lvl1pPr algn="just">
              <a:lnSpc>
                <a:spcPct val="110000"/>
              </a:lnSpc>
              <a:defRPr sz="1400">
                <a:solidFill>
                  <a:schemeClr val="tx1">
                    <a:lumMod val="50000"/>
                    <a:lumOff val="50000"/>
                  </a:schemeClr>
                </a:solidFill>
              </a:defRPr>
            </a:lvl1pPr>
          </a:lstStyle>
          <a:p>
            <a:pPr algn="ctr" eaLnBrk="1" fontAlgn="auto" hangingPunct="1">
              <a:lnSpc>
                <a:spcPct val="100000"/>
              </a:lnSpc>
              <a:spcBef>
                <a:spcPts val="0"/>
              </a:spcBef>
              <a:spcAft>
                <a:spcPts val="0"/>
              </a:spcAft>
              <a:defRPr/>
            </a:pPr>
            <a:r>
              <a:rPr lang="en-US" altLang="zh-CN" sz="2000" dirty="0">
                <a:solidFill>
                  <a:schemeClr val="tx1"/>
                </a:solidFill>
                <a:latin typeface="Agency FB" panose="020B0503020202020204" pitchFamily="34" charset="0"/>
              </a:rPr>
              <a:t>coder</a:t>
            </a:r>
            <a:endParaRPr lang="zh-CN" altLang="en-US" sz="1600" dirty="0">
              <a:solidFill>
                <a:schemeClr val="tx1"/>
              </a:solidFill>
              <a:latin typeface="Agency FB" panose="020B0503020202020204" pitchFamily="34" charset="0"/>
            </a:endParaRPr>
          </a:p>
        </p:txBody>
      </p:sp>
      <p:sp>
        <p:nvSpPr>
          <p:cNvPr id="12" name="TextBox 23"/>
          <p:cNvSpPr txBox="1"/>
          <p:nvPr/>
        </p:nvSpPr>
        <p:spPr>
          <a:xfrm>
            <a:off x="8482333" y="2413337"/>
            <a:ext cx="2123914" cy="2317622"/>
          </a:xfrm>
          <a:prstGeom prst="rect">
            <a:avLst/>
          </a:prstGeom>
          <a:noFill/>
        </p:spPr>
        <p:txBody>
          <a:bodyPr wrap="square" rtlCol="0">
            <a:spAutoFit/>
          </a:bodyPr>
          <a:lstStyle/>
          <a:p>
            <a:pPr algn="ctr">
              <a:lnSpc>
                <a:spcPct val="150000"/>
              </a:lnSpc>
            </a:pP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我应该合理的安排自己的时间，这样就不会在实现的时候和考研复习发生冲突，只能在一些问题上和组员交流，而不能和他们同时实现此系统，的确遗憾。</a:t>
            </a:r>
            <a:endParaRPr lang="en-US" altLang="zh-CN" sz="1400" dirty="0">
              <a:solidFill>
                <a:schemeClr val="tx1">
                  <a:lumMod val="50000"/>
                  <a:lumOff val="50000"/>
                </a:schemeClr>
              </a:solidFill>
              <a:cs typeface="+mn-ea"/>
              <a:sym typeface="+mn-lt"/>
            </a:endParaRPr>
          </a:p>
        </p:txBody>
      </p:sp>
      <p:sp>
        <p:nvSpPr>
          <p:cNvPr id="15"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个人总结：</a:t>
            </a:r>
            <a:endParaRPr lang="en-US" altLang="zh-CN" sz="3200" b="1" dirty="0">
              <a:solidFill>
                <a:schemeClr val="tx1">
                  <a:lumMod val="75000"/>
                  <a:lumOff val="25000"/>
                </a:schemeClr>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34000">
                                          <p:cBhvr additive="base">
                                            <p:cTn id="7" dur="750" fill="hold"/>
                                            <p:tgtEl>
                                              <p:spTgt spid="15"/>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71928"/>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60320" y="1689038"/>
            <a:ext cx="10780579" cy="4892675"/>
          </a:xfrm>
          <a:prstGeom prst="rect">
            <a:avLst/>
          </a:prstGeom>
        </p:spPr>
        <p:txBody>
          <a:bodyPr wrap="square">
            <a:spAutoFit/>
          </a:bodyPr>
          <a:lstStyle/>
          <a:p>
            <a:pPr algn="l">
              <a:spcBef>
                <a:spcPts val="0"/>
              </a:spcBef>
              <a:spcAft>
                <a:spcPts val="0"/>
              </a:spcAft>
              <a:buClrTx/>
              <a:buSzTx/>
              <a:buFontTx/>
              <a:defRPr/>
            </a:pPr>
            <a:r>
              <a:rPr lang="en-US" altLang="zh-CN" sz="2400" b="1" kern="0" noProof="0" dirty="0">
                <a:ln>
                  <a:noFill/>
                </a:ln>
                <a:solidFill>
                  <a:prstClr val="black"/>
                </a:solidFill>
                <a:effectLst/>
                <a:uLnTx/>
                <a:uFillTx/>
                <a:latin typeface="等线" panose="02010600030101010101" charset="-122"/>
                <a:ea typeface="等线" panose="02010600030101010101" charset="-122"/>
                <a:sym typeface="+mn-ea"/>
              </a:rPr>
              <a:t>        </a:t>
            </a:r>
            <a:r>
              <a:rPr lang="zh-CN" altLang="en-US" sz="2400" kern="0" noProof="0" dirty="0">
                <a:ln>
                  <a:noFill/>
                </a:ln>
                <a:solidFill>
                  <a:prstClr val="black"/>
                </a:solidFill>
                <a:effectLst/>
                <a:uLnTx/>
                <a:uFillTx/>
                <a:latin typeface="等线" panose="02010600030101010101" charset="-122"/>
                <a:ea typeface="等线" panose="02010600030101010101" charset="-122"/>
                <a:sym typeface="+mn-ea"/>
              </a:rPr>
              <a:t>下面,我将从功能,开发技术,时间进度几个角度来对参品质量进行评价:</a:t>
            </a:r>
            <a:endParaRPr lang="zh-CN" altLang="en-US" sz="2400" kern="0" noProof="0" dirty="0">
              <a:ln>
                <a:noFill/>
              </a:ln>
              <a:solidFill>
                <a:prstClr val="black"/>
              </a:solidFill>
              <a:effectLst/>
              <a:uLnTx/>
              <a:uFillTx/>
              <a:latin typeface="等线" panose="02010600030101010101" charset="-122"/>
              <a:ea typeface="等线" panose="02010600030101010101" charset="-122"/>
            </a:endParaRPr>
          </a:p>
          <a:p>
            <a:pPr algn="l">
              <a:spcBef>
                <a:spcPts val="0"/>
              </a:spcBef>
              <a:spcAft>
                <a:spcPts val="0"/>
              </a:spcAft>
              <a:buClrTx/>
              <a:buSzTx/>
              <a:buFontTx/>
              <a:defRPr/>
            </a:pPr>
            <a:r>
              <a:rPr lang="zh-CN" altLang="en-US" sz="2400" kern="0" noProof="0" dirty="0">
                <a:ln>
                  <a:noFill/>
                </a:ln>
                <a:solidFill>
                  <a:prstClr val="black"/>
                </a:solidFill>
                <a:effectLst/>
                <a:uLnTx/>
                <a:uFillTx/>
                <a:latin typeface="等线" panose="02010600030101010101" charset="-122"/>
                <a:ea typeface="等线" panose="02010600030101010101" charset="-122"/>
                <a:sym typeface="+mn-ea"/>
              </a:rPr>
              <a:t>        1).功能: 系统的仅能完成文本的聊天</a:t>
            </a:r>
            <a:r>
              <a:rPr lang="en-US" altLang="zh-CN" sz="2400" kern="0" noProof="0" dirty="0">
                <a:ln>
                  <a:noFill/>
                </a:ln>
                <a:solidFill>
                  <a:prstClr val="black"/>
                </a:solidFill>
                <a:effectLst/>
                <a:uLnTx/>
                <a:uFillTx/>
                <a:latin typeface="等线" panose="02010600030101010101" charset="-122"/>
                <a:ea typeface="等线" panose="02010600030101010101" charset="-122"/>
                <a:sym typeface="+mn-ea"/>
              </a:rPr>
              <a:t>(</a:t>
            </a:r>
            <a:r>
              <a:rPr lang="zh-CN" altLang="en-US" sz="2400" kern="0" noProof="0" dirty="0">
                <a:ln>
                  <a:noFill/>
                </a:ln>
                <a:solidFill>
                  <a:prstClr val="black"/>
                </a:solidFill>
                <a:effectLst/>
                <a:uLnTx/>
                <a:uFillTx/>
                <a:latin typeface="等线" panose="02010600030101010101" charset="-122"/>
                <a:ea typeface="等线" panose="02010600030101010101" charset="-122"/>
                <a:sym typeface="+mn-ea"/>
              </a:rPr>
              <a:t>点对点</a:t>
            </a:r>
            <a:r>
              <a:rPr lang="en-US" altLang="zh-CN" sz="2400" kern="0" noProof="0" dirty="0">
                <a:ln>
                  <a:noFill/>
                </a:ln>
                <a:solidFill>
                  <a:prstClr val="black"/>
                </a:solidFill>
                <a:effectLst/>
                <a:uLnTx/>
                <a:uFillTx/>
                <a:latin typeface="等线" panose="02010600030101010101" charset="-122"/>
                <a:ea typeface="等线" panose="02010600030101010101" charset="-122"/>
                <a:sym typeface="+mn-ea"/>
              </a:rPr>
              <a:t>,</a:t>
            </a:r>
            <a:r>
              <a:rPr lang="zh-CN" altLang="en-US" sz="2400" kern="0" noProof="0" dirty="0">
                <a:ln>
                  <a:noFill/>
                </a:ln>
                <a:solidFill>
                  <a:prstClr val="black"/>
                </a:solidFill>
                <a:effectLst/>
                <a:uLnTx/>
                <a:uFillTx/>
                <a:latin typeface="等线" panose="02010600030101010101" charset="-122"/>
                <a:ea typeface="等线" panose="02010600030101010101" charset="-122"/>
                <a:sym typeface="+mn-ea"/>
              </a:rPr>
              <a:t>群聊</a:t>
            </a:r>
            <a:r>
              <a:rPr lang="en-US" altLang="zh-CN" sz="2400" kern="0" noProof="0" dirty="0">
                <a:ln>
                  <a:noFill/>
                </a:ln>
                <a:solidFill>
                  <a:prstClr val="black"/>
                </a:solidFill>
                <a:effectLst/>
                <a:uLnTx/>
                <a:uFillTx/>
                <a:latin typeface="等线" panose="02010600030101010101" charset="-122"/>
                <a:ea typeface="等线" panose="02010600030101010101" charset="-122"/>
                <a:sym typeface="+mn-ea"/>
              </a:rPr>
              <a:t>,</a:t>
            </a:r>
            <a:r>
              <a:rPr lang="zh-CN" altLang="en-US" sz="2400" kern="0" noProof="0" dirty="0">
                <a:ln>
                  <a:noFill/>
                </a:ln>
                <a:solidFill>
                  <a:prstClr val="black"/>
                </a:solidFill>
                <a:effectLst/>
                <a:uLnTx/>
                <a:uFillTx/>
                <a:latin typeface="等线" panose="02010600030101010101" charset="-122"/>
                <a:ea typeface="等线" panose="02010600030101010101" charset="-122"/>
                <a:sym typeface="+mn-ea"/>
              </a:rPr>
              <a:t>文件</a:t>
            </a:r>
            <a:r>
              <a:rPr lang="en-US" altLang="zh-CN" sz="2400" kern="0" noProof="0" dirty="0">
                <a:ln>
                  <a:noFill/>
                </a:ln>
                <a:solidFill>
                  <a:prstClr val="black"/>
                </a:solidFill>
                <a:effectLst/>
                <a:uLnTx/>
                <a:uFillTx/>
                <a:latin typeface="等线" panose="02010600030101010101" charset="-122"/>
                <a:ea typeface="等线" panose="02010600030101010101" charset="-122"/>
                <a:sym typeface="+mn-ea"/>
              </a:rPr>
              <a:t>)</a:t>
            </a:r>
            <a:r>
              <a:rPr lang="zh-CN" altLang="en-US" sz="2400" kern="0" noProof="0" dirty="0">
                <a:ln>
                  <a:noFill/>
                </a:ln>
                <a:solidFill>
                  <a:prstClr val="black"/>
                </a:solidFill>
                <a:effectLst/>
                <a:uLnTx/>
                <a:uFillTx/>
                <a:latin typeface="等线" panose="02010600030101010101" charset="-122"/>
                <a:ea typeface="等线" panose="02010600030101010101" charset="-122"/>
                <a:sym typeface="+mn-ea"/>
              </a:rPr>
              <a:t>和好友管理功能. </a:t>
            </a:r>
            <a:endParaRPr lang="zh-CN" altLang="en-US" sz="2400" kern="0" noProof="0" dirty="0">
              <a:ln>
                <a:noFill/>
              </a:ln>
              <a:solidFill>
                <a:prstClr val="black"/>
              </a:solidFill>
              <a:effectLst/>
              <a:uLnTx/>
              <a:uFillTx/>
              <a:latin typeface="等线" panose="02010600030101010101" charset="-122"/>
              <a:ea typeface="等线" panose="02010600030101010101" charset="-122"/>
            </a:endParaRPr>
          </a:p>
          <a:p>
            <a:pPr algn="l">
              <a:spcBef>
                <a:spcPts val="0"/>
              </a:spcBef>
              <a:spcAft>
                <a:spcPts val="0"/>
              </a:spcAft>
              <a:buClrTx/>
              <a:buSzTx/>
              <a:buFontTx/>
              <a:defRPr/>
            </a:pPr>
            <a:r>
              <a:rPr lang="zh-CN" altLang="en-US" sz="2400" kern="0" noProof="0" dirty="0">
                <a:ln>
                  <a:noFill/>
                </a:ln>
                <a:solidFill>
                  <a:prstClr val="black"/>
                </a:solidFill>
                <a:effectLst/>
                <a:uLnTx/>
                <a:uFillTx/>
                <a:latin typeface="等线" panose="02010600030101010101" charset="-122"/>
                <a:ea typeface="等线" panose="02010600030101010101" charset="-122"/>
                <a:sym typeface="+mn-ea"/>
              </a:rPr>
              <a:t>        2).开发技术: 我们开发团队第一次开发这种较为复杂的系统,需要学习较多的新的知识技术,包括 Boost asio 库的基本原理和运用,如何处理系统的高并发问题,QML 语言的信号和嘈函数机制等.</a:t>
            </a:r>
            <a:endParaRPr lang="zh-CN" altLang="en-US" sz="2400" kern="0" noProof="0" dirty="0">
              <a:ln>
                <a:noFill/>
              </a:ln>
              <a:solidFill>
                <a:prstClr val="black"/>
              </a:solidFill>
              <a:effectLst/>
              <a:uLnTx/>
              <a:uFillTx/>
              <a:latin typeface="等线" panose="02010600030101010101" charset="-122"/>
              <a:ea typeface="等线" panose="02010600030101010101" charset="-122"/>
            </a:endParaRPr>
          </a:p>
          <a:p>
            <a:pPr algn="l">
              <a:spcBef>
                <a:spcPts val="0"/>
              </a:spcBef>
              <a:spcAft>
                <a:spcPts val="0"/>
              </a:spcAft>
              <a:buClrTx/>
              <a:buSzTx/>
              <a:buFontTx/>
              <a:defRPr/>
            </a:pPr>
            <a:r>
              <a:rPr lang="zh-CN" altLang="en-US" sz="2400" kern="0" noProof="0" dirty="0">
                <a:ln>
                  <a:noFill/>
                </a:ln>
                <a:solidFill>
                  <a:prstClr val="black"/>
                </a:solidFill>
                <a:effectLst/>
                <a:uLnTx/>
                <a:uFillTx/>
                <a:latin typeface="等线" panose="02010600030101010101" charset="-122"/>
                <a:ea typeface="等线" panose="02010600030101010101" charset="-122"/>
                <a:sym typeface="+mn-ea"/>
              </a:rPr>
              <a:t>        3).时间进度: 由于今年疫情原因,开发团队的各个成员只能居家隔离.仅能通过网络沟通的方式进行系统开发,开发效率及其低下,开发进度严重滞后,未能按时间完成系统</a:t>
            </a:r>
            <a:r>
              <a:rPr lang="en-US" altLang="zh-CN" sz="2400" kern="0" noProof="0" dirty="0">
                <a:ln>
                  <a:noFill/>
                </a:ln>
                <a:solidFill>
                  <a:prstClr val="black"/>
                </a:solidFill>
                <a:effectLst/>
                <a:uLnTx/>
                <a:uFillTx/>
                <a:latin typeface="等线" panose="02010600030101010101" charset="-122"/>
                <a:ea typeface="等线" panose="02010600030101010101" charset="-122"/>
                <a:sym typeface="+mn-ea"/>
              </a:rPr>
              <a:t>.</a:t>
            </a:r>
            <a:endParaRPr lang="zh-CN" altLang="en-US" sz="2400" kern="0" noProof="0" dirty="0">
              <a:ln>
                <a:noFill/>
              </a:ln>
              <a:solidFill>
                <a:prstClr val="black"/>
              </a:solidFill>
              <a:effectLst/>
              <a:uLnTx/>
              <a:uFillTx/>
              <a:latin typeface="等线" panose="02010600030101010101" charset="-122"/>
              <a:ea typeface="等线" panose="02010600030101010101" charset="-122"/>
            </a:endParaRPr>
          </a:p>
          <a:p>
            <a:pPr algn="l">
              <a:spcBef>
                <a:spcPts val="0"/>
              </a:spcBef>
              <a:spcAft>
                <a:spcPts val="0"/>
              </a:spcAft>
              <a:buClrTx/>
              <a:buSzTx/>
              <a:buFontTx/>
              <a:defRPr/>
            </a:pPr>
            <a:r>
              <a:rPr lang="zh-CN" altLang="en-US" sz="2400" kern="0" noProof="0" dirty="0">
                <a:ln>
                  <a:noFill/>
                </a:ln>
                <a:solidFill>
                  <a:prstClr val="black"/>
                </a:solidFill>
                <a:effectLst/>
                <a:uLnTx/>
                <a:uFillTx/>
                <a:latin typeface="等线" panose="02010600030101010101" charset="-122"/>
                <a:ea typeface="等线" panose="02010600030101010101" charset="-122"/>
                <a:sym typeface="+mn-ea"/>
              </a:rPr>
              <a:t>      </a:t>
            </a:r>
            <a:endParaRPr lang="zh-CN" altLang="en-US" sz="2400" kern="0" noProof="0" dirty="0">
              <a:ln>
                <a:noFill/>
              </a:ln>
              <a:solidFill>
                <a:prstClr val="black"/>
              </a:solidFill>
              <a:effectLst/>
              <a:uLnTx/>
              <a:uFillTx/>
              <a:latin typeface="等线" panose="02010600030101010101" charset="-122"/>
              <a:ea typeface="等线" panose="02010600030101010101" charset="-122"/>
            </a:endParaRPr>
          </a:p>
          <a:p>
            <a:pPr algn="l">
              <a:spcBef>
                <a:spcPts val="0"/>
              </a:spcBef>
              <a:spcAft>
                <a:spcPts val="0"/>
              </a:spcAft>
              <a:buClrTx/>
              <a:buSzTx/>
              <a:buFontTx/>
              <a:defRPr/>
            </a:pPr>
            <a:r>
              <a:rPr lang="zh-CN" altLang="en-US" sz="2400" b="1" kern="0" noProof="0" dirty="0">
                <a:ln>
                  <a:noFill/>
                </a:ln>
                <a:solidFill>
                  <a:prstClr val="black"/>
                </a:solidFill>
                <a:effectLst/>
                <a:uLnTx/>
                <a:uFillTx/>
                <a:latin typeface="等线" panose="02010600030101010101" charset="-122"/>
                <a:ea typeface="等线" panose="02010600030101010101" charset="-122"/>
                <a:sym typeface="+mn-ea"/>
              </a:rPr>
              <a:t>      综合来看,目前，项目的开发未能按计划实现,还需要继续开发。</a:t>
            </a:r>
            <a:endParaRPr lang="zh-CN" altLang="en-US" sz="2400" b="1" kern="0" noProof="0" dirty="0">
              <a:ln>
                <a:noFill/>
              </a:ln>
              <a:solidFill>
                <a:prstClr val="black"/>
              </a:solidFill>
              <a:effectLst/>
              <a:uLnTx/>
              <a:uFillTx/>
              <a:latin typeface="等线" panose="02010600030101010101" charset="-122"/>
              <a:ea typeface="等线" panose="02010600030101010101" charset="-122"/>
            </a:endParaRPr>
          </a:p>
          <a:p>
            <a:pPr algn="just" eaLnBrk="1" fontAlgn="auto" hangingPunct="1">
              <a:lnSpc>
                <a:spcPct val="150000"/>
              </a:lnSpc>
              <a:spcBef>
                <a:spcPts val="0"/>
              </a:spcBef>
              <a:spcAft>
                <a:spcPts val="0"/>
              </a:spcAft>
              <a:defRPr/>
            </a:pPr>
            <a:endParaRPr lang="en-US" altLang="zh-CN" sz="24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en-US" altLang="zh-CN" sz="2400" dirty="0">
                <a:solidFill>
                  <a:schemeClr val="tx1">
                    <a:lumMod val="75000"/>
                    <a:lumOff val="25000"/>
                  </a:schemeClr>
                </a:solidFill>
                <a:latin typeface="Arial" panose="020B0604020202020204" pitchFamily="34" charset="0"/>
                <a:ea typeface="+mn-ea"/>
                <a:cs typeface="Arial" panose="020B0604020202020204" pitchFamily="34" charset="0"/>
              </a:rPr>
              <a:t>        </a:t>
            </a:r>
            <a:endParaRPr lang="en-US" altLang="zh-CN" sz="24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22"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项目总结</a:t>
            </a:r>
            <a:endParaRPr lang="en-US" altLang="zh-CN" sz="3200" b="1" dirty="0">
              <a:solidFill>
                <a:schemeClr val="tx1">
                  <a:lumMod val="75000"/>
                  <a:lumOff val="25000"/>
                </a:schemeClr>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414130" y="2879942"/>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09870" y="1642716"/>
            <a:ext cx="1701107" cy="646331"/>
          </a:xfrm>
          <a:prstGeom prst="rect">
            <a:avLst/>
          </a:prstGeom>
          <a:noFill/>
          <a:effectLst/>
        </p:spPr>
        <p:txBody>
          <a:bodyPr wrap="none" rtlCol="0">
            <a:spAutoFit/>
          </a:bodyPr>
          <a:lstStyle/>
          <a:p>
            <a:pPr algn="r"/>
            <a:r>
              <a:rPr lang="en-US" altLang="zh-CN" sz="3600" dirty="0">
                <a:solidFill>
                  <a:schemeClr val="tx1">
                    <a:lumMod val="75000"/>
                    <a:lumOff val="25000"/>
                  </a:schemeClr>
                </a:solidFill>
                <a:latin typeface="+mn-lt"/>
                <a:ea typeface="微软雅黑" panose="020B0503020204020204" pitchFamily="34" charset="-122"/>
                <a:cs typeface="Kartika" panose="02020503030404060203" pitchFamily="18" charset="0"/>
              </a:rPr>
              <a:t>CONCENTS</a:t>
            </a:r>
            <a:endParaRPr lang="zh-CN" altLang="en-US" sz="3600" dirty="0">
              <a:solidFill>
                <a:schemeClr val="tx1">
                  <a:lumMod val="75000"/>
                  <a:lumOff val="25000"/>
                </a:schemeClr>
              </a:solidFill>
              <a:latin typeface="+mn-lt"/>
              <a:ea typeface="微软雅黑" panose="020B0503020204020204" pitchFamily="34" charset="-122"/>
              <a:cs typeface="Kartika" panose="02020503030404060203" pitchFamily="18" charset="0"/>
            </a:endParaRPr>
          </a:p>
        </p:txBody>
      </p:sp>
      <p:sp>
        <p:nvSpPr>
          <p:cNvPr id="5" name="文本框 4"/>
          <p:cNvSpPr txBox="1"/>
          <p:nvPr/>
        </p:nvSpPr>
        <p:spPr>
          <a:xfrm>
            <a:off x="429172" y="2047495"/>
            <a:ext cx="1976145" cy="1107996"/>
          </a:xfrm>
          <a:prstGeom prst="rect">
            <a:avLst/>
          </a:prstGeom>
          <a:noFill/>
          <a:effectLst/>
        </p:spPr>
        <p:txBody>
          <a:bodyPr wrap="square" rtlCol="0">
            <a:spAutoFit/>
          </a:bodyPr>
          <a:lstStyle/>
          <a:p>
            <a:pPr algn="dist"/>
            <a:r>
              <a:rPr lang="zh-CN" altLang="en-US" sz="66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目录</a:t>
            </a:r>
            <a:endParaRPr lang="zh-CN" altLang="en-US" sz="66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endParaRPr>
          </a:p>
        </p:txBody>
      </p:sp>
      <p:cxnSp>
        <p:nvCxnSpPr>
          <p:cNvPr id="16" name="直接连接符 15"/>
          <p:cNvCxnSpPr/>
          <p:nvPr/>
        </p:nvCxnSpPr>
        <p:spPr>
          <a:xfrm flipV="1">
            <a:off x="307706" y="2122679"/>
            <a:ext cx="3277828" cy="3277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651249" y="2335625"/>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986015" y="1711248"/>
            <a:ext cx="5716785" cy="707886"/>
            <a:chOff x="3986015" y="1711248"/>
            <a:chExt cx="5716785" cy="707886"/>
          </a:xfrm>
        </p:grpSpPr>
        <p:sp>
          <p:nvSpPr>
            <p:cNvPr id="10" name="TextBox 64"/>
            <p:cNvSpPr>
              <a:spLocks noChangeArrowheads="1"/>
            </p:cNvSpPr>
            <p:nvPr/>
          </p:nvSpPr>
          <p:spPr bwMode="auto">
            <a:xfrm>
              <a:off x="4586719" y="1723948"/>
              <a:ext cx="3781315" cy="646331"/>
            </a:xfrm>
            <a:prstGeom prst="rect">
              <a:avLst/>
            </a:prstGeom>
            <a:noFill/>
            <a:ln w="9525">
              <a:noFill/>
              <a:miter lim="800000"/>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项目简介</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13" name="TextBox 64"/>
            <p:cNvSpPr>
              <a:spLocks noChangeArrowheads="1"/>
            </p:cNvSpPr>
            <p:nvPr/>
          </p:nvSpPr>
          <p:spPr bwMode="auto">
            <a:xfrm>
              <a:off x="4193481" y="1723948"/>
              <a:ext cx="518681" cy="646331"/>
            </a:xfrm>
            <a:prstGeom prst="rect">
              <a:avLst/>
            </a:prstGeom>
            <a:noFill/>
            <a:ln w="9525">
              <a:noFill/>
              <a:miter lim="800000"/>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1</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3" name="矩形 2"/>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7" name="组合 16"/>
          <p:cNvGrpSpPr/>
          <p:nvPr/>
        </p:nvGrpSpPr>
        <p:grpSpPr>
          <a:xfrm>
            <a:off x="3986015" y="2695468"/>
            <a:ext cx="5716785" cy="707886"/>
            <a:chOff x="3986015" y="1711248"/>
            <a:chExt cx="5716785" cy="707886"/>
          </a:xfrm>
        </p:grpSpPr>
        <p:sp>
          <p:nvSpPr>
            <p:cNvPr id="18" name="TextBox 64"/>
            <p:cNvSpPr>
              <a:spLocks noChangeArrowheads="1"/>
            </p:cNvSpPr>
            <p:nvPr/>
          </p:nvSpPr>
          <p:spPr bwMode="auto">
            <a:xfrm>
              <a:off x="4586719" y="1723948"/>
              <a:ext cx="3781315" cy="646331"/>
            </a:xfrm>
            <a:prstGeom prst="rect">
              <a:avLst/>
            </a:prstGeom>
            <a:noFill/>
            <a:ln w="9525">
              <a:noFill/>
              <a:miter lim="800000"/>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项目完成状态</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19" name="TextBox 64"/>
            <p:cNvSpPr>
              <a:spLocks noChangeArrowheads="1"/>
            </p:cNvSpPr>
            <p:nvPr/>
          </p:nvSpPr>
          <p:spPr bwMode="auto">
            <a:xfrm>
              <a:off x="4193481" y="1723948"/>
              <a:ext cx="518681" cy="646331"/>
            </a:xfrm>
            <a:prstGeom prst="rect">
              <a:avLst/>
            </a:prstGeom>
            <a:noFill/>
            <a:ln w="9525">
              <a:noFill/>
              <a:miter lim="800000"/>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2</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0" name="矩形 19"/>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1" name="组合 20"/>
          <p:cNvGrpSpPr/>
          <p:nvPr/>
        </p:nvGrpSpPr>
        <p:grpSpPr>
          <a:xfrm>
            <a:off x="3986014" y="3679688"/>
            <a:ext cx="5716785" cy="707886"/>
            <a:chOff x="3986015" y="1711248"/>
            <a:chExt cx="5716785" cy="707886"/>
          </a:xfrm>
        </p:grpSpPr>
        <p:sp>
          <p:nvSpPr>
            <p:cNvPr id="22" name="TextBox 64"/>
            <p:cNvSpPr>
              <a:spLocks noChangeArrowheads="1"/>
            </p:cNvSpPr>
            <p:nvPr/>
          </p:nvSpPr>
          <p:spPr bwMode="auto">
            <a:xfrm>
              <a:off x="4586719" y="1723948"/>
              <a:ext cx="3781315" cy="646331"/>
            </a:xfrm>
            <a:prstGeom prst="rect">
              <a:avLst/>
            </a:prstGeom>
            <a:noFill/>
            <a:ln w="9525">
              <a:noFill/>
              <a:miter lim="800000"/>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技术难点</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3" name="TextBox 64"/>
            <p:cNvSpPr>
              <a:spLocks noChangeArrowheads="1"/>
            </p:cNvSpPr>
            <p:nvPr/>
          </p:nvSpPr>
          <p:spPr bwMode="auto">
            <a:xfrm>
              <a:off x="4193481" y="1723948"/>
              <a:ext cx="518681" cy="646331"/>
            </a:xfrm>
            <a:prstGeom prst="rect">
              <a:avLst/>
            </a:prstGeom>
            <a:noFill/>
            <a:ln w="9525">
              <a:noFill/>
              <a:miter lim="800000"/>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3</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5" name="矩形 24"/>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6" name="组合 25"/>
          <p:cNvGrpSpPr/>
          <p:nvPr/>
        </p:nvGrpSpPr>
        <p:grpSpPr>
          <a:xfrm>
            <a:off x="3986013" y="4663907"/>
            <a:ext cx="5716785" cy="707886"/>
            <a:chOff x="3986015" y="1711248"/>
            <a:chExt cx="5716785" cy="707886"/>
          </a:xfrm>
        </p:grpSpPr>
        <p:sp>
          <p:nvSpPr>
            <p:cNvPr id="27" name="TextBox 64"/>
            <p:cNvSpPr>
              <a:spLocks noChangeArrowheads="1"/>
            </p:cNvSpPr>
            <p:nvPr/>
          </p:nvSpPr>
          <p:spPr bwMode="auto">
            <a:xfrm>
              <a:off x="4586719" y="1723948"/>
              <a:ext cx="3781315" cy="646331"/>
            </a:xfrm>
            <a:prstGeom prst="rect">
              <a:avLst/>
            </a:prstGeom>
            <a:noFill/>
            <a:ln w="9525">
              <a:noFill/>
              <a:miter lim="800000"/>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项目总结</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8" name="TextBox 64"/>
            <p:cNvSpPr>
              <a:spLocks noChangeArrowheads="1"/>
            </p:cNvSpPr>
            <p:nvPr/>
          </p:nvSpPr>
          <p:spPr bwMode="auto">
            <a:xfrm>
              <a:off x="4193481" y="1723948"/>
              <a:ext cx="518681" cy="646331"/>
            </a:xfrm>
            <a:prstGeom prst="rect">
              <a:avLst/>
            </a:prstGeom>
            <a:noFill/>
            <a:ln w="9525">
              <a:noFill/>
              <a:miter lim="800000"/>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4</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9" name="矩形 28"/>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1000"/>
                                </p:stCondLst>
                                <p:childTnLst>
                                  <p:par>
                                    <p:cTn id="24" presetID="2" presetClass="entr" presetSubtype="2" accel="60000" fill="hold" nodeType="afterEffect" p14:presetBounceEnd="62000">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14:bounceEnd="62000">
                                          <p:cBhvr additive="base">
                                            <p:cTn id="26" dur="1750" fill="hold"/>
                                            <p:tgtEl>
                                              <p:spTgt spid="14"/>
                                            </p:tgtEl>
                                            <p:attrNameLst>
                                              <p:attrName>ppt_x</p:attrName>
                                            </p:attrNameLst>
                                          </p:cBhvr>
                                          <p:tavLst>
                                            <p:tav tm="0">
                                              <p:val>
                                                <p:strVal val="1+#ppt_w/2"/>
                                              </p:val>
                                            </p:tav>
                                            <p:tav tm="100000">
                                              <p:val>
                                                <p:strVal val="#ppt_x"/>
                                              </p:val>
                                            </p:tav>
                                          </p:tavLst>
                                        </p:anim>
                                        <p:anim calcmode="lin" valueType="num" p14:bounceEnd="62000">
                                          <p:cBhvr additive="base">
                                            <p:cTn id="27" dur="175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2" accel="60000" fill="hold" nodeType="withEffect" p14:presetBounceEnd="62000">
                                      <p:stCondLst>
                                        <p:cond delay="100"/>
                                      </p:stCondLst>
                                      <p:childTnLst>
                                        <p:set>
                                          <p:cBhvr>
                                            <p:cTn id="29" dur="1" fill="hold">
                                              <p:stCondLst>
                                                <p:cond delay="0"/>
                                              </p:stCondLst>
                                            </p:cTn>
                                            <p:tgtEl>
                                              <p:spTgt spid="17"/>
                                            </p:tgtEl>
                                            <p:attrNameLst>
                                              <p:attrName>style.visibility</p:attrName>
                                            </p:attrNameLst>
                                          </p:cBhvr>
                                          <p:to>
                                            <p:strVal val="visible"/>
                                          </p:to>
                                        </p:set>
                                        <p:anim calcmode="lin" valueType="num" p14:bounceEnd="62000">
                                          <p:cBhvr additive="base">
                                            <p:cTn id="30" dur="1750" fill="hold"/>
                                            <p:tgtEl>
                                              <p:spTgt spid="17"/>
                                            </p:tgtEl>
                                            <p:attrNameLst>
                                              <p:attrName>ppt_x</p:attrName>
                                            </p:attrNameLst>
                                          </p:cBhvr>
                                          <p:tavLst>
                                            <p:tav tm="0">
                                              <p:val>
                                                <p:strVal val="1+#ppt_w/2"/>
                                              </p:val>
                                            </p:tav>
                                            <p:tav tm="100000">
                                              <p:val>
                                                <p:strVal val="#ppt_x"/>
                                              </p:val>
                                            </p:tav>
                                          </p:tavLst>
                                        </p:anim>
                                        <p:anim calcmode="lin" valueType="num" p14:bounceEnd="62000">
                                          <p:cBhvr additive="base">
                                            <p:cTn id="31" dur="17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accel="60000" fill="hold" nodeType="withEffect" p14:presetBounceEnd="62000">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14:bounceEnd="62000">
                                          <p:cBhvr additive="base">
                                            <p:cTn id="34" dur="1750" fill="hold"/>
                                            <p:tgtEl>
                                              <p:spTgt spid="21"/>
                                            </p:tgtEl>
                                            <p:attrNameLst>
                                              <p:attrName>ppt_x</p:attrName>
                                            </p:attrNameLst>
                                          </p:cBhvr>
                                          <p:tavLst>
                                            <p:tav tm="0">
                                              <p:val>
                                                <p:strVal val="1+#ppt_w/2"/>
                                              </p:val>
                                            </p:tav>
                                            <p:tav tm="100000">
                                              <p:val>
                                                <p:strVal val="#ppt_x"/>
                                              </p:val>
                                            </p:tav>
                                          </p:tavLst>
                                        </p:anim>
                                        <p:anim calcmode="lin" valueType="num" p14:bounceEnd="62000">
                                          <p:cBhvr additive="base">
                                            <p:cTn id="35" dur="175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accel="60000" fill="hold" nodeType="withEffect" p14:presetBounceEnd="62000">
                                      <p:stCondLst>
                                        <p:cond delay="300"/>
                                      </p:stCondLst>
                                      <p:childTnLst>
                                        <p:set>
                                          <p:cBhvr>
                                            <p:cTn id="37" dur="1" fill="hold">
                                              <p:stCondLst>
                                                <p:cond delay="0"/>
                                              </p:stCondLst>
                                            </p:cTn>
                                            <p:tgtEl>
                                              <p:spTgt spid="26"/>
                                            </p:tgtEl>
                                            <p:attrNameLst>
                                              <p:attrName>style.visibility</p:attrName>
                                            </p:attrNameLst>
                                          </p:cBhvr>
                                          <p:to>
                                            <p:strVal val="visible"/>
                                          </p:to>
                                        </p:set>
                                        <p:anim calcmode="lin" valueType="num" p14:bounceEnd="62000">
                                          <p:cBhvr additive="base">
                                            <p:cTn id="38" dur="1750" fill="hold"/>
                                            <p:tgtEl>
                                              <p:spTgt spid="26"/>
                                            </p:tgtEl>
                                            <p:attrNameLst>
                                              <p:attrName>ppt_x</p:attrName>
                                            </p:attrNameLst>
                                          </p:cBhvr>
                                          <p:tavLst>
                                            <p:tav tm="0">
                                              <p:val>
                                                <p:strVal val="1+#ppt_w/2"/>
                                              </p:val>
                                            </p:tav>
                                            <p:tav tm="100000">
                                              <p:val>
                                                <p:strVal val="#ppt_x"/>
                                              </p:val>
                                            </p:tav>
                                          </p:tavLst>
                                        </p:anim>
                                        <p:anim calcmode="lin" valueType="num" p14:bounceEnd="62000">
                                          <p:cBhvr additive="base">
                                            <p:cTn id="39" dur="1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1000"/>
                                </p:stCondLst>
                                <p:childTnLst>
                                  <p:par>
                                    <p:cTn id="24" presetID="2" presetClass="entr" presetSubtype="2" accel="6000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750" fill="hold"/>
                                            <p:tgtEl>
                                              <p:spTgt spid="14"/>
                                            </p:tgtEl>
                                            <p:attrNameLst>
                                              <p:attrName>ppt_x</p:attrName>
                                            </p:attrNameLst>
                                          </p:cBhvr>
                                          <p:tavLst>
                                            <p:tav tm="0">
                                              <p:val>
                                                <p:strVal val="1+#ppt_w/2"/>
                                              </p:val>
                                            </p:tav>
                                            <p:tav tm="100000">
                                              <p:val>
                                                <p:strVal val="#ppt_x"/>
                                              </p:val>
                                            </p:tav>
                                          </p:tavLst>
                                        </p:anim>
                                        <p:anim calcmode="lin" valueType="num">
                                          <p:cBhvr additive="base">
                                            <p:cTn id="27" dur="175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2" accel="60000" fill="hold" nodeType="withEffect">
                                      <p:stCondLst>
                                        <p:cond delay="1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750" fill="hold"/>
                                            <p:tgtEl>
                                              <p:spTgt spid="17"/>
                                            </p:tgtEl>
                                            <p:attrNameLst>
                                              <p:attrName>ppt_x</p:attrName>
                                            </p:attrNameLst>
                                          </p:cBhvr>
                                          <p:tavLst>
                                            <p:tav tm="0">
                                              <p:val>
                                                <p:strVal val="1+#ppt_w/2"/>
                                              </p:val>
                                            </p:tav>
                                            <p:tav tm="100000">
                                              <p:val>
                                                <p:strVal val="#ppt_x"/>
                                              </p:val>
                                            </p:tav>
                                          </p:tavLst>
                                        </p:anim>
                                        <p:anim calcmode="lin" valueType="num">
                                          <p:cBhvr additive="base">
                                            <p:cTn id="31" dur="17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accel="60000" fill="hold" nodeType="withEffect">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1750" fill="hold"/>
                                            <p:tgtEl>
                                              <p:spTgt spid="21"/>
                                            </p:tgtEl>
                                            <p:attrNameLst>
                                              <p:attrName>ppt_x</p:attrName>
                                            </p:attrNameLst>
                                          </p:cBhvr>
                                          <p:tavLst>
                                            <p:tav tm="0">
                                              <p:val>
                                                <p:strVal val="1+#ppt_w/2"/>
                                              </p:val>
                                            </p:tav>
                                            <p:tav tm="100000">
                                              <p:val>
                                                <p:strVal val="#ppt_x"/>
                                              </p:val>
                                            </p:tav>
                                          </p:tavLst>
                                        </p:anim>
                                        <p:anim calcmode="lin" valueType="num">
                                          <p:cBhvr additive="base">
                                            <p:cTn id="35" dur="175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accel="60000" fill="hold" nodeType="withEffect">
                                      <p:stCondLst>
                                        <p:cond delay="30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1750" fill="hold"/>
                                            <p:tgtEl>
                                              <p:spTgt spid="26"/>
                                            </p:tgtEl>
                                            <p:attrNameLst>
                                              <p:attrName>ppt_x</p:attrName>
                                            </p:attrNameLst>
                                          </p:cBhvr>
                                          <p:tavLst>
                                            <p:tav tm="0">
                                              <p:val>
                                                <p:strVal val="1+#ppt_w/2"/>
                                              </p:val>
                                            </p:tav>
                                            <p:tav tm="100000">
                                              <p:val>
                                                <p:strVal val="#ppt_x"/>
                                              </p:val>
                                            </p:tav>
                                          </p:tavLst>
                                        </p:anim>
                                        <p:anim calcmode="lin" valueType="num">
                                          <p:cBhvr additive="base">
                                            <p:cTn id="39" dur="1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11307" y="1498600"/>
            <a:ext cx="2020186" cy="3782992"/>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11225" y="1389960"/>
            <a:ext cx="2020186" cy="378299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634335" y="2174821"/>
            <a:ext cx="923330" cy="2213269"/>
          </a:xfrm>
          <a:prstGeom prst="rect">
            <a:avLst/>
          </a:prstGeom>
          <a:noFill/>
          <a:effectLst/>
        </p:spPr>
        <p:txBody>
          <a:bodyPr vert="eaVert" wrap="square" rtlCol="0">
            <a:spAutoFit/>
          </a:bodyPr>
          <a:lstStyle/>
          <a:p>
            <a:pPr algn="dist"/>
            <a:r>
              <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谢谢</a:t>
            </a:r>
            <a:endPar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endParaRPr>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26" name="矩形 17"/>
          <p:cNvSpPr>
            <a:spLocks noChangeArrowheads="1"/>
          </p:cNvSpPr>
          <p:nvPr/>
        </p:nvSpPr>
        <p:spPr bwMode="auto">
          <a:xfrm>
            <a:off x="5171377" y="4733692"/>
            <a:ext cx="2024080" cy="27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lnSpc>
                <a:spcPct val="130000"/>
              </a:lnSpc>
            </a:pPr>
            <a:r>
              <a:rPr lang="en-US" altLang="zh-CN" sz="10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THANKS FOR WATCHING</a:t>
            </a:r>
            <a:endParaRPr lang="en-US" altLang="zh-CN" sz="10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473932" y="4676754"/>
            <a:ext cx="1407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14:presetBounceEnd="60000">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14:bounceEnd="60000">
                                          <p:cBhvr additive="base">
                                            <p:cTn id="25"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14:presetBounceEnd="60000">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14:bounceEnd="60000">
                                          <p:cBhvr additive="base">
                                            <p:cTn id="29"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250" fill="hold"/>
                                            <p:tgtEl>
                                              <p:spTgt spid="23"/>
                                            </p:tgtEl>
                                            <p:attrNameLst>
                                              <p:attrName>ppt_x</p:attrName>
                                            </p:attrNameLst>
                                          </p:cBhvr>
                                          <p:tavLst>
                                            <p:tav tm="0">
                                              <p:val>
                                                <p:strVal val="0-#ppt_w/2"/>
                                              </p:val>
                                            </p:tav>
                                            <p:tav tm="100000">
                                              <p:val>
                                                <p:strVal val="#ppt_x"/>
                                              </p:val>
                                            </p:tav>
                                          </p:tavLst>
                                        </p:anim>
                                        <p:anim calcmode="lin" valueType="num">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250" fill="hold"/>
                                            <p:tgtEl>
                                              <p:spTgt spid="24"/>
                                            </p:tgtEl>
                                            <p:attrNameLst>
                                              <p:attrName>ppt_x</p:attrName>
                                            </p:attrNameLst>
                                          </p:cBhvr>
                                          <p:tavLst>
                                            <p:tav tm="0">
                                              <p:val>
                                                <p:strVal val="1+#ppt_w/2"/>
                                              </p:val>
                                            </p:tav>
                                            <p:tav tm="100000">
                                              <p:val>
                                                <p:strVal val="#ppt_x"/>
                                              </p:val>
                                            </p:tav>
                                          </p:tavLst>
                                        </p:anim>
                                        <p:anim calcmode="lin" valueType="num">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655048"/>
            <a:ext cx="2165161" cy="1862048"/>
          </a:xfrm>
          <a:prstGeom prst="rect">
            <a:avLst/>
          </a:prstGeom>
          <a:noFill/>
          <a:ln w="9525">
            <a:noFill/>
            <a:miter lim="800000"/>
          </a:ln>
        </p:spPr>
        <p:txBody>
          <a:bodyPr wrap="square" lIns="91440" tIns="45720" rIns="91440" bIns="45720">
            <a:spAutoFit/>
          </a:bodyPr>
          <a:lstStyle/>
          <a:p>
            <a:pPr algn="ctr"/>
            <a:r>
              <a:rPr lang="en-US" altLang="zh-CN"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ONE</a:t>
            </a:r>
            <a:endParaRPr lang="zh-CN" altLang="en-US"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项目简介</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9" name="文本框 56"/>
          <p:cNvSpPr txBox="1">
            <a:spLocks noChangeArrowheads="1"/>
          </p:cNvSpPr>
          <p:nvPr/>
        </p:nvSpPr>
        <p:spPr bwMode="auto">
          <a:xfrm>
            <a:off x="3810001" y="4460865"/>
            <a:ext cx="457200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lnSpc>
                <a:spcPct val="150000"/>
              </a:lnSpc>
            </a:pPr>
            <a:r>
              <a:rPr lang="en-US" altLang="zh-CN" sz="1050" dirty="0">
                <a:solidFill>
                  <a:schemeClr val="tx1">
                    <a:lumMod val="75000"/>
                    <a:lumOff val="25000"/>
                  </a:schemeClr>
                </a:solidFill>
              </a:rPr>
              <a:t>Lorem Ipsum is simply dummy text of the printing and typesetting industry. Lorem Ipsum has been the industry's standard. Lorem Ipsum is simply dummy text of the printing and more.</a:t>
            </a:r>
            <a:endParaRPr lang="en-US" altLang="zh-CN" sz="1050" dirty="0">
              <a:solidFill>
                <a:schemeClr val="tx1">
                  <a:lumMod val="75000"/>
                  <a:lumOff val="25000"/>
                </a:schemeClr>
              </a:solidFill>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1975"/>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1975"/>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P spid="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92333" y="6829380"/>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9567" y="1318584"/>
            <a:ext cx="0" cy="4957762"/>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bwMode="auto">
          <a:xfrm>
            <a:off x="852725" y="3627672"/>
            <a:ext cx="1123950" cy="1123950"/>
            <a:chOff x="7489036" y="3140075"/>
            <a:chExt cx="1123950" cy="1123950"/>
          </a:xfrm>
        </p:grpSpPr>
        <p:sp>
          <p:nvSpPr>
            <p:cNvPr id="7" name="椭圆 6"/>
            <p:cNvSpPr/>
            <p:nvPr/>
          </p:nvSpPr>
          <p:spPr>
            <a:xfrm>
              <a:off x="7489036" y="3140075"/>
              <a:ext cx="1123950" cy="1123950"/>
            </a:xfrm>
            <a:prstGeom prst="ellipse">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Freeform 252"/>
            <p:cNvSpPr>
              <a:spLocks noEditPoints="1"/>
            </p:cNvSpPr>
            <p:nvPr/>
          </p:nvSpPr>
          <p:spPr bwMode="auto">
            <a:xfrm>
              <a:off x="7857729" y="3391794"/>
              <a:ext cx="417909" cy="611386"/>
            </a:xfrm>
            <a:custGeom>
              <a:avLst/>
              <a:gdLst>
                <a:gd name="T0" fmla="*/ 91596 w 73"/>
                <a:gd name="T1" fmla="*/ 439969 h 107"/>
                <a:gd name="T2" fmla="*/ 326313 w 73"/>
                <a:gd name="T3" fmla="*/ 439969 h 107"/>
                <a:gd name="T4" fmla="*/ 297689 w 73"/>
                <a:gd name="T5" fmla="*/ 577103 h 107"/>
                <a:gd name="T6" fmla="*/ 257615 w 73"/>
                <a:gd name="T7" fmla="*/ 577103 h 107"/>
                <a:gd name="T8" fmla="*/ 211817 w 73"/>
                <a:gd name="T9" fmla="*/ 611386 h 107"/>
                <a:gd name="T10" fmla="*/ 166019 w 73"/>
                <a:gd name="T11" fmla="*/ 577103 h 107"/>
                <a:gd name="T12" fmla="*/ 120220 w 73"/>
                <a:gd name="T13" fmla="*/ 577103 h 107"/>
                <a:gd name="T14" fmla="*/ 91596 w 73"/>
                <a:gd name="T15" fmla="*/ 439969 h 107"/>
                <a:gd name="T16" fmla="*/ 291964 w 73"/>
                <a:gd name="T17" fmla="*/ 165703 h 107"/>
                <a:gd name="T18" fmla="*/ 297689 w 73"/>
                <a:gd name="T19" fmla="*/ 199986 h 107"/>
                <a:gd name="T20" fmla="*/ 291964 w 73"/>
                <a:gd name="T21" fmla="*/ 211414 h 107"/>
                <a:gd name="T22" fmla="*/ 303413 w 73"/>
                <a:gd name="T23" fmla="*/ 217128 h 107"/>
                <a:gd name="T24" fmla="*/ 297689 w 73"/>
                <a:gd name="T25" fmla="*/ 239983 h 107"/>
                <a:gd name="T26" fmla="*/ 286239 w 73"/>
                <a:gd name="T27" fmla="*/ 239983 h 107"/>
                <a:gd name="T28" fmla="*/ 297689 w 73"/>
                <a:gd name="T29" fmla="*/ 245697 h 107"/>
                <a:gd name="T30" fmla="*/ 291964 w 73"/>
                <a:gd name="T31" fmla="*/ 268553 h 107"/>
                <a:gd name="T32" fmla="*/ 286239 w 73"/>
                <a:gd name="T33" fmla="*/ 274267 h 107"/>
                <a:gd name="T34" fmla="*/ 291964 w 73"/>
                <a:gd name="T35" fmla="*/ 279981 h 107"/>
                <a:gd name="T36" fmla="*/ 286239 w 73"/>
                <a:gd name="T37" fmla="*/ 302836 h 107"/>
                <a:gd name="T38" fmla="*/ 269065 w 73"/>
                <a:gd name="T39" fmla="*/ 308550 h 107"/>
                <a:gd name="T40" fmla="*/ 166019 w 73"/>
                <a:gd name="T41" fmla="*/ 279981 h 107"/>
                <a:gd name="T42" fmla="*/ 120220 w 73"/>
                <a:gd name="T43" fmla="*/ 279981 h 107"/>
                <a:gd name="T44" fmla="*/ 120220 w 73"/>
                <a:gd name="T45" fmla="*/ 182844 h 107"/>
                <a:gd name="T46" fmla="*/ 160294 w 73"/>
                <a:gd name="T47" fmla="*/ 177131 h 107"/>
                <a:gd name="T48" fmla="*/ 240441 w 73"/>
                <a:gd name="T49" fmla="*/ 91422 h 107"/>
                <a:gd name="T50" fmla="*/ 217542 w 73"/>
                <a:gd name="T51" fmla="*/ 171417 h 107"/>
                <a:gd name="T52" fmla="*/ 291964 w 73"/>
                <a:gd name="T53" fmla="*/ 165703 h 107"/>
                <a:gd name="T54" fmla="*/ 85872 w 73"/>
                <a:gd name="T55" fmla="*/ 405686 h 107"/>
                <a:gd name="T56" fmla="*/ 143120 w 73"/>
                <a:gd name="T57" fmla="*/ 405686 h 107"/>
                <a:gd name="T58" fmla="*/ 97321 w 73"/>
                <a:gd name="T59" fmla="*/ 274267 h 107"/>
                <a:gd name="T60" fmla="*/ 62973 w 73"/>
                <a:gd name="T61" fmla="*/ 165703 h 107"/>
                <a:gd name="T62" fmla="*/ 131670 w 73"/>
                <a:gd name="T63" fmla="*/ 74281 h 107"/>
                <a:gd name="T64" fmla="*/ 211817 w 73"/>
                <a:gd name="T65" fmla="*/ 62853 h 107"/>
                <a:gd name="T66" fmla="*/ 286239 w 73"/>
                <a:gd name="T67" fmla="*/ 79994 h 107"/>
                <a:gd name="T68" fmla="*/ 354936 w 73"/>
                <a:gd name="T69" fmla="*/ 165703 h 107"/>
                <a:gd name="T70" fmla="*/ 320588 w 73"/>
                <a:gd name="T71" fmla="*/ 274267 h 107"/>
                <a:gd name="T72" fmla="*/ 274789 w 73"/>
                <a:gd name="T73" fmla="*/ 405686 h 107"/>
                <a:gd name="T74" fmla="*/ 332037 w 73"/>
                <a:gd name="T75" fmla="*/ 405686 h 107"/>
                <a:gd name="T76" fmla="*/ 372111 w 73"/>
                <a:gd name="T77" fmla="*/ 297122 h 107"/>
                <a:gd name="T78" fmla="*/ 406459 w 73"/>
                <a:gd name="T79" fmla="*/ 154275 h 107"/>
                <a:gd name="T80" fmla="*/ 314863 w 73"/>
                <a:gd name="T81" fmla="*/ 28569 h 107"/>
                <a:gd name="T82" fmla="*/ 211817 w 73"/>
                <a:gd name="T83" fmla="*/ 5714 h 107"/>
                <a:gd name="T84" fmla="*/ 108771 w 73"/>
                <a:gd name="T85" fmla="*/ 22856 h 107"/>
                <a:gd name="T86" fmla="*/ 11450 w 73"/>
                <a:gd name="T87" fmla="*/ 154275 h 107"/>
                <a:gd name="T88" fmla="*/ 45798 w 73"/>
                <a:gd name="T89" fmla="*/ 297122 h 107"/>
                <a:gd name="T90" fmla="*/ 85872 w 73"/>
                <a:gd name="T91" fmla="*/ 405686 h 1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组合 11"/>
          <p:cNvGrpSpPr/>
          <p:nvPr/>
        </p:nvGrpSpPr>
        <p:grpSpPr bwMode="auto">
          <a:xfrm>
            <a:off x="852725" y="1907781"/>
            <a:ext cx="1123950" cy="1123950"/>
            <a:chOff x="7489036" y="1422916"/>
            <a:chExt cx="1123950" cy="1123950"/>
          </a:xfrm>
        </p:grpSpPr>
        <p:sp>
          <p:nvSpPr>
            <p:cNvPr id="13" name="椭圆 12"/>
            <p:cNvSpPr/>
            <p:nvPr/>
          </p:nvSpPr>
          <p:spPr>
            <a:xfrm>
              <a:off x="7489036" y="1422916"/>
              <a:ext cx="1123950" cy="11239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Freeform 274"/>
            <p:cNvSpPr>
              <a:spLocks noEditPoints="1"/>
            </p:cNvSpPr>
            <p:nvPr/>
          </p:nvSpPr>
          <p:spPr bwMode="auto">
            <a:xfrm>
              <a:off x="7773695" y="1706285"/>
              <a:ext cx="554633" cy="557212"/>
            </a:xfrm>
            <a:custGeom>
              <a:avLst/>
              <a:gdLst>
                <a:gd name="T0" fmla="*/ 280175 w 97"/>
                <a:gd name="T1" fmla="*/ 0 h 97"/>
                <a:gd name="T2" fmla="*/ 474583 w 97"/>
                <a:gd name="T3" fmla="*/ 80422 h 97"/>
                <a:gd name="T4" fmla="*/ 554633 w 97"/>
                <a:gd name="T5" fmla="*/ 281478 h 97"/>
                <a:gd name="T6" fmla="*/ 474583 w 97"/>
                <a:gd name="T7" fmla="*/ 476790 h 97"/>
                <a:gd name="T8" fmla="*/ 280175 w 97"/>
                <a:gd name="T9" fmla="*/ 557212 h 97"/>
                <a:gd name="T10" fmla="*/ 80050 w 97"/>
                <a:gd name="T11" fmla="*/ 476790 h 97"/>
                <a:gd name="T12" fmla="*/ 0 w 97"/>
                <a:gd name="T13" fmla="*/ 281478 h 97"/>
                <a:gd name="T14" fmla="*/ 80050 w 97"/>
                <a:gd name="T15" fmla="*/ 80422 h 97"/>
                <a:gd name="T16" fmla="*/ 280175 w 97"/>
                <a:gd name="T17" fmla="*/ 0 h 97"/>
                <a:gd name="T18" fmla="*/ 314483 w 97"/>
                <a:gd name="T19" fmla="*/ 269989 h 97"/>
                <a:gd name="T20" fmla="*/ 308765 w 97"/>
                <a:gd name="T21" fmla="*/ 258500 h 97"/>
                <a:gd name="T22" fmla="*/ 388815 w 97"/>
                <a:gd name="T23" fmla="*/ 137867 h 97"/>
                <a:gd name="T24" fmla="*/ 371661 w 97"/>
                <a:gd name="T25" fmla="*/ 120634 h 97"/>
                <a:gd name="T26" fmla="*/ 285893 w 97"/>
                <a:gd name="T27" fmla="*/ 247012 h 97"/>
                <a:gd name="T28" fmla="*/ 257304 w 97"/>
                <a:gd name="T29" fmla="*/ 247012 h 97"/>
                <a:gd name="T30" fmla="*/ 240150 w 97"/>
                <a:gd name="T31" fmla="*/ 298712 h 97"/>
                <a:gd name="T32" fmla="*/ 291611 w 97"/>
                <a:gd name="T33" fmla="*/ 321689 h 97"/>
                <a:gd name="T34" fmla="*/ 297329 w 97"/>
                <a:gd name="T35" fmla="*/ 315945 h 97"/>
                <a:gd name="T36" fmla="*/ 394533 w 97"/>
                <a:gd name="T37" fmla="*/ 350412 h 97"/>
                <a:gd name="T38" fmla="*/ 405968 w 97"/>
                <a:gd name="T39" fmla="*/ 321689 h 97"/>
                <a:gd name="T40" fmla="*/ 314483 w 97"/>
                <a:gd name="T41" fmla="*/ 287223 h 97"/>
                <a:gd name="T42" fmla="*/ 314483 w 97"/>
                <a:gd name="T43" fmla="*/ 269989 h 97"/>
                <a:gd name="T44" fmla="*/ 423122 w 97"/>
                <a:gd name="T45" fmla="*/ 137867 h 97"/>
                <a:gd name="T46" fmla="*/ 280175 w 97"/>
                <a:gd name="T47" fmla="*/ 74678 h 97"/>
                <a:gd name="T48" fmla="*/ 131511 w 97"/>
                <a:gd name="T49" fmla="*/ 137867 h 97"/>
                <a:gd name="T50" fmla="*/ 74332 w 97"/>
                <a:gd name="T51" fmla="*/ 281478 h 97"/>
                <a:gd name="T52" fmla="*/ 131511 w 97"/>
                <a:gd name="T53" fmla="*/ 425090 h 97"/>
                <a:gd name="T54" fmla="*/ 280175 w 97"/>
                <a:gd name="T55" fmla="*/ 482534 h 97"/>
                <a:gd name="T56" fmla="*/ 423122 w 97"/>
                <a:gd name="T57" fmla="*/ 425090 h 97"/>
                <a:gd name="T58" fmla="*/ 480301 w 97"/>
                <a:gd name="T59" fmla="*/ 281478 h 97"/>
                <a:gd name="T60" fmla="*/ 423122 w 97"/>
                <a:gd name="T61" fmla="*/ 137867 h 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 name="文本框 14"/>
          <p:cNvSpPr txBox="1">
            <a:spLocks noChangeArrowheads="1"/>
          </p:cNvSpPr>
          <p:nvPr/>
        </p:nvSpPr>
        <p:spPr bwMode="auto">
          <a:xfrm>
            <a:off x="2032238" y="183475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zh-CN" altLang="en-US" sz="1600" b="1" dirty="0">
                <a:latin typeface="Arial" panose="020B0604020202020204" pitchFamily="34" charset="0"/>
                <a:cs typeface="Arial" panose="020B0604020202020204" pitchFamily="34" charset="0"/>
              </a:rPr>
              <a:t>简介</a:t>
            </a:r>
            <a:endParaRPr lang="zh-CN" altLang="en-US" sz="1600" b="1" dirty="0">
              <a:latin typeface="Arial" panose="020B0604020202020204" pitchFamily="34" charset="0"/>
              <a:cs typeface="Arial" panose="020B0604020202020204" pitchFamily="34" charset="0"/>
            </a:endParaRPr>
          </a:p>
        </p:txBody>
      </p:sp>
      <p:sp>
        <p:nvSpPr>
          <p:cNvPr id="16" name="矩形 15"/>
          <p:cNvSpPr/>
          <p:nvPr/>
        </p:nvSpPr>
        <p:spPr>
          <a:xfrm>
            <a:off x="2032238" y="2093518"/>
            <a:ext cx="9207042" cy="1198880"/>
          </a:xfrm>
          <a:prstGeom prst="rect">
            <a:avLst/>
          </a:prstGeom>
        </p:spPr>
        <p:txBody>
          <a:bodyPr wrap="square">
            <a:spAutoFit/>
          </a:bodyPr>
          <a:lstStyle/>
          <a:p>
            <a:pPr algn="just" eaLnBrk="1" fontAlgn="auto" hangingPunct="1">
              <a:lnSpc>
                <a:spcPct val="150000"/>
              </a:lnSpc>
              <a:spcBef>
                <a:spcPts val="0"/>
              </a:spcBef>
              <a:spcAft>
                <a:spcPts val="0"/>
              </a:spcAft>
              <a:defRPr/>
            </a:pPr>
            <a:r>
              <a:rPr lang="zh-CN" altLang="en-US" sz="1600" dirty="0"/>
              <a:t> </a:t>
            </a:r>
            <a:r>
              <a:rPr lang="en-US" altLang="zh-CN" sz="1600" dirty="0" err="1"/>
              <a:t>Free C</a:t>
            </a:r>
            <a:r>
              <a:rPr lang="en-US" altLang="zh-CN" sz="1600" dirty="0"/>
              <a:t> </a:t>
            </a:r>
            <a:r>
              <a:rPr lang="zh-CN" altLang="en-US" sz="1600" dirty="0"/>
              <a:t>是一款即时通讯</a:t>
            </a:r>
            <a:r>
              <a:rPr lang="en-US" altLang="zh-CN" sz="1600" dirty="0"/>
              <a:t>(instance message)</a:t>
            </a:r>
            <a:r>
              <a:rPr lang="zh-CN" altLang="en-US" sz="1600" dirty="0"/>
              <a:t>软件，是一款为了提高学生动手 能力的实验产品。项目的提出和开发者为重庆师范大学 </a:t>
            </a:r>
            <a:r>
              <a:rPr lang="en-US" altLang="zh-CN" sz="1600" dirty="0"/>
              <a:t>2017 </a:t>
            </a:r>
            <a:r>
              <a:rPr lang="zh-CN" altLang="en-US" sz="1600" dirty="0"/>
              <a:t>级计信学院中，冉徐东、付康 和周意组成的项目开发小组。</a:t>
            </a:r>
            <a:r>
              <a:rPr lang="en-US" altLang="zh-CN" sz="1600" dirty="0" err="1"/>
              <a:t>FreeC</a:t>
            </a:r>
            <a:r>
              <a:rPr lang="en-US" altLang="zh-CN" sz="1600" dirty="0"/>
              <a:t> </a:t>
            </a:r>
            <a:r>
              <a:rPr lang="zh-CN" altLang="en-US" sz="1600" dirty="0"/>
              <a:t>是在 </a:t>
            </a:r>
            <a:r>
              <a:rPr lang="en-US" altLang="zh-CN" sz="1600" dirty="0" err="1"/>
              <a:t>Manjaro</a:t>
            </a:r>
            <a:r>
              <a:rPr lang="en-US" altLang="zh-CN" sz="1600" dirty="0"/>
              <a:t> Linux</a:t>
            </a:r>
            <a:r>
              <a:rPr lang="zh-CN" altLang="en-US" sz="1600" dirty="0"/>
              <a:t>上使用 </a:t>
            </a:r>
            <a:r>
              <a:rPr lang="en-US" altLang="zh-CN" sz="1600" dirty="0"/>
              <a:t>QT </a:t>
            </a:r>
            <a:r>
              <a:rPr lang="zh-CN" altLang="en-US" sz="1600" dirty="0"/>
              <a:t>开发</a:t>
            </a:r>
            <a:endPar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17" name="文本框 16"/>
          <p:cNvSpPr txBox="1">
            <a:spLocks noChangeArrowheads="1"/>
          </p:cNvSpPr>
          <p:nvPr/>
        </p:nvSpPr>
        <p:spPr bwMode="auto">
          <a:xfrm>
            <a:off x="2032238" y="354829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itchFamily="2" charset="-122"/>
              </a:defRPr>
            </a:lvl9pPr>
          </a:lstStyle>
          <a:p>
            <a:pPr eaLnBrk="1" hangingPunct="1"/>
            <a:r>
              <a:rPr lang="zh-CN" altLang="en-US" sz="1600" b="1" dirty="0">
                <a:latin typeface="Arial" panose="020B0604020202020204" pitchFamily="34" charset="0"/>
                <a:cs typeface="Arial" panose="020B0604020202020204" pitchFamily="34" charset="0"/>
              </a:rPr>
              <a:t>使用技术</a:t>
            </a:r>
            <a:endParaRPr lang="zh-CN" altLang="en-US" sz="1600" b="1" dirty="0">
              <a:latin typeface="Arial" panose="020B0604020202020204" pitchFamily="34" charset="0"/>
              <a:cs typeface="Arial" panose="020B0604020202020204" pitchFamily="34" charset="0"/>
            </a:endParaRPr>
          </a:p>
        </p:txBody>
      </p:sp>
      <p:sp>
        <p:nvSpPr>
          <p:cNvPr id="18" name="矩形 17"/>
          <p:cNvSpPr/>
          <p:nvPr/>
        </p:nvSpPr>
        <p:spPr>
          <a:xfrm>
            <a:off x="2032239" y="3886851"/>
            <a:ext cx="9123009" cy="3001334"/>
          </a:xfrm>
          <a:prstGeom prst="rect">
            <a:avLst/>
          </a:prstGeom>
        </p:spPr>
        <p:txBody>
          <a:bodyPr wrap="square">
            <a:spAutoFit/>
          </a:bodyPr>
          <a:lstStyle/>
          <a:p>
            <a:pPr algn="just" eaLnBrk="1" fontAlgn="auto" hangingPunct="1">
              <a:lnSpc>
                <a:spcPct val="150000"/>
              </a:lnSpc>
              <a:spcBef>
                <a:spcPts val="0"/>
              </a:spcBef>
              <a:spcAft>
                <a:spcPts val="0"/>
              </a:spcAft>
              <a:defRPr/>
            </a:pP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BOOST::ASIO——</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网络库</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PROACTOR—— </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异步模式</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DBBROKER ——</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数据库代管者</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C/S</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架构</a:t>
            </a: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客户端服务器</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MVC——</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模型、代理、视图</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BASE64——</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加密算法</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ZLIB——</a:t>
            </a:r>
            <a:r>
              <a:rPr lang="zh-CN" altLang="en-US" sz="1600" dirty="0">
                <a:solidFill>
                  <a:schemeClr val="tx1">
                    <a:lumMod val="75000"/>
                    <a:lumOff val="25000"/>
                  </a:schemeClr>
                </a:solidFill>
                <a:latin typeface="Arial" panose="020B0604020202020204" pitchFamily="34" charset="0"/>
                <a:ea typeface="+mn-ea"/>
                <a:cs typeface="Arial" panose="020B0604020202020204" pitchFamily="34" charset="0"/>
              </a:rPr>
              <a:t>压缩算法</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a:p>
            <a:pPr algn="just" eaLnBrk="1" fontAlgn="auto" hangingPunct="1">
              <a:lnSpc>
                <a:spcPct val="150000"/>
              </a:lnSpc>
              <a:spcBef>
                <a:spcPts val="0"/>
              </a:spcBef>
              <a:spcAft>
                <a:spcPts val="0"/>
              </a:spcAft>
              <a:defRPr/>
            </a:pPr>
            <a:r>
              <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rPr>
              <a:t>……</a:t>
            </a:r>
            <a:endParaRPr lang="en-US" altLang="zh-CN" sz="16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22"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项目简介：</a:t>
            </a:r>
            <a:endParaRPr lang="en-US" altLang="zh-CN" sz="3200" b="1" dirty="0">
              <a:solidFill>
                <a:schemeClr val="tx1">
                  <a:lumMod val="75000"/>
                  <a:lumOff val="25000"/>
                </a:schemeClr>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par>
                              <p:cTn id="29" fill="hold">
                                <p:stCondLst>
                                  <p:cond delay="2500"/>
                                </p:stCondLst>
                                <p:childTnLst>
                                  <p:par>
                                    <p:cTn id="30" presetID="14" presetClass="entr" presetSubtype="1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randombar(horizontal)">
                                          <p:cBhvr>
                                            <p:cTn id="32" dur="500"/>
                                            <p:tgtEl>
                                              <p:spTgt spid="16"/>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randombar(horizontal)">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par>
                              <p:cTn id="29" fill="hold">
                                <p:stCondLst>
                                  <p:cond delay="2500"/>
                                </p:stCondLst>
                                <p:childTnLst>
                                  <p:par>
                                    <p:cTn id="30" presetID="14" presetClass="entr" presetSubtype="1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randombar(horizontal)">
                                          <p:cBhvr>
                                            <p:cTn id="32" dur="500"/>
                                            <p:tgtEl>
                                              <p:spTgt spid="16"/>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randombar(horizontal)">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4"/>
          <p:cNvSpPr>
            <a:spLocks noChangeArrowheads="1"/>
          </p:cNvSpPr>
          <p:nvPr/>
        </p:nvSpPr>
        <p:spPr bwMode="auto">
          <a:xfrm>
            <a:off x="4023838" y="3884588"/>
            <a:ext cx="4144325" cy="707886"/>
          </a:xfrm>
          <a:prstGeom prst="rect">
            <a:avLst/>
          </a:prstGeom>
          <a:noFill/>
          <a:ln w="9525">
            <a:noFill/>
            <a:miter lim="800000"/>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完成状态</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9" name="文本框 56"/>
          <p:cNvSpPr txBox="1">
            <a:spLocks noChangeArrowheads="1"/>
          </p:cNvSpPr>
          <p:nvPr/>
        </p:nvSpPr>
        <p:spPr bwMode="auto">
          <a:xfrm>
            <a:off x="3810001" y="4460865"/>
            <a:ext cx="457200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lnSpc>
                <a:spcPct val="150000"/>
              </a:lnSpc>
            </a:pPr>
            <a:r>
              <a:rPr lang="en-US" altLang="zh-CN" sz="1050" dirty="0">
                <a:solidFill>
                  <a:schemeClr val="tx1">
                    <a:lumMod val="75000"/>
                    <a:lumOff val="25000"/>
                  </a:schemeClr>
                </a:solidFill>
              </a:rPr>
              <a:t>Lorem Ipsum is simply dummy text of the printing and typesetting industry. Lorem Ipsum has been the industry's standard. Lorem Ipsum is simply dummy text of the printing and more.</a:t>
            </a:r>
            <a:endParaRPr lang="en-US" altLang="zh-CN" sz="1050" dirty="0">
              <a:solidFill>
                <a:schemeClr val="tx1">
                  <a:lumMod val="75000"/>
                  <a:lumOff val="25000"/>
                </a:schemeClr>
              </a:solidFill>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TextBox 64"/>
          <p:cNvSpPr>
            <a:spLocks noChangeArrowheads="1"/>
          </p:cNvSpPr>
          <p:nvPr/>
        </p:nvSpPr>
        <p:spPr bwMode="auto">
          <a:xfrm>
            <a:off x="4850386" y="1731826"/>
            <a:ext cx="2165161" cy="1862048"/>
          </a:xfrm>
          <a:prstGeom prst="rect">
            <a:avLst/>
          </a:prstGeom>
          <a:noFill/>
          <a:ln w="9525">
            <a:noFill/>
            <a:miter lim="800000"/>
          </a:ln>
        </p:spPr>
        <p:txBody>
          <a:bodyPr wrap="square" lIns="91440" tIns="45720" rIns="91440" bIns="45720">
            <a:spAutoFit/>
          </a:bodyPr>
          <a:lstStyle/>
          <a:p>
            <a:pPr algn="ctr"/>
            <a:r>
              <a:rPr lang="en-US" altLang="zh-CN"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TWO</a:t>
            </a:r>
            <a:endParaRPr lang="zh-CN" altLang="en-US"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par>
                              <p:cTn id="22" fill="hold">
                                <p:stCondLst>
                                  <p:cond delay="500"/>
                                </p:stCondLst>
                                <p:childTnLst>
                                  <p:par>
                                    <p:cTn id="23" presetID="2" presetClass="entr" presetSubtype="2" accel="38000" fill="hold" grpId="0" nodeType="afterEffect" p14:presetBounceEnd="64000">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calcmode="lin" valueType="num" p14:bounceEnd="64000">
                                          <p:cBhvr additive="base">
                                            <p:cTn id="25"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26" dur="75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975"/>
                                </p:stCondLst>
                                <p:childTnLst>
                                  <p:par>
                                    <p:cTn id="28" presetID="22"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par>
                              <p:cTn id="31" fill="hold">
                                <p:stCondLst>
                                  <p:cond delay="1475"/>
                                </p:stCondLst>
                                <p:childTnLst>
                                  <p:par>
                                    <p:cTn id="32" presetID="42"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p:bldP spid="9"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par>
                              <p:cTn id="22" fill="hold">
                                <p:stCondLst>
                                  <p:cond delay="500"/>
                                </p:stCondLst>
                                <p:childTnLst>
                                  <p:par>
                                    <p:cTn id="23" presetID="2" presetClass="entr" presetSubtype="2" accel="3800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calcmode="lin" valueType="num">
                                          <p:cBhvr additive="base">
                                            <p:cTn id="25" dur="750" fill="hold"/>
                                            <p:tgtEl>
                                              <p:spTgt spid="8"/>
                                            </p:tgtEl>
                                            <p:attrNameLst>
                                              <p:attrName>ppt_x</p:attrName>
                                            </p:attrNameLst>
                                          </p:cBhvr>
                                          <p:tavLst>
                                            <p:tav tm="0">
                                              <p:val>
                                                <p:strVal val="1+#ppt_w/2"/>
                                              </p:val>
                                            </p:tav>
                                            <p:tav tm="100000">
                                              <p:val>
                                                <p:strVal val="#ppt_x"/>
                                              </p:val>
                                            </p:tav>
                                          </p:tavLst>
                                        </p:anim>
                                        <p:anim calcmode="lin" valueType="num">
                                          <p:cBhvr additive="base">
                                            <p:cTn id="26" dur="75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975"/>
                                </p:stCondLst>
                                <p:childTnLst>
                                  <p:par>
                                    <p:cTn id="28" presetID="22"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par>
                              <p:cTn id="31" fill="hold">
                                <p:stCondLst>
                                  <p:cond delay="1475"/>
                                </p:stCondLst>
                                <p:childTnLst>
                                  <p:par>
                                    <p:cTn id="32" presetID="42"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p:bldP spid="9" grpId="0"/>
          <p:bldP spid="1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1"/>
          <p:cNvSpPr/>
          <p:nvPr>
            <p:custDataLst>
              <p:tags r:id="rId1"/>
            </p:custDataLst>
          </p:nvPr>
        </p:nvSpPr>
        <p:spPr>
          <a:xfrm>
            <a:off x="1588" y="4321576"/>
            <a:ext cx="12171362" cy="957263"/>
          </a:xfrm>
          <a:prstGeom prst="rect">
            <a:avLst/>
          </a:prstGeom>
          <a:solidFill>
            <a:schemeClr val="tx1">
              <a:lumMod val="85000"/>
              <a:lumOff val="15000"/>
            </a:schemeClr>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77278" y="1143908"/>
            <a:ext cx="3214687" cy="4570413"/>
            <a:chOff x="1103313" y="1188358"/>
            <a:chExt cx="3214687" cy="4570413"/>
          </a:xfrm>
        </p:grpSpPr>
        <p:sp>
          <p:nvSpPr>
            <p:cNvPr id="4" name="MH_Text_1"/>
            <p:cNvSpPr>
              <a:spLocks noChangeArrowheads="1"/>
            </p:cNvSpPr>
            <p:nvPr>
              <p:custDataLst>
                <p:tags r:id="rId2"/>
              </p:custDataLst>
            </p:nvPr>
          </p:nvSpPr>
          <p:spPr bwMode="auto">
            <a:xfrm>
              <a:off x="1103313"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5" name="MH_Other_2"/>
            <p:cNvSpPr/>
            <p:nvPr>
              <p:custDataLst>
                <p:tags r:id="rId3"/>
              </p:custDataLst>
            </p:nvPr>
          </p:nvSpPr>
          <p:spPr>
            <a:xfrm>
              <a:off x="145891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6" name="MH_Other_3"/>
            <p:cNvSpPr/>
            <p:nvPr>
              <p:custDataLst>
                <p:tags r:id="rId4"/>
              </p:custDataLst>
            </p:nvPr>
          </p:nvSpPr>
          <p:spPr>
            <a:xfrm>
              <a:off x="378936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7" name="MH_SubTitle_1"/>
            <p:cNvSpPr/>
            <p:nvPr>
              <p:custDataLst>
                <p:tags r:id="rId5"/>
              </p:custDataLst>
            </p:nvPr>
          </p:nvSpPr>
          <p:spPr>
            <a:xfrm>
              <a:off x="1506538"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8" name="文本框 7"/>
            <p:cNvSpPr txBox="1"/>
            <p:nvPr/>
          </p:nvSpPr>
          <p:spPr>
            <a:xfrm>
              <a:off x="1859983" y="4507821"/>
              <a:ext cx="1699760" cy="584775"/>
            </a:xfrm>
            <a:prstGeom prst="rect">
              <a:avLst/>
            </a:prstGeom>
            <a:noFill/>
          </p:spPr>
          <p:txBody>
            <a:bodyPr wrap="square">
              <a:spAutoFit/>
            </a:bodyPr>
            <a:lstStyle/>
            <a:p>
              <a:pPr algn="ctr" fontAlgn="auto">
                <a:spcBef>
                  <a:spcPts val="0"/>
                </a:spcBef>
                <a:spcAft>
                  <a:spcPts val="0"/>
                </a:spcAft>
                <a:defRPr/>
              </a:pPr>
              <a:r>
                <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rPr>
                <a:t>周意</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9" name="AutoShape 27"/>
            <p:cNvSpPr/>
            <p:nvPr/>
          </p:nvSpPr>
          <p:spPr bwMode="auto">
            <a:xfrm>
              <a:off x="1475154"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endParaRPr lang="en-US" altLang="zh-CN" sz="1100" dirty="0">
                <a:solidFill>
                  <a:schemeClr val="tx1">
                    <a:lumMod val="75000"/>
                    <a:lumOff val="25000"/>
                  </a:schemeClr>
                </a:solidFill>
              </a:endParaRPr>
            </a:p>
          </p:txBody>
        </p:sp>
        <p:sp>
          <p:nvSpPr>
            <p:cNvPr id="10" name="AutoShape 28"/>
            <p:cNvSpPr/>
            <p:nvPr/>
          </p:nvSpPr>
          <p:spPr bwMode="auto">
            <a:xfrm>
              <a:off x="1394619" y="1651908"/>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2000" b="1" dirty="0">
                  <a:solidFill>
                    <a:prstClr val="black">
                      <a:lumMod val="75000"/>
                      <a:lumOff val="25000"/>
                    </a:prstClr>
                  </a:solidFill>
                  <a:latin typeface="Agency FB"/>
                  <a:ea typeface="MS PGothic" charset="0"/>
                  <a:cs typeface="Lato" charset="0"/>
                  <a:sym typeface="Lato" charset="0"/>
                </a:rPr>
                <a:t>好友管理：</a:t>
              </a:r>
              <a:r>
                <a:rPr lang="en-US" altLang="zh-CN" sz="2000" b="1" dirty="0">
                  <a:solidFill>
                    <a:prstClr val="black">
                      <a:lumMod val="75000"/>
                      <a:lumOff val="25000"/>
                    </a:prstClr>
                  </a:solidFill>
                  <a:latin typeface="Agency FB"/>
                  <a:ea typeface="MS PGothic" charset="0"/>
                  <a:cs typeface="Lato" charset="0"/>
                  <a:sym typeface="Lato" charset="0"/>
                </a:rPr>
                <a:t>80%</a:t>
              </a:r>
              <a:endParaRPr lang="es-ES" sz="2800" dirty="0">
                <a:solidFill>
                  <a:prstClr val="black">
                    <a:lumMod val="75000"/>
                    <a:lumOff val="25000"/>
                  </a:prstClr>
                </a:solidFill>
                <a:latin typeface="Agency FB"/>
                <a:ea typeface="MS PGothic" charset="0"/>
                <a:sym typeface="Gill Sans" pitchFamily="3" charset="0"/>
              </a:endParaRPr>
            </a:p>
          </p:txBody>
        </p:sp>
      </p:grpSp>
      <p:grpSp>
        <p:nvGrpSpPr>
          <p:cNvPr id="11" name="组合 10"/>
          <p:cNvGrpSpPr/>
          <p:nvPr/>
        </p:nvGrpSpPr>
        <p:grpSpPr>
          <a:xfrm>
            <a:off x="4479608" y="1188358"/>
            <a:ext cx="3214687" cy="4570413"/>
            <a:chOff x="4554538" y="1188358"/>
            <a:chExt cx="3214687" cy="4570413"/>
          </a:xfrm>
        </p:grpSpPr>
        <p:sp>
          <p:nvSpPr>
            <p:cNvPr id="12" name="MH_Text_2"/>
            <p:cNvSpPr>
              <a:spLocks noChangeArrowheads="1"/>
            </p:cNvSpPr>
            <p:nvPr>
              <p:custDataLst>
                <p:tags r:id="rId6"/>
              </p:custDataLst>
            </p:nvPr>
          </p:nvSpPr>
          <p:spPr bwMode="auto">
            <a:xfrm>
              <a:off x="4554538"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13" name="MH_Other_4"/>
            <p:cNvSpPr/>
            <p:nvPr>
              <p:custDataLst>
                <p:tags r:id="rId7"/>
              </p:custDataLst>
            </p:nvPr>
          </p:nvSpPr>
          <p:spPr>
            <a:xfrm>
              <a:off x="4906963" y="4201433"/>
              <a:ext cx="166687"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4" name="MH_Other_5"/>
            <p:cNvSpPr/>
            <p:nvPr>
              <p:custDataLst>
                <p:tags r:id="rId8"/>
              </p:custDataLst>
            </p:nvPr>
          </p:nvSpPr>
          <p:spPr>
            <a:xfrm>
              <a:off x="7237413" y="4201433"/>
              <a:ext cx="165100"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5" name="MH_SubTitle_2"/>
            <p:cNvSpPr/>
            <p:nvPr>
              <p:custDataLst>
                <p:tags r:id="rId9"/>
              </p:custDataLst>
            </p:nvPr>
          </p:nvSpPr>
          <p:spPr>
            <a:xfrm>
              <a:off x="495776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16" name="文本框 15"/>
            <p:cNvSpPr txBox="1"/>
            <p:nvPr/>
          </p:nvSpPr>
          <p:spPr>
            <a:xfrm>
              <a:off x="5493092" y="4507821"/>
              <a:ext cx="1370692" cy="584775"/>
            </a:xfrm>
            <a:prstGeom prst="rect">
              <a:avLst/>
            </a:prstGeom>
            <a:noFill/>
          </p:spPr>
          <p:txBody>
            <a:bodyPr wrap="square">
              <a:spAutoFit/>
            </a:bodyPr>
            <a:lstStyle/>
            <a:p>
              <a:pPr algn="ctr" fontAlgn="auto">
                <a:spcBef>
                  <a:spcPts val="0"/>
                </a:spcBef>
                <a:spcAft>
                  <a:spcPts val="0"/>
                </a:spcAft>
                <a:defRPr/>
              </a:pPr>
              <a:r>
                <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rPr>
                <a:t>周意</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17" name="AutoShape 27"/>
            <p:cNvSpPr/>
            <p:nvPr/>
          </p:nvSpPr>
          <p:spPr bwMode="auto">
            <a:xfrm>
              <a:off x="4915218" y="2131333"/>
              <a:ext cx="2449830" cy="15506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marL="285750" indent="-285750" algn="l">
                <a:lnSpc>
                  <a:spcPct val="150000"/>
                </a:lnSpc>
                <a:buClrTx/>
                <a:buSzTx/>
                <a:buFont typeface="Arial" panose="020B0604020202020204" pitchFamily="34" charset="0"/>
                <a:buChar char="•"/>
              </a:pPr>
              <a:r>
                <a:rPr lang="zh-CN" altLang="en-US" sz="1400" b="1" dirty="0">
                  <a:solidFill>
                    <a:schemeClr val="tx1">
                      <a:lumMod val="75000"/>
                      <a:lumOff val="25000"/>
                    </a:schemeClr>
                  </a:solidFill>
                </a:rPr>
                <a:t>使用代管理者模式</a:t>
              </a:r>
              <a:endParaRPr lang="zh-CN" altLang="en-US" sz="1800" dirty="0">
                <a:solidFill>
                  <a:schemeClr val="tx1">
                    <a:lumMod val="75000"/>
                    <a:lumOff val="25000"/>
                  </a:schemeClr>
                </a:solidFill>
              </a:endParaRPr>
            </a:p>
            <a:p>
              <a:pPr marL="0" indent="0" algn="l">
                <a:lnSpc>
                  <a:spcPct val="150000"/>
                </a:lnSpc>
                <a:buClrTx/>
                <a:buSzTx/>
                <a:buFont typeface="Arial" panose="020B0604020202020204" pitchFamily="34" charset="0"/>
                <a:buNone/>
              </a:pPr>
              <a:endParaRPr lang="zh-CN" altLang="en-US" sz="1800" dirty="0">
                <a:solidFill>
                  <a:schemeClr val="tx1">
                    <a:lumMod val="75000"/>
                    <a:lumOff val="25000"/>
                  </a:schemeClr>
                </a:solidFill>
              </a:endParaRPr>
            </a:p>
          </p:txBody>
        </p:sp>
        <p:sp>
          <p:nvSpPr>
            <p:cNvPr id="18" name="AutoShape 28"/>
            <p:cNvSpPr/>
            <p:nvPr/>
          </p:nvSpPr>
          <p:spPr bwMode="auto">
            <a:xfrm>
              <a:off x="4834505" y="1651908"/>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2000" b="1" dirty="0">
                  <a:solidFill>
                    <a:prstClr val="black">
                      <a:lumMod val="75000"/>
                      <a:lumOff val="25000"/>
                    </a:prstClr>
                  </a:solidFill>
                  <a:latin typeface="Agency FB"/>
                  <a:ea typeface="MS PGothic" charset="0"/>
                  <a:cs typeface="Lato" charset="0"/>
                  <a:sym typeface="Lato" charset="0"/>
                </a:rPr>
                <a:t>数据库：</a:t>
              </a:r>
              <a:r>
                <a:rPr lang="en-US" altLang="zh-CN" sz="2000" b="1" dirty="0">
                  <a:solidFill>
                    <a:prstClr val="black">
                      <a:lumMod val="75000"/>
                      <a:lumOff val="25000"/>
                    </a:prstClr>
                  </a:solidFill>
                  <a:latin typeface="Agency FB"/>
                  <a:ea typeface="MS PGothic" charset="0"/>
                  <a:cs typeface="Lato" charset="0"/>
                  <a:sym typeface="Lato" charset="0"/>
                </a:rPr>
                <a:t>50%</a:t>
              </a:r>
              <a:endParaRPr lang="es-ES" sz="2800" dirty="0">
                <a:solidFill>
                  <a:prstClr val="black">
                    <a:lumMod val="75000"/>
                    <a:lumOff val="25000"/>
                  </a:prstClr>
                </a:solidFill>
                <a:latin typeface="Agency FB"/>
                <a:ea typeface="MS PGothic" charset="0"/>
                <a:sym typeface="Gill Sans" pitchFamily="3" charset="0"/>
              </a:endParaRPr>
            </a:p>
          </p:txBody>
        </p:sp>
      </p:grpSp>
      <p:grpSp>
        <p:nvGrpSpPr>
          <p:cNvPr id="19" name="组合 18"/>
          <p:cNvGrpSpPr/>
          <p:nvPr/>
        </p:nvGrpSpPr>
        <p:grpSpPr>
          <a:xfrm>
            <a:off x="8014653" y="1143908"/>
            <a:ext cx="3217862" cy="4570413"/>
            <a:chOff x="7985443" y="1188358"/>
            <a:chExt cx="3217862" cy="4570413"/>
          </a:xfrm>
        </p:grpSpPr>
        <p:sp>
          <p:nvSpPr>
            <p:cNvPr id="20" name="MH_Text_3"/>
            <p:cNvSpPr>
              <a:spLocks noChangeArrowheads="1"/>
            </p:cNvSpPr>
            <p:nvPr>
              <p:custDataLst>
                <p:tags r:id="rId10"/>
              </p:custDataLst>
            </p:nvPr>
          </p:nvSpPr>
          <p:spPr bwMode="auto">
            <a:xfrm>
              <a:off x="7985443" y="1188358"/>
              <a:ext cx="3217862"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21" name="MH_Other_6"/>
            <p:cNvSpPr/>
            <p:nvPr>
              <p:custDataLst>
                <p:tags r:id="rId11"/>
              </p:custDataLst>
            </p:nvPr>
          </p:nvSpPr>
          <p:spPr>
            <a:xfrm>
              <a:off x="835818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2" name="MH_Other_7"/>
            <p:cNvSpPr/>
            <p:nvPr>
              <p:custDataLst>
                <p:tags r:id="rId12"/>
              </p:custDataLst>
            </p:nvPr>
          </p:nvSpPr>
          <p:spPr>
            <a:xfrm>
              <a:off x="1068863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3" name="MH_SubTitle_3"/>
            <p:cNvSpPr/>
            <p:nvPr>
              <p:custDataLst>
                <p:tags r:id="rId13"/>
              </p:custDataLst>
            </p:nvPr>
          </p:nvSpPr>
          <p:spPr>
            <a:xfrm>
              <a:off x="840581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24" name="文本框 23"/>
            <p:cNvSpPr txBox="1"/>
            <p:nvPr/>
          </p:nvSpPr>
          <p:spPr>
            <a:xfrm>
              <a:off x="8900773" y="4507821"/>
              <a:ext cx="1370692" cy="584775"/>
            </a:xfrm>
            <a:prstGeom prst="rect">
              <a:avLst/>
            </a:prstGeom>
            <a:noFill/>
          </p:spPr>
          <p:txBody>
            <a:bodyPr wrap="square">
              <a:spAutoFit/>
            </a:bodyPr>
            <a:lstStyle/>
            <a:p>
              <a:pPr algn="ctr" fontAlgn="auto">
                <a:spcBef>
                  <a:spcPts val="0"/>
                </a:spcBef>
                <a:spcAft>
                  <a:spcPts val="0"/>
                </a:spcAft>
                <a:defRPr/>
              </a:pPr>
              <a:r>
                <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rPr>
                <a:t>周意</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25" name="AutoShape 27"/>
            <p:cNvSpPr/>
            <p:nvPr/>
          </p:nvSpPr>
          <p:spPr bwMode="auto">
            <a:xfrm>
              <a:off x="8288338" y="2131333"/>
              <a:ext cx="2667635" cy="19989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marL="285750" indent="-285750" algn="l">
                <a:lnSpc>
                  <a:spcPct val="150000"/>
                </a:lnSpc>
                <a:buClrTx/>
                <a:buSzTx/>
                <a:buFont typeface="Arial" panose="020B0604020202020204" pitchFamily="34" charset="0"/>
                <a:buChar char="•"/>
              </a:pPr>
              <a:r>
                <a:rPr lang="zh-CN" altLang="en-US" sz="1400" b="1" dirty="0">
                  <a:solidFill>
                    <a:schemeClr val="tx1">
                      <a:lumMod val="75000"/>
                      <a:lumOff val="25000"/>
                    </a:schemeClr>
                  </a:solidFill>
                </a:rPr>
                <a:t>采用zlib对文件进行压缩和解压</a:t>
              </a:r>
              <a:endParaRPr lang="zh-CN" altLang="en-US" sz="1400" b="1" dirty="0">
                <a:solidFill>
                  <a:schemeClr val="tx1">
                    <a:lumMod val="75000"/>
                    <a:lumOff val="25000"/>
                  </a:schemeClr>
                </a:solidFill>
              </a:endParaRPr>
            </a:p>
            <a:p>
              <a:pPr marL="285750" indent="-285750" algn="l">
                <a:lnSpc>
                  <a:spcPct val="150000"/>
                </a:lnSpc>
                <a:buClrTx/>
                <a:buSzTx/>
                <a:buFont typeface="Arial" panose="020B0604020202020204" pitchFamily="34" charset="0"/>
                <a:buChar char="•"/>
              </a:pPr>
              <a:r>
                <a:rPr lang="zh-CN" altLang="en-US" sz="1400" b="1" dirty="0">
                  <a:solidFill>
                    <a:schemeClr val="tx1">
                      <a:lumMod val="75000"/>
                      <a:lumOff val="25000"/>
                    </a:schemeClr>
                  </a:solidFill>
                </a:rPr>
                <a:t>采用Base64对内容进行加解密</a:t>
              </a:r>
              <a:endParaRPr lang="zh-CN" altLang="en-US" sz="1400" b="1" dirty="0">
                <a:solidFill>
                  <a:schemeClr val="tx1">
                    <a:lumMod val="75000"/>
                    <a:lumOff val="25000"/>
                  </a:schemeClr>
                </a:solidFill>
              </a:endParaRPr>
            </a:p>
            <a:p>
              <a:pPr marL="285750" indent="-285750" algn="l">
                <a:lnSpc>
                  <a:spcPct val="150000"/>
                </a:lnSpc>
                <a:buClrTx/>
                <a:buSzTx/>
                <a:buFont typeface="Arial" panose="020B0604020202020204" pitchFamily="34" charset="0"/>
                <a:buChar char="•"/>
              </a:pPr>
              <a:r>
                <a:rPr lang="zh-CN" altLang="en-US" sz="1400" b="1" dirty="0">
                  <a:solidFill>
                    <a:schemeClr val="tx1">
                      <a:lumMod val="75000"/>
                      <a:lumOff val="25000"/>
                    </a:schemeClr>
                  </a:solidFill>
                </a:rPr>
                <a:t>英文的压缩比为</a:t>
              </a:r>
              <a:r>
                <a:rPr lang="en-US" altLang="zh-CN" sz="1400" b="1" dirty="0">
                  <a:solidFill>
                    <a:schemeClr val="tx1">
                      <a:lumMod val="75000"/>
                      <a:lumOff val="25000"/>
                    </a:schemeClr>
                  </a:solidFill>
                </a:rPr>
                <a:t>80%</a:t>
              </a:r>
              <a:endParaRPr lang="en-US" altLang="zh-CN" sz="1400" b="1" dirty="0">
                <a:solidFill>
                  <a:schemeClr val="tx1">
                    <a:lumMod val="75000"/>
                    <a:lumOff val="25000"/>
                  </a:schemeClr>
                </a:solidFill>
              </a:endParaRPr>
            </a:p>
            <a:p>
              <a:pPr marL="285750" indent="-285750" algn="l">
                <a:lnSpc>
                  <a:spcPct val="150000"/>
                </a:lnSpc>
                <a:buClrTx/>
                <a:buSzTx/>
                <a:buFont typeface="Arial" panose="020B0604020202020204" pitchFamily="34" charset="0"/>
                <a:buChar char="•"/>
              </a:pPr>
              <a:r>
                <a:rPr lang="zh-CN" altLang="en-US" sz="1400" b="1" dirty="0">
                  <a:solidFill>
                    <a:schemeClr val="tx1">
                      <a:lumMod val="75000"/>
                      <a:lumOff val="25000"/>
                    </a:schemeClr>
                  </a:solidFill>
                </a:rPr>
                <a:t>中文压缩率较低</a:t>
              </a:r>
              <a:endParaRPr lang="zh-CN" altLang="en-US" sz="1400" b="1" dirty="0">
                <a:solidFill>
                  <a:schemeClr val="tx1">
                    <a:lumMod val="75000"/>
                    <a:lumOff val="25000"/>
                  </a:schemeClr>
                </a:solidFill>
              </a:endParaRPr>
            </a:p>
          </p:txBody>
        </p:sp>
        <p:sp>
          <p:nvSpPr>
            <p:cNvPr id="26" name="AutoShape 28"/>
            <p:cNvSpPr/>
            <p:nvPr/>
          </p:nvSpPr>
          <p:spPr bwMode="auto">
            <a:xfrm>
              <a:off x="8288905" y="1651908"/>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2000" b="1" dirty="0">
                  <a:solidFill>
                    <a:prstClr val="black">
                      <a:lumMod val="75000"/>
                      <a:lumOff val="25000"/>
                    </a:prstClr>
                  </a:solidFill>
                  <a:latin typeface="Agency FB"/>
                  <a:ea typeface="MS PGothic" charset="0"/>
                  <a:cs typeface="Lato" charset="0"/>
                  <a:sym typeface="Lato" charset="0"/>
                </a:rPr>
                <a:t>数据加密压缩：</a:t>
              </a:r>
              <a:r>
                <a:rPr lang="en-US" altLang="zh-CN" sz="2000" b="1" dirty="0">
                  <a:solidFill>
                    <a:prstClr val="black">
                      <a:lumMod val="75000"/>
                      <a:lumOff val="25000"/>
                    </a:prstClr>
                  </a:solidFill>
                  <a:latin typeface="Agency FB"/>
                  <a:ea typeface="MS PGothic" charset="0"/>
                  <a:cs typeface="Lato" charset="0"/>
                  <a:sym typeface="Lato" charset="0"/>
                </a:rPr>
                <a:t>80%</a:t>
              </a:r>
              <a:endParaRPr lang="es-ES" altLang="zh-CN" sz="2800" dirty="0">
                <a:solidFill>
                  <a:prstClr val="black">
                    <a:lumMod val="75000"/>
                    <a:lumOff val="25000"/>
                  </a:prstClr>
                </a:solidFill>
                <a:latin typeface="Agency FB"/>
                <a:ea typeface="MS PGothic" charset="0"/>
                <a:sym typeface="Gill Sans" pitchFamily="3" charset="0"/>
              </a:endParaRPr>
            </a:p>
          </p:txBody>
        </p:sp>
      </p:grpSp>
      <p:sp>
        <p:nvSpPr>
          <p:cNvPr id="27" name="AutoShape 27"/>
          <p:cNvSpPr/>
          <p:nvPr/>
        </p:nvSpPr>
        <p:spPr bwMode="auto">
          <a:xfrm>
            <a:off x="1459964"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marL="285750" indent="-285750" algn="l">
              <a:lnSpc>
                <a:spcPct val="150000"/>
              </a:lnSpc>
              <a:buClrTx/>
              <a:buSzTx/>
              <a:buFont typeface="Arial" panose="020B0604020202020204" pitchFamily="34" charset="0"/>
              <a:buChar char="•"/>
            </a:pPr>
            <a:r>
              <a:rPr lang="zh-CN" altLang="en-US" sz="1400" b="1" dirty="0">
                <a:solidFill>
                  <a:schemeClr val="tx1">
                    <a:lumMod val="75000"/>
                    <a:lumOff val="25000"/>
                  </a:schemeClr>
                </a:solidFill>
                <a:sym typeface="+mn-ea"/>
              </a:rPr>
              <a:t>添加好友</a:t>
            </a:r>
            <a:endParaRPr lang="zh-CN" altLang="en-US" sz="1400" b="1" dirty="0">
              <a:solidFill>
                <a:schemeClr val="tx1">
                  <a:lumMod val="75000"/>
                  <a:lumOff val="25000"/>
                </a:schemeClr>
              </a:solidFill>
            </a:endParaRPr>
          </a:p>
          <a:p>
            <a:pPr marL="285750" indent="-285750" algn="l">
              <a:lnSpc>
                <a:spcPct val="150000"/>
              </a:lnSpc>
              <a:buClrTx/>
              <a:buSzTx/>
              <a:buFont typeface="Arial" panose="020B0604020202020204" pitchFamily="34" charset="0"/>
              <a:buChar char="•"/>
            </a:pPr>
            <a:r>
              <a:rPr lang="zh-CN" altLang="en-US" sz="1400" b="1" dirty="0">
                <a:solidFill>
                  <a:schemeClr val="tx1">
                    <a:lumMod val="75000"/>
                    <a:lumOff val="25000"/>
                  </a:schemeClr>
                </a:solidFill>
                <a:sym typeface="+mn-ea"/>
              </a:rPr>
              <a:t>删除好友</a:t>
            </a:r>
            <a:endParaRPr lang="zh-CN" altLang="en-US" sz="1400" b="1" dirty="0">
              <a:solidFill>
                <a:schemeClr val="tx1">
                  <a:lumMod val="75000"/>
                  <a:lumOff val="25000"/>
                </a:schemeClr>
              </a:solidFill>
            </a:endParaRPr>
          </a:p>
          <a:p>
            <a:pPr marL="285750" indent="-285750" algn="l">
              <a:lnSpc>
                <a:spcPct val="150000"/>
              </a:lnSpc>
              <a:buClrTx/>
              <a:buSzTx/>
              <a:buFont typeface="Arial" panose="020B0604020202020204" pitchFamily="34" charset="0"/>
              <a:buChar char="•"/>
            </a:pPr>
            <a:r>
              <a:rPr lang="zh-CN" altLang="en-US" sz="1400" b="1" dirty="0">
                <a:solidFill>
                  <a:schemeClr val="tx1">
                    <a:lumMod val="75000"/>
                    <a:lumOff val="25000"/>
                  </a:schemeClr>
                </a:solidFill>
                <a:sym typeface="+mn-ea"/>
              </a:rPr>
              <a:t>修改好友信息</a:t>
            </a:r>
            <a:endParaRPr lang="zh-CN" altLang="en-US" sz="1400" b="1" dirty="0">
              <a:solidFill>
                <a:schemeClr val="tx1">
                  <a:lumMod val="75000"/>
                  <a:lumOff val="25000"/>
                </a:schemeClr>
              </a:solidFill>
            </a:endParaRPr>
          </a:p>
          <a:p>
            <a:pPr marL="285750" indent="-285750" algn="l">
              <a:lnSpc>
                <a:spcPct val="150000"/>
              </a:lnSpc>
              <a:buClrTx/>
              <a:buSzTx/>
              <a:buFont typeface="Arial" panose="020B0604020202020204" pitchFamily="34" charset="0"/>
              <a:buChar char="•"/>
            </a:pPr>
            <a:r>
              <a:rPr lang="zh-CN" altLang="en-US" sz="1400" b="1" dirty="0">
                <a:solidFill>
                  <a:schemeClr val="tx1">
                    <a:lumMod val="75000"/>
                    <a:lumOff val="25000"/>
                  </a:schemeClr>
                </a:solidFill>
                <a:sym typeface="+mn-ea"/>
              </a:rPr>
              <a:t>好友分组移动还没做</a:t>
            </a:r>
            <a:endParaRPr lang="zh-CN" altLang="en-US" sz="1400" b="1" dirty="0">
              <a:solidFill>
                <a:schemeClr val="tx1">
                  <a:lumMod val="75000"/>
                  <a:lumOff val="25000"/>
                </a:schemeClr>
              </a:solidFill>
            </a:endParaRPr>
          </a:p>
        </p:txBody>
      </p:sp>
      <p:sp>
        <p:nvSpPr>
          <p:cNvPr id="28" name="AutoShape 27"/>
          <p:cNvSpPr/>
          <p:nvPr/>
        </p:nvSpPr>
        <p:spPr bwMode="auto">
          <a:xfrm>
            <a:off x="1394460" y="3199765"/>
            <a:ext cx="2667635" cy="9067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marL="285750" indent="-285750" algn="l">
              <a:lnSpc>
                <a:spcPct val="150000"/>
              </a:lnSpc>
              <a:buClrTx/>
              <a:buSzTx/>
              <a:buFont typeface="Arial" panose="020B0604020202020204" pitchFamily="34" charset="0"/>
            </a:pPr>
            <a:endParaRPr lang="zh-CN" altLang="en-US" sz="1400" b="1"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5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14:presetBounceEnd="60000">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14:bounceEnd="60000">
                                          <p:cBhvr additive="base">
                                            <p:cTn id="15" dur="1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14:presetBounceEnd="60000">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14:bounceEnd="60000">
                                          <p:cBhvr additive="base">
                                            <p:cTn id="19"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ppt_x"/>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2" name="文本框 56"/>
          <p:cNvSpPr txBox="1">
            <a:spLocks noChangeArrowheads="1"/>
          </p:cNvSpPr>
          <p:nvPr/>
        </p:nvSpPr>
        <p:spPr bwMode="auto">
          <a:xfrm>
            <a:off x="760392" y="5667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图片展示：</a:t>
            </a:r>
            <a:endParaRPr lang="en-US" altLang="zh-CN" sz="3200" b="1" dirty="0">
              <a:solidFill>
                <a:schemeClr val="tx1">
                  <a:lumMod val="75000"/>
                  <a:lumOff val="25000"/>
                </a:schemeClr>
              </a:solidFill>
              <a:latin typeface="Agency FB" panose="020B0503020202020204" pitchFamily="34" charset="0"/>
            </a:endParaRPr>
          </a:p>
        </p:txBody>
      </p:sp>
      <p:pic>
        <p:nvPicPr>
          <p:cNvPr id="2" name="图片 1"/>
          <p:cNvPicPr>
            <a:picLocks noChangeAspect="1"/>
          </p:cNvPicPr>
          <p:nvPr/>
        </p:nvPicPr>
        <p:blipFill>
          <a:blip r:embed="rId1"/>
          <a:stretch>
            <a:fillRect/>
          </a:stretch>
        </p:blipFill>
        <p:spPr>
          <a:xfrm>
            <a:off x="913130" y="1273810"/>
            <a:ext cx="3199130" cy="4995545"/>
          </a:xfrm>
          <a:prstGeom prst="rect">
            <a:avLst/>
          </a:prstGeom>
        </p:spPr>
      </p:pic>
      <p:pic>
        <p:nvPicPr>
          <p:cNvPr id="4" name="图片 3"/>
          <p:cNvPicPr>
            <a:picLocks noChangeAspect="1"/>
          </p:cNvPicPr>
          <p:nvPr/>
        </p:nvPicPr>
        <p:blipFill>
          <a:blip r:embed="rId2"/>
          <a:stretch>
            <a:fillRect/>
          </a:stretch>
        </p:blipFill>
        <p:spPr>
          <a:xfrm>
            <a:off x="6463030" y="1297940"/>
            <a:ext cx="4914900" cy="4947920"/>
          </a:xfrm>
          <a:prstGeom prst="rect">
            <a:avLst/>
          </a:prstGeom>
        </p:spPr>
      </p:pic>
      <p:sp>
        <p:nvSpPr>
          <p:cNvPr id="21" name="文本框 20"/>
          <p:cNvSpPr txBox="1"/>
          <p:nvPr/>
        </p:nvSpPr>
        <p:spPr>
          <a:xfrm>
            <a:off x="6759575" y="414655"/>
            <a:ext cx="4669790" cy="368300"/>
          </a:xfrm>
          <a:prstGeom prst="rect">
            <a:avLst/>
          </a:prstGeom>
          <a:noFill/>
        </p:spPr>
        <p:txBody>
          <a:bodyPr wrap="square" rtlCol="0">
            <a:spAutoFit/>
          </a:bodyPr>
          <a:p>
            <a:r>
              <a:rPr lang="zh-CN" altLang="en-US"/>
              <a:t>发送文件：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1"/>
          <p:cNvSpPr/>
          <p:nvPr>
            <p:custDataLst>
              <p:tags r:id="rId1"/>
            </p:custDataLst>
          </p:nvPr>
        </p:nvSpPr>
        <p:spPr>
          <a:xfrm>
            <a:off x="1588" y="4321576"/>
            <a:ext cx="12171362" cy="957263"/>
          </a:xfrm>
          <a:prstGeom prst="rect">
            <a:avLst/>
          </a:prstGeom>
          <a:solidFill>
            <a:schemeClr val="tx1">
              <a:lumMod val="85000"/>
              <a:lumOff val="15000"/>
            </a:schemeClr>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02678" y="1188358"/>
            <a:ext cx="3214687" cy="4570413"/>
            <a:chOff x="1103313" y="1188358"/>
            <a:chExt cx="3214687" cy="4570413"/>
          </a:xfrm>
        </p:grpSpPr>
        <p:sp>
          <p:nvSpPr>
            <p:cNvPr id="4" name="MH_Text_1"/>
            <p:cNvSpPr>
              <a:spLocks noChangeArrowheads="1"/>
            </p:cNvSpPr>
            <p:nvPr>
              <p:custDataLst>
                <p:tags r:id="rId2"/>
              </p:custDataLst>
            </p:nvPr>
          </p:nvSpPr>
          <p:spPr bwMode="auto">
            <a:xfrm>
              <a:off x="1103313"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5" name="MH_Other_2"/>
            <p:cNvSpPr/>
            <p:nvPr>
              <p:custDataLst>
                <p:tags r:id="rId3"/>
              </p:custDataLst>
            </p:nvPr>
          </p:nvSpPr>
          <p:spPr>
            <a:xfrm>
              <a:off x="145891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6" name="MH_Other_3"/>
            <p:cNvSpPr/>
            <p:nvPr>
              <p:custDataLst>
                <p:tags r:id="rId4"/>
              </p:custDataLst>
            </p:nvPr>
          </p:nvSpPr>
          <p:spPr>
            <a:xfrm>
              <a:off x="378936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7" name="MH_SubTitle_1"/>
            <p:cNvSpPr/>
            <p:nvPr>
              <p:custDataLst>
                <p:tags r:id="rId5"/>
              </p:custDataLst>
            </p:nvPr>
          </p:nvSpPr>
          <p:spPr>
            <a:xfrm>
              <a:off x="1506538"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8" name="文本框 7"/>
            <p:cNvSpPr txBox="1"/>
            <p:nvPr/>
          </p:nvSpPr>
          <p:spPr>
            <a:xfrm>
              <a:off x="1859983" y="4507821"/>
              <a:ext cx="1699760" cy="584775"/>
            </a:xfrm>
            <a:prstGeom prst="rect">
              <a:avLst/>
            </a:prstGeom>
            <a:noFill/>
          </p:spPr>
          <p:txBody>
            <a:bodyPr wrap="square">
              <a:spAutoFit/>
            </a:bodyPr>
            <a:lstStyle/>
            <a:p>
              <a:pPr algn="ctr" fontAlgn="auto">
                <a:spcBef>
                  <a:spcPts val="0"/>
                </a:spcBef>
                <a:spcAft>
                  <a:spcPts val="0"/>
                </a:spcAft>
                <a:defRPr/>
              </a:pPr>
              <a:r>
                <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rPr>
                <a:t>冉徐东</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10" name="AutoShape 28"/>
            <p:cNvSpPr/>
            <p:nvPr/>
          </p:nvSpPr>
          <p:spPr bwMode="auto">
            <a:xfrm>
              <a:off x="1394619" y="1651908"/>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2000" b="1" dirty="0">
                  <a:solidFill>
                    <a:prstClr val="black">
                      <a:lumMod val="75000"/>
                      <a:lumOff val="25000"/>
                    </a:prstClr>
                  </a:solidFill>
                  <a:latin typeface="Agency FB"/>
                  <a:ea typeface="MS PGothic" charset="0"/>
                  <a:cs typeface="Lato" charset="0"/>
                  <a:sym typeface="Lato" charset="0"/>
                </a:rPr>
                <a:t>聊天：</a:t>
              </a:r>
              <a:r>
                <a:rPr lang="en-US" altLang="zh-CN" sz="2000" b="1" dirty="0">
                  <a:solidFill>
                    <a:prstClr val="black">
                      <a:lumMod val="75000"/>
                      <a:lumOff val="25000"/>
                    </a:prstClr>
                  </a:solidFill>
                  <a:latin typeface="Agency FB"/>
                  <a:ea typeface="MS PGothic" charset="0"/>
                  <a:cs typeface="Lato" charset="0"/>
                  <a:sym typeface="Lato" charset="0"/>
                </a:rPr>
                <a:t>70%</a:t>
              </a:r>
              <a:endParaRPr lang="es-ES" sz="2800" dirty="0">
                <a:solidFill>
                  <a:prstClr val="black">
                    <a:lumMod val="75000"/>
                    <a:lumOff val="25000"/>
                  </a:prstClr>
                </a:solidFill>
                <a:latin typeface="Agency FB"/>
                <a:ea typeface="MS PGothic" charset="0"/>
                <a:sym typeface="Gill Sans" pitchFamily="3" charset="0"/>
              </a:endParaRPr>
            </a:p>
          </p:txBody>
        </p:sp>
      </p:grpSp>
      <p:grpSp>
        <p:nvGrpSpPr>
          <p:cNvPr id="11" name="组合 10"/>
          <p:cNvGrpSpPr/>
          <p:nvPr/>
        </p:nvGrpSpPr>
        <p:grpSpPr>
          <a:xfrm>
            <a:off x="4554538" y="1207408"/>
            <a:ext cx="3214687" cy="4570413"/>
            <a:chOff x="4554538" y="1207408"/>
            <a:chExt cx="3214687" cy="4570413"/>
          </a:xfrm>
        </p:grpSpPr>
        <p:sp>
          <p:nvSpPr>
            <p:cNvPr id="12" name="MH_Text_2"/>
            <p:cNvSpPr>
              <a:spLocks noChangeArrowheads="1"/>
            </p:cNvSpPr>
            <p:nvPr>
              <p:custDataLst>
                <p:tags r:id="rId6"/>
              </p:custDataLst>
            </p:nvPr>
          </p:nvSpPr>
          <p:spPr bwMode="auto">
            <a:xfrm>
              <a:off x="4554538" y="120740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fontAlgn="auto">
                <a:lnSpc>
                  <a:spcPct val="130000"/>
                </a:lnSpc>
                <a:spcBef>
                  <a:spcPts val="0"/>
                </a:spcBef>
                <a:spcAft>
                  <a:spcPts val="0"/>
                </a:spcAft>
                <a:defRPr/>
              </a:pPr>
              <a:r>
                <a:rPr lang="zh-CN" altLang="en-US" dirty="0">
                  <a:solidFill>
                    <a:srgbClr val="3D3D3D"/>
                  </a:solidFill>
                  <a:latin typeface="+mn-lt"/>
                  <a:ea typeface="+mn-ea"/>
                </a:rPr>
                <a:t> </a:t>
              </a:r>
              <a:endParaRPr lang="zh-CN" altLang="en-US" dirty="0">
                <a:solidFill>
                  <a:srgbClr val="3D3D3D"/>
                </a:solidFill>
                <a:latin typeface="+mn-lt"/>
                <a:ea typeface="+mn-ea"/>
              </a:endParaRPr>
            </a:p>
          </p:txBody>
        </p:sp>
        <p:sp>
          <p:nvSpPr>
            <p:cNvPr id="13" name="MH_Other_4"/>
            <p:cNvSpPr/>
            <p:nvPr>
              <p:custDataLst>
                <p:tags r:id="rId7"/>
              </p:custDataLst>
            </p:nvPr>
          </p:nvSpPr>
          <p:spPr>
            <a:xfrm>
              <a:off x="4906963" y="4201433"/>
              <a:ext cx="166687"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4" name="MH_Other_5"/>
            <p:cNvSpPr/>
            <p:nvPr>
              <p:custDataLst>
                <p:tags r:id="rId8"/>
              </p:custDataLst>
            </p:nvPr>
          </p:nvSpPr>
          <p:spPr>
            <a:xfrm>
              <a:off x="7237413" y="4201433"/>
              <a:ext cx="165100"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5" name="MH_SubTitle_2"/>
            <p:cNvSpPr/>
            <p:nvPr>
              <p:custDataLst>
                <p:tags r:id="rId9"/>
              </p:custDataLst>
            </p:nvPr>
          </p:nvSpPr>
          <p:spPr>
            <a:xfrm>
              <a:off x="495776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17" name="AutoShape 27"/>
            <p:cNvSpPr/>
            <p:nvPr/>
          </p:nvSpPr>
          <p:spPr bwMode="auto">
            <a:xfrm>
              <a:off x="4915040" y="2131333"/>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endParaRPr lang="en-US" altLang="zh-CN" sz="1100" dirty="0">
                <a:solidFill>
                  <a:schemeClr val="tx1">
                    <a:lumMod val="75000"/>
                    <a:lumOff val="25000"/>
                  </a:schemeClr>
                </a:solidFill>
              </a:endParaRPr>
            </a:p>
          </p:txBody>
        </p:sp>
        <p:sp>
          <p:nvSpPr>
            <p:cNvPr id="18" name="AutoShape 28"/>
            <p:cNvSpPr/>
            <p:nvPr/>
          </p:nvSpPr>
          <p:spPr bwMode="auto">
            <a:xfrm>
              <a:off x="4834505" y="1651908"/>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2000" b="1" dirty="0">
                  <a:solidFill>
                    <a:prstClr val="black">
                      <a:lumMod val="75000"/>
                      <a:lumOff val="25000"/>
                    </a:prstClr>
                  </a:solidFill>
                  <a:latin typeface="Agency FB"/>
                  <a:ea typeface="MS PGothic" charset="0"/>
                  <a:cs typeface="Lato" charset="0"/>
                  <a:sym typeface="Lato" charset="0"/>
                </a:rPr>
                <a:t>消息列表：</a:t>
              </a:r>
              <a:r>
                <a:rPr lang="en-US" altLang="zh-CN" sz="2000" b="1" dirty="0">
                  <a:solidFill>
                    <a:prstClr val="black">
                      <a:lumMod val="75000"/>
                      <a:lumOff val="25000"/>
                    </a:prstClr>
                  </a:solidFill>
                  <a:latin typeface="Agency FB"/>
                  <a:ea typeface="MS PGothic" charset="0"/>
                  <a:cs typeface="Lato" charset="0"/>
                  <a:sym typeface="Lato" charset="0"/>
                </a:rPr>
                <a:t>80%</a:t>
              </a:r>
              <a:endParaRPr lang="es-ES" sz="2800" dirty="0">
                <a:solidFill>
                  <a:prstClr val="black">
                    <a:lumMod val="75000"/>
                    <a:lumOff val="25000"/>
                  </a:prstClr>
                </a:solidFill>
                <a:latin typeface="Agency FB"/>
                <a:ea typeface="MS PGothic" charset="0"/>
                <a:sym typeface="Gill Sans" pitchFamily="3" charset="0"/>
              </a:endParaRPr>
            </a:p>
          </p:txBody>
        </p:sp>
      </p:grpSp>
      <p:grpSp>
        <p:nvGrpSpPr>
          <p:cNvPr id="19" name="组合 18"/>
          <p:cNvGrpSpPr/>
          <p:nvPr/>
        </p:nvGrpSpPr>
        <p:grpSpPr>
          <a:xfrm>
            <a:off x="8002588" y="1188358"/>
            <a:ext cx="3217862" cy="4570413"/>
            <a:chOff x="8002588" y="1188358"/>
            <a:chExt cx="3217862" cy="4570413"/>
          </a:xfrm>
        </p:grpSpPr>
        <p:sp>
          <p:nvSpPr>
            <p:cNvPr id="20" name="MH_Text_3"/>
            <p:cNvSpPr>
              <a:spLocks noChangeArrowheads="1"/>
            </p:cNvSpPr>
            <p:nvPr>
              <p:custDataLst>
                <p:tags r:id="rId10"/>
              </p:custDataLst>
            </p:nvPr>
          </p:nvSpPr>
          <p:spPr bwMode="auto">
            <a:xfrm>
              <a:off x="8002588" y="1188358"/>
              <a:ext cx="3217862"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21" name="MH_Other_6"/>
            <p:cNvSpPr/>
            <p:nvPr>
              <p:custDataLst>
                <p:tags r:id="rId11"/>
              </p:custDataLst>
            </p:nvPr>
          </p:nvSpPr>
          <p:spPr>
            <a:xfrm>
              <a:off x="835818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2" name="MH_Other_7"/>
            <p:cNvSpPr/>
            <p:nvPr>
              <p:custDataLst>
                <p:tags r:id="rId12"/>
              </p:custDataLst>
            </p:nvPr>
          </p:nvSpPr>
          <p:spPr>
            <a:xfrm>
              <a:off x="1068863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3" name="MH_SubTitle_3"/>
            <p:cNvSpPr/>
            <p:nvPr>
              <p:custDataLst>
                <p:tags r:id="rId13"/>
              </p:custDataLst>
            </p:nvPr>
          </p:nvSpPr>
          <p:spPr>
            <a:xfrm>
              <a:off x="840581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25" name="AutoShape 27"/>
            <p:cNvSpPr/>
            <p:nvPr/>
          </p:nvSpPr>
          <p:spPr bwMode="auto">
            <a:xfrm>
              <a:off x="8406270" y="2509158"/>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marL="285750" indent="-285750" algn="l">
                <a:lnSpc>
                  <a:spcPct val="150000"/>
                </a:lnSpc>
                <a:buFont typeface="Arial" panose="020B0604020202020204" pitchFamily="34" charset="0"/>
                <a:buChar char="•"/>
              </a:pPr>
              <a:r>
                <a:rPr lang="zh-CN" altLang="en-US" sz="1800" dirty="0">
                  <a:solidFill>
                    <a:schemeClr val="tx1">
                      <a:lumMod val="75000"/>
                      <a:lumOff val="25000"/>
                    </a:schemeClr>
                  </a:solidFill>
                  <a:latin typeface="Calibri" panose="020F0502020204030204" pitchFamily="34" charset="0"/>
                  <a:ea typeface="宋体" pitchFamily="2" charset="-122"/>
                </a:rPr>
                <a:t>网民每次登录</a:t>
              </a:r>
              <a:r>
                <a:rPr lang="en-US" altLang="zh-CN" sz="1800" dirty="0">
                  <a:solidFill>
                    <a:schemeClr val="tx1">
                      <a:lumMod val="75000"/>
                      <a:lumOff val="25000"/>
                    </a:schemeClr>
                  </a:solidFill>
                  <a:latin typeface="Calibri" panose="020F0502020204030204" pitchFamily="34" charset="0"/>
                  <a:ea typeface="宋体" pitchFamily="2" charset="-122"/>
                </a:rPr>
                <a:t>,</a:t>
              </a:r>
              <a:r>
                <a:rPr lang="zh-CN" altLang="en-US" sz="1800" dirty="0">
                  <a:solidFill>
                    <a:schemeClr val="tx1">
                      <a:lumMod val="75000"/>
                      <a:lumOff val="25000"/>
                    </a:schemeClr>
                  </a:solidFill>
                  <a:latin typeface="Calibri" panose="020F0502020204030204" pitchFamily="34" charset="0"/>
                  <a:ea typeface="宋体" pitchFamily="2" charset="-122"/>
                </a:rPr>
                <a:t>更新聊天历史记录</a:t>
              </a:r>
              <a:endParaRPr lang="zh-CN" altLang="en-US" sz="1800" dirty="0">
                <a:solidFill>
                  <a:schemeClr val="tx1">
                    <a:lumMod val="75000"/>
                    <a:lumOff val="25000"/>
                  </a:schemeClr>
                </a:solidFill>
                <a:latin typeface="Calibri" panose="020F0502020204030204" pitchFamily="34" charset="0"/>
                <a:ea typeface="宋体" pitchFamily="2" charset="-122"/>
              </a:endParaRPr>
            </a:p>
          </p:txBody>
        </p:sp>
        <p:sp>
          <p:nvSpPr>
            <p:cNvPr id="26" name="AutoShape 28"/>
            <p:cNvSpPr/>
            <p:nvPr/>
          </p:nvSpPr>
          <p:spPr bwMode="auto">
            <a:xfrm>
              <a:off x="8288905" y="1651908"/>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2000" b="1" dirty="0">
                  <a:solidFill>
                    <a:prstClr val="black">
                      <a:lumMod val="75000"/>
                      <a:lumOff val="25000"/>
                    </a:prstClr>
                  </a:solidFill>
                  <a:latin typeface="Agency FB"/>
                  <a:ea typeface="MS PGothic" charset="0"/>
                  <a:cs typeface="Lato" charset="0"/>
                  <a:sym typeface="Lato" charset="0"/>
                </a:rPr>
                <a:t>聊天历史记录</a:t>
              </a:r>
              <a:endParaRPr lang="en-US" altLang="zh-CN" sz="2000" b="1" dirty="0">
                <a:solidFill>
                  <a:prstClr val="black">
                    <a:lumMod val="75000"/>
                    <a:lumOff val="25000"/>
                  </a:prstClr>
                </a:solidFill>
                <a:latin typeface="Agency FB"/>
                <a:ea typeface="MS PGothic" charset="0"/>
                <a:cs typeface="Lato" charset="0"/>
                <a:sym typeface="Lato" charset="0"/>
              </a:endParaRPr>
            </a:p>
          </p:txBody>
        </p:sp>
      </p:grpSp>
      <p:sp>
        <p:nvSpPr>
          <p:cNvPr id="27" name="AutoShape 27"/>
          <p:cNvSpPr/>
          <p:nvPr/>
        </p:nvSpPr>
        <p:spPr bwMode="auto">
          <a:xfrm>
            <a:off x="1485076" y="2118280"/>
            <a:ext cx="2449574" cy="19986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5800">
                <a:solidFill>
                  <a:srgbClr val="000000"/>
                </a:solidFill>
                <a:latin typeface="Gill Sans" pitchFamily="3" charset="0"/>
                <a:ea typeface="MS PGothic" panose="020B0600070205080204" pitchFamily="34" charset="-128"/>
                <a:sym typeface="Gill Sans" pitchFamily="3" charset="0"/>
              </a:defRPr>
            </a:lvl1pPr>
            <a:lvl2pPr marL="742950" indent="-285750" eaLnBrk="0">
              <a:defRPr sz="5800">
                <a:solidFill>
                  <a:srgbClr val="000000"/>
                </a:solidFill>
                <a:latin typeface="Gill Sans" pitchFamily="3" charset="0"/>
                <a:ea typeface="MS PGothic" panose="020B0600070205080204" pitchFamily="34" charset="-128"/>
                <a:sym typeface="Gill Sans" pitchFamily="3" charset="0"/>
              </a:defRPr>
            </a:lvl2pPr>
            <a:lvl3pPr marL="1143000" indent="-228600" eaLnBrk="0">
              <a:defRPr sz="5800">
                <a:solidFill>
                  <a:srgbClr val="000000"/>
                </a:solidFill>
                <a:latin typeface="Gill Sans" pitchFamily="3" charset="0"/>
                <a:ea typeface="MS PGothic" panose="020B0600070205080204" pitchFamily="34" charset="-128"/>
                <a:sym typeface="Gill Sans" pitchFamily="3" charset="0"/>
              </a:defRPr>
            </a:lvl3pPr>
            <a:lvl4pPr marL="1600200" indent="-228600" eaLnBrk="0">
              <a:defRPr sz="5800">
                <a:solidFill>
                  <a:srgbClr val="000000"/>
                </a:solidFill>
                <a:latin typeface="Gill Sans" pitchFamily="3" charset="0"/>
                <a:ea typeface="MS PGothic" panose="020B0600070205080204" pitchFamily="34" charset="-128"/>
                <a:sym typeface="Gill Sans" pitchFamily="3" charset="0"/>
              </a:defRPr>
            </a:lvl4pPr>
            <a:lvl5pPr marL="2057400" indent="-228600" eaLnBrk="0">
              <a:defRPr sz="5800">
                <a:solidFill>
                  <a:srgbClr val="000000"/>
                </a:solidFill>
                <a:latin typeface="Gill Sans" pitchFamily="3" charset="0"/>
                <a:ea typeface="MS PGothic" panose="020B0600070205080204" pitchFamily="34" charset="-128"/>
                <a:sym typeface="Gill Sans" pitchFamily="3" charset="0"/>
              </a:defRPr>
            </a:lvl5pPr>
            <a:lvl6pPr marL="25146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6pPr>
            <a:lvl7pPr marL="29718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7pPr>
            <a:lvl8pPr marL="34290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8pPr>
            <a:lvl9pPr marL="3886200" indent="-228600" algn="ctr" defTabSz="825500" eaLnBrk="0" fontAlgn="base" hangingPunct="0">
              <a:spcBef>
                <a:spcPct val="0"/>
              </a:spcBef>
              <a:spcAft>
                <a:spcPct val="0"/>
              </a:spcAft>
              <a:defRPr sz="5800">
                <a:solidFill>
                  <a:srgbClr val="000000"/>
                </a:solidFill>
                <a:latin typeface="Gill Sans" pitchFamily="3" charset="0"/>
                <a:ea typeface="MS PGothic" panose="020B0600070205080204" pitchFamily="34" charset="-128"/>
                <a:sym typeface="Gill Sans" pitchFamily="3" charset="0"/>
              </a:defRPr>
            </a:lvl9pPr>
          </a:lstStyle>
          <a:p>
            <a:pPr>
              <a:lnSpc>
                <a:spcPct val="150000"/>
              </a:lnSpc>
            </a:pPr>
            <a:endParaRPr lang="en-US" altLang="zh-CN" sz="1800" b="1" dirty="0">
              <a:solidFill>
                <a:schemeClr val="tx1">
                  <a:lumMod val="75000"/>
                  <a:lumOff val="25000"/>
                </a:schemeClr>
              </a:solidFill>
            </a:endParaRPr>
          </a:p>
          <a:p>
            <a:pPr marL="285750" indent="-285750">
              <a:lnSpc>
                <a:spcPct val="150000"/>
              </a:lnSpc>
              <a:buFont typeface="Arial" panose="020B0604020202020204" pitchFamily="34" charset="0"/>
              <a:buChar char="•"/>
            </a:pPr>
            <a:r>
              <a:rPr lang="zh-CN" altLang="en-US" sz="1800" dirty="0">
                <a:solidFill>
                  <a:schemeClr val="tx1">
                    <a:lumMod val="75000"/>
                    <a:lumOff val="25000"/>
                  </a:schemeClr>
                </a:solidFill>
                <a:sym typeface="+mn-ea"/>
              </a:rPr>
              <a:t>网民文本一对一聊天</a:t>
            </a:r>
            <a:endParaRPr lang="en-US" altLang="zh-CN" sz="1800" dirty="0">
              <a:solidFill>
                <a:schemeClr val="tx1">
                  <a:lumMod val="75000"/>
                  <a:lumOff val="25000"/>
                </a:schemeClr>
              </a:solidFill>
            </a:endParaRPr>
          </a:p>
          <a:p>
            <a:pPr marL="285750" indent="-285750">
              <a:lnSpc>
                <a:spcPct val="150000"/>
              </a:lnSpc>
              <a:buFont typeface="Arial" panose="020B0604020202020204" pitchFamily="34" charset="0"/>
              <a:buChar char="•"/>
            </a:pPr>
            <a:r>
              <a:rPr lang="zh-CN" altLang="en-US" sz="1800" dirty="0">
                <a:solidFill>
                  <a:schemeClr val="tx1">
                    <a:lumMod val="75000"/>
                    <a:lumOff val="25000"/>
                  </a:schemeClr>
                </a:solidFill>
                <a:sym typeface="+mn-ea"/>
              </a:rPr>
              <a:t>网民文本群聊</a:t>
            </a:r>
            <a:endParaRPr lang="en-US" altLang="zh-CN" sz="1800" b="1" dirty="0">
              <a:solidFill>
                <a:schemeClr val="tx1">
                  <a:lumMod val="75000"/>
                  <a:lumOff val="25000"/>
                </a:schemeClr>
              </a:solidFill>
            </a:endParaRPr>
          </a:p>
          <a:p>
            <a:pPr>
              <a:lnSpc>
                <a:spcPct val="150000"/>
              </a:lnSpc>
            </a:pPr>
            <a:r>
              <a:rPr lang="en-US" altLang="zh-CN" sz="1100" b="1" dirty="0">
                <a:solidFill>
                  <a:schemeClr val="tx1">
                    <a:lumMod val="75000"/>
                    <a:lumOff val="25000"/>
                  </a:schemeClr>
                </a:solidFill>
              </a:rPr>
              <a:t>:</a:t>
            </a:r>
            <a:endParaRPr lang="en-US" altLang="zh-CN" sz="1100" b="1" dirty="0">
              <a:solidFill>
                <a:schemeClr val="tx1">
                  <a:lumMod val="75000"/>
                  <a:lumOff val="25000"/>
                </a:schemeClr>
              </a:solidFill>
            </a:endParaRPr>
          </a:p>
        </p:txBody>
      </p:sp>
      <p:sp>
        <p:nvSpPr>
          <p:cNvPr id="28" name="文本框 27"/>
          <p:cNvSpPr txBox="1"/>
          <p:nvPr/>
        </p:nvSpPr>
        <p:spPr>
          <a:xfrm>
            <a:off x="5304290" y="4497214"/>
            <a:ext cx="1699760" cy="584775"/>
          </a:xfrm>
          <a:prstGeom prst="rect">
            <a:avLst/>
          </a:prstGeom>
          <a:noFill/>
        </p:spPr>
        <p:txBody>
          <a:bodyPr wrap="square">
            <a:spAutoFit/>
          </a:bodyPr>
          <a:lstStyle/>
          <a:p>
            <a:pPr algn="ctr" fontAlgn="auto">
              <a:spcBef>
                <a:spcPts val="0"/>
              </a:spcBef>
              <a:spcAft>
                <a:spcPts val="0"/>
              </a:spcAft>
              <a:defRPr/>
            </a:pPr>
            <a:r>
              <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rPr>
              <a:t>冉徐东</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29" name="文本框 28"/>
          <p:cNvSpPr txBox="1"/>
          <p:nvPr/>
        </p:nvSpPr>
        <p:spPr>
          <a:xfrm>
            <a:off x="8755063" y="4497214"/>
            <a:ext cx="1699760" cy="584775"/>
          </a:xfrm>
          <a:prstGeom prst="rect">
            <a:avLst/>
          </a:prstGeom>
          <a:noFill/>
        </p:spPr>
        <p:txBody>
          <a:bodyPr wrap="square">
            <a:spAutoFit/>
          </a:bodyPr>
          <a:lstStyle/>
          <a:p>
            <a:pPr algn="ctr" fontAlgn="auto">
              <a:spcBef>
                <a:spcPts val="0"/>
              </a:spcBef>
              <a:spcAft>
                <a:spcPts val="0"/>
              </a:spcAft>
              <a:defRPr/>
            </a:pPr>
            <a:r>
              <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rPr>
              <a:t>冉徐东</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9" name="文本框 8"/>
          <p:cNvSpPr txBox="1"/>
          <p:nvPr/>
        </p:nvSpPr>
        <p:spPr>
          <a:xfrm>
            <a:off x="4914900" y="2107565"/>
            <a:ext cx="2526030" cy="2030095"/>
          </a:xfrm>
          <a:prstGeom prst="rect">
            <a:avLst/>
          </a:prstGeom>
          <a:noFill/>
        </p:spPr>
        <p:txBody>
          <a:bodyPr wrap="none" rtlCol="0">
            <a:spAutoFit/>
          </a:bodyPr>
          <a:p>
            <a:pPr algn="l">
              <a:lnSpc>
                <a:spcPct val="150000"/>
              </a:lnSpc>
            </a:pPr>
            <a:endParaRPr lang="en-US" altLang="zh-CN" b="1" dirty="0">
              <a:solidFill>
                <a:schemeClr val="tx1">
                  <a:lumMod val="75000"/>
                  <a:lumOff val="25000"/>
                </a:schemeClr>
              </a:solidFill>
            </a:endParaRPr>
          </a:p>
          <a:p>
            <a:pPr marL="285750" indent="-285750" algn="l">
              <a:lnSpc>
                <a:spcPct val="150000"/>
              </a:lnSpc>
              <a:buFont typeface="Arial" panose="020B0604020202020204" pitchFamily="34" charset="0"/>
              <a:buChar char="•"/>
            </a:pPr>
            <a:r>
              <a:rPr lang="zh-CN" altLang="en-US" dirty="0">
                <a:solidFill>
                  <a:schemeClr val="tx1">
                    <a:lumMod val="75000"/>
                    <a:lumOff val="25000"/>
                  </a:schemeClr>
                </a:solidFill>
                <a:sym typeface="+mn-ea"/>
              </a:rPr>
              <a:t>更新显示网民和每个</a:t>
            </a:r>
            <a:endParaRPr lang="zh-CN" altLang="en-US" dirty="0">
              <a:solidFill>
                <a:schemeClr val="tx1">
                  <a:lumMod val="75000"/>
                  <a:lumOff val="25000"/>
                </a:schemeClr>
              </a:solidFill>
              <a:sym typeface="+mn-ea"/>
            </a:endParaRPr>
          </a:p>
          <a:p>
            <a:pPr marL="0" indent="0" algn="l">
              <a:lnSpc>
                <a:spcPct val="150000"/>
              </a:lnSpc>
              <a:buFont typeface="Arial" panose="020B0604020202020204" pitchFamily="34" charset="0"/>
              <a:buNone/>
            </a:pPr>
            <a:r>
              <a:rPr lang="zh-CN" altLang="en-US" dirty="0">
                <a:solidFill>
                  <a:schemeClr val="tx1">
                    <a:lumMod val="75000"/>
                    <a:lumOff val="25000"/>
                  </a:schemeClr>
                </a:solidFill>
                <a:sym typeface="+mn-ea"/>
              </a:rPr>
              <a:t>    好友</a:t>
            </a:r>
            <a:r>
              <a:rPr lang="zh-CN" altLang="en-US" sz="1800" dirty="0">
                <a:solidFill>
                  <a:schemeClr val="tx1">
                    <a:lumMod val="75000"/>
                    <a:lumOff val="25000"/>
                  </a:schemeClr>
                </a:solidFill>
              </a:rPr>
              <a:t>最新的聊天内容</a:t>
            </a:r>
            <a:endParaRPr lang="en-US" altLang="zh-CN" b="1" dirty="0">
              <a:solidFill>
                <a:schemeClr val="tx1">
                  <a:lumMod val="75000"/>
                  <a:lumOff val="25000"/>
                </a:schemeClr>
              </a:solidFill>
            </a:endParaRPr>
          </a:p>
          <a:p>
            <a:pPr algn="l">
              <a:lnSpc>
                <a:spcPct val="150000"/>
              </a:lnSpc>
            </a:pPr>
            <a:endParaRPr lang="en-US" altLang="zh-CN" b="1" dirty="0">
              <a:solidFill>
                <a:schemeClr val="tx1">
                  <a:lumMod val="75000"/>
                  <a:lumOff val="25000"/>
                </a:schemeClr>
              </a:solidFill>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5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14:presetBounceEnd="60000">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14:bounceEnd="60000">
                                          <p:cBhvr additive="base">
                                            <p:cTn id="15" dur="1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14:presetBounceEnd="60000">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14:bounceEnd="60000">
                                          <p:cBhvr additive="base">
                                            <p:cTn id="19"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ppt_x"/>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536417"/>
            <a:ext cx="1219200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2" name="文本框 56"/>
          <p:cNvSpPr txBox="1">
            <a:spLocks noChangeArrowheads="1"/>
          </p:cNvSpPr>
          <p:nvPr/>
        </p:nvSpPr>
        <p:spPr bwMode="auto">
          <a:xfrm>
            <a:off x="760392" y="566738"/>
            <a:ext cx="50958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聊天展示：</a:t>
            </a:r>
            <a:endParaRPr lang="en-US" altLang="zh-CN" sz="3200" b="1" dirty="0">
              <a:solidFill>
                <a:schemeClr val="tx1">
                  <a:lumMod val="75000"/>
                  <a:lumOff val="25000"/>
                </a:schemeClr>
              </a:solidFill>
              <a:latin typeface="Agency FB" panose="020B0503020202020204" pitchFamily="34" charset="0"/>
            </a:endParaRPr>
          </a:p>
        </p:txBody>
      </p:sp>
      <p:pic>
        <p:nvPicPr>
          <p:cNvPr id="2" name="图片 1"/>
          <p:cNvPicPr>
            <a:picLocks noChangeAspect="1"/>
          </p:cNvPicPr>
          <p:nvPr/>
        </p:nvPicPr>
        <p:blipFill>
          <a:blip r:embed="rId1"/>
          <a:stretch>
            <a:fillRect/>
          </a:stretch>
        </p:blipFill>
        <p:spPr>
          <a:xfrm>
            <a:off x="440055" y="1224915"/>
            <a:ext cx="4773930" cy="4965700"/>
          </a:xfrm>
          <a:prstGeom prst="rect">
            <a:avLst/>
          </a:prstGeom>
        </p:spPr>
      </p:pic>
      <p:pic>
        <p:nvPicPr>
          <p:cNvPr id="21" name="图片 20"/>
          <p:cNvPicPr>
            <a:picLocks noChangeAspect="1"/>
          </p:cNvPicPr>
          <p:nvPr/>
        </p:nvPicPr>
        <p:blipFill>
          <a:blip r:embed="rId2"/>
          <a:stretch>
            <a:fillRect/>
          </a:stretch>
        </p:blipFill>
        <p:spPr>
          <a:xfrm>
            <a:off x="6539865" y="1224915"/>
            <a:ext cx="4759325" cy="4965700"/>
          </a:xfrm>
          <a:prstGeom prst="rect">
            <a:avLst/>
          </a:prstGeom>
        </p:spPr>
      </p:pic>
      <p:sp>
        <p:nvSpPr>
          <p:cNvPr id="23" name="文本框 56"/>
          <p:cNvSpPr txBox="1">
            <a:spLocks noChangeArrowheads="1"/>
          </p:cNvSpPr>
          <p:nvPr/>
        </p:nvSpPr>
        <p:spPr bwMode="auto">
          <a:xfrm>
            <a:off x="6371887" y="566738"/>
            <a:ext cx="50958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消息列表展示：</a:t>
            </a:r>
            <a:endParaRPr lang="en-US" altLang="zh-CN" sz="3200" b="1" dirty="0">
              <a:solidFill>
                <a:schemeClr val="tx1">
                  <a:lumMod val="75000"/>
                  <a:lumOff val="25000"/>
                </a:schemeClr>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Fallback>
  </mc:AlternateContent>
</p:sld>
</file>

<file path=ppt/tags/tag1.xml><?xml version="1.0" encoding="utf-8"?>
<p:tagLst xmlns:p="http://schemas.openxmlformats.org/presentationml/2006/main">
  <p:tag name="TIMING" val="|8.3"/>
</p:tagLst>
</file>

<file path=ppt/tags/tag10.xml><?xml version="1.0" encoding="utf-8"?>
<p:tagLst xmlns:p="http://schemas.openxmlformats.org/presentationml/2006/main">
  <p:tag name="MH" val="20160520223315"/>
  <p:tag name="MH_LIBRARY" val="GRAPHIC"/>
  <p:tag name="MH_TYPE" val="Other"/>
  <p:tag name="MH_ORDER" val="5"/>
</p:tagLst>
</file>

<file path=ppt/tags/tag11.xml><?xml version="1.0" encoding="utf-8"?>
<p:tagLst xmlns:p="http://schemas.openxmlformats.org/presentationml/2006/main">
  <p:tag name="MH" val="20160520223315"/>
  <p:tag name="MH_LIBRARY" val="GRAPHIC"/>
  <p:tag name="MH_TYPE" val="SubTitle"/>
  <p:tag name="MH_ORDER" val="2"/>
</p:tagLst>
</file>

<file path=ppt/tags/tag12.xml><?xml version="1.0" encoding="utf-8"?>
<p:tagLst xmlns:p="http://schemas.openxmlformats.org/presentationml/2006/main">
  <p:tag name="MH" val="20160520223315"/>
  <p:tag name="MH_LIBRARY" val="GRAPHIC"/>
  <p:tag name="MH_TYPE" val="Text"/>
  <p:tag name="MH_ORDER" val="3"/>
</p:tagLst>
</file>

<file path=ppt/tags/tag13.xml><?xml version="1.0" encoding="utf-8"?>
<p:tagLst xmlns:p="http://schemas.openxmlformats.org/presentationml/2006/main">
  <p:tag name="MH" val="20160520223315"/>
  <p:tag name="MH_LIBRARY" val="GRAPHIC"/>
  <p:tag name="MH_TYPE" val="Other"/>
  <p:tag name="MH_ORDER" val="6"/>
</p:tagLst>
</file>

<file path=ppt/tags/tag14.xml><?xml version="1.0" encoding="utf-8"?>
<p:tagLst xmlns:p="http://schemas.openxmlformats.org/presentationml/2006/main">
  <p:tag name="MH" val="20160520223315"/>
  <p:tag name="MH_LIBRARY" val="GRAPHIC"/>
  <p:tag name="MH_TYPE" val="Other"/>
  <p:tag name="MH_ORDER" val="7"/>
</p:tagLst>
</file>

<file path=ppt/tags/tag15.xml><?xml version="1.0" encoding="utf-8"?>
<p:tagLst xmlns:p="http://schemas.openxmlformats.org/presentationml/2006/main">
  <p:tag name="MH" val="20160520223315"/>
  <p:tag name="MH_LIBRARY" val="GRAPHIC"/>
  <p:tag name="MH_TYPE" val="SubTitle"/>
  <p:tag name="MH_ORDER" val="3"/>
</p:tagLst>
</file>

<file path=ppt/tags/tag16.xml><?xml version="1.0" encoding="utf-8"?>
<p:tagLst xmlns:p="http://schemas.openxmlformats.org/presentationml/2006/main">
  <p:tag name="MH" val="20160520223315"/>
  <p:tag name="MH_LIBRARY" val="GRAPHIC"/>
  <p:tag name="MH_TYPE" val="Other"/>
  <p:tag name="MH_ORDER" val="1"/>
</p:tagLst>
</file>

<file path=ppt/tags/tag17.xml><?xml version="1.0" encoding="utf-8"?>
<p:tagLst xmlns:p="http://schemas.openxmlformats.org/presentationml/2006/main">
  <p:tag name="MH" val="20160520223315"/>
  <p:tag name="MH_LIBRARY" val="GRAPHIC"/>
  <p:tag name="MH_TYPE" val="Text"/>
  <p:tag name="MH_ORDER" val="1"/>
</p:tagLst>
</file>

<file path=ppt/tags/tag18.xml><?xml version="1.0" encoding="utf-8"?>
<p:tagLst xmlns:p="http://schemas.openxmlformats.org/presentationml/2006/main">
  <p:tag name="MH" val="20160520223315"/>
  <p:tag name="MH_LIBRARY" val="GRAPHIC"/>
  <p:tag name="MH_TYPE" val="Other"/>
  <p:tag name="MH_ORDER" val="2"/>
</p:tagLst>
</file>

<file path=ppt/tags/tag19.xml><?xml version="1.0" encoding="utf-8"?>
<p:tagLst xmlns:p="http://schemas.openxmlformats.org/presentationml/2006/main">
  <p:tag name="MH" val="20160520223315"/>
  <p:tag name="MH_LIBRARY" val="GRAPHIC"/>
  <p:tag name="MH_TYPE" val="Other"/>
  <p:tag name="MH_ORDER" val="3"/>
</p:tagLst>
</file>

<file path=ppt/tags/tag2.xml><?xml version="1.0" encoding="utf-8"?>
<p:tagLst xmlns:p="http://schemas.openxmlformats.org/presentationml/2006/main">
  <p:tag name="TIMING" val="|8.3"/>
</p:tagLst>
</file>

<file path=ppt/tags/tag20.xml><?xml version="1.0" encoding="utf-8"?>
<p:tagLst xmlns:p="http://schemas.openxmlformats.org/presentationml/2006/main">
  <p:tag name="MH" val="20160520223315"/>
  <p:tag name="MH_LIBRARY" val="GRAPHIC"/>
  <p:tag name="MH_TYPE" val="SubTitle"/>
  <p:tag name="MH_ORDER" val="1"/>
</p:tagLst>
</file>

<file path=ppt/tags/tag21.xml><?xml version="1.0" encoding="utf-8"?>
<p:tagLst xmlns:p="http://schemas.openxmlformats.org/presentationml/2006/main">
  <p:tag name="MH" val="20160520223315"/>
  <p:tag name="MH_LIBRARY" val="GRAPHIC"/>
  <p:tag name="MH_TYPE" val="Text"/>
  <p:tag name="MH_ORDER" val="2"/>
</p:tagLst>
</file>

<file path=ppt/tags/tag22.xml><?xml version="1.0" encoding="utf-8"?>
<p:tagLst xmlns:p="http://schemas.openxmlformats.org/presentationml/2006/main">
  <p:tag name="MH" val="20160520223315"/>
  <p:tag name="MH_LIBRARY" val="GRAPHIC"/>
  <p:tag name="MH_TYPE" val="Other"/>
  <p:tag name="MH_ORDER" val="4"/>
</p:tagLst>
</file>

<file path=ppt/tags/tag23.xml><?xml version="1.0" encoding="utf-8"?>
<p:tagLst xmlns:p="http://schemas.openxmlformats.org/presentationml/2006/main">
  <p:tag name="MH" val="20160520223315"/>
  <p:tag name="MH_LIBRARY" val="GRAPHIC"/>
  <p:tag name="MH_TYPE" val="Other"/>
  <p:tag name="MH_ORDER" val="5"/>
</p:tagLst>
</file>

<file path=ppt/tags/tag24.xml><?xml version="1.0" encoding="utf-8"?>
<p:tagLst xmlns:p="http://schemas.openxmlformats.org/presentationml/2006/main">
  <p:tag name="MH" val="20160520223315"/>
  <p:tag name="MH_LIBRARY" val="GRAPHIC"/>
  <p:tag name="MH_TYPE" val="SubTitle"/>
  <p:tag name="MH_ORDER" val="2"/>
</p:tagLst>
</file>

<file path=ppt/tags/tag25.xml><?xml version="1.0" encoding="utf-8"?>
<p:tagLst xmlns:p="http://schemas.openxmlformats.org/presentationml/2006/main">
  <p:tag name="MH" val="20160520223315"/>
  <p:tag name="MH_LIBRARY" val="GRAPHIC"/>
  <p:tag name="MH_TYPE" val="Text"/>
  <p:tag name="MH_ORDER" val="3"/>
</p:tagLst>
</file>

<file path=ppt/tags/tag26.xml><?xml version="1.0" encoding="utf-8"?>
<p:tagLst xmlns:p="http://schemas.openxmlformats.org/presentationml/2006/main">
  <p:tag name="MH" val="20160520223315"/>
  <p:tag name="MH_LIBRARY" val="GRAPHIC"/>
  <p:tag name="MH_TYPE" val="Other"/>
  <p:tag name="MH_ORDER" val="6"/>
</p:tagLst>
</file>

<file path=ppt/tags/tag27.xml><?xml version="1.0" encoding="utf-8"?>
<p:tagLst xmlns:p="http://schemas.openxmlformats.org/presentationml/2006/main">
  <p:tag name="MH" val="20160520223315"/>
  <p:tag name="MH_LIBRARY" val="GRAPHIC"/>
  <p:tag name="MH_TYPE" val="Other"/>
  <p:tag name="MH_ORDER" val="7"/>
</p:tagLst>
</file>

<file path=ppt/tags/tag28.xml><?xml version="1.0" encoding="utf-8"?>
<p:tagLst xmlns:p="http://schemas.openxmlformats.org/presentationml/2006/main">
  <p:tag name="MH" val="20160520223315"/>
  <p:tag name="MH_LIBRARY" val="GRAPHIC"/>
  <p:tag name="MH_TYPE" val="SubTitle"/>
  <p:tag name="MH_ORDER" val="3"/>
</p:tagLst>
</file>

<file path=ppt/tags/tag29.xml><?xml version="1.0" encoding="utf-8"?>
<p:tagLst xmlns:p="http://schemas.openxmlformats.org/presentationml/2006/main">
  <p:tag name="MH" val="20160520223315"/>
  <p:tag name="MH_LIBRARY" val="GRAPHIC"/>
  <p:tag name="MH_TYPE" val="Other"/>
  <p:tag name="MH_ORDER" val="1"/>
</p:tagLst>
</file>

<file path=ppt/tags/tag3.xml><?xml version="1.0" encoding="utf-8"?>
<p:tagLst xmlns:p="http://schemas.openxmlformats.org/presentationml/2006/main">
  <p:tag name="MH" val="20160520223315"/>
  <p:tag name="MH_LIBRARY" val="GRAPHIC"/>
  <p:tag name="MH_TYPE" val="Other"/>
  <p:tag name="MH_ORDER" val="1"/>
</p:tagLst>
</file>

<file path=ppt/tags/tag30.xml><?xml version="1.0" encoding="utf-8"?>
<p:tagLst xmlns:p="http://schemas.openxmlformats.org/presentationml/2006/main">
  <p:tag name="MH" val="20160520223315"/>
  <p:tag name="MH_LIBRARY" val="GRAPHIC"/>
  <p:tag name="MH_TYPE" val="Text"/>
  <p:tag name="MH_ORDER" val="1"/>
</p:tagLst>
</file>

<file path=ppt/tags/tag31.xml><?xml version="1.0" encoding="utf-8"?>
<p:tagLst xmlns:p="http://schemas.openxmlformats.org/presentationml/2006/main">
  <p:tag name="MH" val="20160520223315"/>
  <p:tag name="MH_LIBRARY" val="GRAPHIC"/>
  <p:tag name="MH_TYPE" val="Other"/>
  <p:tag name="MH_ORDER" val="2"/>
</p:tagLst>
</file>

<file path=ppt/tags/tag32.xml><?xml version="1.0" encoding="utf-8"?>
<p:tagLst xmlns:p="http://schemas.openxmlformats.org/presentationml/2006/main">
  <p:tag name="MH" val="20160520223315"/>
  <p:tag name="MH_LIBRARY" val="GRAPHIC"/>
  <p:tag name="MH_TYPE" val="Other"/>
  <p:tag name="MH_ORDER" val="3"/>
</p:tagLst>
</file>

<file path=ppt/tags/tag33.xml><?xml version="1.0" encoding="utf-8"?>
<p:tagLst xmlns:p="http://schemas.openxmlformats.org/presentationml/2006/main">
  <p:tag name="MH" val="20160520223315"/>
  <p:tag name="MH_LIBRARY" val="GRAPHIC"/>
  <p:tag name="MH_TYPE" val="SubTitle"/>
  <p:tag name="MH_ORDER" val="1"/>
</p:tagLst>
</file>

<file path=ppt/tags/tag34.xml><?xml version="1.0" encoding="utf-8"?>
<p:tagLst xmlns:p="http://schemas.openxmlformats.org/presentationml/2006/main">
  <p:tag name="MH" val="20160520223315"/>
  <p:tag name="MH_LIBRARY" val="GRAPHIC"/>
  <p:tag name="MH_TYPE" val="Text"/>
  <p:tag name="MH_ORDER" val="2"/>
</p:tagLst>
</file>

<file path=ppt/tags/tag35.xml><?xml version="1.0" encoding="utf-8"?>
<p:tagLst xmlns:p="http://schemas.openxmlformats.org/presentationml/2006/main">
  <p:tag name="MH" val="20160520223315"/>
  <p:tag name="MH_LIBRARY" val="GRAPHIC"/>
  <p:tag name="MH_TYPE" val="Other"/>
  <p:tag name="MH_ORDER" val="4"/>
</p:tagLst>
</file>

<file path=ppt/tags/tag36.xml><?xml version="1.0" encoding="utf-8"?>
<p:tagLst xmlns:p="http://schemas.openxmlformats.org/presentationml/2006/main">
  <p:tag name="MH" val="20160520223315"/>
  <p:tag name="MH_LIBRARY" val="GRAPHIC"/>
  <p:tag name="MH_TYPE" val="Other"/>
  <p:tag name="MH_ORDER" val="5"/>
</p:tagLst>
</file>

<file path=ppt/tags/tag37.xml><?xml version="1.0" encoding="utf-8"?>
<p:tagLst xmlns:p="http://schemas.openxmlformats.org/presentationml/2006/main">
  <p:tag name="MH" val="20160520223315"/>
  <p:tag name="MH_LIBRARY" val="GRAPHIC"/>
  <p:tag name="MH_TYPE" val="SubTitle"/>
  <p:tag name="MH_ORDER" val="2"/>
</p:tagLst>
</file>

<file path=ppt/tags/tag38.xml><?xml version="1.0" encoding="utf-8"?>
<p:tagLst xmlns:p="http://schemas.openxmlformats.org/presentationml/2006/main">
  <p:tag name="MH" val="20160520223315"/>
  <p:tag name="MH_LIBRARY" val="GRAPHIC"/>
  <p:tag name="MH_TYPE" val="Text"/>
  <p:tag name="MH_ORDER" val="3"/>
</p:tagLst>
</file>

<file path=ppt/tags/tag39.xml><?xml version="1.0" encoding="utf-8"?>
<p:tagLst xmlns:p="http://schemas.openxmlformats.org/presentationml/2006/main">
  <p:tag name="MH" val="20160520223315"/>
  <p:tag name="MH_LIBRARY" val="GRAPHIC"/>
  <p:tag name="MH_TYPE" val="Other"/>
  <p:tag name="MH_ORDER" val="6"/>
</p:tagLst>
</file>

<file path=ppt/tags/tag4.xml><?xml version="1.0" encoding="utf-8"?>
<p:tagLst xmlns:p="http://schemas.openxmlformats.org/presentationml/2006/main">
  <p:tag name="MH" val="20160520223315"/>
  <p:tag name="MH_LIBRARY" val="GRAPHIC"/>
  <p:tag name="MH_TYPE" val="Text"/>
  <p:tag name="MH_ORDER" val="1"/>
</p:tagLst>
</file>

<file path=ppt/tags/tag40.xml><?xml version="1.0" encoding="utf-8"?>
<p:tagLst xmlns:p="http://schemas.openxmlformats.org/presentationml/2006/main">
  <p:tag name="MH" val="20160520223315"/>
  <p:tag name="MH_LIBRARY" val="GRAPHIC"/>
  <p:tag name="MH_TYPE" val="Other"/>
  <p:tag name="MH_ORDER" val="7"/>
</p:tagLst>
</file>

<file path=ppt/tags/tag41.xml><?xml version="1.0" encoding="utf-8"?>
<p:tagLst xmlns:p="http://schemas.openxmlformats.org/presentationml/2006/main">
  <p:tag name="MH" val="20160520223315"/>
  <p:tag name="MH_LIBRARY" val="GRAPHIC"/>
  <p:tag name="MH_TYPE" val="SubTitle"/>
  <p:tag name="MH_ORDER" val="3"/>
</p:tagLst>
</file>

<file path=ppt/tags/tag42.xml><?xml version="1.0" encoding="utf-8"?>
<p:tagLst xmlns:p="http://schemas.openxmlformats.org/presentationml/2006/main">
  <p:tag name="TIMING" val="|8.3"/>
</p:tagLst>
</file>

<file path=ppt/tags/tag43.xml><?xml version="1.0" encoding="utf-8"?>
<p:tagLst xmlns:p="http://schemas.openxmlformats.org/presentationml/2006/main">
  <p:tag name="TIMING" val="|8.3"/>
</p:tagLst>
</file>

<file path=ppt/tags/tag5.xml><?xml version="1.0" encoding="utf-8"?>
<p:tagLst xmlns:p="http://schemas.openxmlformats.org/presentationml/2006/main">
  <p:tag name="MH" val="20160520223315"/>
  <p:tag name="MH_LIBRARY" val="GRAPHIC"/>
  <p:tag name="MH_TYPE" val="Other"/>
  <p:tag name="MH_ORDER" val="2"/>
</p:tagLst>
</file>

<file path=ppt/tags/tag6.xml><?xml version="1.0" encoding="utf-8"?>
<p:tagLst xmlns:p="http://schemas.openxmlformats.org/presentationml/2006/main">
  <p:tag name="MH" val="20160520223315"/>
  <p:tag name="MH_LIBRARY" val="GRAPHIC"/>
  <p:tag name="MH_TYPE" val="Other"/>
  <p:tag name="MH_ORDER" val="3"/>
</p:tagLst>
</file>

<file path=ppt/tags/tag7.xml><?xml version="1.0" encoding="utf-8"?>
<p:tagLst xmlns:p="http://schemas.openxmlformats.org/presentationml/2006/main">
  <p:tag name="MH" val="20160520223315"/>
  <p:tag name="MH_LIBRARY" val="GRAPHIC"/>
  <p:tag name="MH_TYPE" val="SubTitle"/>
  <p:tag name="MH_ORDER" val="1"/>
</p:tagLst>
</file>

<file path=ppt/tags/tag8.xml><?xml version="1.0" encoding="utf-8"?>
<p:tagLst xmlns:p="http://schemas.openxmlformats.org/presentationml/2006/main">
  <p:tag name="MH" val="20160520223315"/>
  <p:tag name="MH_LIBRARY" val="GRAPHIC"/>
  <p:tag name="MH_TYPE" val="Text"/>
  <p:tag name="MH_ORDER" val="2"/>
</p:tagLst>
</file>

<file path=ppt/tags/tag9.xml><?xml version="1.0" encoding="utf-8"?>
<p:tagLst xmlns:p="http://schemas.openxmlformats.org/presentationml/2006/main">
  <p:tag name="MH" val="20160520223315"/>
  <p:tag name="MH_LIBRARY" val="GRAPHIC"/>
  <p:tag name="MH_TYPE" val="Other"/>
  <p:tag name="MH_ORDER" val="4"/>
</p:tagLst>
</file>

<file path=ppt/theme/theme1.xml><?xml version="1.0" encoding="utf-8"?>
<a:theme xmlns:a="http://schemas.openxmlformats.org/drawingml/2006/main" name="第一PPT，www.1ppt.com">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方正姚体 Agency FB">
      <a:majorFont>
        <a:latin typeface="Agency FB"/>
        <a:ea typeface="方正姚体"/>
        <a:cs typeface=""/>
      </a:majorFont>
      <a:minorFont>
        <a:latin typeface="Agency FB"/>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3702</Words>
  <Application>WPS 演示</Application>
  <PresentationFormat>宽屏</PresentationFormat>
  <Paragraphs>268</Paragraphs>
  <Slides>20</Slides>
  <Notes>20</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20</vt:i4>
      </vt:variant>
    </vt:vector>
  </HeadingPairs>
  <TitlesOfParts>
    <vt:vector size="53" baseType="lpstr">
      <vt:lpstr>Arial</vt:lpstr>
      <vt:lpstr>宋体</vt:lpstr>
      <vt:lpstr>Wingdings</vt:lpstr>
      <vt:lpstr>Calibri</vt:lpstr>
      <vt:lpstr>Trebuchet MS</vt:lpstr>
      <vt:lpstr>方正书宋_GBK</vt:lpstr>
      <vt:lpstr>Calibri</vt:lpstr>
      <vt:lpstr>宋体</vt:lpstr>
      <vt:lpstr>微软雅黑 Light</vt:lpstr>
      <vt:lpstr>方正黑体_GBK</vt:lpstr>
      <vt:lpstr>Kartika</vt:lpstr>
      <vt:lpstr>微软雅黑</vt:lpstr>
      <vt:lpstr>Agency FB</vt:lpstr>
      <vt:lpstr>FreeSans</vt:lpstr>
      <vt:lpstr>Arial Narrow</vt:lpstr>
      <vt:lpstr>Times New Roman</vt:lpstr>
      <vt:lpstr>迷你简汉真广标</vt:lpstr>
      <vt:lpstr>方正喵呜体</vt:lpstr>
      <vt:lpstr>Gill Sans</vt:lpstr>
      <vt:lpstr>MS PGothic</vt:lpstr>
      <vt:lpstr>Agency FB</vt:lpstr>
      <vt:lpstr>MS PGothic</vt:lpstr>
      <vt:lpstr>Lato</vt:lpstr>
      <vt:lpstr>RoyalParkSwash</vt:lpstr>
      <vt:lpstr>宋体</vt:lpstr>
      <vt:lpstr>等线</vt:lpstr>
      <vt:lpstr>华文黑体</vt:lpstr>
      <vt:lpstr>Arial Unicode MS</vt:lpstr>
      <vt:lpstr>Arial Unicode MS</vt:lpstr>
      <vt:lpstr>方正姚体</vt:lpstr>
      <vt:lpstr>文泉驿微米黑</vt:lpstr>
      <vt:lpstr>FreeSerif</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灰色极简线条</dc:title>
  <dc:creator>第一PPT</dc:creator>
  <cp:keywords>www.1ppt.com</cp:keywords>
  <dc:description>www.1ppt.com</dc:description>
  <cp:lastModifiedBy>root</cp:lastModifiedBy>
  <cp:revision>36</cp:revision>
  <dcterms:created xsi:type="dcterms:W3CDTF">2020-07-02T03:39:51Z</dcterms:created>
  <dcterms:modified xsi:type="dcterms:W3CDTF">2020-07-02T03:39:51Z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