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3"/>
  </p:handoutMasterIdLst>
  <p:sldIdLst>
    <p:sldId id="256" r:id="rId3"/>
    <p:sldId id="257" r:id="rId4"/>
    <p:sldId id="258" r:id="rId5"/>
    <p:sldId id="291" r:id="rId6"/>
    <p:sldId id="380" r:id="rId7"/>
    <p:sldId id="413" r:id="rId8"/>
    <p:sldId id="421" r:id="rId9"/>
    <p:sldId id="419" r:id="rId11"/>
    <p:sldId id="4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40"/>
    <a:srgbClr val="EDD69D"/>
    <a:srgbClr val="A6A6A6"/>
    <a:srgbClr val="B8B8B8"/>
    <a:srgbClr val="E8CA80"/>
    <a:srgbClr val="F4E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08" y="48"/>
      </p:cViewPr>
      <p:guideLst>
        <p:guide orient="horz" pos="2107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90D-1DAB-4E2E-809C-0BCC3F65AA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BF8B-AD2B-4938-9A4D-B6B8366E3A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8839186" y="732343"/>
            <a:ext cx="3138456" cy="50351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2200" y="2926715"/>
            <a:ext cx="465582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FreeC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即时通信系统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1435" y="3982085"/>
            <a:ext cx="4725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汇报人：周意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8165" y="3670300"/>
            <a:ext cx="7063740" cy="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558165" y="2821940"/>
            <a:ext cx="7043420" cy="10160"/>
          </a:xfrm>
          <a:prstGeom prst="line">
            <a:avLst/>
          </a:prstGeom>
          <a:noFill/>
          <a:ln w="6350" cap="flat" cmpd="sng" algn="ctr">
            <a:solidFill>
              <a:srgbClr val="231F20"/>
            </a:solidFill>
            <a:prstDash val="solid"/>
            <a:miter lim="800000"/>
          </a:ln>
          <a:effectLst/>
        </p:spPr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1830420" y="1620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8251" y="1418394"/>
            <a:ext cx="1328879" cy="46364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70433" y="1420210"/>
            <a:ext cx="110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7765" y="1420299"/>
            <a:ext cx="1955235" cy="463640"/>
          </a:xfrm>
          <a:prstGeom prst="rect">
            <a:avLst/>
          </a:prstGeom>
          <a:solidFill>
            <a:srgbClr val="F4E6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Content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322" y="2182170"/>
            <a:ext cx="167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733866" y="2535229"/>
            <a:ext cx="3284114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5733866" y="2213480"/>
            <a:ext cx="6181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75916" y="2213699"/>
            <a:ext cx="312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主要负责任务</a:t>
            </a:r>
            <a:endParaRPr lang="zh-CN" altLang="en-US" sz="2400" b="1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76551" y="2950876"/>
            <a:ext cx="312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效果图</a:t>
            </a:r>
            <a:endParaRPr lang="zh-CN" altLang="en-US" sz="2400" b="1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6551" y="3682338"/>
            <a:ext cx="312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技术难点</a:t>
            </a:r>
            <a:endParaRPr lang="zh-CN" altLang="en-US" sz="2400" b="1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33865" y="2904194"/>
            <a:ext cx="6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33864" y="3635101"/>
            <a:ext cx="618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3864" y="4334871"/>
            <a:ext cx="6181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5916" y="4335118"/>
            <a:ext cx="312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个人心得</a:t>
            </a:r>
            <a:endParaRPr lang="zh-CN" altLang="en-US" sz="2400" b="1" kern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5" grpId="0" animBg="1"/>
      <p:bldP spid="16" grpId="0"/>
      <p:bldP spid="17" grpId="0"/>
      <p:bldP spid="18" grpId="0"/>
      <p:bldP spid="19" grpId="0"/>
      <p:bldP spid="20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01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主要负责任务 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	</a:t>
            </a:r>
            <a:endParaRPr lang="zh-CN" altLang="en-US" sz="28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0383" y="198894"/>
            <a:ext cx="48826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40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主要任务</a:t>
            </a:r>
            <a:endParaRPr lang="zh-CN" sz="40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5724"/>
          <a:stretch>
            <a:fillRect/>
          </a:stretch>
        </p:blipFill>
        <p:spPr>
          <a:xfrm>
            <a:off x="10031095" y="3423285"/>
            <a:ext cx="1654175" cy="2654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32345" y="607822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7970" y="2160905"/>
            <a:ext cx="8493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负责了好友管理模块（添加、删除、修改备注），离线消息列表的设计，个人信息管理（登录，注册，头像以及个人信息修改），数据库底层接口的编写</a:t>
            </a:r>
            <a:endParaRPr lang="zh-CN" altLang="en-US" sz="20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513430" y="204229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24251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490718" y="978674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02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	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效果图</a:t>
            </a:r>
            <a:endParaRPr lang="zh-CN" altLang="en-US" sz="44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03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	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技术难点</a:t>
            </a:r>
            <a:endParaRPr lang="zh-CN" altLang="en-US" sz="44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588" y="4321576"/>
            <a:ext cx="12171362" cy="957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88073" y="1188358"/>
            <a:ext cx="3214687" cy="4570413"/>
            <a:chOff x="1103313" y="1188358"/>
            <a:chExt cx="3214687" cy="4570413"/>
          </a:xfrm>
        </p:grpSpPr>
        <p:sp>
          <p:nvSpPr>
            <p:cNvPr id="4" name="MH_Text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03313" y="1188358"/>
              <a:ext cx="3214687" cy="457041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3"/>
              </p:custDataLst>
            </p:nvPr>
          </p:nvSpPr>
          <p:spPr>
            <a:xfrm>
              <a:off x="1458913" y="4201433"/>
              <a:ext cx="163512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" name="MH_Other_3"/>
            <p:cNvSpPr/>
            <p:nvPr>
              <p:custDataLst>
                <p:tags r:id="rId4"/>
              </p:custDataLst>
            </p:nvPr>
          </p:nvSpPr>
          <p:spPr>
            <a:xfrm>
              <a:off x="3789363" y="4201433"/>
              <a:ext cx="163512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7" name="MH_SubTitle_1"/>
            <p:cNvSpPr/>
            <p:nvPr>
              <p:custDataLst>
                <p:tags r:id="rId5"/>
              </p:custDataLst>
            </p:nvPr>
          </p:nvSpPr>
          <p:spPr>
            <a:xfrm>
              <a:off x="1506538" y="4310971"/>
              <a:ext cx="2411412" cy="957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59983" y="4507821"/>
              <a:ext cx="1699760" cy="5835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周意</a:t>
              </a:r>
              <a:endParaRPr lang="zh-CN" altLang="en-US" sz="32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9" name="AutoShape 27"/>
            <p:cNvSpPr/>
            <p:nvPr/>
          </p:nvSpPr>
          <p:spPr bwMode="auto">
            <a:xfrm>
              <a:off x="1475154" y="2131333"/>
              <a:ext cx="2449574" cy="1998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AutoShape 28"/>
            <p:cNvSpPr/>
            <p:nvPr/>
          </p:nvSpPr>
          <p:spPr bwMode="auto">
            <a:xfrm>
              <a:off x="1394619" y="1651908"/>
              <a:ext cx="2558256" cy="4557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defTabSz="323850">
                <a:spcBef>
                  <a:spcPts val="850"/>
                </a:spcBef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gency FB"/>
                  <a:ea typeface="MS PGothic" charset="0"/>
                  <a:cs typeface="Lato" charset="0"/>
                  <a:sym typeface="Lato" charset="0"/>
                </a:rPr>
                <a:t>好友管理</a:t>
              </a:r>
              <a:endParaRPr lang="es-E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sym typeface="Gill Sans" pitchFamily="3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4538" y="1188358"/>
            <a:ext cx="3214687" cy="4570413"/>
            <a:chOff x="4554538" y="1188358"/>
            <a:chExt cx="3214687" cy="4570413"/>
          </a:xfrm>
        </p:grpSpPr>
        <p:sp>
          <p:nvSpPr>
            <p:cNvPr id="12" name="MH_Text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54538" y="1188358"/>
              <a:ext cx="3214687" cy="457041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Other_4"/>
            <p:cNvSpPr/>
            <p:nvPr>
              <p:custDataLst>
                <p:tags r:id="rId7"/>
              </p:custDataLst>
            </p:nvPr>
          </p:nvSpPr>
          <p:spPr>
            <a:xfrm>
              <a:off x="4906963" y="4201433"/>
              <a:ext cx="166687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4" name="MH_Other_5"/>
            <p:cNvSpPr/>
            <p:nvPr>
              <p:custDataLst>
                <p:tags r:id="rId8"/>
              </p:custDataLst>
            </p:nvPr>
          </p:nvSpPr>
          <p:spPr>
            <a:xfrm>
              <a:off x="7237413" y="4201433"/>
              <a:ext cx="165100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15" name="MH_SubTitle_2"/>
            <p:cNvSpPr/>
            <p:nvPr>
              <p:custDataLst>
                <p:tags r:id="rId9"/>
              </p:custDataLst>
            </p:nvPr>
          </p:nvSpPr>
          <p:spPr>
            <a:xfrm>
              <a:off x="4957763" y="4310971"/>
              <a:ext cx="2411412" cy="957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93092" y="4507821"/>
              <a:ext cx="1370692" cy="5835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周意</a:t>
              </a:r>
              <a:endParaRPr lang="zh-CN" altLang="en-US" sz="32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17" name="AutoShape 27"/>
            <p:cNvSpPr/>
            <p:nvPr/>
          </p:nvSpPr>
          <p:spPr bwMode="auto">
            <a:xfrm>
              <a:off x="4919485" y="2131333"/>
              <a:ext cx="2449574" cy="1998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数据库读取的信息，写入成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json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格式，传给客户端，在写成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json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格式时，学习了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jsoncpp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和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Boost Property Tree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的使用方法，以及能传输的数据类型。</a:t>
              </a:r>
              <a:endPara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endParaRPr>
            </a:p>
          </p:txBody>
        </p:sp>
        <p:sp>
          <p:nvSpPr>
            <p:cNvPr id="18" name="AutoShape 28"/>
            <p:cNvSpPr/>
            <p:nvPr/>
          </p:nvSpPr>
          <p:spPr bwMode="auto">
            <a:xfrm>
              <a:off x="4834505" y="1651908"/>
              <a:ext cx="2558256" cy="4557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defTabSz="323850">
                <a:spcBef>
                  <a:spcPts val="850"/>
                </a:spcBef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gency FB"/>
                  <a:ea typeface="MS PGothic" charset="0"/>
                  <a:cs typeface="Lato" charset="0"/>
                  <a:sym typeface="Lato" charset="0"/>
                </a:rPr>
                <a:t>数据库</a:t>
              </a:r>
              <a:endParaRPr lang="es-E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sym typeface="Gill Sans" pitchFamily="3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85443" y="1188358"/>
            <a:ext cx="3217862" cy="4570413"/>
            <a:chOff x="7985443" y="1188358"/>
            <a:chExt cx="3217862" cy="4570413"/>
          </a:xfrm>
        </p:grpSpPr>
        <p:sp>
          <p:nvSpPr>
            <p:cNvPr id="20" name="MH_Text_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985443" y="1188358"/>
              <a:ext cx="3217862" cy="457041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MH_Other_6"/>
            <p:cNvSpPr/>
            <p:nvPr>
              <p:custDataLst>
                <p:tags r:id="rId11"/>
              </p:custDataLst>
            </p:nvPr>
          </p:nvSpPr>
          <p:spPr>
            <a:xfrm>
              <a:off x="8358188" y="4201433"/>
              <a:ext cx="163512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2" name="MH_Other_7"/>
            <p:cNvSpPr/>
            <p:nvPr>
              <p:custDataLst>
                <p:tags r:id="rId12"/>
              </p:custDataLst>
            </p:nvPr>
          </p:nvSpPr>
          <p:spPr>
            <a:xfrm>
              <a:off x="10688638" y="4201433"/>
              <a:ext cx="163512" cy="11493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23" name="MH_SubTitle_3"/>
            <p:cNvSpPr/>
            <p:nvPr>
              <p:custDataLst>
                <p:tags r:id="rId13"/>
              </p:custDataLst>
            </p:nvPr>
          </p:nvSpPr>
          <p:spPr>
            <a:xfrm>
              <a:off x="8405813" y="4310971"/>
              <a:ext cx="2411412" cy="957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900773" y="4507821"/>
              <a:ext cx="1370692" cy="5835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6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周意</a:t>
              </a:r>
              <a:endParaRPr lang="zh-CN" altLang="en-US" sz="3200" b="1" spc="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AutoShape 27"/>
            <p:cNvSpPr/>
            <p:nvPr/>
          </p:nvSpPr>
          <p:spPr bwMode="auto">
            <a:xfrm>
              <a:off x="8369440" y="2131333"/>
              <a:ext cx="2449574" cy="1998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采用开源的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zlib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库，使用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deflate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算法（哈夫曼编码的加强）进行文件的压缩和解压，英文压缩率为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80%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，但是压缩后的数据会出现乱码，导致数据无法解析，从而使用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Base64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算法，使用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64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个字符（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A-Z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，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a-z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，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+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，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/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）来进行加解密，把三个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buye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转变为四</a:t>
              </a:r>
              <a:r>
                <a:rPr lang="en-US" altLang="zh-CN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byte</a:t>
              </a:r>
              <a:r>
                <a:rPr lang="zh-CN" altLang="en-US" sz="1100" dirty="0">
                  <a:solidFill>
                    <a:schemeClr val="tx1"/>
                  </a:solidFill>
                  <a:latin typeface="方正书宋_GBK" panose="02000000000000000000" charset="-122"/>
                  <a:ea typeface="方正书宋_GBK" panose="02000000000000000000" charset="-122"/>
                </a:rPr>
                <a:t>。</a:t>
              </a:r>
              <a:endPara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endParaRPr>
            </a:p>
          </p:txBody>
        </p:sp>
        <p:sp>
          <p:nvSpPr>
            <p:cNvPr id="26" name="AutoShape 28"/>
            <p:cNvSpPr/>
            <p:nvPr/>
          </p:nvSpPr>
          <p:spPr bwMode="auto">
            <a:xfrm>
              <a:off x="8288905" y="1651908"/>
              <a:ext cx="2558256" cy="4557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algn="ctr" defTabSz="323850">
                <a:spcBef>
                  <a:spcPts val="850"/>
                </a:spcBef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gency FB"/>
                  <a:ea typeface="MS PGothic" charset="0"/>
                  <a:cs typeface="Lato" charset="0"/>
                  <a:sym typeface="Lato" charset="0"/>
                </a:rPr>
                <a:t>数据加密压缩</a:t>
              </a:r>
              <a:endParaRPr lang="es-E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/>
                <a:ea typeface="MS PGothic" charset="0"/>
                <a:sym typeface="Gill Sans" pitchFamily="3" charset="0"/>
              </a:endParaRPr>
            </a:p>
          </p:txBody>
        </p:sp>
      </p:grpSp>
      <p:sp>
        <p:nvSpPr>
          <p:cNvPr id="27" name="AutoShape 27"/>
          <p:cNvSpPr/>
          <p:nvPr/>
        </p:nvSpPr>
        <p:spPr bwMode="auto">
          <a:xfrm>
            <a:off x="1459964" y="2131333"/>
            <a:ext cx="2449574" cy="19986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1pPr>
            <a:lvl2pPr marL="742950" indent="-28575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2pPr>
            <a:lvl3pPr marL="11430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3pPr>
            <a:lvl4pPr marL="16002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4pPr>
            <a:lvl5pPr marL="20574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好友列表显示时，涉及两个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model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信息，一个是分组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model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，另一个是分组中对应的好友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model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，在实现界面交互时，采用了多种方式，继承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QAbstractListModel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、采用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JsonListModel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都未能实现，最后采用了注册容器成</a:t>
            </a:r>
            <a:r>
              <a:rPr lang="en-US" altLang="zh-CN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QML</a:t>
            </a:r>
            <a:r>
              <a:rPr lang="zh-CN" altLang="en-US" sz="1100" dirty="0">
                <a:solidFill>
                  <a:schemeClr val="tx1"/>
                </a:solidFill>
                <a:latin typeface="方正书宋_GBK" panose="02000000000000000000" charset="-122"/>
                <a:ea typeface="方正书宋_GBK" panose="02000000000000000000" charset="-122"/>
              </a:rPr>
              <a:t>类型的暴力实现。</a:t>
            </a:r>
            <a:endParaRPr lang="zh-CN" altLang="en-US" sz="1100" dirty="0">
              <a:solidFill>
                <a:schemeClr val="tx1"/>
              </a:solidFill>
              <a:latin typeface="方正书宋_GBK" panose="02000000000000000000" charset="-122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408905" y="1874914"/>
            <a:ext cx="2072685" cy="3325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67298" y="2678569"/>
            <a:ext cx="48826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04</a:t>
            </a:r>
            <a:r>
              <a:rPr lang="en-US" altLang="zh-CN" sz="28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	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个人心得</a:t>
            </a:r>
            <a:endParaRPr lang="zh-CN" altLang="en-US" sz="4400" kern="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5724"/>
          <a:stretch>
            <a:fillRect/>
          </a:stretch>
        </p:blipFill>
        <p:spPr>
          <a:xfrm>
            <a:off x="220980" y="126365"/>
            <a:ext cx="1212850" cy="1945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50670" b="21244"/>
          <a:stretch>
            <a:fillRect/>
          </a:stretch>
        </p:blipFill>
        <p:spPr>
          <a:xfrm>
            <a:off x="0" y="6273146"/>
            <a:ext cx="12192000" cy="638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92680" y="2072005"/>
            <a:ext cx="8041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在本次项目开发中，从需求分析到用况建模，再到实现，这个过程中遇到了很多问题，学习新的网络编程库</a:t>
            </a:r>
            <a:r>
              <a:rPr lang="en-US" altLang="zh-CN"/>
              <a:t>boost</a:t>
            </a:r>
            <a:r>
              <a:rPr lang="zh-CN" altLang="en-US"/>
              <a:t>，由于是采用异步通信模式，在调试时十分不方便，但好在小组共同开发，遇到问题时也即时解决。也让我明白了遇到问题不是逃避，而是想办法解决，比如最开始生成</a:t>
            </a:r>
            <a:r>
              <a:rPr lang="en-US" altLang="zh-CN"/>
              <a:t>json</a:t>
            </a:r>
            <a:r>
              <a:rPr lang="zh-CN" altLang="en-US"/>
              <a:t>文件使用的是</a:t>
            </a:r>
            <a:r>
              <a:rPr lang="en-US" altLang="zh-CN"/>
              <a:t>boost ptree</a:t>
            </a:r>
            <a:r>
              <a:rPr lang="zh-CN" altLang="en-US"/>
              <a:t>来生成，但是随着项目的进行，发现</a:t>
            </a:r>
            <a:r>
              <a:rPr lang="en-US" altLang="zh-CN"/>
              <a:t>boost ptree</a:t>
            </a:r>
            <a:r>
              <a:rPr lang="zh-CN" altLang="en-US"/>
              <a:t>不能解析二进制乱码数据，从而采用了</a:t>
            </a:r>
            <a:r>
              <a:rPr lang="en-US" altLang="zh-CN"/>
              <a:t>jsoncpp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最深的感受就是要做一个项目容易，要做一个好的项目很难，特别是对用况建模阶段的掌握，以及详细设计阶段接口的统一，都为后面项目的进展做了铺垫。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520223315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520223315"/>
  <p:tag name="MH_LIBRARY" val="GRAPHIC"/>
  <p:tag name="MH_TYPE" val="Text"/>
  <p:tag name="MH_ORDER" val="3"/>
</p:tagLst>
</file>

<file path=ppt/tags/tag11.xml><?xml version="1.0" encoding="utf-8"?>
<p:tagLst xmlns:p="http://schemas.openxmlformats.org/presentationml/2006/main">
  <p:tag name="MH" val="20160520223315"/>
  <p:tag name="MH_LIBRARY" val="GRAPHIC"/>
  <p:tag name="MH_TYPE" val="Other"/>
  <p:tag name="MH_ORDER" val="6"/>
</p:tagLst>
</file>

<file path=ppt/tags/tag12.xml><?xml version="1.0" encoding="utf-8"?>
<p:tagLst xmlns:p="http://schemas.openxmlformats.org/presentationml/2006/main">
  <p:tag name="MH" val="20160520223315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3"/>
</p:tagLst>
</file>

<file path=ppt/tags/tag2.xml><?xml version="1.0" encoding="utf-8"?>
<p:tagLst xmlns:p="http://schemas.openxmlformats.org/presentationml/2006/main">
  <p:tag name="MH" val="20160520223315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60520223315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520223315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052022331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0520223315"/>
  <p:tag name="MH_LIBRARY" val="GRAPHIC"/>
  <p:tag name="MH_TYPE" val="Other"/>
  <p:tag name="MH_ORDER" val="4"/>
</p:tagLst>
</file>

<file path=ppt/tags/tag8.xml><?xml version="1.0" encoding="utf-8"?>
<p:tagLst xmlns:p="http://schemas.openxmlformats.org/presentationml/2006/main">
  <p:tag name="MH" val="20160520223315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等线 Light</vt:lpstr>
      <vt:lpstr>华文黑体</vt:lpstr>
      <vt:lpstr>Calibri</vt:lpstr>
      <vt:lpstr>微软雅黑</vt:lpstr>
      <vt:lpstr>等线</vt:lpstr>
      <vt:lpstr>Arial Narrow</vt:lpstr>
      <vt:lpstr>Times New Roman</vt:lpstr>
      <vt:lpstr>方正书宋_GBK</vt:lpstr>
      <vt:lpstr>宋体</vt:lpstr>
      <vt:lpstr>迷你简汉真广标</vt:lpstr>
      <vt:lpstr>方正喵呜体</vt:lpstr>
      <vt:lpstr>Gill Sans</vt:lpstr>
      <vt:lpstr>MS PGothic</vt:lpstr>
      <vt:lpstr>Agency FB</vt:lpstr>
      <vt:lpstr>MS PGothic</vt:lpstr>
      <vt:lpstr>Lato</vt:lpstr>
      <vt:lpstr>宋体</vt:lpstr>
      <vt:lpstr>Arial Unicode MS</vt:lpstr>
      <vt:lpstr>Trebuchet MS</vt:lpstr>
      <vt:lpstr>RoyalParkSwash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root</cp:lastModifiedBy>
  <cp:revision>64</cp:revision>
  <dcterms:created xsi:type="dcterms:W3CDTF">2020-07-01T14:16:50Z</dcterms:created>
  <dcterms:modified xsi:type="dcterms:W3CDTF">2020-07-01T14:16:50Z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  <property fmtid="{D5CDD505-2E9C-101B-9397-08002B2CF9AE}" pid="3" name="支部达标定级.pptx">
    <vt:lpwstr>2</vt:lpwstr>
  </property>
</Properties>
</file>